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5"/>
  </p:notesMasterIdLst>
  <p:sldIdLst>
    <p:sldId id="257" r:id="rId2"/>
    <p:sldId id="258" r:id="rId3"/>
    <p:sldId id="296" r:id="rId4"/>
    <p:sldId id="285" r:id="rId5"/>
    <p:sldId id="286" r:id="rId6"/>
    <p:sldId id="287" r:id="rId7"/>
    <p:sldId id="284" r:id="rId8"/>
    <p:sldId id="288" r:id="rId9"/>
    <p:sldId id="277" r:id="rId10"/>
    <p:sldId id="289" r:id="rId11"/>
    <p:sldId id="261" r:id="rId12"/>
    <p:sldId id="298" r:id="rId13"/>
    <p:sldId id="278" r:id="rId14"/>
    <p:sldId id="262" r:id="rId15"/>
    <p:sldId id="268" r:id="rId16"/>
    <p:sldId id="256" r:id="rId17"/>
    <p:sldId id="291" r:id="rId18"/>
    <p:sldId id="282" r:id="rId19"/>
    <p:sldId id="269" r:id="rId20"/>
    <p:sldId id="297" r:id="rId21"/>
    <p:sldId id="292" r:id="rId22"/>
    <p:sldId id="264" r:id="rId23"/>
    <p:sldId id="295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3" autoAdjust="0"/>
    <p:restoredTop sz="67204" autoAdjust="0"/>
  </p:normalViewPr>
  <p:slideViewPr>
    <p:cSldViewPr snapToGrid="0">
      <p:cViewPr varScale="1">
        <p:scale>
          <a:sx n="73" d="100"/>
          <a:sy n="73" d="100"/>
        </p:scale>
        <p:origin x="19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u="sng" dirty="0"/>
              <a:t>Orientation to Place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Correct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5"/>
                <c:pt idx="0">
                  <c:v>ARIC</c:v>
                </c:pt>
                <c:pt idx="1">
                  <c:v>CHS</c:v>
                </c:pt>
                <c:pt idx="2">
                  <c:v>FOS </c:v>
                </c:pt>
                <c:pt idx="3">
                  <c:v>MESA</c:v>
                </c:pt>
                <c:pt idx="4">
                  <c:v>NOMAS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5197</c:v>
                </c:pt>
                <c:pt idx="1">
                  <c:v>26584</c:v>
                </c:pt>
                <c:pt idx="2">
                  <c:v>15805</c:v>
                </c:pt>
                <c:pt idx="3">
                  <c:v>4497</c:v>
                </c:pt>
                <c:pt idx="4">
                  <c:v>7039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EA-4750-9564-2972BD7016F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Incorrect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5"/>
                <c:pt idx="0">
                  <c:v>ARIC</c:v>
                </c:pt>
                <c:pt idx="1">
                  <c:v>CHS</c:v>
                </c:pt>
                <c:pt idx="2">
                  <c:v>FOS </c:v>
                </c:pt>
                <c:pt idx="3">
                  <c:v>MESA</c:v>
                </c:pt>
                <c:pt idx="4">
                  <c:v>NOMAS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387</c:v>
                </c:pt>
                <c:pt idx="1">
                  <c:v>372</c:v>
                </c:pt>
                <c:pt idx="2">
                  <c:v>80</c:v>
                </c:pt>
                <c:pt idx="3">
                  <c:v>56</c:v>
                </c:pt>
                <c:pt idx="4">
                  <c:v>316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BEA-4750-9564-2972BD7016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0349872"/>
        <c:axId val="440350528"/>
      </c:barChart>
      <c:catAx>
        <c:axId val="440349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0350528"/>
        <c:crosses val="autoZero"/>
        <c:auto val="1"/>
        <c:lblAlgn val="ctr"/>
        <c:lblOffset val="100"/>
        <c:noMultiLvlLbl val="0"/>
      </c:catAx>
      <c:valAx>
        <c:axId val="4403505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0349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53F814-8939-455F-8A0F-5F82A6161FD0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859FDE-3713-46A8-A4B1-C1BEFE14B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400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9FDE-3713-46A8-A4B1-C1BEFE14BB3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1023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9FDE-3713-46A8-A4B1-C1BEFE14BB3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0896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9FDE-3713-46A8-A4B1-C1BEFE14BB3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7763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9FDE-3713-46A8-A4B1-C1BEFE14BB3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7201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9FDE-3713-46A8-A4B1-C1BEFE14BB3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8119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9FDE-3713-46A8-A4B1-C1BEFE14BB3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6193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9FDE-3713-46A8-A4B1-C1BEFE14BB3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131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9FDE-3713-46A8-A4B1-C1BEFE14BB3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0180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9FDE-3713-46A8-A4B1-C1BEFE14BB3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5638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</a:t>
            </a:r>
            <a:r>
              <a:rPr lang="en-US" baseline="0" dirty="0"/>
              <a:t> again when we look at the distributions across studies- this all makes a lot more sense. We can see that ARIC has a bit of a lower tail than CHS and MESA, and FOS looks quite a bit different because it is a different type of score.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859FDE-3713-46A8-A4B1-C1BEFE14BB3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2606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9FDE-3713-46A8-A4B1-C1BEFE14BB3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6598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2E47A1D7-4F45-224D-8FF7-4F7C27C4BC83}" type="slidenum">
              <a:rPr lang="en-US" altLang="x-none" sz="1200"/>
              <a:pPr/>
              <a:t>2</a:t>
            </a:fld>
            <a:endParaRPr lang="en-US" altLang="x-none" sz="1200"/>
          </a:p>
        </p:txBody>
      </p:sp>
      <p:sp>
        <p:nvSpPr>
          <p:cNvPr id="325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02634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9FDE-3713-46A8-A4B1-C1BEFE14BB3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4711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9FDE-3713-46A8-A4B1-C1BEFE14BB3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05424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9FDE-3713-46A8-A4B1-C1BEFE14BB3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905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9FDE-3713-46A8-A4B1-C1BEFE14BB3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7456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9FDE-3713-46A8-A4B1-C1BEFE14BB3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7907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9FDE-3713-46A8-A4B1-C1BEFE14BB3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7329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9FDE-3713-46A8-A4B1-C1BEFE14BB3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6977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9FDE-3713-46A8-A4B1-C1BEFE14BB3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1588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9FDE-3713-46A8-A4B1-C1BEFE14BB3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7228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9FDE-3713-46A8-A4B1-C1BEFE14BB3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74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61D19-144F-447F-945B-62E0FE35DB64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CBA0F-D9D6-4465-86EE-442321EC7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917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61D19-144F-447F-945B-62E0FE35DB64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CBA0F-D9D6-4465-86EE-442321EC7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111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61D19-144F-447F-945B-62E0FE35DB64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CBA0F-D9D6-4465-86EE-442321EC7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281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61D19-144F-447F-945B-62E0FE35DB64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CBA0F-D9D6-4465-86EE-442321EC7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664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61D19-144F-447F-945B-62E0FE35DB64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CBA0F-D9D6-4465-86EE-442321EC7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380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61D19-144F-447F-945B-62E0FE35DB64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CBA0F-D9D6-4465-86EE-442321EC7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024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61D19-144F-447F-945B-62E0FE35DB64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CBA0F-D9D6-4465-86EE-442321EC7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728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61D19-144F-447F-945B-62E0FE35DB64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CBA0F-D9D6-4465-86EE-442321EC7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802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61D19-144F-447F-945B-62E0FE35DB64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CBA0F-D9D6-4465-86EE-442321EC7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097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61D19-144F-447F-945B-62E0FE35DB64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CBA0F-D9D6-4465-86EE-442321EC7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998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61D19-144F-447F-945B-62E0FE35DB64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CBA0F-D9D6-4465-86EE-442321EC7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835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61D19-144F-447F-945B-62E0FE35DB64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CBA0F-D9D6-4465-86EE-442321EC7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349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646" y="1050924"/>
            <a:ext cx="10654553" cy="2001558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Pre-statistical harmonization of cognitive instruments: </a:t>
            </a:r>
            <a:br>
              <a:rPr lang="en-US" dirty="0"/>
            </a:br>
            <a:r>
              <a:rPr lang="en-US" dirty="0"/>
              <a:t>The BP-Cog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1647" y="3052482"/>
            <a:ext cx="10515600" cy="186914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Emily </a:t>
            </a:r>
            <a:r>
              <a:rPr lang="en-US" dirty="0" err="1"/>
              <a:t>Briceño</a:t>
            </a:r>
            <a:endParaRPr lang="en-US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University of Michigan</a:t>
            </a:r>
          </a:p>
        </p:txBody>
      </p:sp>
      <p:pic>
        <p:nvPicPr>
          <p:cNvPr id="4" name="Picture 2" descr="Signature-Vertical-Bug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1047" y="4260850"/>
            <a:ext cx="2336800" cy="233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23260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304" y="133371"/>
            <a:ext cx="11590421" cy="1325563"/>
          </a:xfrm>
        </p:spPr>
        <p:txBody>
          <a:bodyPr>
            <a:normAutofit/>
          </a:bodyPr>
          <a:lstStyle/>
          <a:p>
            <a:r>
              <a:rPr lang="en-US" sz="4000" dirty="0"/>
              <a:t>Pre-statistical harmonization: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063" y="1313245"/>
            <a:ext cx="10515600" cy="442821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Pre-statistical harmonization steps: 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sz="2600" dirty="0"/>
              <a:t>1. Cognitive instruments were identified and categorized into 	cognitive domains (e.g., memory, executive functioning). </a:t>
            </a:r>
          </a:p>
          <a:p>
            <a:pPr marL="0" indent="0">
              <a:buNone/>
            </a:pPr>
            <a:r>
              <a:rPr lang="en-US" sz="2600" dirty="0"/>
              <a:t>	2. Cohort study investigators were contacted to request unpublished 	administration, scoring, and procedural details of cognitive test 	batteries. </a:t>
            </a:r>
          </a:p>
          <a:p>
            <a:pPr marL="0" indent="0">
              <a:buNone/>
            </a:pPr>
            <a:r>
              <a:rPr lang="en-US" sz="2600" dirty="0"/>
              <a:t>	3. Detailed review of cognitive test procedures was completed for 	each cohort.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6258555"/>
            <a:ext cx="12192000" cy="6223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7" descr="Signature-Marketing-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1415" y="6387846"/>
            <a:ext cx="319722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06675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80" y="225640"/>
            <a:ext cx="11901406" cy="1325563"/>
          </a:xfrm>
        </p:spPr>
        <p:txBody>
          <a:bodyPr>
            <a:normAutofit/>
          </a:bodyPr>
          <a:lstStyle/>
          <a:p>
            <a:r>
              <a:rPr lang="en-US" sz="4000" dirty="0"/>
              <a:t>Pre-statistical harmonization: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250" y="1346965"/>
            <a:ext cx="11637936" cy="4911590"/>
          </a:xfrm>
        </p:spPr>
        <p:txBody>
          <a:bodyPr>
            <a:normAutofit/>
          </a:bodyPr>
          <a:lstStyle/>
          <a:p>
            <a:r>
              <a:rPr lang="en-US" dirty="0"/>
              <a:t>Procedural details for cognitive test administration were gleaned from documentation provided by cohort studies:</a:t>
            </a:r>
          </a:p>
          <a:p>
            <a:pPr lvl="1"/>
            <a:r>
              <a:rPr lang="en-US" dirty="0"/>
              <a:t>Published test version (e.g., WAIS-R, WAIS-III)</a:t>
            </a:r>
          </a:p>
          <a:p>
            <a:pPr lvl="1"/>
            <a:r>
              <a:rPr lang="en-US" dirty="0"/>
              <a:t>Study-specific test adaptations</a:t>
            </a:r>
          </a:p>
          <a:p>
            <a:pPr lvl="1"/>
            <a:r>
              <a:rPr lang="en-US" dirty="0"/>
              <a:t>Administration and scoring procedures</a:t>
            </a:r>
          </a:p>
          <a:p>
            <a:pPr lvl="1"/>
            <a:r>
              <a:rPr lang="en-US" dirty="0"/>
              <a:t>Scores/items available for each instrument</a:t>
            </a:r>
          </a:p>
          <a:p>
            <a:pPr lvl="1"/>
            <a:r>
              <a:rPr lang="en-US" dirty="0"/>
              <a:t>Response coding procedures</a:t>
            </a:r>
          </a:p>
          <a:p>
            <a:pPr lvl="1"/>
            <a:r>
              <a:rPr lang="en-US" dirty="0"/>
              <a:t>Possible minimum/maximum raw scores (based upon instrument structure and procedures)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Available data for each test item were reviewed for score ranges and distributions.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6258555"/>
            <a:ext cx="12192000" cy="6223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7" descr="Signature-Marketing-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1415" y="6387846"/>
            <a:ext cx="319722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76435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40632"/>
            <a:ext cx="11674642" cy="1325563"/>
          </a:xfrm>
        </p:spPr>
        <p:txBody>
          <a:bodyPr>
            <a:noAutofit/>
          </a:bodyPr>
          <a:lstStyle/>
          <a:p>
            <a:r>
              <a:rPr lang="en-US" sz="4000" dirty="0"/>
              <a:t>Pre-statistical harmonization methods: Documentation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5005865"/>
              </p:ext>
            </p:extLst>
          </p:nvPr>
        </p:nvGraphicFramePr>
        <p:xfrm>
          <a:off x="168442" y="938468"/>
          <a:ext cx="11778914" cy="54999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0560">
                  <a:extLst>
                    <a:ext uri="{9D8B030D-6E8A-4147-A177-3AD203B41FA5}">
                      <a16:colId xmlns:a16="http://schemas.microsoft.com/office/drawing/2014/main" val="3092466975"/>
                    </a:ext>
                  </a:extLst>
                </a:gridCol>
                <a:gridCol w="754625">
                  <a:extLst>
                    <a:ext uri="{9D8B030D-6E8A-4147-A177-3AD203B41FA5}">
                      <a16:colId xmlns:a16="http://schemas.microsoft.com/office/drawing/2014/main" val="1107671518"/>
                    </a:ext>
                  </a:extLst>
                </a:gridCol>
                <a:gridCol w="2620166">
                  <a:extLst>
                    <a:ext uri="{9D8B030D-6E8A-4147-A177-3AD203B41FA5}">
                      <a16:colId xmlns:a16="http://schemas.microsoft.com/office/drawing/2014/main" val="1586984343"/>
                    </a:ext>
                  </a:extLst>
                </a:gridCol>
                <a:gridCol w="2958114">
                  <a:extLst>
                    <a:ext uri="{9D8B030D-6E8A-4147-A177-3AD203B41FA5}">
                      <a16:colId xmlns:a16="http://schemas.microsoft.com/office/drawing/2014/main" val="1877725219"/>
                    </a:ext>
                  </a:extLst>
                </a:gridCol>
                <a:gridCol w="3307756">
                  <a:extLst>
                    <a:ext uri="{9D8B030D-6E8A-4147-A177-3AD203B41FA5}">
                      <a16:colId xmlns:a16="http://schemas.microsoft.com/office/drawing/2014/main" val="699846307"/>
                    </a:ext>
                  </a:extLst>
                </a:gridCol>
                <a:gridCol w="1407693">
                  <a:extLst>
                    <a:ext uri="{9D8B030D-6E8A-4147-A177-3AD203B41FA5}">
                      <a16:colId xmlns:a16="http://schemas.microsoft.com/office/drawing/2014/main" val="2726531203"/>
                    </a:ext>
                  </a:extLst>
                </a:gridCol>
              </a:tblGrid>
              <a:tr h="19644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Study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Test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Item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Coding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Additional scoring notes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Harmonized variable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34917802"/>
                  </a:ext>
                </a:extLst>
              </a:tr>
              <a:tr h="16370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MESA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CASI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Number repetition backwards (1-2-3)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1=Correct, 0=Error/Refused, 9=not attempted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If unable, coach for 3-2-1, but score 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uu18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3398920"/>
                  </a:ext>
                </a:extLst>
              </a:tr>
              <a:tr h="16370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MESA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CASI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Number repetition backwards (6-8-2)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2 = Correct; 0= Error/refused; 9=not attempted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uu19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66222895"/>
                  </a:ext>
                </a:extLst>
              </a:tr>
              <a:tr h="16370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MESA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CASI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Number repetition backwards (3-5-2-9)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2 = Correct; 0= Error/refused; 9=not attempted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(If score is 0 in both A and B , score C 0 )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uu20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17344045"/>
                  </a:ext>
                </a:extLst>
              </a:tr>
              <a:tr h="16370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MESA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CASI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Place of Birth: City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1=Correct, 0=Error/Refused, 9=not attempted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Correct noted from previous records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uu32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73708486"/>
                  </a:ext>
                </a:extLst>
              </a:tr>
              <a:tr h="16370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CHS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3MSE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Place of Birth: City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1= Answer given; 0 = Can't do/Refused; 9 = not att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Question is repeated at end; if consisent, credit is awarded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uu32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37433046"/>
                  </a:ext>
                </a:extLst>
              </a:tr>
              <a:tr h="16370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MESA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CASI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Place of Birth: State/Country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1=Correct, 0=Error/Refused, 9=not attempted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Correct noted from previous records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uu33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60787036"/>
                  </a:ext>
                </a:extLst>
              </a:tr>
              <a:tr h="16370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CHS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3MSE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Place of Birth: State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1= Answer given; 0 = Can't do/Refused; 9 = not att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Question is repeated at end; if consisent, credit is awarded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uu33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15720837"/>
                  </a:ext>
                </a:extLst>
              </a:tr>
              <a:tr h="32740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MESA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CASI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Date of Birth, year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2: Correct 1: Missed by 1-3 years; 0: Missed by &gt;3 years; 9: Not attempted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None noted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uu34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32042086"/>
                  </a:ext>
                </a:extLst>
              </a:tr>
              <a:tr h="16370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MESA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CASI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Date of Birth, month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1=Correct, 0=Error/Refused, 9=not attempted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None noted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uu35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15009478"/>
                  </a:ext>
                </a:extLst>
              </a:tr>
              <a:tr h="16370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MESA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CASI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Date of Birth, day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1=Correct, 0=Error/Refused, 9=not attempted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None noted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uu36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08999696"/>
                  </a:ext>
                </a:extLst>
              </a:tr>
              <a:tr h="16370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MESA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CASI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Current age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>
                          <a:effectLst/>
                        </a:rPr>
                        <a:t>None noted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uu37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29383575"/>
                  </a:ext>
                </a:extLst>
              </a:tr>
              <a:tr h="32740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MESA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CASI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Minutes in an hour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2= Correct; 0= Error/Refused; 9 = Not attempted/disabled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None noted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uu38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56854796"/>
                  </a:ext>
                </a:extLst>
              </a:tr>
              <a:tr h="32740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MESA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CASI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Days in a year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2= Correct; 0= Error/Refused; 9 = Not attempted/disabled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None noted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uu39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02650308"/>
                  </a:ext>
                </a:extLst>
              </a:tr>
              <a:tr h="32740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MESA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CASI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Direction of sun set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2= Correct; 0= Error/Refused; 9 = Not attempted/disabled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If confused, can provide 4 choices (North, South, East, West)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uu40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86026080"/>
                  </a:ext>
                </a:extLst>
              </a:tr>
              <a:tr h="16370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CHS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TICS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First Name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1=Correct, 0=cannot/refused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>
                          <a:effectLst/>
                        </a:rPr>
                        <a:t>None noted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uu49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95652339"/>
                  </a:ext>
                </a:extLst>
              </a:tr>
              <a:tr h="16370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NOMAS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TICS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First Name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1=Correct, 0= incorrect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>
                          <a:effectLst/>
                        </a:rPr>
                        <a:t>None noted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uu49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25642079"/>
                  </a:ext>
                </a:extLst>
              </a:tr>
              <a:tr h="16370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ARIC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TICS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First Name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1=Correct; 0 =Incorrect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Nickname OK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uu49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43568870"/>
                  </a:ext>
                </a:extLst>
              </a:tr>
              <a:tr h="16370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CHS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TICS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Last Name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1=Correct, 0=cannot/refused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>
                          <a:effectLst/>
                        </a:rPr>
                        <a:t>None noted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uu50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76538299"/>
                  </a:ext>
                </a:extLst>
              </a:tr>
              <a:tr h="16370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NOMAS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TICS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Last Name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1=Correct, 0= incorrect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>
                          <a:effectLst/>
                        </a:rPr>
                        <a:t>None noted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uu50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16101011"/>
                  </a:ext>
                </a:extLst>
              </a:tr>
              <a:tr h="16370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ARIC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TICS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Last Name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1=Correct; 0 =Incorrect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>
                          <a:effectLst/>
                        </a:rPr>
                        <a:t>None noted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uu50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73001478"/>
                  </a:ext>
                </a:extLst>
              </a:tr>
              <a:tr h="16370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ARIC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MMSE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Orientation: Year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1= Correct; 0 = Incorrect/Not Attempted/Refused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strike="noStrike" dirty="0">
                        <a:effectLst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>
                          <a:effectLst/>
                        </a:rPr>
                        <a:t>None noted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uu51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73177260"/>
                  </a:ext>
                </a:extLst>
              </a:tr>
              <a:tr h="16370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ARIC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TICS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Orientation: Year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1=Correct; 0 =Incorrect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Must be precise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uu51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544871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50361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284246"/>
              </p:ext>
            </p:extLst>
          </p:nvPr>
        </p:nvGraphicFramePr>
        <p:xfrm>
          <a:off x="1881602" y="955842"/>
          <a:ext cx="8438341" cy="584434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944749">
                  <a:extLst>
                    <a:ext uri="{9D8B030D-6E8A-4147-A177-3AD203B41FA5}">
                      <a16:colId xmlns:a16="http://schemas.microsoft.com/office/drawing/2014/main" val="3992664220"/>
                    </a:ext>
                  </a:extLst>
                </a:gridCol>
                <a:gridCol w="1313849">
                  <a:extLst>
                    <a:ext uri="{9D8B030D-6E8A-4147-A177-3AD203B41FA5}">
                      <a16:colId xmlns:a16="http://schemas.microsoft.com/office/drawing/2014/main" val="1996289901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373471875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3207660986"/>
                    </a:ext>
                  </a:extLst>
                </a:gridCol>
                <a:gridCol w="1384300">
                  <a:extLst>
                    <a:ext uri="{9D8B030D-6E8A-4147-A177-3AD203B41FA5}">
                      <a16:colId xmlns:a16="http://schemas.microsoft.com/office/drawing/2014/main" val="2628424768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3682185997"/>
                    </a:ext>
                  </a:extLst>
                </a:gridCol>
                <a:gridCol w="1214043">
                  <a:extLst>
                    <a:ext uri="{9D8B030D-6E8A-4147-A177-3AD203B41FA5}">
                      <a16:colId xmlns:a16="http://schemas.microsoft.com/office/drawing/2014/main" val="2558934925"/>
                    </a:ext>
                  </a:extLst>
                </a:gridCol>
              </a:tblGrid>
              <a:tr h="172334">
                <a:tc>
                  <a:txBody>
                    <a:bodyPr/>
                    <a:lstStyle/>
                    <a:p>
                      <a:pPr marL="64770" marR="0" algn="ctr">
                        <a:lnSpc>
                          <a:spcPct val="107000"/>
                        </a:lnSpc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en-US" sz="1050" b="1" spc="-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Domain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ARIC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marL="9525" marR="0" algn="ctr">
                        <a:lnSpc>
                          <a:spcPct val="107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CARDIA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marL="8255" marR="0" algn="ctr">
                        <a:lnSpc>
                          <a:spcPct val="107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marL="8255" marR="0" algn="ctr">
                        <a:lnSpc>
                          <a:spcPct val="107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marL="6985" marR="0" algn="ctr">
                        <a:lnSpc>
                          <a:spcPct val="107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MESA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marL="24130" marR="0" algn="ctr">
                        <a:lnSpc>
                          <a:spcPct val="107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NOMAS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39408"/>
                  </a:ext>
                </a:extLst>
              </a:tr>
              <a:tr h="177040">
                <a:tc rowSpan="11">
                  <a:txBody>
                    <a:bodyPr/>
                    <a:lstStyle/>
                    <a:p>
                      <a:pPr marL="64770" marR="0">
                        <a:lnSpc>
                          <a:spcPct val="107000"/>
                        </a:lnSpc>
                        <a:spcBef>
                          <a:spcPts val="705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Executive</a:t>
                      </a:r>
                      <a:r>
                        <a:rPr lang="en-US" sz="1050" b="1" spc="-6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func</a:t>
                      </a:r>
                      <a:r>
                        <a:rPr lang="en-US" sz="1050" b="1" spc="-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tion</a:t>
                      </a:r>
                      <a:r>
                        <a:rPr lang="en-US" sz="1050" spc="-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processing</a:t>
                      </a:r>
                      <a:r>
                        <a:rPr lang="en-US" sz="1050" spc="14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speed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Digit</a:t>
                      </a:r>
                      <a:r>
                        <a:rPr lang="en-US" sz="1050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Symbol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952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Digit</a:t>
                      </a:r>
                      <a:r>
                        <a:rPr lang="en-US" sz="1100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Symbol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825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Digit</a:t>
                      </a:r>
                      <a:r>
                        <a:rPr lang="en-US" sz="1100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Symbol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825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Digit</a:t>
                      </a:r>
                      <a:r>
                        <a:rPr lang="en-US" sz="1100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Symbol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2413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4587677"/>
                  </a:ext>
                </a:extLst>
              </a:tr>
              <a:tr h="1770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SDMT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9440688"/>
                  </a:ext>
                </a:extLst>
              </a:tr>
              <a:tr h="2011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Animal Naming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952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Animal Naming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825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Animal </a:t>
                      </a:r>
                      <a:r>
                        <a:rPr lang="en-US" sz="11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Naming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825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Animal Naming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698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Animal Naming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2413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Animal Naming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075723"/>
                  </a:ext>
                </a:extLst>
              </a:tr>
              <a:tr h="1770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spc="-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52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spc="-5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25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spc="-5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Semantic Gen.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25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spc="-5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413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spc="-5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9673549"/>
                  </a:ext>
                </a:extLst>
              </a:tr>
              <a:tr h="1770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spc="-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Letter Fluency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952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spc="-5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Letter Fluency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825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spc="-5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Letter Fluency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825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spc="-5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Letter Fluency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698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spc="-5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Letter Fluency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9974501"/>
                  </a:ext>
                </a:extLst>
              </a:tr>
              <a:tr h="1770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Trail</a:t>
                      </a:r>
                      <a:r>
                        <a:rPr lang="en-US" sz="1050" spc="-5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spc="-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Making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952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Trail</a:t>
                      </a:r>
                      <a:r>
                        <a:rPr lang="en-US" sz="1050" spc="-55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spc="-5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Making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825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Trail</a:t>
                      </a:r>
                      <a:r>
                        <a:rPr lang="en-US" sz="1050" spc="-55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spc="-5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Making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698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9104907"/>
                  </a:ext>
                </a:extLst>
              </a:tr>
              <a:tr h="1770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Stroop</a:t>
                      </a:r>
                      <a:r>
                        <a:rPr lang="en-US" sz="1050" spc="-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Test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825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Stroop</a:t>
                      </a:r>
                      <a:r>
                        <a:rPr lang="en-US" sz="1050" spc="-45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NST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825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1909847"/>
                  </a:ext>
                </a:extLst>
              </a:tr>
              <a:tr h="3540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Color</a:t>
                      </a:r>
                      <a:r>
                        <a:rPr lang="en-US" sz="1050" spc="-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Trails;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413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Odd Man Out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0206936"/>
                  </a:ext>
                </a:extLst>
              </a:tr>
              <a:tr h="3540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Ravens;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889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Baddeley-Papagno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spc="-5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1110742"/>
                  </a:ext>
                </a:extLst>
              </a:tr>
              <a:tr h="2157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 spc="-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Similarities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5597966"/>
                  </a:ext>
                </a:extLst>
              </a:tr>
              <a:tr h="2487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 spc="-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Digit</a:t>
                      </a:r>
                      <a:r>
                        <a:rPr lang="en-US" sz="1050" spc="-4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Span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952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 spc="-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Digit</a:t>
                      </a:r>
                      <a:r>
                        <a:rPr lang="en-US" sz="1050" spc="-4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Span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825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 spc="-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Digit</a:t>
                      </a:r>
                      <a:r>
                        <a:rPr lang="en-US" sz="1050" spc="-3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spc="-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Span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698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 spc="-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Digit</a:t>
                      </a:r>
                      <a:r>
                        <a:rPr lang="en-US" sz="1050" spc="-3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Span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2413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2210660"/>
                  </a:ext>
                </a:extLst>
              </a:tr>
              <a:tr h="3806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 spc="-5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52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25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 spc="-5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25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 spc="-5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 spc="-5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525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spc="-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Digit</a:t>
                      </a:r>
                      <a:r>
                        <a:rPr lang="en-US" sz="1050" spc="-3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ordering;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9525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LNS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2851357"/>
                  </a:ext>
                </a:extLst>
              </a:tr>
              <a:tr h="177040">
                <a:tc rowSpan="6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Learning/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Memory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spc="-5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RAVLT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825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CVLT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825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CVLT-II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8471169"/>
                  </a:ext>
                </a:extLst>
              </a:tr>
              <a:tr h="1770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 spc="-5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DWR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spc="-5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0450935"/>
                  </a:ext>
                </a:extLst>
              </a:tr>
              <a:tr h="2493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 spc="-5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spc="-5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WMS Paired</a:t>
                      </a:r>
                      <a:r>
                        <a:rPr lang="en-US" sz="1050" spc="-5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spc="-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Assoc.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7180102"/>
                  </a:ext>
                </a:extLst>
              </a:tr>
              <a:tr h="1770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 spc="-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Logical</a:t>
                      </a:r>
                      <a:r>
                        <a:rPr lang="en-US" sz="1050" spc="-5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Memory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952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spc="-5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spc="-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Logical</a:t>
                      </a:r>
                      <a:r>
                        <a:rPr lang="en-US" sz="1050" spc="-5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Memory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698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0988256"/>
                  </a:ext>
                </a:extLst>
              </a:tr>
              <a:tr h="1770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Rey</a:t>
                      </a:r>
                      <a:r>
                        <a:rPr lang="en-US" sz="1050" spc="-45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1050" spc="-1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CFT Recall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1603691"/>
                  </a:ext>
                </a:extLst>
              </a:tr>
              <a:tr h="1770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 spc="-5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WMS-R VR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842034"/>
                  </a:ext>
                </a:extLst>
              </a:tr>
              <a:tr h="177040">
                <a:tc rowSpan="5">
                  <a:txBody>
                    <a:bodyPr/>
                    <a:lstStyle/>
                    <a:p>
                      <a:pPr marL="64770" marR="32321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General</a:t>
                      </a:r>
                      <a:r>
                        <a:rPr lang="en-US" sz="1050" spc="-6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Mental Status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MMSE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952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MMSE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825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MMSE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698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MMSE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357092"/>
                  </a:ext>
                </a:extLst>
              </a:tr>
              <a:tr h="1770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MoCA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9151636"/>
                  </a:ext>
                </a:extLst>
              </a:tr>
              <a:tr h="1770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TICS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952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TICS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825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TICS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0705382"/>
                  </a:ext>
                </a:extLst>
              </a:tr>
              <a:tr h="2417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3MSE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523092"/>
                  </a:ext>
                </a:extLst>
              </a:tr>
              <a:tr h="2301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 spc="-5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CASI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6039846"/>
                  </a:ext>
                </a:extLst>
              </a:tr>
              <a:tr h="230119">
                <a:tc>
                  <a:txBody>
                    <a:bodyPr/>
                    <a:lstStyle/>
                    <a:p>
                      <a:pPr marL="6477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spc="-5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Language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spc="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Boston Naming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952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Boston </a:t>
                      </a:r>
                      <a:r>
                        <a:rPr lang="en-US" sz="11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Naming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825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Boston Naming</a:t>
                      </a:r>
                      <a:r>
                        <a:rPr lang="en-US" sz="1050" spc="-5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698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Boston Naming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3183870"/>
                  </a:ext>
                </a:extLst>
              </a:tr>
              <a:tr h="308292">
                <a:tc rowSpan="2">
                  <a:txBody>
                    <a:bodyPr/>
                    <a:lstStyle/>
                    <a:p>
                      <a:pPr marL="6477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Motor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Grooved Pegboard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825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Grooved Pegboard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261967"/>
                  </a:ext>
                </a:extLst>
              </a:tr>
              <a:tr h="1770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Finger Tapping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 spc="-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Finger</a:t>
                      </a:r>
                      <a:r>
                        <a:rPr lang="en-US" sz="1050" spc="-5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Tapping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13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4540452"/>
                  </a:ext>
                </a:extLst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12438" y="-179396"/>
            <a:ext cx="1352607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Results: Identification of relevant cognitive instruments</a:t>
            </a:r>
          </a:p>
        </p:txBody>
      </p:sp>
    </p:spTree>
    <p:extLst>
      <p:ext uri="{BB962C8B-B14F-4D97-AF65-F5344CB8AC3E}">
        <p14:creationId xmlns:p14="http://schemas.microsoft.com/office/powerpoint/2010/main" val="15864314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Results: Variability across equivalent instruments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9502940"/>
              </p:ext>
            </p:extLst>
          </p:nvPr>
        </p:nvGraphicFramePr>
        <p:xfrm>
          <a:off x="235780" y="1234186"/>
          <a:ext cx="11729974" cy="50825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92413">
                  <a:extLst>
                    <a:ext uri="{9D8B030D-6E8A-4147-A177-3AD203B41FA5}">
                      <a16:colId xmlns:a16="http://schemas.microsoft.com/office/drawing/2014/main" val="2185656810"/>
                    </a:ext>
                  </a:extLst>
                </a:gridCol>
                <a:gridCol w="2427890">
                  <a:extLst>
                    <a:ext uri="{9D8B030D-6E8A-4147-A177-3AD203B41FA5}">
                      <a16:colId xmlns:a16="http://schemas.microsoft.com/office/drawing/2014/main" val="4238870679"/>
                    </a:ext>
                  </a:extLst>
                </a:gridCol>
                <a:gridCol w="722733">
                  <a:extLst>
                    <a:ext uri="{9D8B030D-6E8A-4147-A177-3AD203B41FA5}">
                      <a16:colId xmlns:a16="http://schemas.microsoft.com/office/drawing/2014/main" val="125561938"/>
                    </a:ext>
                  </a:extLst>
                </a:gridCol>
                <a:gridCol w="945735">
                  <a:extLst>
                    <a:ext uri="{9D8B030D-6E8A-4147-A177-3AD203B41FA5}">
                      <a16:colId xmlns:a16="http://schemas.microsoft.com/office/drawing/2014/main" val="1987197722"/>
                    </a:ext>
                  </a:extLst>
                </a:gridCol>
                <a:gridCol w="1085589">
                  <a:extLst>
                    <a:ext uri="{9D8B030D-6E8A-4147-A177-3AD203B41FA5}">
                      <a16:colId xmlns:a16="http://schemas.microsoft.com/office/drawing/2014/main" val="3334731691"/>
                    </a:ext>
                  </a:extLst>
                </a:gridCol>
                <a:gridCol w="876258">
                  <a:extLst>
                    <a:ext uri="{9D8B030D-6E8A-4147-A177-3AD203B41FA5}">
                      <a16:colId xmlns:a16="http://schemas.microsoft.com/office/drawing/2014/main" val="2690006654"/>
                    </a:ext>
                  </a:extLst>
                </a:gridCol>
                <a:gridCol w="1227328">
                  <a:extLst>
                    <a:ext uri="{9D8B030D-6E8A-4147-A177-3AD203B41FA5}">
                      <a16:colId xmlns:a16="http://schemas.microsoft.com/office/drawing/2014/main" val="4040837369"/>
                    </a:ext>
                  </a:extLst>
                </a:gridCol>
                <a:gridCol w="1234727">
                  <a:extLst>
                    <a:ext uri="{9D8B030D-6E8A-4147-A177-3AD203B41FA5}">
                      <a16:colId xmlns:a16="http://schemas.microsoft.com/office/drawing/2014/main" val="3697961924"/>
                    </a:ext>
                  </a:extLst>
                </a:gridCol>
                <a:gridCol w="1217301">
                  <a:extLst>
                    <a:ext uri="{9D8B030D-6E8A-4147-A177-3AD203B41FA5}">
                      <a16:colId xmlns:a16="http://schemas.microsoft.com/office/drawing/2014/main" val="634427606"/>
                    </a:ext>
                  </a:extLst>
                </a:gridCol>
              </a:tblGrid>
              <a:tr h="61468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u="none" strike="noStrike" dirty="0">
                          <a:effectLst/>
                        </a:rPr>
                        <a:t>Cognitive Instrument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u="none" strike="noStrike" dirty="0">
                          <a:effectLst/>
                        </a:rPr>
                        <a:t>Variables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u="none" strike="noStrike" dirty="0">
                          <a:effectLst/>
                        </a:rPr>
                        <a:t>ARIC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u="none" strike="noStrike" dirty="0">
                          <a:effectLst/>
                        </a:rPr>
                        <a:t>FOS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u="none" strike="noStrike" dirty="0">
                          <a:effectLst/>
                        </a:rPr>
                        <a:t>CARDIA        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u="none" strike="noStrike" dirty="0">
                          <a:effectLst/>
                        </a:rPr>
                        <a:t>CHS- Memory Study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u="none" strike="noStrike" dirty="0">
                          <a:effectLst/>
                        </a:rPr>
                        <a:t>CHS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u="none" strike="noStrike" dirty="0">
                          <a:effectLst/>
                        </a:rPr>
                        <a:t>NOMAS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u="none" strike="noStrike" dirty="0">
                          <a:effectLst/>
                        </a:rPr>
                        <a:t>MESA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4224420"/>
                  </a:ext>
                </a:extLst>
              </a:tr>
              <a:tr h="13983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Logical Memory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Immediate recall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WMS-R 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WMS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2701774"/>
                  </a:ext>
                </a:extLst>
              </a:tr>
              <a:tr h="13983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Delayed recall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WMS-R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WMS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0019204"/>
                  </a:ext>
                </a:extLst>
              </a:tr>
              <a:tr h="13983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Recognition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WMS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7372287"/>
                  </a:ext>
                </a:extLst>
              </a:tr>
              <a:tr h="13983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Digit Symbol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Total correct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WAIS-R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WAIS-III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WAIS-R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WAIS-III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1298562"/>
                  </a:ext>
                </a:extLst>
              </a:tr>
              <a:tr h="13983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Incidental learning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WAIS-R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8293190"/>
                  </a:ext>
                </a:extLst>
              </a:tr>
              <a:tr h="13983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Symbol Digit Substitution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Total correct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9737084"/>
                  </a:ext>
                </a:extLst>
              </a:tr>
              <a:tr h="24611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Animal naming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Total correct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30-sec, 4-legged; max = 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30-sec &amp; </a:t>
                      </a:r>
                    </a:p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60-sec; 4-legged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7487545"/>
                  </a:ext>
                </a:extLst>
              </a:tr>
              <a:tr h="24462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Digit Span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Forward subtest, total correct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WAIS-R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WAIS-III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7538381"/>
                  </a:ext>
                </a:extLst>
              </a:tr>
              <a:tr h="357351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Forward subtest, highest string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WAIS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6826715"/>
                  </a:ext>
                </a:extLst>
              </a:tr>
              <a:tr h="13983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Backward subtest, total score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WMS-R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WAIS-R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WAIS-III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5612768"/>
                  </a:ext>
                </a:extLst>
              </a:tr>
              <a:tr h="13983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Backward subtest, highest string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WAIS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8231627"/>
                  </a:ext>
                </a:extLst>
              </a:tr>
              <a:tr h="13983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Boston Naming Test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Total correct: 30-item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716742"/>
                  </a:ext>
                </a:extLst>
              </a:tr>
              <a:tr h="13983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Total correct: 15-item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8038980"/>
                  </a:ext>
                </a:extLst>
              </a:tr>
              <a:tr h="13983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Word List Learning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Total recalled across learning trials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RAVLT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CVLT (modified)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CVLT (modified)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2822630"/>
                  </a:ext>
                </a:extLst>
              </a:tr>
              <a:tr h="13983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Short delay free recall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RAVLT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>
                          <a:effectLst/>
                        </a:rPr>
                        <a:t>CVLT (modified)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9605843"/>
                  </a:ext>
                </a:extLst>
              </a:tr>
              <a:tr h="13983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Long delay free recall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RAVLT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CVLT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CVLT (modified)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1622376"/>
                  </a:ext>
                </a:extLst>
              </a:tr>
              <a:tr h="13983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CVLT, semantic clustering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53288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9540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3583016"/>
              </p:ext>
            </p:extLst>
          </p:nvPr>
        </p:nvGraphicFramePr>
        <p:xfrm>
          <a:off x="1695450" y="1657349"/>
          <a:ext cx="8088713" cy="43824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1743">
                  <a:extLst>
                    <a:ext uri="{9D8B030D-6E8A-4147-A177-3AD203B41FA5}">
                      <a16:colId xmlns:a16="http://schemas.microsoft.com/office/drawing/2014/main" val="1345936384"/>
                    </a:ext>
                  </a:extLst>
                </a:gridCol>
                <a:gridCol w="2509718">
                  <a:extLst>
                    <a:ext uri="{9D8B030D-6E8A-4147-A177-3AD203B41FA5}">
                      <a16:colId xmlns:a16="http://schemas.microsoft.com/office/drawing/2014/main" val="4240347643"/>
                    </a:ext>
                  </a:extLst>
                </a:gridCol>
                <a:gridCol w="1036978">
                  <a:extLst>
                    <a:ext uri="{9D8B030D-6E8A-4147-A177-3AD203B41FA5}">
                      <a16:colId xmlns:a16="http://schemas.microsoft.com/office/drawing/2014/main" val="2981052425"/>
                    </a:ext>
                  </a:extLst>
                </a:gridCol>
                <a:gridCol w="1108389">
                  <a:extLst>
                    <a:ext uri="{9D8B030D-6E8A-4147-A177-3AD203B41FA5}">
                      <a16:colId xmlns:a16="http://schemas.microsoft.com/office/drawing/2014/main" val="3019284726"/>
                    </a:ext>
                  </a:extLst>
                </a:gridCol>
                <a:gridCol w="1248282">
                  <a:extLst>
                    <a:ext uri="{9D8B030D-6E8A-4147-A177-3AD203B41FA5}">
                      <a16:colId xmlns:a16="http://schemas.microsoft.com/office/drawing/2014/main" val="3081321173"/>
                    </a:ext>
                  </a:extLst>
                </a:gridCol>
                <a:gridCol w="1123603">
                  <a:extLst>
                    <a:ext uri="{9D8B030D-6E8A-4147-A177-3AD203B41FA5}">
                      <a16:colId xmlns:a16="http://schemas.microsoft.com/office/drawing/2014/main" val="2806946582"/>
                    </a:ext>
                  </a:extLst>
                </a:gridCol>
              </a:tblGrid>
              <a:tr h="6667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effectLst/>
                        </a:rPr>
                        <a:t>Cohort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effectLst/>
                        </a:rPr>
                        <a:t>Test Name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effectLst/>
                        </a:rPr>
                        <a:t>Time  Limit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effectLst/>
                        </a:rPr>
                        <a:t>Score Range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effectLst/>
                        </a:rPr>
                        <a:t>Data Range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2186392"/>
                  </a:ext>
                </a:extLst>
              </a:tr>
              <a:tr h="7431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ARIC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Digit Symbol Substitution Test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WAIS-R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2000" dirty="0">
                          <a:effectLst/>
                        </a:rPr>
                        <a:t>90 sec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0-92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0-92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1764744"/>
                  </a:ext>
                </a:extLst>
              </a:tr>
              <a:tr h="7431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CARDIA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Digit Symbol Coding Test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WAIS-III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120 sec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0-133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0-125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7255727"/>
                  </a:ext>
                </a:extLst>
              </a:tr>
              <a:tr h="7431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CHS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Digit Symbol Substitution Test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WAIS-R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2000" dirty="0">
                          <a:effectLst/>
                        </a:rPr>
                        <a:t>90 sec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0-92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0-90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8956203"/>
                  </a:ext>
                </a:extLst>
              </a:tr>
              <a:tr h="7431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MESA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Digit Symbol Coding Test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WAIS-III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120 sec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0-133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0-120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3540324"/>
                  </a:ext>
                </a:extLst>
              </a:tr>
              <a:tr h="7431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NOMAS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Symbol Digit Modalities Test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90 sec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0-110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0-67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2227178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68177" y="17412"/>
            <a:ext cx="116238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+mj-lt"/>
              </a:rPr>
              <a:t>Results Example: Digit Symbol/Symbol Digit Tests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6258555"/>
            <a:ext cx="12192000" cy="6223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7" descr="Signature-Marketing-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1415" y="6387846"/>
            <a:ext cx="319722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5359258"/>
              </p:ext>
            </p:extLst>
          </p:nvPr>
        </p:nvGraphicFramePr>
        <p:xfrm>
          <a:off x="2056633" y="816360"/>
          <a:ext cx="73152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261834577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189795559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38341933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843745919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67190636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5033994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32690169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9653986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1271074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04612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3800676"/>
                  </a:ext>
                </a:extLst>
              </a:tr>
            </a:tbl>
          </a:graphicData>
        </a:graphic>
      </p:graphicFrame>
      <p:grpSp>
        <p:nvGrpSpPr>
          <p:cNvPr id="56" name="Group 55"/>
          <p:cNvGrpSpPr/>
          <p:nvPr/>
        </p:nvGrpSpPr>
        <p:grpSpPr>
          <a:xfrm>
            <a:off x="2304104" y="1244985"/>
            <a:ext cx="320845" cy="229995"/>
            <a:chOff x="2304104" y="1244985"/>
            <a:chExt cx="320845" cy="229995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2304104" y="1244985"/>
              <a:ext cx="146685" cy="22999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2435510" y="1244985"/>
              <a:ext cx="189439" cy="22999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Arc 16"/>
          <p:cNvSpPr/>
          <p:nvPr/>
        </p:nvSpPr>
        <p:spPr>
          <a:xfrm>
            <a:off x="5504683" y="1244985"/>
            <a:ext cx="419100" cy="420494"/>
          </a:xfrm>
          <a:prstGeom prst="arc">
            <a:avLst>
              <a:gd name="adj1" fmla="val 10632439"/>
              <a:gd name="adj2" fmla="val 0"/>
            </a:avLst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4076700" y="1217805"/>
            <a:ext cx="9525" cy="3211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904483" y="1363035"/>
            <a:ext cx="3540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999984" y="1255904"/>
            <a:ext cx="35442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171434" y="1246380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Arc 30"/>
          <p:cNvSpPr/>
          <p:nvPr/>
        </p:nvSpPr>
        <p:spPr>
          <a:xfrm rot="10800000">
            <a:off x="7960105" y="1046484"/>
            <a:ext cx="419100" cy="420494"/>
          </a:xfrm>
          <a:prstGeom prst="arc">
            <a:avLst>
              <a:gd name="adj1" fmla="val 10632439"/>
              <a:gd name="adj2" fmla="val 0"/>
            </a:avLst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5" name="Group 54"/>
          <p:cNvGrpSpPr/>
          <p:nvPr/>
        </p:nvGrpSpPr>
        <p:grpSpPr>
          <a:xfrm>
            <a:off x="6335287" y="1255905"/>
            <a:ext cx="320845" cy="229995"/>
            <a:chOff x="6335287" y="1255905"/>
            <a:chExt cx="320845" cy="229995"/>
          </a:xfrm>
        </p:grpSpPr>
        <p:cxnSp>
          <p:nvCxnSpPr>
            <p:cNvPr id="34" name="Straight Connector 33"/>
            <p:cNvCxnSpPr/>
            <p:nvPr/>
          </p:nvCxnSpPr>
          <p:spPr>
            <a:xfrm rot="10800000" flipH="1">
              <a:off x="6509447" y="1255905"/>
              <a:ext cx="146685" cy="22999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0800000">
              <a:off x="6335287" y="1255905"/>
              <a:ext cx="189439" cy="22999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9" name="Straight Connector 38"/>
          <p:cNvCxnSpPr/>
          <p:nvPr/>
        </p:nvCxnSpPr>
        <p:spPr>
          <a:xfrm>
            <a:off x="8820150" y="1255904"/>
            <a:ext cx="419100" cy="219076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8788013" y="1244985"/>
            <a:ext cx="439973" cy="2381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 flipV="1">
            <a:off x="4690871" y="1244984"/>
            <a:ext cx="393568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5074914" y="1244985"/>
            <a:ext cx="0" cy="2791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Arc 52"/>
          <p:cNvSpPr/>
          <p:nvPr/>
        </p:nvSpPr>
        <p:spPr>
          <a:xfrm>
            <a:off x="7086591" y="1244984"/>
            <a:ext cx="438159" cy="313056"/>
          </a:xfrm>
          <a:prstGeom prst="arc">
            <a:avLst>
              <a:gd name="adj1" fmla="val 16200000"/>
              <a:gd name="adj2" fmla="val 183472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9963150" y="2333625"/>
            <a:ext cx="1897155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/>
              <a:t>Raw score of </a:t>
            </a:r>
            <a:r>
              <a:rPr lang="en-US" b="1" u="sng" dirty="0"/>
              <a:t>50</a:t>
            </a:r>
            <a:r>
              <a:rPr lang="en-US" u="sng" dirty="0"/>
              <a:t>: </a:t>
            </a:r>
          </a:p>
          <a:p>
            <a:r>
              <a:rPr lang="en-US" i="1" dirty="0"/>
              <a:t>WAIS-R version</a:t>
            </a:r>
            <a:r>
              <a:rPr lang="en-US" dirty="0"/>
              <a:t>: </a:t>
            </a:r>
          </a:p>
          <a:p>
            <a:r>
              <a:rPr lang="en-US" dirty="0"/>
              <a:t>50/90 = </a:t>
            </a:r>
            <a:r>
              <a:rPr lang="en-US" b="1" dirty="0"/>
              <a:t>0.56</a:t>
            </a:r>
            <a:r>
              <a:rPr lang="en-US" dirty="0"/>
              <a:t> items/sec</a:t>
            </a:r>
          </a:p>
          <a:p>
            <a:endParaRPr lang="en-US" dirty="0"/>
          </a:p>
          <a:p>
            <a:r>
              <a:rPr lang="en-US" i="1" dirty="0"/>
              <a:t>WAIS-III version</a:t>
            </a:r>
            <a:r>
              <a:rPr lang="en-US" dirty="0"/>
              <a:t>: </a:t>
            </a:r>
          </a:p>
          <a:p>
            <a:r>
              <a:rPr lang="en-US" dirty="0"/>
              <a:t>50/120 = </a:t>
            </a:r>
            <a:r>
              <a:rPr lang="en-US" b="1" dirty="0"/>
              <a:t>0.42</a:t>
            </a:r>
            <a:r>
              <a:rPr lang="en-US" dirty="0"/>
              <a:t> items/second</a:t>
            </a:r>
          </a:p>
        </p:txBody>
      </p:sp>
    </p:spTree>
    <p:extLst>
      <p:ext uri="{BB962C8B-B14F-4D97-AF65-F5344CB8AC3E}">
        <p14:creationId xmlns:p14="http://schemas.microsoft.com/office/powerpoint/2010/main" val="3435692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31" grpId="0" animBg="1"/>
      <p:bldP spid="53" grpId="0" animBg="1"/>
      <p:bldP spid="5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Pre-statistical harmonization for BP-Cog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02"/>
          <a:stretch/>
        </p:blipFill>
        <p:spPr>
          <a:xfrm>
            <a:off x="783870" y="947712"/>
            <a:ext cx="10287000" cy="61926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0202" y="69334"/>
            <a:ext cx="116238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+mj-lt"/>
              </a:rPr>
              <a:t>Results Example: Digit Symbol/Symbol Digit Tests</a:t>
            </a:r>
          </a:p>
        </p:txBody>
      </p:sp>
      <p:sp>
        <p:nvSpPr>
          <p:cNvPr id="7" name="Frame 6"/>
          <p:cNvSpPr/>
          <p:nvPr/>
        </p:nvSpPr>
        <p:spPr>
          <a:xfrm>
            <a:off x="3872752" y="1479177"/>
            <a:ext cx="779930" cy="466613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Frame 7"/>
          <p:cNvSpPr/>
          <p:nvPr/>
        </p:nvSpPr>
        <p:spPr>
          <a:xfrm>
            <a:off x="7741564" y="1479177"/>
            <a:ext cx="779930" cy="466613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40491" y="1534785"/>
            <a:ext cx="2836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WAIS-III; 120 sec</a:t>
            </a:r>
          </a:p>
        </p:txBody>
      </p:sp>
      <p:sp>
        <p:nvSpPr>
          <p:cNvPr id="10" name="Frame 9"/>
          <p:cNvSpPr/>
          <p:nvPr/>
        </p:nvSpPr>
        <p:spPr>
          <a:xfrm>
            <a:off x="2729481" y="2528047"/>
            <a:ext cx="1546412" cy="3617260"/>
          </a:xfrm>
          <a:prstGeom prst="frame">
            <a:avLst>
              <a:gd name="adj1" fmla="val 3804"/>
            </a:avLst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Frame 10"/>
          <p:cNvSpPr/>
          <p:nvPr/>
        </p:nvSpPr>
        <p:spPr>
          <a:xfrm>
            <a:off x="5322794" y="2504256"/>
            <a:ext cx="1678640" cy="3617260"/>
          </a:xfrm>
          <a:prstGeom prst="frame">
            <a:avLst>
              <a:gd name="adj1" fmla="val 3804"/>
            </a:avLst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75799" y="2019520"/>
            <a:ext cx="2836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WAIS-R; 90 sec</a:t>
            </a:r>
          </a:p>
        </p:txBody>
      </p:sp>
      <p:sp>
        <p:nvSpPr>
          <p:cNvPr id="13" name="Frame 12"/>
          <p:cNvSpPr/>
          <p:nvPr/>
        </p:nvSpPr>
        <p:spPr>
          <a:xfrm>
            <a:off x="8961120" y="3509963"/>
            <a:ext cx="792480" cy="2635344"/>
          </a:xfrm>
          <a:prstGeom prst="fram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904363" y="2945509"/>
            <a:ext cx="2836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SDMT; 90 sec</a:t>
            </a:r>
          </a:p>
        </p:txBody>
      </p:sp>
    </p:spTree>
    <p:extLst>
      <p:ext uri="{BB962C8B-B14F-4D97-AF65-F5344CB8AC3E}">
        <p14:creationId xmlns:p14="http://schemas.microsoft.com/office/powerpoint/2010/main" val="1567834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/>
      <p:bldP spid="9" grpId="1"/>
      <p:bldP spid="10" grpId="0" animBg="1"/>
      <p:bldP spid="10" grpId="1" animBg="1"/>
      <p:bldP spid="11" grpId="0" animBg="1"/>
      <p:bldP spid="11" grpId="1" animBg="1"/>
      <p:bldP spid="12" grpId="0"/>
      <p:bldP spid="12" grpId="1"/>
      <p:bldP spid="13" grpId="0" animBg="1"/>
      <p:bldP spid="13" grpId="1" animBg="1"/>
      <p:bldP spid="14" grpId="0"/>
      <p:bldP spid="14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2193" y="-292767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Results Example: Digit Span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8D0BB83-112D-824A-A991-08CFC345F6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133794"/>
              </p:ext>
            </p:extLst>
          </p:nvPr>
        </p:nvGraphicFramePr>
        <p:xfrm>
          <a:off x="572192" y="689720"/>
          <a:ext cx="11296720" cy="6003688"/>
        </p:xfrm>
        <a:graphic>
          <a:graphicData uri="http://schemas.openxmlformats.org/drawingml/2006/table">
            <a:tbl>
              <a:tblPr/>
              <a:tblGrid>
                <a:gridCol w="1593507">
                  <a:extLst>
                    <a:ext uri="{9D8B030D-6E8A-4147-A177-3AD203B41FA5}">
                      <a16:colId xmlns:a16="http://schemas.microsoft.com/office/drawing/2014/main" val="2270596174"/>
                    </a:ext>
                  </a:extLst>
                </a:gridCol>
                <a:gridCol w="2132574">
                  <a:extLst>
                    <a:ext uri="{9D8B030D-6E8A-4147-A177-3AD203B41FA5}">
                      <a16:colId xmlns:a16="http://schemas.microsoft.com/office/drawing/2014/main" val="4235439707"/>
                    </a:ext>
                  </a:extLst>
                </a:gridCol>
                <a:gridCol w="2132574">
                  <a:extLst>
                    <a:ext uri="{9D8B030D-6E8A-4147-A177-3AD203B41FA5}">
                      <a16:colId xmlns:a16="http://schemas.microsoft.com/office/drawing/2014/main" val="1458893203"/>
                    </a:ext>
                  </a:extLst>
                </a:gridCol>
                <a:gridCol w="1599432">
                  <a:extLst>
                    <a:ext uri="{9D8B030D-6E8A-4147-A177-3AD203B41FA5}">
                      <a16:colId xmlns:a16="http://schemas.microsoft.com/office/drawing/2014/main" val="2803620472"/>
                    </a:ext>
                  </a:extLst>
                </a:gridCol>
                <a:gridCol w="1812687">
                  <a:extLst>
                    <a:ext uri="{9D8B030D-6E8A-4147-A177-3AD203B41FA5}">
                      <a16:colId xmlns:a16="http://schemas.microsoft.com/office/drawing/2014/main" val="2364784878"/>
                    </a:ext>
                  </a:extLst>
                </a:gridCol>
                <a:gridCol w="2025946">
                  <a:extLst>
                    <a:ext uri="{9D8B030D-6E8A-4147-A177-3AD203B41FA5}">
                      <a16:colId xmlns:a16="http://schemas.microsoft.com/office/drawing/2014/main" val="2285183056"/>
                    </a:ext>
                  </a:extLst>
                </a:gridCol>
              </a:tblGrid>
              <a:tr h="8745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Cohort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Test Version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Digit String Length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Metric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Score Range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 Range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6257240"/>
                  </a:ext>
                </a:extLst>
              </a:tr>
              <a:tr h="7303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ARIC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WMS-R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(Backward only)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2-7 (backward)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score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0-12 (backward)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0-12 (backward)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4560915"/>
                  </a:ext>
                </a:extLst>
              </a:tr>
              <a:tr h="29381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WAIS-R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2-8 (backward)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Score</a:t>
                      </a:r>
                      <a:r>
                        <a:rPr lang="pt-BR" sz="20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&amp;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Longest string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0-14 (backward)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String:</a:t>
                      </a:r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2-8 (backward)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0-13 (backward)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String</a:t>
                      </a:r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1-8 (backward)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0224085"/>
                  </a:ext>
                </a:extLst>
              </a:tr>
              <a:tr h="7303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WAIS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2-8 (backward)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Longest string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0-8 (backward)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0-8 (backward)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1639134"/>
                  </a:ext>
                </a:extLst>
              </a:tr>
              <a:tr h="7303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MESA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WAIS-III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2-8 (backward)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0-14 (backward)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0-14 (backward)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3719824"/>
                  </a:ext>
                </a:extLst>
              </a:tr>
            </a:tbl>
          </a:graphicData>
        </a:graphic>
      </p:graphicFrame>
      <p:sp>
        <p:nvSpPr>
          <p:cNvPr id="4" name="Frame 3"/>
          <p:cNvSpPr/>
          <p:nvPr/>
        </p:nvSpPr>
        <p:spPr>
          <a:xfrm>
            <a:off x="6567053" y="1713946"/>
            <a:ext cx="1309255" cy="468145"/>
          </a:xfrm>
          <a:prstGeom prst="frame">
            <a:avLst>
              <a:gd name="adj1" fmla="val 65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6567053" y="3223419"/>
            <a:ext cx="1309255" cy="468145"/>
          </a:xfrm>
          <a:prstGeom prst="frame">
            <a:avLst>
              <a:gd name="adj1" fmla="val 65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rame 5"/>
          <p:cNvSpPr/>
          <p:nvPr/>
        </p:nvSpPr>
        <p:spPr>
          <a:xfrm>
            <a:off x="6567053" y="6123591"/>
            <a:ext cx="1309255" cy="468145"/>
          </a:xfrm>
          <a:prstGeom prst="frame">
            <a:avLst>
              <a:gd name="adj1" fmla="val 65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Frame 6"/>
          <p:cNvSpPr/>
          <p:nvPr/>
        </p:nvSpPr>
        <p:spPr>
          <a:xfrm>
            <a:off x="6386944" y="5320145"/>
            <a:ext cx="1697183" cy="546275"/>
          </a:xfrm>
          <a:prstGeom prst="frame">
            <a:avLst>
              <a:gd name="adj1" fmla="val 6500"/>
            </a:avLst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8971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219" y="-27495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Results Example: Digit Span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392" y="794657"/>
            <a:ext cx="9095014" cy="6063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4662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561" y="-80682"/>
            <a:ext cx="11558984" cy="1325563"/>
          </a:xfrm>
        </p:spPr>
        <p:txBody>
          <a:bodyPr>
            <a:normAutofit/>
          </a:bodyPr>
          <a:lstStyle/>
          <a:p>
            <a:r>
              <a:rPr lang="en-US" sz="4000" dirty="0"/>
              <a:t>Results: Item-level differences across cognitive screening instruments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1500" y="1508760"/>
            <a:ext cx="10092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73250" y="1551202"/>
            <a:ext cx="11637936" cy="5181067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We reviewed common items across different cognitive screening instruments (i.e., MMSE, 3MSE, CASI, </a:t>
            </a:r>
            <a:r>
              <a:rPr lang="en-US" dirty="0" err="1"/>
              <a:t>MoCA</a:t>
            </a:r>
            <a:r>
              <a:rPr lang="en-US" dirty="0"/>
              <a:t>, TICS) </a:t>
            </a:r>
          </a:p>
          <a:p>
            <a:endParaRPr lang="en-US" dirty="0"/>
          </a:p>
          <a:p>
            <a:r>
              <a:rPr lang="en-US" u="sng" dirty="0"/>
              <a:t>WORLD vs serial subtraction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NOMAS, CHS: administered both; scored the higher of the two responses</a:t>
            </a:r>
          </a:p>
          <a:p>
            <a:pPr lvl="1"/>
            <a:r>
              <a:rPr lang="en-US" dirty="0"/>
              <a:t>ARIC, NOMAS: administered only WORLD backwards.</a:t>
            </a:r>
          </a:p>
          <a:p>
            <a:pPr lvl="1"/>
            <a:endParaRPr lang="en-US" dirty="0"/>
          </a:p>
          <a:p>
            <a:r>
              <a:rPr lang="en-US" u="sng" dirty="0"/>
              <a:t>Orientation to season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MMSE (NOMAS): correct within 2 weeks</a:t>
            </a:r>
          </a:p>
          <a:p>
            <a:pPr lvl="1"/>
            <a:r>
              <a:rPr lang="en-US" dirty="0"/>
              <a:t>MMSE (ARIC): correct coded by month (March is correct for winter/spring; June is correct for spring/summer; Sept is correct for summer/fall)</a:t>
            </a:r>
          </a:p>
          <a:p>
            <a:pPr lvl="1"/>
            <a:r>
              <a:rPr lang="en-US" dirty="0"/>
              <a:t>CASI (MESA): correct within 1 month</a:t>
            </a:r>
          </a:p>
          <a:p>
            <a:endParaRPr lang="en-US" dirty="0"/>
          </a:p>
          <a:p>
            <a:r>
              <a:rPr lang="en-US" u="sng" dirty="0"/>
              <a:t>Orientation to month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CASI (MESA): 2= accurate within 5 days; 1= missed by 1 month, and 0 = missed by 2+ months</a:t>
            </a:r>
          </a:p>
          <a:p>
            <a:pPr lvl="1"/>
            <a:r>
              <a:rPr lang="en-US" dirty="0"/>
              <a:t>MMSE (NOMAS): 1=correct (count correct if error in first day of new month or last day in old month); 0=incorrect. </a:t>
            </a:r>
          </a:p>
          <a:p>
            <a:pPr lvl="1"/>
            <a:r>
              <a:rPr lang="en-US" dirty="0"/>
              <a:t>MMSE (ARIC): 1 = correct; 0 = incorrect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618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Acknowledgements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x-none"/>
              <a:t>Funded in part by Grant R13AG030995 from the National Institute on Aging</a:t>
            </a:r>
          </a:p>
          <a:p>
            <a:pPr eaLnBrk="1" hangingPunct="1">
              <a:lnSpc>
                <a:spcPct val="90000"/>
              </a:lnSpc>
            </a:pPr>
            <a:endParaRPr lang="en-US" altLang="x-none"/>
          </a:p>
          <a:p>
            <a:pPr eaLnBrk="1" hangingPunct="1">
              <a:lnSpc>
                <a:spcPct val="90000"/>
              </a:lnSpc>
            </a:pPr>
            <a:r>
              <a:rPr lang="en-US" altLang="x-none"/>
              <a:t>The views expressed in written conference materials or publications and by speakers and moderators do not necessarily reflect the official policies of the Department of Health and Human Services; nor does mention by trade names, commercial practices, or organizations imply endorsement by the U.S. Government.</a:t>
            </a:r>
          </a:p>
        </p:txBody>
      </p:sp>
    </p:spTree>
    <p:extLst>
      <p:ext uri="{BB962C8B-B14F-4D97-AF65-F5344CB8AC3E}">
        <p14:creationId xmlns:p14="http://schemas.microsoft.com/office/powerpoint/2010/main" val="18048412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463" y="-128170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Results: To lump or to split?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463" y="1197393"/>
            <a:ext cx="10796337" cy="4779712"/>
          </a:xfrm>
        </p:spPr>
        <p:txBody>
          <a:bodyPr/>
          <a:lstStyle/>
          <a:p>
            <a:r>
              <a:rPr lang="en-US" dirty="0"/>
              <a:t>Orientation to place: </a:t>
            </a:r>
          </a:p>
          <a:p>
            <a:pPr lvl="1"/>
            <a:r>
              <a:rPr lang="en-US" dirty="0"/>
              <a:t>“Are we in a clinic, store, or home?”</a:t>
            </a:r>
          </a:p>
          <a:p>
            <a:pPr lvl="2"/>
            <a:r>
              <a:rPr lang="en-US" dirty="0"/>
              <a:t>CHS (3MSE); MESA (CASI)</a:t>
            </a:r>
          </a:p>
          <a:p>
            <a:pPr lvl="1"/>
            <a:r>
              <a:rPr lang="en-US" dirty="0"/>
              <a:t>“What is this address?”</a:t>
            </a:r>
          </a:p>
          <a:p>
            <a:pPr lvl="2"/>
            <a:r>
              <a:rPr lang="en-US" dirty="0"/>
              <a:t>CHS (MMSE)</a:t>
            </a:r>
          </a:p>
          <a:p>
            <a:pPr lvl="1"/>
            <a:r>
              <a:rPr lang="en-US" dirty="0"/>
              <a:t>“What is the name of this hospital?”</a:t>
            </a:r>
          </a:p>
          <a:p>
            <a:pPr lvl="2"/>
            <a:r>
              <a:rPr lang="en-US" dirty="0"/>
              <a:t>NOMAS (MMSE): Name of hospital or “Medical Center”</a:t>
            </a:r>
          </a:p>
          <a:p>
            <a:pPr lvl="1"/>
            <a:r>
              <a:rPr lang="en-US" dirty="0"/>
              <a:t>“What is the name of this place?”</a:t>
            </a:r>
          </a:p>
          <a:p>
            <a:pPr lvl="2"/>
            <a:r>
              <a:rPr lang="en-US" dirty="0"/>
              <a:t>FOS (MMSE): Any appropriate answer (note: address is asked for home visits)</a:t>
            </a:r>
          </a:p>
          <a:p>
            <a:pPr lvl="2"/>
            <a:r>
              <a:rPr lang="en-US" dirty="0"/>
              <a:t>ARIC (MMSE): Scoring details not available</a:t>
            </a:r>
          </a:p>
        </p:txBody>
      </p:sp>
    </p:spTree>
    <p:extLst>
      <p:ext uri="{BB962C8B-B14F-4D97-AF65-F5344CB8AC3E}">
        <p14:creationId xmlns:p14="http://schemas.microsoft.com/office/powerpoint/2010/main" val="32409763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315" y="-146468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Results: To lump or to split?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7670028"/>
              </p:ext>
            </p:extLst>
          </p:nvPr>
        </p:nvGraphicFramePr>
        <p:xfrm>
          <a:off x="2490537" y="1335505"/>
          <a:ext cx="7026442" cy="5149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585557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112" y="2055"/>
            <a:ext cx="10515600" cy="1325563"/>
          </a:xfrm>
        </p:spPr>
        <p:txBody>
          <a:bodyPr/>
          <a:lstStyle/>
          <a:p>
            <a:r>
              <a:rPr lang="en-US" sz="4000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935" y="1050902"/>
            <a:ext cx="11043813" cy="5336944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Pre-statistical harmonization is a necessary time investment </a:t>
            </a:r>
          </a:p>
          <a:p>
            <a:endParaRPr lang="en-US" dirty="0"/>
          </a:p>
          <a:p>
            <a:r>
              <a:rPr lang="en-US" dirty="0"/>
              <a:t>Pre-statistical harmonization can uncover critical differences across seemingly </a:t>
            </a:r>
            <a:r>
              <a:rPr lang="en-US"/>
              <a:t>equivalent cognitive tests </a:t>
            </a:r>
            <a:endParaRPr lang="en-US" dirty="0"/>
          </a:p>
          <a:p>
            <a:endParaRPr lang="en-US" dirty="0"/>
          </a:p>
          <a:p>
            <a:r>
              <a:rPr lang="en-US" dirty="0"/>
              <a:t>These differences may impact test score interpretation and distributions</a:t>
            </a:r>
          </a:p>
          <a:p>
            <a:endParaRPr lang="en-US" dirty="0"/>
          </a:p>
          <a:p>
            <a:r>
              <a:rPr lang="en-US" dirty="0"/>
              <a:t>How to account for these differences? Ask your favorite statistical harmonization expert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258555"/>
            <a:ext cx="12192000" cy="6223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7" descr="Signature-Marketing-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1415" y="6387846"/>
            <a:ext cx="319722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02724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emilande@med.umich.edu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5072" y="2502067"/>
            <a:ext cx="7143750" cy="401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24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280" y="71299"/>
            <a:ext cx="1145522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Pre-statistical harmonization of cognitive instruments</a:t>
            </a:r>
          </a:p>
        </p:txBody>
      </p:sp>
      <p:sp>
        <p:nvSpPr>
          <p:cNvPr id="4" name="Rectangle 3"/>
          <p:cNvSpPr/>
          <p:nvPr/>
        </p:nvSpPr>
        <p:spPr>
          <a:xfrm>
            <a:off x="843703" y="2179453"/>
            <a:ext cx="2328581" cy="135815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Identify relevant data sets</a:t>
            </a:r>
          </a:p>
        </p:txBody>
      </p:sp>
      <p:sp>
        <p:nvSpPr>
          <p:cNvPr id="5" name="Rectangle 4"/>
          <p:cNvSpPr/>
          <p:nvPr/>
        </p:nvSpPr>
        <p:spPr>
          <a:xfrm>
            <a:off x="4931710" y="2203778"/>
            <a:ext cx="2328580" cy="135815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Review individual study characteristics</a:t>
            </a:r>
          </a:p>
        </p:txBody>
      </p:sp>
      <p:sp>
        <p:nvSpPr>
          <p:cNvPr id="7" name="Rectangle 6"/>
          <p:cNvSpPr/>
          <p:nvPr/>
        </p:nvSpPr>
        <p:spPr>
          <a:xfrm>
            <a:off x="8771022" y="2206801"/>
            <a:ext cx="2292718" cy="135815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Identify variables of interest</a:t>
            </a:r>
          </a:p>
        </p:txBody>
      </p:sp>
      <p:sp>
        <p:nvSpPr>
          <p:cNvPr id="19" name="Down Arrow 18"/>
          <p:cNvSpPr/>
          <p:nvPr/>
        </p:nvSpPr>
        <p:spPr>
          <a:xfrm rot="16200000" flipH="1">
            <a:off x="3880757" y="2626368"/>
            <a:ext cx="206165" cy="385009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0" name="Down Arrow 19"/>
          <p:cNvSpPr/>
          <p:nvPr/>
        </p:nvSpPr>
        <p:spPr>
          <a:xfrm rot="16200000">
            <a:off x="7806667" y="2672385"/>
            <a:ext cx="228600" cy="398506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3" name="Rectangle 2"/>
          <p:cNvSpPr/>
          <p:nvPr/>
        </p:nvSpPr>
        <p:spPr>
          <a:xfrm>
            <a:off x="0" y="6258555"/>
            <a:ext cx="12192000" cy="6223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7" descr="Signature-Marketing-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1415" y="6387846"/>
            <a:ext cx="319722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771022" y="5732244"/>
            <a:ext cx="3946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Griffith et al., 2012, AHRQ</a:t>
            </a:r>
          </a:p>
        </p:txBody>
      </p:sp>
    </p:spTree>
    <p:extLst>
      <p:ext uri="{BB962C8B-B14F-4D97-AF65-F5344CB8AC3E}">
        <p14:creationId xmlns:p14="http://schemas.microsoft.com/office/powerpoint/2010/main" val="2076714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186" y="-255624"/>
            <a:ext cx="1145522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Pre-statistical harmonization of cognitive instruments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67514" y="1000175"/>
            <a:ext cx="2328581" cy="13581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Identify relevant cognitive instruments</a:t>
            </a:r>
          </a:p>
        </p:txBody>
      </p:sp>
      <p:sp>
        <p:nvSpPr>
          <p:cNvPr id="19" name="Down Arrow 18"/>
          <p:cNvSpPr/>
          <p:nvPr/>
        </p:nvSpPr>
        <p:spPr>
          <a:xfrm>
            <a:off x="5549149" y="2421218"/>
            <a:ext cx="228600" cy="3985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3" name="Rectangle 2"/>
          <p:cNvSpPr/>
          <p:nvPr/>
        </p:nvSpPr>
        <p:spPr>
          <a:xfrm>
            <a:off x="0" y="6258555"/>
            <a:ext cx="12192000" cy="6223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7" descr="Signature-Marketing-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1415" y="6387846"/>
            <a:ext cx="319722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32136" y="2993751"/>
            <a:ext cx="2078525" cy="92333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Cognitive domain</a:t>
            </a:r>
            <a:br>
              <a:rPr lang="en-US" dirty="0"/>
            </a:br>
            <a:endParaRPr lang="en-US" dirty="0"/>
          </a:p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380773" y="2993751"/>
            <a:ext cx="2044923" cy="92333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Measurement precision</a:t>
            </a:r>
          </a:p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567514" y="3004550"/>
            <a:ext cx="2328581" cy="92333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Sensitivity to change</a:t>
            </a:r>
          </a:p>
          <a:p>
            <a:pPr algn="ctr"/>
            <a:r>
              <a:rPr lang="en-US"/>
              <a:t>Practice </a:t>
            </a:r>
            <a:r>
              <a:rPr lang="en-US" dirty="0"/>
              <a:t>effects</a:t>
            </a:r>
          </a:p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123257" y="3009868"/>
            <a:ext cx="2215815" cy="92333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Sensitivity to demographics</a:t>
            </a:r>
          </a:p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9566234" y="2993751"/>
            <a:ext cx="2215815" cy="92333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Cultural relevance and validity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211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186" y="-255624"/>
            <a:ext cx="1145522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Pre-statistical harmonization of cognitive instruments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67514" y="1000175"/>
            <a:ext cx="2328581" cy="13581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Identify relevant cognitive instruments</a:t>
            </a:r>
          </a:p>
        </p:txBody>
      </p:sp>
      <p:sp>
        <p:nvSpPr>
          <p:cNvPr id="5" name="Rectangle 4"/>
          <p:cNvSpPr/>
          <p:nvPr/>
        </p:nvSpPr>
        <p:spPr>
          <a:xfrm>
            <a:off x="4567514" y="2927300"/>
            <a:ext cx="2328580" cy="13581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Identify cognitive instrument</a:t>
            </a:r>
          </a:p>
          <a:p>
            <a:pPr algn="ctr"/>
            <a:r>
              <a:rPr lang="en-US" sz="2000" dirty="0"/>
              <a:t>scores/variables/</a:t>
            </a:r>
          </a:p>
          <a:p>
            <a:pPr algn="ctr"/>
            <a:r>
              <a:rPr lang="en-US" sz="2000" dirty="0"/>
              <a:t>test items</a:t>
            </a:r>
          </a:p>
        </p:txBody>
      </p:sp>
      <p:sp>
        <p:nvSpPr>
          <p:cNvPr id="19" name="Down Arrow 18"/>
          <p:cNvSpPr/>
          <p:nvPr/>
        </p:nvSpPr>
        <p:spPr>
          <a:xfrm>
            <a:off x="5549149" y="2421218"/>
            <a:ext cx="228600" cy="3985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3" name="Rectangle 2"/>
          <p:cNvSpPr/>
          <p:nvPr/>
        </p:nvSpPr>
        <p:spPr>
          <a:xfrm>
            <a:off x="0" y="6258555"/>
            <a:ext cx="12192000" cy="6223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7" descr="Signature-Marketing-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1415" y="6387846"/>
            <a:ext cx="319722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880826" y="4657496"/>
            <a:ext cx="3483654" cy="1200329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u="sng" dirty="0"/>
              <a:t>Instrument type</a:t>
            </a:r>
            <a:r>
              <a:rPr lang="en-US" dirty="0"/>
              <a:t>: </a:t>
            </a:r>
          </a:p>
          <a:p>
            <a:pPr algn="ctr"/>
            <a:r>
              <a:rPr lang="en-US" dirty="0"/>
              <a:t>Single score </a:t>
            </a:r>
          </a:p>
          <a:p>
            <a:pPr algn="ctr"/>
            <a:r>
              <a:rPr lang="en-US" dirty="0"/>
              <a:t>Multiple sub-scores</a:t>
            </a:r>
          </a:p>
          <a:p>
            <a:pPr algn="ctr"/>
            <a:r>
              <a:rPr lang="en-US" dirty="0"/>
              <a:t>Multiple items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777749" y="4671839"/>
            <a:ext cx="3793096" cy="1200329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u="sng" dirty="0"/>
              <a:t>Score type: </a:t>
            </a:r>
          </a:p>
          <a:p>
            <a:pPr algn="ctr"/>
            <a:r>
              <a:rPr lang="en-US" dirty="0"/>
              <a:t>Raw scores</a:t>
            </a:r>
          </a:p>
          <a:p>
            <a:pPr algn="ctr"/>
            <a:r>
              <a:rPr lang="en-US" dirty="0"/>
              <a:t>Demographically corrected scores</a:t>
            </a:r>
          </a:p>
          <a:p>
            <a:pPr algn="ctr"/>
            <a:r>
              <a:rPr lang="en-US" dirty="0"/>
              <a:t>Normative data source</a:t>
            </a:r>
          </a:p>
        </p:txBody>
      </p:sp>
    </p:spTree>
    <p:extLst>
      <p:ext uri="{BB962C8B-B14F-4D97-AF65-F5344CB8AC3E}">
        <p14:creationId xmlns:p14="http://schemas.microsoft.com/office/powerpoint/2010/main" val="267687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186" y="-255624"/>
            <a:ext cx="1145522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Pre-statistical harmonization of cognitive instruments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67514" y="1000175"/>
            <a:ext cx="2328581" cy="13581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Identify relevant cognitive instruments</a:t>
            </a:r>
          </a:p>
        </p:txBody>
      </p:sp>
      <p:sp>
        <p:nvSpPr>
          <p:cNvPr id="5" name="Rectangle 4"/>
          <p:cNvSpPr/>
          <p:nvPr/>
        </p:nvSpPr>
        <p:spPr>
          <a:xfrm>
            <a:off x="4567514" y="2927300"/>
            <a:ext cx="2328580" cy="13581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Identify cognitive instrument</a:t>
            </a:r>
          </a:p>
          <a:p>
            <a:pPr algn="ctr"/>
            <a:r>
              <a:rPr lang="en-US" sz="2000" dirty="0"/>
              <a:t>scores/variables/</a:t>
            </a:r>
          </a:p>
          <a:p>
            <a:pPr algn="ctr"/>
            <a:r>
              <a:rPr lang="en-US" sz="2000" dirty="0"/>
              <a:t>test items</a:t>
            </a:r>
          </a:p>
        </p:txBody>
      </p:sp>
      <p:sp>
        <p:nvSpPr>
          <p:cNvPr id="7" name="Rectangle 6"/>
          <p:cNvSpPr/>
          <p:nvPr/>
        </p:nvSpPr>
        <p:spPr>
          <a:xfrm>
            <a:off x="4567514" y="4864230"/>
            <a:ext cx="2292718" cy="13581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Identify equivalent scores/variables/</a:t>
            </a:r>
          </a:p>
          <a:p>
            <a:pPr algn="ctr"/>
            <a:r>
              <a:rPr lang="en-US" sz="2000" dirty="0"/>
              <a:t>test items</a:t>
            </a:r>
          </a:p>
        </p:txBody>
      </p:sp>
      <p:sp>
        <p:nvSpPr>
          <p:cNvPr id="19" name="Down Arrow 18"/>
          <p:cNvSpPr/>
          <p:nvPr/>
        </p:nvSpPr>
        <p:spPr>
          <a:xfrm>
            <a:off x="5549149" y="2421218"/>
            <a:ext cx="228600" cy="3985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0" name="Down Arrow 19"/>
          <p:cNvSpPr/>
          <p:nvPr/>
        </p:nvSpPr>
        <p:spPr>
          <a:xfrm>
            <a:off x="5576043" y="4375588"/>
            <a:ext cx="228600" cy="3985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3" name="Rectangle 2"/>
          <p:cNvSpPr/>
          <p:nvPr/>
        </p:nvSpPr>
        <p:spPr>
          <a:xfrm>
            <a:off x="0" y="6258555"/>
            <a:ext cx="12192000" cy="6223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7" descr="Signature-Marketing-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1415" y="6387846"/>
            <a:ext cx="319722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5313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186" y="-255624"/>
            <a:ext cx="1145522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Pre-statistical harmonization of cognitive instruments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67514" y="1000175"/>
            <a:ext cx="2328581" cy="13581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Identify relevant cognitive instruments</a:t>
            </a:r>
          </a:p>
        </p:txBody>
      </p:sp>
      <p:sp>
        <p:nvSpPr>
          <p:cNvPr id="5" name="Rectangle 4"/>
          <p:cNvSpPr/>
          <p:nvPr/>
        </p:nvSpPr>
        <p:spPr>
          <a:xfrm>
            <a:off x="4567514" y="2927300"/>
            <a:ext cx="2328580" cy="13581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Identify cognitive instrument</a:t>
            </a:r>
          </a:p>
          <a:p>
            <a:pPr algn="ctr"/>
            <a:r>
              <a:rPr lang="en-US" sz="2000" dirty="0"/>
              <a:t>scores/variables/</a:t>
            </a:r>
          </a:p>
          <a:p>
            <a:pPr algn="ctr"/>
            <a:r>
              <a:rPr lang="en-US" sz="2000" dirty="0"/>
              <a:t>test items</a:t>
            </a:r>
          </a:p>
        </p:txBody>
      </p:sp>
      <p:sp>
        <p:nvSpPr>
          <p:cNvPr id="7" name="Rectangle 6"/>
          <p:cNvSpPr/>
          <p:nvPr/>
        </p:nvSpPr>
        <p:spPr>
          <a:xfrm>
            <a:off x="4567514" y="4864230"/>
            <a:ext cx="2292718" cy="13581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Identify equivalent scores/variables/</a:t>
            </a:r>
          </a:p>
          <a:p>
            <a:pPr algn="ctr"/>
            <a:r>
              <a:rPr lang="en-US" sz="2000" dirty="0"/>
              <a:t>test items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7102035" y="1517283"/>
            <a:ext cx="1127566" cy="336177"/>
          </a:xfrm>
          <a:prstGeom prst="rightArrow">
            <a:avLst/>
          </a:prstGeom>
          <a:solidFill>
            <a:srgbClr val="00B0F0"/>
          </a:solidFill>
          <a:ln w="158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4" name="Rectangle 13"/>
          <p:cNvSpPr/>
          <p:nvPr/>
        </p:nvSpPr>
        <p:spPr>
          <a:xfrm>
            <a:off x="8488079" y="1001428"/>
            <a:ext cx="2373406" cy="1358153"/>
          </a:xfrm>
          <a:prstGeom prst="rect">
            <a:avLst/>
          </a:prstGeom>
          <a:solidFill>
            <a:srgbClr val="00B0F0"/>
          </a:solidFill>
          <a:ln w="158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Instrument</a:t>
            </a:r>
          </a:p>
          <a:p>
            <a:pPr algn="ctr"/>
            <a:r>
              <a:rPr lang="en-US" sz="2000" dirty="0"/>
              <a:t>version, adaptation, administration procedures </a:t>
            </a:r>
          </a:p>
        </p:txBody>
      </p:sp>
      <p:sp>
        <p:nvSpPr>
          <p:cNvPr id="19" name="Down Arrow 18"/>
          <p:cNvSpPr/>
          <p:nvPr/>
        </p:nvSpPr>
        <p:spPr>
          <a:xfrm>
            <a:off x="5549149" y="2421218"/>
            <a:ext cx="228600" cy="3985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0" name="Down Arrow 19"/>
          <p:cNvSpPr/>
          <p:nvPr/>
        </p:nvSpPr>
        <p:spPr>
          <a:xfrm>
            <a:off x="5576043" y="4375588"/>
            <a:ext cx="228600" cy="3985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3" name="Rectangle 2"/>
          <p:cNvSpPr/>
          <p:nvPr/>
        </p:nvSpPr>
        <p:spPr>
          <a:xfrm>
            <a:off x="0" y="6258555"/>
            <a:ext cx="12192000" cy="6223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7" descr="Signature-Marketing-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1415" y="6387846"/>
            <a:ext cx="319722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558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186" y="-255624"/>
            <a:ext cx="1145522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Pre-statistical harmonization of cognitive instruments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67514" y="1000175"/>
            <a:ext cx="2328581" cy="13581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Identify relevant cognitive instruments</a:t>
            </a:r>
          </a:p>
        </p:txBody>
      </p:sp>
      <p:sp>
        <p:nvSpPr>
          <p:cNvPr id="5" name="Rectangle 4"/>
          <p:cNvSpPr/>
          <p:nvPr/>
        </p:nvSpPr>
        <p:spPr>
          <a:xfrm>
            <a:off x="4567514" y="2927300"/>
            <a:ext cx="2328580" cy="13581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Identify cognitive instrument</a:t>
            </a:r>
          </a:p>
          <a:p>
            <a:pPr algn="ctr"/>
            <a:r>
              <a:rPr lang="en-US" sz="2000" dirty="0"/>
              <a:t>scores/variables/</a:t>
            </a:r>
          </a:p>
          <a:p>
            <a:pPr algn="ctr"/>
            <a:r>
              <a:rPr lang="en-US" sz="2000" dirty="0"/>
              <a:t>test items</a:t>
            </a:r>
          </a:p>
        </p:txBody>
      </p:sp>
      <p:sp>
        <p:nvSpPr>
          <p:cNvPr id="7" name="Rectangle 6"/>
          <p:cNvSpPr/>
          <p:nvPr/>
        </p:nvSpPr>
        <p:spPr>
          <a:xfrm>
            <a:off x="4567514" y="4864230"/>
            <a:ext cx="2292718" cy="13581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Identify equivalent scores/variables/</a:t>
            </a:r>
          </a:p>
          <a:p>
            <a:pPr algn="ctr"/>
            <a:r>
              <a:rPr lang="en-US" sz="2000" dirty="0"/>
              <a:t>test items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7102035" y="1517283"/>
            <a:ext cx="1127566" cy="336177"/>
          </a:xfrm>
          <a:prstGeom prst="rightArrow">
            <a:avLst/>
          </a:prstGeom>
          <a:solidFill>
            <a:srgbClr val="00B0F0"/>
          </a:solidFill>
          <a:ln w="158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4" name="Rectangle 13"/>
          <p:cNvSpPr/>
          <p:nvPr/>
        </p:nvSpPr>
        <p:spPr>
          <a:xfrm>
            <a:off x="8488079" y="1001428"/>
            <a:ext cx="2373406" cy="1358153"/>
          </a:xfrm>
          <a:prstGeom prst="rect">
            <a:avLst/>
          </a:prstGeom>
          <a:solidFill>
            <a:srgbClr val="00B0F0"/>
          </a:solidFill>
          <a:ln w="158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Instrument</a:t>
            </a:r>
          </a:p>
          <a:p>
            <a:pPr algn="ctr"/>
            <a:r>
              <a:rPr lang="en-US" sz="2000" dirty="0"/>
              <a:t>version, adaptation, administration procedures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488079" y="2960492"/>
            <a:ext cx="2373406" cy="1358153"/>
          </a:xfrm>
          <a:prstGeom prst="rect">
            <a:avLst/>
          </a:prstGeom>
          <a:solidFill>
            <a:srgbClr val="00B0F0"/>
          </a:solidFill>
          <a:ln w="158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Scoring procedures, response coding</a:t>
            </a:r>
          </a:p>
        </p:txBody>
      </p:sp>
      <p:sp>
        <p:nvSpPr>
          <p:cNvPr id="17" name="Right Arrow 16"/>
          <p:cNvSpPr/>
          <p:nvPr/>
        </p:nvSpPr>
        <p:spPr>
          <a:xfrm>
            <a:off x="7102036" y="3369044"/>
            <a:ext cx="1127566" cy="336177"/>
          </a:xfrm>
          <a:prstGeom prst="rightArrow">
            <a:avLst/>
          </a:prstGeom>
          <a:solidFill>
            <a:srgbClr val="00B0F0"/>
          </a:solidFill>
          <a:ln w="158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8" name="Right Arrow 17"/>
          <p:cNvSpPr/>
          <p:nvPr/>
        </p:nvSpPr>
        <p:spPr>
          <a:xfrm rot="20195100" flipH="1">
            <a:off x="7256753" y="4607906"/>
            <a:ext cx="1091610" cy="383368"/>
          </a:xfrm>
          <a:prstGeom prst="rightArrow">
            <a:avLst>
              <a:gd name="adj1" fmla="val 36264"/>
              <a:gd name="adj2" fmla="val 50000"/>
            </a:avLst>
          </a:prstGeom>
          <a:solidFill>
            <a:srgbClr val="00B0F0"/>
          </a:solidFill>
          <a:ln w="158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9" name="Down Arrow 18"/>
          <p:cNvSpPr/>
          <p:nvPr/>
        </p:nvSpPr>
        <p:spPr>
          <a:xfrm>
            <a:off x="5549149" y="2421218"/>
            <a:ext cx="228600" cy="3985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0" name="Down Arrow 19"/>
          <p:cNvSpPr/>
          <p:nvPr/>
        </p:nvSpPr>
        <p:spPr>
          <a:xfrm>
            <a:off x="5576043" y="4375588"/>
            <a:ext cx="228600" cy="3985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3" name="Rectangle 2"/>
          <p:cNvSpPr/>
          <p:nvPr/>
        </p:nvSpPr>
        <p:spPr>
          <a:xfrm>
            <a:off x="0" y="6258555"/>
            <a:ext cx="12192000" cy="6223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7" descr="Signature-Marketing-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1415" y="6387846"/>
            <a:ext cx="319722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9246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Pre-statistical harmonization: BP-Cog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28218"/>
          </a:xfrm>
        </p:spPr>
        <p:txBody>
          <a:bodyPr>
            <a:normAutofit/>
          </a:bodyPr>
          <a:lstStyle/>
          <a:p>
            <a:r>
              <a:rPr lang="en-US" dirty="0"/>
              <a:t>PI: Deb Levine, MD, MPH</a:t>
            </a:r>
          </a:p>
          <a:p>
            <a:r>
              <a:rPr lang="en-US" dirty="0"/>
              <a:t>Study goal: To evaluate associations between BP over the life course and racial/ethnic disparities in cognitive decline</a:t>
            </a:r>
          </a:p>
          <a:p>
            <a:r>
              <a:rPr lang="en-US" dirty="0"/>
              <a:t>To accomplish this goal, we harmonized cognitive data from ARIC, CARDIA, CHS, FOS, MESA, NOMAS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6258555"/>
            <a:ext cx="12192000" cy="6223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7" descr="Signature-Marketing-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1415" y="6387846"/>
            <a:ext cx="319722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5905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7678</TotalTime>
  <Words>1865</Words>
  <Application>Microsoft Office PowerPoint</Application>
  <PresentationFormat>Widescreen</PresentationFormat>
  <Paragraphs>726</Paragraphs>
  <Slides>23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Times</vt:lpstr>
      <vt:lpstr>Office Theme</vt:lpstr>
      <vt:lpstr>Pre-statistical harmonization of cognitive instruments:  The BP-Cog project</vt:lpstr>
      <vt:lpstr>Acknowledgements</vt:lpstr>
      <vt:lpstr>Pre-statistical harmonization of cognitive instruments</vt:lpstr>
      <vt:lpstr>Pre-statistical harmonization of cognitive instruments</vt:lpstr>
      <vt:lpstr>Pre-statistical harmonization of cognitive instruments</vt:lpstr>
      <vt:lpstr>Pre-statistical harmonization of cognitive instruments</vt:lpstr>
      <vt:lpstr>Pre-statistical harmonization of cognitive instruments</vt:lpstr>
      <vt:lpstr>Pre-statistical harmonization of cognitive instruments</vt:lpstr>
      <vt:lpstr>Pre-statistical harmonization: BP-Cog study</vt:lpstr>
      <vt:lpstr>Pre-statistical harmonization: Methods</vt:lpstr>
      <vt:lpstr>Pre-statistical harmonization: Methods</vt:lpstr>
      <vt:lpstr>Pre-statistical harmonization methods: Documentation</vt:lpstr>
      <vt:lpstr>Results: Identification of relevant cognitive instruments</vt:lpstr>
      <vt:lpstr>Results: Variability across equivalent instruments</vt:lpstr>
      <vt:lpstr>PowerPoint Presentation</vt:lpstr>
      <vt:lpstr>Pre-statistical harmonization for BP-Cog</vt:lpstr>
      <vt:lpstr>Results Example: Digit Span</vt:lpstr>
      <vt:lpstr>Results Example: Digit Span</vt:lpstr>
      <vt:lpstr>Results: Item-level differences across cognitive screening instruments</vt:lpstr>
      <vt:lpstr>Results: To lump or to split?</vt:lpstr>
      <vt:lpstr>Results: To lump or to split?</vt:lpstr>
      <vt:lpstr>Summary</vt:lpstr>
      <vt:lpstr>Questions</vt:lpstr>
    </vt:vector>
  </TitlesOfParts>
  <Company>University of Michigan Health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Pre-statistical harmonization for BP-Cog</dc:title>
  <dc:creator>Briceno-Abreu, Emily</dc:creator>
  <cp:lastModifiedBy>Alden Gross</cp:lastModifiedBy>
  <cp:revision>148</cp:revision>
  <dcterms:created xsi:type="dcterms:W3CDTF">2019-03-21T14:16:38Z</dcterms:created>
  <dcterms:modified xsi:type="dcterms:W3CDTF">2019-08-19T15:49:06Z</dcterms:modified>
</cp:coreProperties>
</file>