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7" r:id="rId2"/>
    <p:sldId id="258" r:id="rId3"/>
    <p:sldId id="296" r:id="rId4"/>
    <p:sldId id="285" r:id="rId5"/>
    <p:sldId id="286" r:id="rId6"/>
    <p:sldId id="287" r:id="rId7"/>
    <p:sldId id="284" r:id="rId8"/>
    <p:sldId id="288" r:id="rId9"/>
    <p:sldId id="277" r:id="rId10"/>
    <p:sldId id="289" r:id="rId11"/>
    <p:sldId id="261" r:id="rId12"/>
    <p:sldId id="298" r:id="rId13"/>
    <p:sldId id="278" r:id="rId14"/>
    <p:sldId id="262" r:id="rId15"/>
    <p:sldId id="268" r:id="rId16"/>
    <p:sldId id="256" r:id="rId17"/>
    <p:sldId id="291" r:id="rId18"/>
    <p:sldId id="282" r:id="rId19"/>
    <p:sldId id="269" r:id="rId20"/>
    <p:sldId id="297" r:id="rId21"/>
    <p:sldId id="292" r:id="rId22"/>
    <p:sldId id="264" r:id="rId23"/>
    <p:sldId id="29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67204" autoAdjust="0"/>
  </p:normalViewPr>
  <p:slideViewPr>
    <p:cSldViewPr snapToGrid="0">
      <p:cViewPr varScale="1">
        <p:scale>
          <a:sx n="73" d="100"/>
          <a:sy n="73" d="100"/>
        </p:scale>
        <p:origin x="19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u="sng" dirty="0"/>
              <a:t>Orientation to Place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Correct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ARIC</c:v>
                </c:pt>
                <c:pt idx="1">
                  <c:v>CHS</c:v>
                </c:pt>
                <c:pt idx="2">
                  <c:v>FOS </c:v>
                </c:pt>
                <c:pt idx="3">
                  <c:v>MESA</c:v>
                </c:pt>
                <c:pt idx="4">
                  <c:v>NOMAS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5197</c:v>
                </c:pt>
                <c:pt idx="1">
                  <c:v>26584</c:v>
                </c:pt>
                <c:pt idx="2">
                  <c:v>15805</c:v>
                </c:pt>
                <c:pt idx="3">
                  <c:v>4497</c:v>
                </c:pt>
                <c:pt idx="4">
                  <c:v>7039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EA-4750-9564-2972BD7016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Incorrect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ARIC</c:v>
                </c:pt>
                <c:pt idx="1">
                  <c:v>CHS</c:v>
                </c:pt>
                <c:pt idx="2">
                  <c:v>FOS </c:v>
                </c:pt>
                <c:pt idx="3">
                  <c:v>MESA</c:v>
                </c:pt>
                <c:pt idx="4">
                  <c:v>NOMAS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387</c:v>
                </c:pt>
                <c:pt idx="1">
                  <c:v>372</c:v>
                </c:pt>
                <c:pt idx="2">
                  <c:v>80</c:v>
                </c:pt>
                <c:pt idx="3">
                  <c:v>56</c:v>
                </c:pt>
                <c:pt idx="4">
                  <c:v>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EA-4750-9564-2972BD7016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0349872"/>
        <c:axId val="440350528"/>
      </c:barChart>
      <c:catAx>
        <c:axId val="44034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350528"/>
        <c:crosses val="autoZero"/>
        <c:auto val="1"/>
        <c:lblAlgn val="ctr"/>
        <c:lblOffset val="100"/>
        <c:noMultiLvlLbl val="0"/>
      </c:catAx>
      <c:valAx>
        <c:axId val="440350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34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3F814-8939-455F-8A0F-5F82A6161FD0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9FDE-3713-46A8-A4B1-C1BEFE14B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0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02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89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76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20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119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19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3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18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638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</a:t>
            </a:r>
            <a:r>
              <a:rPr lang="en-US" baseline="0" dirty="0"/>
              <a:t> again when we look at the distributions across studies- this all makes a lot more sense. We can see that ARIC has a bit of a lower tail than CHS and MESA, and FOS looks quite a bit different because it is a different type of score.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606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59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E47A1D7-4F45-224D-8FF7-4F7C27C4BC83}" type="slidenum">
              <a:rPr lang="en-US" altLang="x-none" sz="1200"/>
              <a:pPr/>
              <a:t>2</a:t>
            </a:fld>
            <a:endParaRPr lang="en-US" altLang="x-none" sz="1200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263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7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542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0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4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90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32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97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58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22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9FDE-3713-46A8-A4B1-C1BEFE14BB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4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1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1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6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8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2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2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0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9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9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3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1D19-144F-447F-945B-62E0FE35DB6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CBA0F-D9D6-4465-86EE-442321EC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4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646" y="1050924"/>
            <a:ext cx="10654553" cy="200155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Pre-statistical harmonization of cognitive instruments: </a:t>
            </a:r>
            <a:br>
              <a:rPr lang="en-US" dirty="0"/>
            </a:br>
            <a:r>
              <a:rPr lang="en-US" dirty="0"/>
              <a:t>The BP-Cog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647" y="3052482"/>
            <a:ext cx="10515600" cy="186914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Emily </a:t>
            </a:r>
            <a:r>
              <a:rPr lang="en-US" dirty="0" err="1"/>
              <a:t>Briceño</a:t>
            </a:r>
            <a:endParaRPr lang="en-US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University of Michigan</a:t>
            </a:r>
          </a:p>
        </p:txBody>
      </p:sp>
      <p:pic>
        <p:nvPicPr>
          <p:cNvPr id="4" name="Picture 2" descr="Signature-Vertical-Bug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047" y="4260850"/>
            <a:ext cx="23368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326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04" y="133371"/>
            <a:ext cx="11590421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Pre-statistical harmonization: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063" y="1313245"/>
            <a:ext cx="10515600" cy="44282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Pre-statistical harmonization steps: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600" dirty="0"/>
              <a:t>1. Cognitive instruments were identified and categorized into 	cognitive domains (e.g., memory, executive functioning). </a:t>
            </a:r>
          </a:p>
          <a:p>
            <a:pPr marL="0" indent="0">
              <a:buNone/>
            </a:pPr>
            <a:r>
              <a:rPr lang="en-US" sz="2600" dirty="0"/>
              <a:t>	2. Cohort study investigators were contacted to request unpublished 	administration, scoring, and procedural details of cognitive test 	batteries. </a:t>
            </a:r>
          </a:p>
          <a:p>
            <a:pPr marL="0" indent="0">
              <a:buNone/>
            </a:pPr>
            <a:r>
              <a:rPr lang="en-US" sz="2600" dirty="0"/>
              <a:t>	3. Detailed review of cognitive test procedures was completed for 	each cohort.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667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80" y="225640"/>
            <a:ext cx="11901406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Pre-statistical harmonization: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50" y="1346965"/>
            <a:ext cx="11637936" cy="4911590"/>
          </a:xfrm>
        </p:spPr>
        <p:txBody>
          <a:bodyPr>
            <a:normAutofit/>
          </a:bodyPr>
          <a:lstStyle/>
          <a:p>
            <a:r>
              <a:rPr lang="en-US" dirty="0"/>
              <a:t>Procedural details for cognitive test administration were gleaned from documentation provided by cohort studies:</a:t>
            </a:r>
          </a:p>
          <a:p>
            <a:pPr lvl="1"/>
            <a:r>
              <a:rPr lang="en-US" dirty="0"/>
              <a:t>Published test version (e.g., WAIS-R, WAIS-III)</a:t>
            </a:r>
          </a:p>
          <a:p>
            <a:pPr lvl="1"/>
            <a:r>
              <a:rPr lang="en-US" dirty="0"/>
              <a:t>Study-specific test adaptations</a:t>
            </a:r>
          </a:p>
          <a:p>
            <a:pPr lvl="1"/>
            <a:r>
              <a:rPr lang="en-US" dirty="0"/>
              <a:t>Administration and scoring procedures</a:t>
            </a:r>
          </a:p>
          <a:p>
            <a:pPr lvl="1"/>
            <a:r>
              <a:rPr lang="en-US" dirty="0"/>
              <a:t>Scores/items available for each instrument</a:t>
            </a:r>
          </a:p>
          <a:p>
            <a:pPr lvl="1"/>
            <a:r>
              <a:rPr lang="en-US" dirty="0"/>
              <a:t>Response coding procedures</a:t>
            </a:r>
          </a:p>
          <a:p>
            <a:pPr lvl="1"/>
            <a:r>
              <a:rPr lang="en-US" dirty="0"/>
              <a:t>Possible minimum/maximum raw scores (based upon instrument structure and procedures)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Available data for each test item were reviewed for score ranges and distributions.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643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0632"/>
            <a:ext cx="11674642" cy="1325563"/>
          </a:xfrm>
        </p:spPr>
        <p:txBody>
          <a:bodyPr>
            <a:noAutofit/>
          </a:bodyPr>
          <a:lstStyle/>
          <a:p>
            <a:r>
              <a:rPr lang="en-US" sz="4000" dirty="0"/>
              <a:t>Pre-statistical harmonization methods: Documentation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005865"/>
              </p:ext>
            </p:extLst>
          </p:nvPr>
        </p:nvGraphicFramePr>
        <p:xfrm>
          <a:off x="168442" y="938468"/>
          <a:ext cx="11778914" cy="5499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0560">
                  <a:extLst>
                    <a:ext uri="{9D8B030D-6E8A-4147-A177-3AD203B41FA5}">
                      <a16:colId xmlns:a16="http://schemas.microsoft.com/office/drawing/2014/main" val="3092466975"/>
                    </a:ext>
                  </a:extLst>
                </a:gridCol>
                <a:gridCol w="754625">
                  <a:extLst>
                    <a:ext uri="{9D8B030D-6E8A-4147-A177-3AD203B41FA5}">
                      <a16:colId xmlns:a16="http://schemas.microsoft.com/office/drawing/2014/main" val="1107671518"/>
                    </a:ext>
                  </a:extLst>
                </a:gridCol>
                <a:gridCol w="2620166">
                  <a:extLst>
                    <a:ext uri="{9D8B030D-6E8A-4147-A177-3AD203B41FA5}">
                      <a16:colId xmlns:a16="http://schemas.microsoft.com/office/drawing/2014/main" val="1586984343"/>
                    </a:ext>
                  </a:extLst>
                </a:gridCol>
                <a:gridCol w="2958114">
                  <a:extLst>
                    <a:ext uri="{9D8B030D-6E8A-4147-A177-3AD203B41FA5}">
                      <a16:colId xmlns:a16="http://schemas.microsoft.com/office/drawing/2014/main" val="1877725219"/>
                    </a:ext>
                  </a:extLst>
                </a:gridCol>
                <a:gridCol w="3307756">
                  <a:extLst>
                    <a:ext uri="{9D8B030D-6E8A-4147-A177-3AD203B41FA5}">
                      <a16:colId xmlns:a16="http://schemas.microsoft.com/office/drawing/2014/main" val="699846307"/>
                    </a:ext>
                  </a:extLst>
                </a:gridCol>
                <a:gridCol w="1407693">
                  <a:extLst>
                    <a:ext uri="{9D8B030D-6E8A-4147-A177-3AD203B41FA5}">
                      <a16:colId xmlns:a16="http://schemas.microsoft.com/office/drawing/2014/main" val="2726531203"/>
                    </a:ext>
                  </a:extLst>
                </a:gridCol>
              </a:tblGrid>
              <a:tr h="196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Study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Test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Item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Coding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Additional scoring notes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Harmonized variable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34917802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MESA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CASI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Number repetition backwards (1-2-3)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1=Correct, 0=Error/Refused, 9=not attempted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If unable, coach for 3-2-1, but score 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uu18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398920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repetition backwards (6-8-2)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 = Correct; 0= Error/refused; 9=not attempted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6222895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repetition backwards (3-5-2-9)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 = Correct; 0= Error/refused; 9=not attempted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(If score is 0 in both A and B , score C 0 )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7344045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Place of Birth: City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1=Correct, 0=Error/Refused, 9=not attempted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Correct noted from previous records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3708486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3MSE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Place of Birth: City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 Answer given; 0 = Can't do/Refused; 9 = not att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Question is repeated at end; if consisent, credit is awarded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uu32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7433046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MESA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Place of Birth: State/Country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1=Correct, 0=Error/Refused, 9=not attempted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Correct noted from previous records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60787036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3MSE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Place of Birth: State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 Answer given; 0 = Can't do/Refused; 9 = not att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Question is repeated at end; if consisent, credit is awarded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uu33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15720837"/>
                  </a:ext>
                </a:extLst>
              </a:tr>
              <a:tr h="32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Date of Birth, year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2: Correct 1: Missed by 1-3 years; 0: Missed by &gt;3 years; 9: Not attempted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None noted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32042086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Date of Birth, month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1=Correct, 0=Error/Refused, 9=not attempted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5009478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Date of Birth, day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1=Correct, 0=Error/Refused, 9=not attempted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None noted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8999696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Current age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9383575"/>
                  </a:ext>
                </a:extLst>
              </a:tr>
              <a:tr h="32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Minutes in an hour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2= Correct; 0= Error/Refused; 9 = Not attempted/disabled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56854796"/>
                  </a:ext>
                </a:extLst>
              </a:tr>
              <a:tr h="32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Days in a year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2= Correct; 0= Error/Refused; 9 = Not attempted/disabled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2650308"/>
                  </a:ext>
                </a:extLst>
              </a:tr>
              <a:tr h="32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Direction of sun set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2= Correct; 0= Error/Refused; 9 = Not attempted/disabled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If confused, can provide 4 choices (North, South, East, West)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6026080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First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1=Correct, 0=cannot/refused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5652339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NOMAS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First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1=Correct, 0= incorrect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5642079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ARIC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First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1=Correct; 0 =Incorrect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Nickname OK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uu49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3568870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1=Correct, 0=cannot/refused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6538299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NOMAS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1=Correct, 0= incorrect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6101011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ARIC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1=Correct; 0 =Incorrect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uu50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3001478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ARIC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MMSE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Orientation: Year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 Correct; 0 = Incorrect/Not Attempted/Refused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strike="noStrike" dirty="0">
                        <a:effectLst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None noted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uu51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73177260"/>
                  </a:ext>
                </a:extLst>
              </a:tr>
              <a:tr h="163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ARIC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Orientation: Year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1=Correct; 0 =Incorrect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Must be precise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uu51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5448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036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84246"/>
              </p:ext>
            </p:extLst>
          </p:nvPr>
        </p:nvGraphicFramePr>
        <p:xfrm>
          <a:off x="1881602" y="955842"/>
          <a:ext cx="8438341" cy="58443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44749">
                  <a:extLst>
                    <a:ext uri="{9D8B030D-6E8A-4147-A177-3AD203B41FA5}">
                      <a16:colId xmlns:a16="http://schemas.microsoft.com/office/drawing/2014/main" val="3992664220"/>
                    </a:ext>
                  </a:extLst>
                </a:gridCol>
                <a:gridCol w="1313849">
                  <a:extLst>
                    <a:ext uri="{9D8B030D-6E8A-4147-A177-3AD203B41FA5}">
                      <a16:colId xmlns:a16="http://schemas.microsoft.com/office/drawing/2014/main" val="19962899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73471875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07660986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628424768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3682185997"/>
                    </a:ext>
                  </a:extLst>
                </a:gridCol>
                <a:gridCol w="1214043">
                  <a:extLst>
                    <a:ext uri="{9D8B030D-6E8A-4147-A177-3AD203B41FA5}">
                      <a16:colId xmlns:a16="http://schemas.microsoft.com/office/drawing/2014/main" val="2558934925"/>
                    </a:ext>
                  </a:extLst>
                </a:gridCol>
              </a:tblGrid>
              <a:tr h="172334">
                <a:tc>
                  <a:txBody>
                    <a:bodyPr/>
                    <a:lstStyle/>
                    <a:p>
                      <a:pPr marL="64770" marR="0" algn="ctr">
                        <a:lnSpc>
                          <a:spcPct val="107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Domain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CARDIA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MESA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9408"/>
                  </a:ext>
                </a:extLst>
              </a:tr>
              <a:tr h="177040">
                <a:tc rowSpan="11">
                  <a:txBody>
                    <a:bodyPr/>
                    <a:lstStyle/>
                    <a:p>
                      <a:pPr marL="64770" marR="0">
                        <a:lnSpc>
                          <a:spcPct val="107000"/>
                        </a:lnSpc>
                        <a:spcBef>
                          <a:spcPts val="705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Executive</a:t>
                      </a:r>
                      <a:r>
                        <a:rPr lang="en-US" sz="1050" b="1" spc="-6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</a:t>
                      </a:r>
                      <a:r>
                        <a:rPr lang="en-US" sz="1050" b="1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tion</a:t>
                      </a: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processing</a:t>
                      </a:r>
                      <a:r>
                        <a:rPr lang="en-US" sz="1050" spc="14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05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Symbol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1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Symbol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1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Symbol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1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Symbol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587677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SDMT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440688"/>
                  </a:ext>
                </a:extLst>
              </a:tr>
              <a:tr h="201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 Naming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 Naming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 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 Naming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 Naming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 Naming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075723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 Gen.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673549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Letter Fluency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Letter Fluency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Letter Fluency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Letter Fluency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Letter Fluency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974501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Trail</a:t>
                      </a:r>
                      <a:r>
                        <a:rPr lang="en-US" sz="1050" spc="-5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Trail</a:t>
                      </a:r>
                      <a:r>
                        <a:rPr lang="en-US" sz="1050" spc="-5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Trail</a:t>
                      </a:r>
                      <a:r>
                        <a:rPr lang="en-US" sz="1050" spc="-5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104907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Stroop</a:t>
                      </a:r>
                      <a:r>
                        <a:rPr lang="en-US" sz="1050" spc="-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Stroop</a:t>
                      </a:r>
                      <a:r>
                        <a:rPr lang="en-US" sz="1050" spc="-4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909847"/>
                  </a:ext>
                </a:extLst>
              </a:tr>
              <a:tr h="354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Color</a:t>
                      </a:r>
                      <a:r>
                        <a:rPr lang="en-US" sz="1050" spc="-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Trails;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 Man Out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206936"/>
                  </a:ext>
                </a:extLst>
              </a:tr>
              <a:tr h="354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Ravens;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89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Baddeley-Papagno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110742"/>
                  </a:ext>
                </a:extLst>
              </a:tr>
              <a:tr h="2157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Similarities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597966"/>
                  </a:ext>
                </a:extLst>
              </a:tr>
              <a:tr h="2487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050" spc="-4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050" spc="-4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050" spc="-3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050" spc="-3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210660"/>
                  </a:ext>
                </a:extLst>
              </a:tr>
              <a:tr h="3806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r>
                        <a:rPr lang="en-US" sz="1050" spc="-3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ordering;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851357"/>
                  </a:ext>
                </a:extLst>
              </a:tr>
              <a:tr h="177040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Learning/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Memory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RAVLT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CVLT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CVLT-II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471169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DWR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50935"/>
                  </a:ext>
                </a:extLst>
              </a:tr>
              <a:tr h="2493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WMS Paired</a:t>
                      </a:r>
                      <a:r>
                        <a:rPr lang="en-US" sz="1050" spc="-5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180102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Logical</a:t>
                      </a:r>
                      <a:r>
                        <a:rPr lang="en-US" sz="1050" spc="-5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Memory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Logical</a:t>
                      </a:r>
                      <a:r>
                        <a:rPr lang="en-US" sz="1050" spc="-5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Memory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988256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Rey</a:t>
                      </a:r>
                      <a:r>
                        <a:rPr lang="en-US" sz="1050" spc="-4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50" spc="-1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CFT Recall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603691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WMS-R VR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42034"/>
                  </a:ext>
                </a:extLst>
              </a:tr>
              <a:tr h="177040">
                <a:tc rowSpan="5">
                  <a:txBody>
                    <a:bodyPr/>
                    <a:lstStyle/>
                    <a:p>
                      <a:pPr marL="64770" marR="32321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</a:t>
                      </a:r>
                      <a:r>
                        <a:rPr lang="en-US" sz="1050" spc="-6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Mental Status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357092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9151636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705382"/>
                  </a:ext>
                </a:extLst>
              </a:tr>
              <a:tr h="2417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3MSE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23092"/>
                  </a:ext>
                </a:extLst>
              </a:tr>
              <a:tr h="230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039846"/>
                  </a:ext>
                </a:extLst>
              </a:tr>
              <a:tr h="230119">
                <a:tc>
                  <a:txBody>
                    <a:bodyPr/>
                    <a:lstStyle/>
                    <a:p>
                      <a:pPr marL="647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Language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spc="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Boston Naming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Boston 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Boston Naming</a:t>
                      </a:r>
                      <a:r>
                        <a:rPr lang="en-US" sz="1050" spc="-5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Boston Naming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83870"/>
                  </a:ext>
                </a:extLst>
              </a:tr>
              <a:tr h="308292">
                <a:tc rowSpan="2">
                  <a:txBody>
                    <a:bodyPr/>
                    <a:lstStyle/>
                    <a:p>
                      <a:pPr marL="647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Grooved Pegboard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Grooved Pegboard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61967"/>
                  </a:ext>
                </a:extLst>
              </a:tr>
              <a:tr h="17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Finger Tapping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spc="-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Finger</a:t>
                      </a:r>
                      <a:r>
                        <a:rPr lang="en-US" sz="1050" spc="-55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Tapping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540452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2438" y="-179396"/>
            <a:ext cx="1352607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Results: Identification of relevant cognitive instruments</a:t>
            </a:r>
          </a:p>
        </p:txBody>
      </p:sp>
    </p:spTree>
    <p:extLst>
      <p:ext uri="{BB962C8B-B14F-4D97-AF65-F5344CB8AC3E}">
        <p14:creationId xmlns:p14="http://schemas.microsoft.com/office/powerpoint/2010/main" val="158643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Results: Variability across equivalent instruments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02940"/>
              </p:ext>
            </p:extLst>
          </p:nvPr>
        </p:nvGraphicFramePr>
        <p:xfrm>
          <a:off x="235780" y="1234186"/>
          <a:ext cx="11729974" cy="5082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2413">
                  <a:extLst>
                    <a:ext uri="{9D8B030D-6E8A-4147-A177-3AD203B41FA5}">
                      <a16:colId xmlns:a16="http://schemas.microsoft.com/office/drawing/2014/main" val="2185656810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4238870679"/>
                    </a:ext>
                  </a:extLst>
                </a:gridCol>
                <a:gridCol w="722733">
                  <a:extLst>
                    <a:ext uri="{9D8B030D-6E8A-4147-A177-3AD203B41FA5}">
                      <a16:colId xmlns:a16="http://schemas.microsoft.com/office/drawing/2014/main" val="125561938"/>
                    </a:ext>
                  </a:extLst>
                </a:gridCol>
                <a:gridCol w="945735">
                  <a:extLst>
                    <a:ext uri="{9D8B030D-6E8A-4147-A177-3AD203B41FA5}">
                      <a16:colId xmlns:a16="http://schemas.microsoft.com/office/drawing/2014/main" val="1987197722"/>
                    </a:ext>
                  </a:extLst>
                </a:gridCol>
                <a:gridCol w="1085589">
                  <a:extLst>
                    <a:ext uri="{9D8B030D-6E8A-4147-A177-3AD203B41FA5}">
                      <a16:colId xmlns:a16="http://schemas.microsoft.com/office/drawing/2014/main" val="3334731691"/>
                    </a:ext>
                  </a:extLst>
                </a:gridCol>
                <a:gridCol w="876258">
                  <a:extLst>
                    <a:ext uri="{9D8B030D-6E8A-4147-A177-3AD203B41FA5}">
                      <a16:colId xmlns:a16="http://schemas.microsoft.com/office/drawing/2014/main" val="2690006654"/>
                    </a:ext>
                  </a:extLst>
                </a:gridCol>
                <a:gridCol w="1227328">
                  <a:extLst>
                    <a:ext uri="{9D8B030D-6E8A-4147-A177-3AD203B41FA5}">
                      <a16:colId xmlns:a16="http://schemas.microsoft.com/office/drawing/2014/main" val="4040837369"/>
                    </a:ext>
                  </a:extLst>
                </a:gridCol>
                <a:gridCol w="1234727">
                  <a:extLst>
                    <a:ext uri="{9D8B030D-6E8A-4147-A177-3AD203B41FA5}">
                      <a16:colId xmlns:a16="http://schemas.microsoft.com/office/drawing/2014/main" val="3697961924"/>
                    </a:ext>
                  </a:extLst>
                </a:gridCol>
                <a:gridCol w="1217301">
                  <a:extLst>
                    <a:ext uri="{9D8B030D-6E8A-4147-A177-3AD203B41FA5}">
                      <a16:colId xmlns:a16="http://schemas.microsoft.com/office/drawing/2014/main" val="634427606"/>
                    </a:ext>
                  </a:extLst>
                </a:gridCol>
              </a:tblGrid>
              <a:tr h="6146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Cognitive Instrument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Variables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ARIC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FOS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CARDIA       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CHS- Memory Study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CHS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NOMAS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MESA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224420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Logical Memory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Immediate recall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WMS-R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WMS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701774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Delayed recall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WMS-R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WMS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019204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Recognition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WMS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372287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Digit Symbol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Total correct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WAIS-R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WAIS-III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WAIS-R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WAIS-III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298562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Incidental learning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WAIS-R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293190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Symbol Digit Substitution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Total correct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737084"/>
                  </a:ext>
                </a:extLst>
              </a:tr>
              <a:tr h="2461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Animal naming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Total correct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30-sec, 4-legged; max = 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30-sec &amp; </a:t>
                      </a:r>
                    </a:p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60-sec; 4-legged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487545"/>
                  </a:ext>
                </a:extLst>
              </a:tr>
              <a:tr h="24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Digit Span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Forward subtest, total correct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WAIS-R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WAIS-III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538381"/>
                  </a:ext>
                </a:extLst>
              </a:tr>
              <a:tr h="35735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Forward subtest, highest string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WAIS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6826715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Backward subtest, total score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WMS-R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WAIS-R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WAIS-III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5612768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Backward subtest, highest string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WAIS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231627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Boston Naming Test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Total correct: 30-item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16742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Total correct: 15-item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038980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Word List Learning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Total recalled across learning trials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RAVLT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CVLT (modified)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CVLT (modified)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822630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Short delay free recall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RAVLT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CVLT (modified)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605843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Long delay free recall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RAVLT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CVLT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CVLT (modified)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622376"/>
                  </a:ext>
                </a:extLst>
              </a:tr>
              <a:tr h="13983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CVLT, semantic clustering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532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54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83016"/>
              </p:ext>
            </p:extLst>
          </p:nvPr>
        </p:nvGraphicFramePr>
        <p:xfrm>
          <a:off x="1695450" y="1657349"/>
          <a:ext cx="8088713" cy="4382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1743">
                  <a:extLst>
                    <a:ext uri="{9D8B030D-6E8A-4147-A177-3AD203B41FA5}">
                      <a16:colId xmlns:a16="http://schemas.microsoft.com/office/drawing/2014/main" val="1345936384"/>
                    </a:ext>
                  </a:extLst>
                </a:gridCol>
                <a:gridCol w="2509718">
                  <a:extLst>
                    <a:ext uri="{9D8B030D-6E8A-4147-A177-3AD203B41FA5}">
                      <a16:colId xmlns:a16="http://schemas.microsoft.com/office/drawing/2014/main" val="4240347643"/>
                    </a:ext>
                  </a:extLst>
                </a:gridCol>
                <a:gridCol w="1036978">
                  <a:extLst>
                    <a:ext uri="{9D8B030D-6E8A-4147-A177-3AD203B41FA5}">
                      <a16:colId xmlns:a16="http://schemas.microsoft.com/office/drawing/2014/main" val="2981052425"/>
                    </a:ext>
                  </a:extLst>
                </a:gridCol>
                <a:gridCol w="1108389">
                  <a:extLst>
                    <a:ext uri="{9D8B030D-6E8A-4147-A177-3AD203B41FA5}">
                      <a16:colId xmlns:a16="http://schemas.microsoft.com/office/drawing/2014/main" val="3019284726"/>
                    </a:ext>
                  </a:extLst>
                </a:gridCol>
                <a:gridCol w="1248282">
                  <a:extLst>
                    <a:ext uri="{9D8B030D-6E8A-4147-A177-3AD203B41FA5}">
                      <a16:colId xmlns:a16="http://schemas.microsoft.com/office/drawing/2014/main" val="3081321173"/>
                    </a:ext>
                  </a:extLst>
                </a:gridCol>
                <a:gridCol w="1123603">
                  <a:extLst>
                    <a:ext uri="{9D8B030D-6E8A-4147-A177-3AD203B41FA5}">
                      <a16:colId xmlns:a16="http://schemas.microsoft.com/office/drawing/2014/main" val="2806946582"/>
                    </a:ext>
                  </a:extLst>
                </a:gridCol>
              </a:tblGrid>
              <a:tr h="6667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Cohort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Test Name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Time  Limit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Score Range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Data Range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86392"/>
                  </a:ext>
                </a:extLst>
              </a:tr>
              <a:tr h="7431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ARIC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Digit Symbol Substitution Test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WAIS-R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dirty="0">
                          <a:effectLst/>
                        </a:rPr>
                        <a:t>90 sec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0-92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0-92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764744"/>
                  </a:ext>
                </a:extLst>
              </a:tr>
              <a:tr h="7431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CARDIA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Digit Symbol Coding Test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WAIS-III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120 sec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0-133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0-125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255727"/>
                  </a:ext>
                </a:extLst>
              </a:tr>
              <a:tr h="7431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CHS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Digit Symbol Substitution Test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WAIS-R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dirty="0">
                          <a:effectLst/>
                        </a:rPr>
                        <a:t>90 sec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0-92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0-90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956203"/>
                  </a:ext>
                </a:extLst>
              </a:tr>
              <a:tr h="7431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MESA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Digit Symbol Coding Test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WAIS-III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120 sec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0-133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0-120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540324"/>
                  </a:ext>
                </a:extLst>
              </a:tr>
              <a:tr h="7431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NOMAS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Symbol Digit Modalities Test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90 sec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0-110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0-67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22717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8177" y="17412"/>
            <a:ext cx="11623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Results Example: Digit Symbol/Symbol Digit Tests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59258"/>
              </p:ext>
            </p:extLst>
          </p:nvPr>
        </p:nvGraphicFramePr>
        <p:xfrm>
          <a:off x="2056633" y="816360"/>
          <a:ext cx="7315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61834577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8979555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834193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437459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7190636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033994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32690169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9653986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27107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61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800676"/>
                  </a:ext>
                </a:extLst>
              </a:tr>
            </a:tbl>
          </a:graphicData>
        </a:graphic>
      </p:graphicFrame>
      <p:grpSp>
        <p:nvGrpSpPr>
          <p:cNvPr id="56" name="Group 55"/>
          <p:cNvGrpSpPr/>
          <p:nvPr/>
        </p:nvGrpSpPr>
        <p:grpSpPr>
          <a:xfrm>
            <a:off x="2304104" y="1244985"/>
            <a:ext cx="320845" cy="229995"/>
            <a:chOff x="2304104" y="1244985"/>
            <a:chExt cx="320845" cy="229995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2304104" y="1244985"/>
              <a:ext cx="146685" cy="2299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435510" y="1244985"/>
              <a:ext cx="189439" cy="2299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Arc 16"/>
          <p:cNvSpPr/>
          <p:nvPr/>
        </p:nvSpPr>
        <p:spPr>
          <a:xfrm>
            <a:off x="5504683" y="1244985"/>
            <a:ext cx="419100" cy="420494"/>
          </a:xfrm>
          <a:prstGeom prst="arc">
            <a:avLst>
              <a:gd name="adj1" fmla="val 10632439"/>
              <a:gd name="adj2" fmla="val 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076700" y="1217805"/>
            <a:ext cx="9525" cy="321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04483" y="1363035"/>
            <a:ext cx="3540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99984" y="1255904"/>
            <a:ext cx="3544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71434" y="124638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 30"/>
          <p:cNvSpPr/>
          <p:nvPr/>
        </p:nvSpPr>
        <p:spPr>
          <a:xfrm rot="10800000">
            <a:off x="7960105" y="1046484"/>
            <a:ext cx="419100" cy="420494"/>
          </a:xfrm>
          <a:prstGeom prst="arc">
            <a:avLst>
              <a:gd name="adj1" fmla="val 10632439"/>
              <a:gd name="adj2" fmla="val 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335287" y="1255905"/>
            <a:ext cx="320845" cy="229995"/>
            <a:chOff x="6335287" y="1255905"/>
            <a:chExt cx="320845" cy="229995"/>
          </a:xfrm>
        </p:grpSpPr>
        <p:cxnSp>
          <p:nvCxnSpPr>
            <p:cNvPr id="34" name="Straight Connector 33"/>
            <p:cNvCxnSpPr/>
            <p:nvPr/>
          </p:nvCxnSpPr>
          <p:spPr>
            <a:xfrm rot="10800000" flipH="1">
              <a:off x="6509447" y="1255905"/>
              <a:ext cx="146685" cy="2299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6335287" y="1255905"/>
              <a:ext cx="189439" cy="2299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/>
          <p:cNvCxnSpPr/>
          <p:nvPr/>
        </p:nvCxnSpPr>
        <p:spPr>
          <a:xfrm>
            <a:off x="8820150" y="1255904"/>
            <a:ext cx="419100" cy="2190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8788013" y="1244985"/>
            <a:ext cx="439973" cy="2381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4690871" y="1244984"/>
            <a:ext cx="39356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5074914" y="1244985"/>
            <a:ext cx="0" cy="279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 52"/>
          <p:cNvSpPr/>
          <p:nvPr/>
        </p:nvSpPr>
        <p:spPr>
          <a:xfrm>
            <a:off x="7086591" y="1244984"/>
            <a:ext cx="438159" cy="313056"/>
          </a:xfrm>
          <a:prstGeom prst="arc">
            <a:avLst>
              <a:gd name="adj1" fmla="val 16200000"/>
              <a:gd name="adj2" fmla="val 183472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9963150" y="2333625"/>
            <a:ext cx="189715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Raw score of </a:t>
            </a:r>
            <a:r>
              <a:rPr lang="en-US" b="1" u="sng" dirty="0"/>
              <a:t>50</a:t>
            </a:r>
            <a:r>
              <a:rPr lang="en-US" u="sng" dirty="0"/>
              <a:t>: </a:t>
            </a:r>
          </a:p>
          <a:p>
            <a:r>
              <a:rPr lang="en-US" i="1" dirty="0"/>
              <a:t>WAIS-R version</a:t>
            </a:r>
            <a:r>
              <a:rPr lang="en-US" dirty="0"/>
              <a:t>: </a:t>
            </a:r>
          </a:p>
          <a:p>
            <a:r>
              <a:rPr lang="en-US" dirty="0"/>
              <a:t>50/90 = </a:t>
            </a:r>
            <a:r>
              <a:rPr lang="en-US" b="1" dirty="0"/>
              <a:t>0.56</a:t>
            </a:r>
            <a:r>
              <a:rPr lang="en-US" dirty="0"/>
              <a:t> items/sec</a:t>
            </a:r>
          </a:p>
          <a:p>
            <a:endParaRPr lang="en-US" dirty="0"/>
          </a:p>
          <a:p>
            <a:r>
              <a:rPr lang="en-US" i="1" dirty="0"/>
              <a:t>WAIS-III version</a:t>
            </a:r>
            <a:r>
              <a:rPr lang="en-US" dirty="0"/>
              <a:t>: </a:t>
            </a:r>
          </a:p>
          <a:p>
            <a:r>
              <a:rPr lang="en-US" dirty="0"/>
              <a:t>50/120 = </a:t>
            </a:r>
            <a:r>
              <a:rPr lang="en-US" b="1" dirty="0"/>
              <a:t>0.42</a:t>
            </a:r>
            <a:r>
              <a:rPr lang="en-US" dirty="0"/>
              <a:t> items/second</a:t>
            </a:r>
          </a:p>
        </p:txBody>
      </p:sp>
    </p:spTree>
    <p:extLst>
      <p:ext uri="{BB962C8B-B14F-4D97-AF65-F5344CB8AC3E}">
        <p14:creationId xmlns:p14="http://schemas.microsoft.com/office/powerpoint/2010/main" val="343569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1" grpId="0" animBg="1"/>
      <p:bldP spid="53" grpId="0" animBg="1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Pre-statistical harmonization for BP-Cog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2"/>
          <a:stretch/>
        </p:blipFill>
        <p:spPr>
          <a:xfrm>
            <a:off x="783870" y="947712"/>
            <a:ext cx="10287000" cy="61926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0202" y="69334"/>
            <a:ext cx="11623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Results Example: Digit Symbol/Symbol Digit Tests</a:t>
            </a:r>
          </a:p>
        </p:txBody>
      </p:sp>
      <p:sp>
        <p:nvSpPr>
          <p:cNvPr id="7" name="Frame 6"/>
          <p:cNvSpPr/>
          <p:nvPr/>
        </p:nvSpPr>
        <p:spPr>
          <a:xfrm>
            <a:off x="3872752" y="1479177"/>
            <a:ext cx="779930" cy="466613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7741564" y="1479177"/>
            <a:ext cx="779930" cy="466613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0491" y="1534785"/>
            <a:ext cx="2836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WAIS-III; 120 sec</a:t>
            </a:r>
          </a:p>
        </p:txBody>
      </p:sp>
      <p:sp>
        <p:nvSpPr>
          <p:cNvPr id="10" name="Frame 9"/>
          <p:cNvSpPr/>
          <p:nvPr/>
        </p:nvSpPr>
        <p:spPr>
          <a:xfrm>
            <a:off x="2729481" y="2528047"/>
            <a:ext cx="1546412" cy="3617260"/>
          </a:xfrm>
          <a:prstGeom prst="frame">
            <a:avLst>
              <a:gd name="adj1" fmla="val 3804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/>
          <p:cNvSpPr/>
          <p:nvPr/>
        </p:nvSpPr>
        <p:spPr>
          <a:xfrm>
            <a:off x="5322794" y="2504256"/>
            <a:ext cx="1678640" cy="3617260"/>
          </a:xfrm>
          <a:prstGeom prst="frame">
            <a:avLst>
              <a:gd name="adj1" fmla="val 3804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75799" y="2019520"/>
            <a:ext cx="2836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WAIS-R; 90 sec</a:t>
            </a:r>
          </a:p>
        </p:txBody>
      </p:sp>
      <p:sp>
        <p:nvSpPr>
          <p:cNvPr id="13" name="Frame 12"/>
          <p:cNvSpPr/>
          <p:nvPr/>
        </p:nvSpPr>
        <p:spPr>
          <a:xfrm>
            <a:off x="8961120" y="3509963"/>
            <a:ext cx="792480" cy="2635344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04363" y="2945509"/>
            <a:ext cx="2836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SDMT; 90 sec</a:t>
            </a:r>
          </a:p>
        </p:txBody>
      </p:sp>
    </p:spTree>
    <p:extLst>
      <p:ext uri="{BB962C8B-B14F-4D97-AF65-F5344CB8AC3E}">
        <p14:creationId xmlns:p14="http://schemas.microsoft.com/office/powerpoint/2010/main" val="156783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 animBg="1"/>
      <p:bldP spid="10" grpId="1" animBg="1"/>
      <p:bldP spid="11" grpId="0" animBg="1"/>
      <p:bldP spid="11" grpId="1" animBg="1"/>
      <p:bldP spid="12" grpId="0"/>
      <p:bldP spid="12" grpId="1"/>
      <p:bldP spid="13" grpId="0" animBg="1"/>
      <p:bldP spid="13" grpId="1" animBg="1"/>
      <p:bldP spid="14" grpId="0"/>
      <p:bldP spid="1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193" y="-29276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Results Example: Digit Span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D0BB83-112D-824A-A991-08CFC345F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33794"/>
              </p:ext>
            </p:extLst>
          </p:nvPr>
        </p:nvGraphicFramePr>
        <p:xfrm>
          <a:off x="572192" y="689720"/>
          <a:ext cx="11296720" cy="6003688"/>
        </p:xfrm>
        <a:graphic>
          <a:graphicData uri="http://schemas.openxmlformats.org/drawingml/2006/table">
            <a:tbl>
              <a:tblPr/>
              <a:tblGrid>
                <a:gridCol w="1593507">
                  <a:extLst>
                    <a:ext uri="{9D8B030D-6E8A-4147-A177-3AD203B41FA5}">
                      <a16:colId xmlns:a16="http://schemas.microsoft.com/office/drawing/2014/main" val="2270596174"/>
                    </a:ext>
                  </a:extLst>
                </a:gridCol>
                <a:gridCol w="2132574">
                  <a:extLst>
                    <a:ext uri="{9D8B030D-6E8A-4147-A177-3AD203B41FA5}">
                      <a16:colId xmlns:a16="http://schemas.microsoft.com/office/drawing/2014/main" val="4235439707"/>
                    </a:ext>
                  </a:extLst>
                </a:gridCol>
                <a:gridCol w="2132574">
                  <a:extLst>
                    <a:ext uri="{9D8B030D-6E8A-4147-A177-3AD203B41FA5}">
                      <a16:colId xmlns:a16="http://schemas.microsoft.com/office/drawing/2014/main" val="1458893203"/>
                    </a:ext>
                  </a:extLst>
                </a:gridCol>
                <a:gridCol w="1599432">
                  <a:extLst>
                    <a:ext uri="{9D8B030D-6E8A-4147-A177-3AD203B41FA5}">
                      <a16:colId xmlns:a16="http://schemas.microsoft.com/office/drawing/2014/main" val="2803620472"/>
                    </a:ext>
                  </a:extLst>
                </a:gridCol>
                <a:gridCol w="1812687">
                  <a:extLst>
                    <a:ext uri="{9D8B030D-6E8A-4147-A177-3AD203B41FA5}">
                      <a16:colId xmlns:a16="http://schemas.microsoft.com/office/drawing/2014/main" val="2364784878"/>
                    </a:ext>
                  </a:extLst>
                </a:gridCol>
                <a:gridCol w="2025946">
                  <a:extLst>
                    <a:ext uri="{9D8B030D-6E8A-4147-A177-3AD203B41FA5}">
                      <a16:colId xmlns:a16="http://schemas.microsoft.com/office/drawing/2014/main" val="2285183056"/>
                    </a:ext>
                  </a:extLst>
                </a:gridCol>
              </a:tblGrid>
              <a:tr h="874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Cohort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Version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 String Length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Metric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 Range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Range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257240"/>
                  </a:ext>
                </a:extLst>
              </a:tr>
              <a:tr h="7303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ARIC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WMS-R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(Backward only)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2-7 (backward)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score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0-12 (backward)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0-12 (backward)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560915"/>
                  </a:ext>
                </a:extLst>
              </a:tr>
              <a:tr h="2938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WAIS-R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2-8 (backward)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Score</a:t>
                      </a:r>
                      <a:r>
                        <a:rPr lang="pt-BR" sz="2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Longest string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0-14 (backward)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String: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2-8 (backward)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0-13 (backward)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String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1-8 (backward)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224085"/>
                  </a:ext>
                </a:extLst>
              </a:tr>
              <a:tr h="7303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2-8 (backward)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Longest string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0-8 (backward)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0-8 (backward)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639134"/>
                  </a:ext>
                </a:extLst>
              </a:tr>
              <a:tr h="7303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MESA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WAIS-III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2-8 (backward)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0-14 (backward)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0-14 (backward)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719824"/>
                  </a:ext>
                </a:extLst>
              </a:tr>
            </a:tbl>
          </a:graphicData>
        </a:graphic>
      </p:graphicFrame>
      <p:sp>
        <p:nvSpPr>
          <p:cNvPr id="4" name="Frame 3"/>
          <p:cNvSpPr/>
          <p:nvPr/>
        </p:nvSpPr>
        <p:spPr>
          <a:xfrm>
            <a:off x="6567053" y="1713946"/>
            <a:ext cx="1309255" cy="468145"/>
          </a:xfrm>
          <a:prstGeom prst="frame">
            <a:avLst>
              <a:gd name="adj1" fmla="val 65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6567053" y="3223419"/>
            <a:ext cx="1309255" cy="468145"/>
          </a:xfrm>
          <a:prstGeom prst="frame">
            <a:avLst>
              <a:gd name="adj1" fmla="val 65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6567053" y="6123591"/>
            <a:ext cx="1309255" cy="468145"/>
          </a:xfrm>
          <a:prstGeom prst="frame">
            <a:avLst>
              <a:gd name="adj1" fmla="val 65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6386944" y="5320145"/>
            <a:ext cx="1697183" cy="546275"/>
          </a:xfrm>
          <a:prstGeom prst="frame">
            <a:avLst>
              <a:gd name="adj1" fmla="val 6500"/>
            </a:avLst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97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219" y="-2749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Results Example: Digit Span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92" y="794657"/>
            <a:ext cx="9095014" cy="606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66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61" y="-80682"/>
            <a:ext cx="1155898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Results: Item-level differences across cognitive screening instruments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500" y="1508760"/>
            <a:ext cx="10092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73250" y="1551202"/>
            <a:ext cx="11637936" cy="518106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reviewed common items across different cognitive screening instruments (i.e., MMSE, 3MSE, CASI, </a:t>
            </a:r>
            <a:r>
              <a:rPr lang="en-US" dirty="0" err="1"/>
              <a:t>MoCA</a:t>
            </a:r>
            <a:r>
              <a:rPr lang="en-US" dirty="0"/>
              <a:t>, TICS) </a:t>
            </a:r>
          </a:p>
          <a:p>
            <a:endParaRPr lang="en-US" dirty="0"/>
          </a:p>
          <a:p>
            <a:r>
              <a:rPr lang="en-US" u="sng" dirty="0"/>
              <a:t>WORLD vs serial subtraction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NOMAS, CHS: administered both; scored the higher of the two responses</a:t>
            </a:r>
          </a:p>
          <a:p>
            <a:pPr lvl="1"/>
            <a:r>
              <a:rPr lang="en-US" dirty="0"/>
              <a:t>ARIC, NOMAS: administered only WORLD backwards.</a:t>
            </a:r>
          </a:p>
          <a:p>
            <a:pPr lvl="1"/>
            <a:endParaRPr lang="en-US" dirty="0"/>
          </a:p>
          <a:p>
            <a:r>
              <a:rPr lang="en-US" u="sng" dirty="0"/>
              <a:t>Orientation to season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MMSE (NOMAS): correct within 2 weeks</a:t>
            </a:r>
          </a:p>
          <a:p>
            <a:pPr lvl="1"/>
            <a:r>
              <a:rPr lang="en-US" dirty="0"/>
              <a:t>MMSE (ARIC): correct coded by month (March is correct for winter/spring; June is correct for spring/summer; Sept is correct for summer/fall)</a:t>
            </a:r>
          </a:p>
          <a:p>
            <a:pPr lvl="1"/>
            <a:r>
              <a:rPr lang="en-US" dirty="0"/>
              <a:t>CASI (MESA): correct within 1 month</a:t>
            </a:r>
          </a:p>
          <a:p>
            <a:endParaRPr lang="en-US" dirty="0"/>
          </a:p>
          <a:p>
            <a:r>
              <a:rPr lang="en-US" u="sng" dirty="0"/>
              <a:t>Orientation to month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CASI (MESA): 2= accurate within 5 days; 1= missed by 1 month, and 0 = missed by 2+ months</a:t>
            </a:r>
          </a:p>
          <a:p>
            <a:pPr lvl="1"/>
            <a:r>
              <a:rPr lang="en-US" dirty="0"/>
              <a:t>MMSE (NOMAS): 1=correct (count correct if error in first day of new month or last day in old month); 0=incorrect. </a:t>
            </a:r>
          </a:p>
          <a:p>
            <a:pPr lvl="1"/>
            <a:r>
              <a:rPr lang="en-US" dirty="0"/>
              <a:t>MMSE (ARIC): 1 = correct; 0 = incorrect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18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Acknowledgements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x-none"/>
              <a:t>Funded in part by Grant R13AG030995 from the National Institute on Aging</a:t>
            </a:r>
          </a:p>
          <a:p>
            <a:pPr eaLnBrk="1" hangingPunct="1">
              <a:lnSpc>
                <a:spcPct val="90000"/>
              </a:lnSpc>
            </a:pPr>
            <a:endParaRPr lang="en-US" altLang="x-none"/>
          </a:p>
          <a:p>
            <a:pPr eaLnBrk="1" hangingPunct="1">
              <a:lnSpc>
                <a:spcPct val="90000"/>
              </a:lnSpc>
            </a:pPr>
            <a:r>
              <a:rPr lang="en-US" altLang="x-none"/>
              <a:t>The views expressed in written conference materials or publications and by speakers and moderators do not necessarily reflect the official policies of the Department of Health and Human Services; nor does mention by trade names, commercial practices, or organizations imply endorsement by the U.S. Government.</a:t>
            </a:r>
          </a:p>
        </p:txBody>
      </p:sp>
    </p:spTree>
    <p:extLst>
      <p:ext uri="{BB962C8B-B14F-4D97-AF65-F5344CB8AC3E}">
        <p14:creationId xmlns:p14="http://schemas.microsoft.com/office/powerpoint/2010/main" val="1804841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" y="-12817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Results: To lump or to split?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3" y="1197393"/>
            <a:ext cx="10796337" cy="4779712"/>
          </a:xfrm>
        </p:spPr>
        <p:txBody>
          <a:bodyPr/>
          <a:lstStyle/>
          <a:p>
            <a:r>
              <a:rPr lang="en-US" dirty="0"/>
              <a:t>Orientation to place: </a:t>
            </a:r>
          </a:p>
          <a:p>
            <a:pPr lvl="1"/>
            <a:r>
              <a:rPr lang="en-US" dirty="0"/>
              <a:t>“Are we in a clinic, store, or home?”</a:t>
            </a:r>
          </a:p>
          <a:p>
            <a:pPr lvl="2"/>
            <a:r>
              <a:rPr lang="en-US" dirty="0"/>
              <a:t>CHS (3MSE); MESA (CASI)</a:t>
            </a:r>
          </a:p>
          <a:p>
            <a:pPr lvl="1"/>
            <a:r>
              <a:rPr lang="en-US" dirty="0"/>
              <a:t>“What is this address?”</a:t>
            </a:r>
          </a:p>
          <a:p>
            <a:pPr lvl="2"/>
            <a:r>
              <a:rPr lang="en-US" dirty="0"/>
              <a:t>CHS (MMSE)</a:t>
            </a:r>
          </a:p>
          <a:p>
            <a:pPr lvl="1"/>
            <a:r>
              <a:rPr lang="en-US" dirty="0"/>
              <a:t>“What is the name of this hospital?”</a:t>
            </a:r>
          </a:p>
          <a:p>
            <a:pPr lvl="2"/>
            <a:r>
              <a:rPr lang="en-US" dirty="0"/>
              <a:t>NOMAS (MMSE): Name of hospital or “Medical Center”</a:t>
            </a:r>
          </a:p>
          <a:p>
            <a:pPr lvl="1"/>
            <a:r>
              <a:rPr lang="en-US" dirty="0"/>
              <a:t>“What is the name of this place?”</a:t>
            </a:r>
          </a:p>
          <a:p>
            <a:pPr lvl="2"/>
            <a:r>
              <a:rPr lang="en-US" dirty="0"/>
              <a:t>FOS (MMSE): Any appropriate answer (note: address is asked for home visits)</a:t>
            </a:r>
          </a:p>
          <a:p>
            <a:pPr lvl="2"/>
            <a:r>
              <a:rPr lang="en-US" dirty="0"/>
              <a:t>ARIC (MMSE): Scoring details not available</a:t>
            </a:r>
          </a:p>
        </p:txBody>
      </p:sp>
    </p:spTree>
    <p:extLst>
      <p:ext uri="{BB962C8B-B14F-4D97-AF65-F5344CB8AC3E}">
        <p14:creationId xmlns:p14="http://schemas.microsoft.com/office/powerpoint/2010/main" val="3240976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15" y="-14646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Results: To lump or to split?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70028"/>
              </p:ext>
            </p:extLst>
          </p:nvPr>
        </p:nvGraphicFramePr>
        <p:xfrm>
          <a:off x="2490537" y="1335505"/>
          <a:ext cx="7026442" cy="514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8555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112" y="2055"/>
            <a:ext cx="10515600" cy="1325563"/>
          </a:xfrm>
        </p:spPr>
        <p:txBody>
          <a:bodyPr/>
          <a:lstStyle/>
          <a:p>
            <a:r>
              <a:rPr lang="en-US" sz="4000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35" y="1050902"/>
            <a:ext cx="11043813" cy="533694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Pre-statistical harmonization is a necessary time investment </a:t>
            </a:r>
          </a:p>
          <a:p>
            <a:endParaRPr lang="en-US" dirty="0"/>
          </a:p>
          <a:p>
            <a:r>
              <a:rPr lang="en-US" dirty="0"/>
              <a:t>Pre-statistical harmonization can uncover critical differences across seemingly </a:t>
            </a:r>
            <a:r>
              <a:rPr lang="en-US"/>
              <a:t>equivalent cognitive tests 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These differences may impact test score interpretation and distributions</a:t>
            </a:r>
          </a:p>
          <a:p>
            <a:endParaRPr lang="en-US" dirty="0"/>
          </a:p>
          <a:p>
            <a:r>
              <a:rPr lang="en-US" dirty="0"/>
              <a:t>How to account for these differences? Ask your favorite statistical harmonization expert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272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emilande@med.umich.edu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072" y="2502067"/>
            <a:ext cx="714375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80" y="71299"/>
            <a:ext cx="1145522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Pre-statistical harmonization of cognitive instruments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3703" y="2179453"/>
            <a:ext cx="2328581" cy="135815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relevant data sets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31710" y="2203778"/>
            <a:ext cx="2328580" cy="135815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Review individual study characteristics</a:t>
            </a:r>
          </a:p>
        </p:txBody>
      </p:sp>
      <p:sp>
        <p:nvSpPr>
          <p:cNvPr id="7" name="Rectangle 6"/>
          <p:cNvSpPr/>
          <p:nvPr/>
        </p:nvSpPr>
        <p:spPr>
          <a:xfrm>
            <a:off x="8771022" y="2206801"/>
            <a:ext cx="2292718" cy="135815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variables of interest</a:t>
            </a:r>
          </a:p>
        </p:txBody>
      </p:sp>
      <p:sp>
        <p:nvSpPr>
          <p:cNvPr id="19" name="Down Arrow 18"/>
          <p:cNvSpPr/>
          <p:nvPr/>
        </p:nvSpPr>
        <p:spPr>
          <a:xfrm rot="16200000" flipH="1">
            <a:off x="3880757" y="2626368"/>
            <a:ext cx="206165" cy="38500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Down Arrow 19"/>
          <p:cNvSpPr/>
          <p:nvPr/>
        </p:nvSpPr>
        <p:spPr>
          <a:xfrm rot="16200000">
            <a:off x="7806667" y="2672385"/>
            <a:ext cx="228600" cy="39850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771022" y="5732244"/>
            <a:ext cx="3946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Griffith et al., 2012, AHRQ</a:t>
            </a:r>
          </a:p>
        </p:txBody>
      </p:sp>
    </p:spTree>
    <p:extLst>
      <p:ext uri="{BB962C8B-B14F-4D97-AF65-F5344CB8AC3E}">
        <p14:creationId xmlns:p14="http://schemas.microsoft.com/office/powerpoint/2010/main" val="207671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86" y="-255624"/>
            <a:ext cx="1145522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Pre-statistical harmonization of cognitive instruments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67514" y="1000175"/>
            <a:ext cx="2328581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relevant cognitive instruments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5549149" y="2421218"/>
            <a:ext cx="228600" cy="398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2136" y="2993751"/>
            <a:ext cx="2078525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Cognitive domain</a:t>
            </a:r>
            <a:br>
              <a:rPr lang="en-US" dirty="0"/>
            </a:br>
            <a:endParaRPr lang="en-US" dirty="0"/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80773" y="2993751"/>
            <a:ext cx="2044923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Measurement precision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67514" y="3004550"/>
            <a:ext cx="2328581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Sensitivity to change</a:t>
            </a:r>
          </a:p>
          <a:p>
            <a:pPr algn="ctr"/>
            <a:r>
              <a:rPr lang="en-US"/>
              <a:t>Practice </a:t>
            </a:r>
            <a:r>
              <a:rPr lang="en-US" dirty="0"/>
              <a:t>effects</a:t>
            </a:r>
          </a:p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23257" y="3009868"/>
            <a:ext cx="2215815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Sensitivity to demographics</a:t>
            </a:r>
          </a:p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566234" y="2993751"/>
            <a:ext cx="2215815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Cultural relevance and validity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11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86" y="-255624"/>
            <a:ext cx="1145522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Pre-statistical harmonization of cognitive instruments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67514" y="1000175"/>
            <a:ext cx="2328581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relevant cognitive instruments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67514" y="2927300"/>
            <a:ext cx="2328580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cognitive instrument</a:t>
            </a:r>
          </a:p>
          <a:p>
            <a:pPr algn="ctr"/>
            <a:r>
              <a:rPr lang="en-US" sz="2000" dirty="0"/>
              <a:t>scores/variables/</a:t>
            </a:r>
          </a:p>
          <a:p>
            <a:pPr algn="ctr"/>
            <a:r>
              <a:rPr lang="en-US" sz="2000" dirty="0"/>
              <a:t>test items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5549149" y="2421218"/>
            <a:ext cx="228600" cy="398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880826" y="4657496"/>
            <a:ext cx="3483654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Instrument type</a:t>
            </a:r>
            <a:r>
              <a:rPr lang="en-US" dirty="0"/>
              <a:t>: </a:t>
            </a:r>
          </a:p>
          <a:p>
            <a:pPr algn="ctr"/>
            <a:r>
              <a:rPr lang="en-US" dirty="0"/>
              <a:t>Single score </a:t>
            </a:r>
          </a:p>
          <a:p>
            <a:pPr algn="ctr"/>
            <a:r>
              <a:rPr lang="en-US" dirty="0"/>
              <a:t>Multiple sub-scores</a:t>
            </a:r>
          </a:p>
          <a:p>
            <a:pPr algn="ctr"/>
            <a:r>
              <a:rPr lang="en-US" dirty="0"/>
              <a:t>Multiple items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77749" y="4671839"/>
            <a:ext cx="3793096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Score type: </a:t>
            </a:r>
          </a:p>
          <a:p>
            <a:pPr algn="ctr"/>
            <a:r>
              <a:rPr lang="en-US" dirty="0"/>
              <a:t>Raw scores</a:t>
            </a:r>
          </a:p>
          <a:p>
            <a:pPr algn="ctr"/>
            <a:r>
              <a:rPr lang="en-US" dirty="0"/>
              <a:t>Demographically corrected scores</a:t>
            </a:r>
          </a:p>
          <a:p>
            <a:pPr algn="ctr"/>
            <a:r>
              <a:rPr lang="en-US" dirty="0"/>
              <a:t>Normative data source</a:t>
            </a:r>
          </a:p>
        </p:txBody>
      </p:sp>
    </p:spTree>
    <p:extLst>
      <p:ext uri="{BB962C8B-B14F-4D97-AF65-F5344CB8AC3E}">
        <p14:creationId xmlns:p14="http://schemas.microsoft.com/office/powerpoint/2010/main" val="267687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86" y="-255624"/>
            <a:ext cx="1145522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Pre-statistical harmonization of cognitive instruments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67514" y="1000175"/>
            <a:ext cx="2328581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relevant cognitive instruments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67514" y="2927300"/>
            <a:ext cx="2328580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cognitive instrument</a:t>
            </a:r>
          </a:p>
          <a:p>
            <a:pPr algn="ctr"/>
            <a:r>
              <a:rPr lang="en-US" sz="2000" dirty="0"/>
              <a:t>scores/variables/</a:t>
            </a:r>
          </a:p>
          <a:p>
            <a:pPr algn="ctr"/>
            <a:r>
              <a:rPr lang="en-US" sz="2000" dirty="0"/>
              <a:t>test items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7514" y="4864230"/>
            <a:ext cx="2292718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equivalent scores/variables/</a:t>
            </a:r>
          </a:p>
          <a:p>
            <a:pPr algn="ctr"/>
            <a:r>
              <a:rPr lang="en-US" sz="2000" dirty="0"/>
              <a:t>test items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5549149" y="2421218"/>
            <a:ext cx="228600" cy="398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Down Arrow 19"/>
          <p:cNvSpPr/>
          <p:nvPr/>
        </p:nvSpPr>
        <p:spPr>
          <a:xfrm>
            <a:off x="5576043" y="4375588"/>
            <a:ext cx="228600" cy="398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31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86" y="-255624"/>
            <a:ext cx="1145522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Pre-statistical harmonization of cognitive instruments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67514" y="1000175"/>
            <a:ext cx="2328581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relevant cognitive instruments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67514" y="2927300"/>
            <a:ext cx="2328580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cognitive instrument</a:t>
            </a:r>
          </a:p>
          <a:p>
            <a:pPr algn="ctr"/>
            <a:r>
              <a:rPr lang="en-US" sz="2000" dirty="0"/>
              <a:t>scores/variables/</a:t>
            </a:r>
          </a:p>
          <a:p>
            <a:pPr algn="ctr"/>
            <a:r>
              <a:rPr lang="en-US" sz="2000" dirty="0"/>
              <a:t>test items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7514" y="4864230"/>
            <a:ext cx="2292718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equivalent scores/variables/</a:t>
            </a:r>
          </a:p>
          <a:p>
            <a:pPr algn="ctr"/>
            <a:r>
              <a:rPr lang="en-US" sz="2000" dirty="0"/>
              <a:t>test items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7102035" y="1517283"/>
            <a:ext cx="1127566" cy="336177"/>
          </a:xfrm>
          <a:prstGeom prst="rightArrow">
            <a:avLst/>
          </a:prstGeom>
          <a:solidFill>
            <a:srgbClr val="00B0F0"/>
          </a:solidFill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ectangle 13"/>
          <p:cNvSpPr/>
          <p:nvPr/>
        </p:nvSpPr>
        <p:spPr>
          <a:xfrm>
            <a:off x="8488079" y="1001428"/>
            <a:ext cx="2373406" cy="1358153"/>
          </a:xfrm>
          <a:prstGeom prst="rect">
            <a:avLst/>
          </a:prstGeom>
          <a:solidFill>
            <a:srgbClr val="00B0F0"/>
          </a:solidFill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Instrument</a:t>
            </a:r>
          </a:p>
          <a:p>
            <a:pPr algn="ctr"/>
            <a:r>
              <a:rPr lang="en-US" sz="2000" dirty="0"/>
              <a:t>version, adaptation, administration procedures 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5549149" y="2421218"/>
            <a:ext cx="228600" cy="398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Down Arrow 19"/>
          <p:cNvSpPr/>
          <p:nvPr/>
        </p:nvSpPr>
        <p:spPr>
          <a:xfrm>
            <a:off x="5576043" y="4375588"/>
            <a:ext cx="228600" cy="398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55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86" y="-255624"/>
            <a:ext cx="1145522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Pre-statistical harmonization of cognitive instruments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67514" y="1000175"/>
            <a:ext cx="2328581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relevant cognitive instruments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67514" y="2927300"/>
            <a:ext cx="2328580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cognitive instrument</a:t>
            </a:r>
          </a:p>
          <a:p>
            <a:pPr algn="ctr"/>
            <a:r>
              <a:rPr lang="en-US" sz="2000" dirty="0"/>
              <a:t>scores/variables/</a:t>
            </a:r>
          </a:p>
          <a:p>
            <a:pPr algn="ctr"/>
            <a:r>
              <a:rPr lang="en-US" sz="2000" dirty="0"/>
              <a:t>test items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7514" y="4864230"/>
            <a:ext cx="2292718" cy="135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Identify equivalent scores/variables/</a:t>
            </a:r>
          </a:p>
          <a:p>
            <a:pPr algn="ctr"/>
            <a:r>
              <a:rPr lang="en-US" sz="2000" dirty="0"/>
              <a:t>test items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7102035" y="1517283"/>
            <a:ext cx="1127566" cy="336177"/>
          </a:xfrm>
          <a:prstGeom prst="rightArrow">
            <a:avLst/>
          </a:prstGeom>
          <a:solidFill>
            <a:srgbClr val="00B0F0"/>
          </a:solidFill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ectangle 13"/>
          <p:cNvSpPr/>
          <p:nvPr/>
        </p:nvSpPr>
        <p:spPr>
          <a:xfrm>
            <a:off x="8488079" y="1001428"/>
            <a:ext cx="2373406" cy="1358153"/>
          </a:xfrm>
          <a:prstGeom prst="rect">
            <a:avLst/>
          </a:prstGeom>
          <a:solidFill>
            <a:srgbClr val="00B0F0"/>
          </a:solidFill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Instrument</a:t>
            </a:r>
          </a:p>
          <a:p>
            <a:pPr algn="ctr"/>
            <a:r>
              <a:rPr lang="en-US" sz="2000" dirty="0"/>
              <a:t>version, adaptation, administration procedures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88079" y="2960492"/>
            <a:ext cx="2373406" cy="1358153"/>
          </a:xfrm>
          <a:prstGeom prst="rect">
            <a:avLst/>
          </a:prstGeom>
          <a:solidFill>
            <a:srgbClr val="00B0F0"/>
          </a:solidFill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Scoring procedures, response coding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7102036" y="3369044"/>
            <a:ext cx="1127566" cy="336177"/>
          </a:xfrm>
          <a:prstGeom prst="rightArrow">
            <a:avLst/>
          </a:prstGeom>
          <a:solidFill>
            <a:srgbClr val="00B0F0"/>
          </a:solidFill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Right Arrow 17"/>
          <p:cNvSpPr/>
          <p:nvPr/>
        </p:nvSpPr>
        <p:spPr>
          <a:xfrm rot="20195100" flipH="1">
            <a:off x="7256753" y="4607906"/>
            <a:ext cx="1091610" cy="383368"/>
          </a:xfrm>
          <a:prstGeom prst="rightArrow">
            <a:avLst>
              <a:gd name="adj1" fmla="val 36264"/>
              <a:gd name="adj2" fmla="val 50000"/>
            </a:avLst>
          </a:prstGeom>
          <a:solidFill>
            <a:srgbClr val="00B0F0"/>
          </a:solidFill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" name="Down Arrow 18"/>
          <p:cNvSpPr/>
          <p:nvPr/>
        </p:nvSpPr>
        <p:spPr>
          <a:xfrm>
            <a:off x="5549149" y="2421218"/>
            <a:ext cx="228600" cy="398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Down Arrow 19"/>
          <p:cNvSpPr/>
          <p:nvPr/>
        </p:nvSpPr>
        <p:spPr>
          <a:xfrm>
            <a:off x="5576043" y="4375588"/>
            <a:ext cx="228600" cy="398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24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Pre-statistical harmonization: BP-Cog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28218"/>
          </a:xfrm>
        </p:spPr>
        <p:txBody>
          <a:bodyPr>
            <a:normAutofit/>
          </a:bodyPr>
          <a:lstStyle/>
          <a:p>
            <a:r>
              <a:rPr lang="en-US" dirty="0"/>
              <a:t>PI: Deb Levine, MD, MPH</a:t>
            </a:r>
          </a:p>
          <a:p>
            <a:r>
              <a:rPr lang="en-US" dirty="0"/>
              <a:t>Study goal: To evaluate associations between BP over the life course and racial/ethnic disparities in cognitive decline</a:t>
            </a:r>
          </a:p>
          <a:p>
            <a:r>
              <a:rPr lang="en-US" dirty="0"/>
              <a:t>To accomplish this goal, we harmonized cognitive data from ARIC, CARDIA, CHS, FOS, MESA, NOMAS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8555"/>
            <a:ext cx="12192000" cy="622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7" descr="Signature-Marketing-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415" y="6387846"/>
            <a:ext cx="31972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905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7678</TotalTime>
  <Words>1865</Words>
  <Application>Microsoft Office PowerPoint</Application>
  <PresentationFormat>Widescreen</PresentationFormat>
  <Paragraphs>726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</vt:lpstr>
      <vt:lpstr>Office Theme</vt:lpstr>
      <vt:lpstr>Pre-statistical harmonization of cognitive instruments:  The BP-Cog project</vt:lpstr>
      <vt:lpstr>Acknowledgements</vt:lpstr>
      <vt:lpstr>Pre-statistical harmonization of cognitive instruments</vt:lpstr>
      <vt:lpstr>Pre-statistical harmonization of cognitive instruments</vt:lpstr>
      <vt:lpstr>Pre-statistical harmonization of cognitive instruments</vt:lpstr>
      <vt:lpstr>Pre-statistical harmonization of cognitive instruments</vt:lpstr>
      <vt:lpstr>Pre-statistical harmonization of cognitive instruments</vt:lpstr>
      <vt:lpstr>Pre-statistical harmonization of cognitive instruments</vt:lpstr>
      <vt:lpstr>Pre-statistical harmonization: BP-Cog study</vt:lpstr>
      <vt:lpstr>Pre-statistical harmonization: Methods</vt:lpstr>
      <vt:lpstr>Pre-statistical harmonization: Methods</vt:lpstr>
      <vt:lpstr>Pre-statistical harmonization methods: Documentation</vt:lpstr>
      <vt:lpstr>Results: Identification of relevant cognitive instruments</vt:lpstr>
      <vt:lpstr>Results: Variability across equivalent instruments</vt:lpstr>
      <vt:lpstr>PowerPoint Presentation</vt:lpstr>
      <vt:lpstr>Pre-statistical harmonization for BP-Cog</vt:lpstr>
      <vt:lpstr>Results Example: Digit Span</vt:lpstr>
      <vt:lpstr>Results Example: Digit Span</vt:lpstr>
      <vt:lpstr>Results: Item-level differences across cognitive screening instruments</vt:lpstr>
      <vt:lpstr>Results: To lump or to split?</vt:lpstr>
      <vt:lpstr>Results: To lump or to split?</vt:lpstr>
      <vt:lpstr>Summary</vt:lpstr>
      <vt:lpstr>Questions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Pre-statistical harmonization for BP-Cog</dc:title>
  <dc:creator>Briceno-Abreu, Emily</dc:creator>
  <cp:lastModifiedBy>Alden Gross</cp:lastModifiedBy>
  <cp:revision>148</cp:revision>
  <dcterms:created xsi:type="dcterms:W3CDTF">2019-03-21T14:16:38Z</dcterms:created>
  <dcterms:modified xsi:type="dcterms:W3CDTF">2019-08-19T15:49:06Z</dcterms:modified>
</cp:coreProperties>
</file>