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60" r:id="rId6"/>
    <p:sldId id="261" r:id="rId7"/>
    <p:sldId id="262" r:id="rId8"/>
    <p:sldId id="263" r:id="rId9"/>
    <p:sldId id="259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64" r:id="rId20"/>
    <p:sldId id="273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275" r:id="rId31"/>
    <p:sldId id="296" r:id="rId32"/>
    <p:sldId id="278" r:id="rId33"/>
    <p:sldId id="279" r:id="rId34"/>
    <p:sldId id="280" r:id="rId35"/>
    <p:sldId id="282" r:id="rId36"/>
    <p:sldId id="285" r:id="rId37"/>
    <p:sldId id="286" r:id="rId38"/>
    <p:sldId id="288" r:id="rId39"/>
    <p:sldId id="290" r:id="rId40"/>
    <p:sldId id="292" r:id="rId41"/>
    <p:sldId id="293" r:id="rId42"/>
    <p:sldId id="294" r:id="rId43"/>
    <p:sldId id="295" r:id="rId44"/>
    <p:sldId id="297" r:id="rId45"/>
    <p:sldId id="298" r:id="rId46"/>
    <p:sldId id="299" r:id="rId47"/>
    <p:sldId id="304" r:id="rId48"/>
    <p:sldId id="375" r:id="rId49"/>
    <p:sldId id="376" r:id="rId50"/>
    <p:sldId id="377" r:id="rId51"/>
    <p:sldId id="306" r:id="rId52"/>
    <p:sldId id="307" r:id="rId53"/>
    <p:sldId id="308" r:id="rId54"/>
    <p:sldId id="309" r:id="rId55"/>
    <p:sldId id="310" r:id="rId56"/>
    <p:sldId id="311" r:id="rId57"/>
    <p:sldId id="365" r:id="rId58"/>
    <p:sldId id="378" r:id="rId59"/>
    <p:sldId id="379" r:id="rId60"/>
    <p:sldId id="316" r:id="rId61"/>
    <p:sldId id="318" r:id="rId62"/>
    <p:sldId id="320" r:id="rId63"/>
    <p:sldId id="324" r:id="rId64"/>
    <p:sldId id="326" r:id="rId65"/>
    <p:sldId id="327" r:id="rId66"/>
    <p:sldId id="332" r:id="rId67"/>
    <p:sldId id="333" r:id="rId68"/>
    <p:sldId id="334" r:id="rId69"/>
    <p:sldId id="336" r:id="rId70"/>
    <p:sldId id="338" r:id="rId71"/>
    <p:sldId id="339" r:id="rId72"/>
    <p:sldId id="340" r:id="rId73"/>
    <p:sldId id="341" r:id="rId74"/>
    <p:sldId id="345" r:id="rId75"/>
    <p:sldId id="346" r:id="rId76"/>
    <p:sldId id="347" r:id="rId77"/>
    <p:sldId id="348" r:id="rId78"/>
    <p:sldId id="342" r:id="rId79"/>
    <p:sldId id="343" r:id="rId80"/>
    <p:sldId id="344" r:id="rId81"/>
    <p:sldId id="349" r:id="rId82"/>
    <p:sldId id="350" r:id="rId83"/>
    <p:sldId id="355" r:id="rId84"/>
    <p:sldId id="356" r:id="rId85"/>
    <p:sldId id="357" r:id="rId86"/>
    <p:sldId id="358" r:id="rId87"/>
    <p:sldId id="305" r:id="rId88"/>
    <p:sldId id="359" r:id="rId89"/>
    <p:sldId id="381" r:id="rId90"/>
    <p:sldId id="382" r:id="rId91"/>
    <p:sldId id="380" r:id="rId92"/>
    <p:sldId id="360" r:id="rId93"/>
    <p:sldId id="364" r:id="rId94"/>
    <p:sldId id="361" r:id="rId95"/>
    <p:sldId id="383" r:id="rId96"/>
    <p:sldId id="384" r:id="rId97"/>
    <p:sldId id="385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1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AE26-475B-3248-A992-50EBE272B76B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E75A-E57B-9241-8A04-422091CA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5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Phenotypes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K. Crane, MD MPH</a:t>
            </a:r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4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loci from discovery sample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184399"/>
            <a:ext cx="8686800" cy="3229811"/>
            <a:chOff x="0" y="2184400"/>
            <a:chExt cx="5628105" cy="24657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50731"/>
            <a:stretch/>
          </p:blipFill>
          <p:spPr>
            <a:xfrm>
              <a:off x="0" y="2184400"/>
              <a:ext cx="4505158" cy="24657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89474"/>
            <a:stretch/>
          </p:blipFill>
          <p:spPr>
            <a:xfrm>
              <a:off x="4665579" y="2184400"/>
              <a:ext cx="962526" cy="246579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208421" y="5948947"/>
            <a:ext cx="166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 confirmed)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970421" y="5026526"/>
            <a:ext cx="68479" cy="922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3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combined analyses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828799"/>
            <a:ext cx="8849895" cy="3678989"/>
            <a:chOff x="0" y="1828800"/>
            <a:chExt cx="5654841" cy="3196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50585"/>
            <a:stretch/>
          </p:blipFill>
          <p:spPr>
            <a:xfrm>
              <a:off x="0" y="1828800"/>
              <a:ext cx="4518526" cy="31964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9181"/>
            <a:stretch/>
          </p:blipFill>
          <p:spPr>
            <a:xfrm>
              <a:off x="4665578" y="1828800"/>
              <a:ext cx="989263" cy="3196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21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MAF of IGAP SNPs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Not very rare </a:t>
            </a:r>
            <a:r>
              <a:rPr lang="mr-IN" dirty="0" smtClean="0"/>
              <a:t>–</a:t>
            </a:r>
            <a:r>
              <a:rPr lang="en-US" dirty="0" smtClean="0"/>
              <a:t> rarest that was confirmed was the </a:t>
            </a:r>
            <a:r>
              <a:rPr lang="en-US" i="1" dirty="0" smtClean="0"/>
              <a:t>SORL1</a:t>
            </a:r>
            <a:r>
              <a:rPr lang="en-US" dirty="0" smtClean="0"/>
              <a:t> SNP at 3.8% MAF </a:t>
            </a:r>
          </a:p>
          <a:p>
            <a:pPr lvl="1"/>
            <a:r>
              <a:rPr lang="en-US" dirty="0" smtClean="0"/>
              <a:t>0-5% - 1 SNP</a:t>
            </a:r>
          </a:p>
          <a:p>
            <a:pPr lvl="1"/>
            <a:r>
              <a:rPr lang="en-US" dirty="0" smtClean="0"/>
              <a:t>5-10% - 2 SNPs</a:t>
            </a:r>
          </a:p>
          <a:p>
            <a:pPr lvl="1"/>
            <a:r>
              <a:rPr lang="en-US" dirty="0" smtClean="0"/>
              <a:t>10-15% - 0 SNPs</a:t>
            </a:r>
          </a:p>
          <a:p>
            <a:pPr lvl="1"/>
            <a:r>
              <a:rPr lang="en-US" dirty="0" smtClean="0"/>
              <a:t>15-20% - 2 SNPs</a:t>
            </a:r>
          </a:p>
          <a:p>
            <a:pPr lvl="1"/>
            <a:r>
              <a:rPr lang="en-US" dirty="0" smtClean="0"/>
              <a:t>20-25% - 1 SNP</a:t>
            </a:r>
          </a:p>
          <a:p>
            <a:pPr lvl="1"/>
            <a:r>
              <a:rPr lang="en-US" dirty="0" smtClean="0"/>
              <a:t>25-30% - 3 SNPs</a:t>
            </a:r>
          </a:p>
          <a:p>
            <a:pPr lvl="1"/>
            <a:r>
              <a:rPr lang="en-US" dirty="0" smtClean="0"/>
              <a:t>30-35% - 4 SNPs</a:t>
            </a:r>
          </a:p>
          <a:p>
            <a:pPr lvl="1"/>
            <a:r>
              <a:rPr lang="en-US" dirty="0" smtClean="0"/>
              <a:t>35-40% - 4 SNPs</a:t>
            </a:r>
          </a:p>
          <a:p>
            <a:pPr lvl="1"/>
            <a:r>
              <a:rPr lang="en-US" dirty="0" smtClean="0"/>
              <a:t>40-45% - 3 SNPs</a:t>
            </a:r>
          </a:p>
          <a:p>
            <a:pPr lvl="1"/>
            <a:r>
              <a:rPr lang="en-US" dirty="0" smtClean="0"/>
              <a:t>45-50% - 1 SNP</a:t>
            </a:r>
          </a:p>
          <a:p>
            <a:r>
              <a:rPr lang="en-US" dirty="0" smtClean="0"/>
              <a:t>Median MAF is 31%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5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75"/>
            <a:ext cx="8229600" cy="901783"/>
          </a:xfrm>
        </p:spPr>
        <p:txBody>
          <a:bodyPr/>
          <a:lstStyle/>
          <a:p>
            <a:pPr algn="r"/>
            <a:r>
              <a:rPr lang="en-US" dirty="0" smtClean="0"/>
              <a:t>ORs of IGAP SNPs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4" t="6220" r="61763" b="6425"/>
          <a:stretch/>
        </p:blipFill>
        <p:spPr>
          <a:xfrm>
            <a:off x="147052" y="47375"/>
            <a:ext cx="3622843" cy="6708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5368" y="2392947"/>
            <a:ext cx="362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is directly related to OR</a:t>
            </a:r>
          </a:p>
          <a:p>
            <a:r>
              <a:rPr lang="en-US" dirty="0" smtClean="0"/>
              <a:t>Power is also directly related to MAF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2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75"/>
            <a:ext cx="8229600" cy="901783"/>
          </a:xfrm>
        </p:spPr>
        <p:txBody>
          <a:bodyPr/>
          <a:lstStyle/>
          <a:p>
            <a:pPr algn="r"/>
            <a:r>
              <a:rPr lang="en-US" dirty="0" smtClean="0"/>
              <a:t>ORs of IGAP SNPs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4" t="6220" r="61763" b="6425"/>
          <a:stretch/>
        </p:blipFill>
        <p:spPr>
          <a:xfrm>
            <a:off x="147052" y="47375"/>
            <a:ext cx="3622843" cy="6708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00" y="1346200"/>
            <a:ext cx="7251700" cy="44831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>
                <a:shade val="95000"/>
                <a:satMod val="105000"/>
                <a:alpha val="4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/>
              <a:t>IQR:</a:t>
            </a:r>
          </a:p>
          <a:p>
            <a:pPr algn="r"/>
            <a:r>
              <a:rPr lang="en-US" sz="3200" dirty="0" smtClean="0"/>
              <a:t>1.08-1.16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210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note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3542" y="1307456"/>
            <a:ext cx="7680158" cy="1363662"/>
            <a:chOff x="752642" y="1417638"/>
            <a:chExt cx="6235700" cy="812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6445"/>
            <a:stretch/>
          </p:blipFill>
          <p:spPr>
            <a:xfrm>
              <a:off x="752642" y="1417638"/>
              <a:ext cx="6235700" cy="76041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52642" y="1417638"/>
              <a:ext cx="1947779" cy="239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5684" y="1925053"/>
              <a:ext cx="2282658" cy="305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81" y="2628900"/>
            <a:ext cx="6532719" cy="4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7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gene???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417638"/>
            <a:ext cx="865051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3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gene???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07" y="1600401"/>
            <a:ext cx="7986493" cy="52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8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level prediction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592127"/>
            <a:ext cx="6172200" cy="52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400" y="3440340"/>
            <a:ext cx="9144000" cy="2254685"/>
            <a:chOff x="0" y="2130956"/>
            <a:chExt cx="9144000" cy="22546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30956"/>
              <a:ext cx="9144000" cy="22546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132502" y="4061781"/>
              <a:ext cx="6780876" cy="323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1160471"/>
            <a:ext cx="3213100" cy="226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IGAP summary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8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case-control AD phenotype</a:t>
            </a:r>
          </a:p>
          <a:p>
            <a:r>
              <a:rPr lang="en-US" dirty="0" smtClean="0"/>
              <a:t>Moving </a:t>
            </a:r>
            <a:r>
              <a:rPr lang="en-US" dirty="0" smtClean="0"/>
              <a:t>beyond the case-control AD </a:t>
            </a:r>
            <a:r>
              <a:rPr lang="en-US" dirty="0" smtClean="0"/>
              <a:t>phenotype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35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- IGAP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sample and growing</a:t>
            </a:r>
          </a:p>
          <a:p>
            <a:r>
              <a:rPr lang="en-US" dirty="0" smtClean="0"/>
              <a:t>1000 Genomes imputation</a:t>
            </a:r>
          </a:p>
          <a:p>
            <a:pPr lvl="1"/>
            <a:r>
              <a:rPr lang="en-US" dirty="0" smtClean="0"/>
              <a:t>Possible for new loci with HRC imputation and beyond</a:t>
            </a:r>
          </a:p>
          <a:p>
            <a:r>
              <a:rPr lang="en-US" dirty="0" smtClean="0"/>
              <a:t>Mega-meta analysis</a:t>
            </a:r>
          </a:p>
          <a:p>
            <a:r>
              <a:rPr lang="en-US" dirty="0" smtClean="0"/>
              <a:t>SNPs identified to date are skewed towards common SNPs</a:t>
            </a:r>
          </a:p>
          <a:p>
            <a:r>
              <a:rPr lang="en-US" dirty="0" smtClean="0"/>
              <a:t>Odds ratios IQR 1.08-1.16</a:t>
            </a:r>
          </a:p>
          <a:p>
            <a:pPr lvl="1"/>
            <a:r>
              <a:rPr lang="en-US" dirty="0" smtClean="0"/>
              <a:t>For common SNPs pretty small ORs would have been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5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Understand the case-control AD phenotype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And a couple of cool extensions!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Considerations in moving beyond the case-control AD phenotype</a:t>
            </a:r>
          </a:p>
        </p:txBody>
      </p:sp>
    </p:spTree>
    <p:extLst>
      <p:ext uri="{BB962C8B-B14F-4D97-AF65-F5344CB8AC3E}">
        <p14:creationId xmlns:p14="http://schemas.microsoft.com/office/powerpoint/2010/main" val="308365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Cool use of data: UK </a:t>
            </a:r>
            <a:r>
              <a:rPr lang="en-US" dirty="0" err="1" smtClean="0"/>
              <a:t>Biobank</a:t>
            </a:r>
            <a:r>
              <a:rPr lang="en-US" dirty="0" smtClean="0"/>
              <a:t> GWAX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30586"/>
            <a:ext cx="8051800" cy="348911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56100" y="5651500"/>
            <a:ext cx="131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analyses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500K people in UK </a:t>
            </a:r>
            <a:r>
              <a:rPr lang="en-US" dirty="0" err="1" smtClean="0"/>
              <a:t>Biobank</a:t>
            </a:r>
            <a:r>
              <a:rPr lang="en-US" dirty="0" smtClean="0"/>
              <a:t>, 55 had AD</a:t>
            </a:r>
          </a:p>
          <a:p>
            <a:r>
              <a:rPr lang="en-US" dirty="0" smtClean="0"/>
              <a:t>But 60,000 had 1 or 2 parents with AD</a:t>
            </a:r>
          </a:p>
          <a:p>
            <a:r>
              <a:rPr lang="en-US" dirty="0" smtClean="0"/>
              <a:t>“proxy case-control association study” which they term “genome-wide association study by proxy, or GWAX”</a:t>
            </a:r>
          </a:p>
          <a:p>
            <a:pPr lvl="1"/>
            <a:r>
              <a:rPr lang="en-US" dirty="0" smtClean="0"/>
              <a:t>Too cool!!!</a:t>
            </a:r>
          </a:p>
          <a:p>
            <a:r>
              <a:rPr lang="en-US" dirty="0"/>
              <a:t>1000 G </a:t>
            </a:r>
            <a:r>
              <a:rPr lang="en-US" dirty="0" smtClean="0"/>
              <a:t>imputation</a:t>
            </a:r>
            <a:r>
              <a:rPr lang="en-US" dirty="0"/>
              <a:t>, 10.5 million SNPs on n=116,000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0"/>
            <a:ext cx="5322047" cy="462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3529" y="4885765"/>
            <a:ext cx="366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IGAP log of odds ratios for IGAP SNPs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5573059" y="4622800"/>
            <a:ext cx="441542" cy="262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329766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endParaRPr lang="en-US" dirty="0" smtClean="0"/>
          </a:p>
          <a:p>
            <a:r>
              <a:rPr lang="en-US" dirty="0" smtClean="0"/>
              <a:t>Log of odds ratios</a:t>
            </a:r>
          </a:p>
          <a:p>
            <a:r>
              <a:rPr lang="en-US" dirty="0" smtClean="0"/>
              <a:t>For IGAP SNPs</a:t>
            </a:r>
          </a:p>
          <a:p>
            <a:r>
              <a:rPr lang="en-US" dirty="0" smtClean="0"/>
              <a:t>From GWAX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51789" y="1733176"/>
            <a:ext cx="359505" cy="7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2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0"/>
            <a:ext cx="5322047" cy="462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3529" y="4885765"/>
            <a:ext cx="366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IGAP log of odds ratios for IGAP SNPs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5573059" y="4622800"/>
            <a:ext cx="441542" cy="262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329766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endParaRPr lang="en-US" dirty="0" smtClean="0"/>
          </a:p>
          <a:p>
            <a:r>
              <a:rPr lang="en-US" dirty="0" smtClean="0"/>
              <a:t>Log of odds ratios</a:t>
            </a:r>
          </a:p>
          <a:p>
            <a:r>
              <a:rPr lang="en-US" dirty="0" smtClean="0"/>
              <a:t>For IGAP SNPs</a:t>
            </a:r>
          </a:p>
          <a:p>
            <a:r>
              <a:rPr lang="en-US" dirty="0" smtClean="0"/>
              <a:t>From GWAX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51789" y="1733176"/>
            <a:ext cx="359505" cy="7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5507" y="5453529"/>
            <a:ext cx="746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Pretty strong evidence that these phenotypes are producing “the same thing”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6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 we make the AD phenotype better?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can refine the AD phenotype, we’ll improve power</a:t>
            </a:r>
          </a:p>
          <a:p>
            <a:r>
              <a:rPr lang="en-US" dirty="0" smtClean="0"/>
              <a:t>Phenotype = f(G + E)</a:t>
            </a:r>
          </a:p>
          <a:p>
            <a:r>
              <a:rPr lang="en-US" dirty="0" smtClean="0"/>
              <a:t>If we can regress the E from the phenotype, we have a revised equation:</a:t>
            </a:r>
          </a:p>
          <a:p>
            <a:pPr lvl="1"/>
            <a:r>
              <a:rPr lang="en-US" dirty="0" smtClean="0"/>
              <a:t>Phenotype* = f(G)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2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to case-control phenotype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739900"/>
            <a:ext cx="9093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445000" cy="563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45"/>
          <a:stretch/>
        </p:blipFill>
        <p:spPr>
          <a:xfrm>
            <a:off x="4572000" y="381000"/>
            <a:ext cx="43942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the AD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IGAP is a really big (n=74K) case-control GWAS</a:t>
            </a:r>
          </a:p>
          <a:p>
            <a:r>
              <a:rPr lang="en-US" dirty="0" smtClean="0"/>
              <a:t>They found 20 common SNPs each with modest effect sizes</a:t>
            </a:r>
          </a:p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r>
              <a:rPr lang="en-US" dirty="0" smtClean="0"/>
              <a:t> did a clever thing with GWAX</a:t>
            </a:r>
          </a:p>
          <a:p>
            <a:r>
              <a:rPr lang="en-US" dirty="0" err="1" smtClean="0"/>
              <a:t>Mez</a:t>
            </a:r>
            <a:r>
              <a:rPr lang="en-US" dirty="0" smtClean="0"/>
              <a:t> et al. did a clever thing with </a:t>
            </a:r>
            <a:r>
              <a:rPr lang="en-US" dirty="0" err="1" smtClean="0"/>
              <a:t>AD|other</a:t>
            </a:r>
            <a:r>
              <a:rPr lang="en-US" dirty="0" smtClean="0"/>
              <a:t>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7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“It’s the phenotype, stupid!”</a:t>
            </a:r>
          </a:p>
          <a:p>
            <a:pPr lvl="1"/>
            <a:r>
              <a:rPr lang="en-US" dirty="0" smtClean="0"/>
              <a:t>Crane lab aphorism</a:t>
            </a:r>
          </a:p>
          <a:p>
            <a:r>
              <a:rPr lang="en-US" dirty="0" smtClean="0"/>
              <a:t>(Others include:</a:t>
            </a:r>
          </a:p>
          <a:p>
            <a:pPr lvl="1"/>
            <a:r>
              <a:rPr lang="en-US" dirty="0" smtClean="0"/>
              <a:t>“There’s no such thing as a small grant.”</a:t>
            </a:r>
          </a:p>
          <a:p>
            <a:pPr lvl="1"/>
            <a:r>
              <a:rPr lang="en-US" dirty="0" smtClean="0"/>
              <a:t>“Look at your data.  And your data labels.</a:t>
            </a:r>
            <a:r>
              <a:rPr lang="en-US" dirty="0" smtClean="0"/>
              <a:t>”)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case-control AD phenotype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Considerations in moving beyond the case-control AD </a:t>
            </a:r>
            <a:r>
              <a:rPr lang="en-US" dirty="0" smtClean="0">
                <a:solidFill>
                  <a:srgbClr val="FF0000"/>
                </a:solidFill>
              </a:rPr>
              <a:t>phenotype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2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category 1: continuous </a:t>
            </a:r>
            <a:r>
              <a:rPr lang="en-US" dirty="0" smtClean="0"/>
              <a:t>analogues of </a:t>
            </a:r>
            <a:r>
              <a:rPr lang="en-US" dirty="0" smtClean="0"/>
              <a:t>the AD case-control </a:t>
            </a:r>
            <a:r>
              <a:rPr lang="en-US" dirty="0" smtClean="0"/>
              <a:t>phenotype (“</a:t>
            </a:r>
            <a:r>
              <a:rPr lang="en-US" dirty="0" err="1" smtClean="0"/>
              <a:t>endophenotypes</a:t>
            </a:r>
            <a:r>
              <a:rPr lang="en-US" dirty="0" smtClean="0"/>
              <a:t>”)</a:t>
            </a:r>
            <a:endParaRPr lang="en-US" dirty="0" smtClean="0"/>
          </a:p>
          <a:p>
            <a:r>
              <a:rPr lang="en-US" dirty="0" smtClean="0"/>
              <a:t>Broad category 2: other phenotypes that might be orthogonal to the case-control phenotype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6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Concept </a:t>
            </a:r>
            <a:r>
              <a:rPr lang="en-US" dirty="0" smtClean="0"/>
              <a:t>used in medicine first in </a:t>
            </a:r>
            <a:r>
              <a:rPr lang="en-US" dirty="0" smtClean="0"/>
              <a:t>schizophrenia research</a:t>
            </a:r>
          </a:p>
          <a:p>
            <a:r>
              <a:rPr lang="en-US" dirty="0" smtClean="0"/>
              <a:t>Schizophrenia yes / no is inefficient</a:t>
            </a:r>
          </a:p>
          <a:p>
            <a:r>
              <a:rPr lang="en-US" dirty="0" smtClean="0"/>
              <a:t>Are there other quantifiable things that could be examined?</a:t>
            </a:r>
          </a:p>
          <a:p>
            <a:r>
              <a:rPr lang="en-US" dirty="0" smtClean="0"/>
              <a:t>AD-relevant </a:t>
            </a:r>
            <a:r>
              <a:rPr lang="en-US" dirty="0" err="1" smtClean="0"/>
              <a:t>endophenotypes</a:t>
            </a:r>
            <a:r>
              <a:rPr lang="en-US" dirty="0" smtClean="0"/>
              <a:t>: imaging (hippocampal volume; ERC thickness; amyloid positivity); CSF (amyloid/tau); cognition (global; memory)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9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AD-related </a:t>
            </a:r>
            <a:r>
              <a:rPr lang="en-US" dirty="0" err="1" smtClean="0"/>
              <a:t>endophenotypes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Expense</a:t>
            </a:r>
          </a:p>
          <a:p>
            <a:r>
              <a:rPr lang="en-US" dirty="0" err="1" smtClean="0"/>
              <a:t>Replicability</a:t>
            </a:r>
            <a:endParaRPr lang="en-US" dirty="0" smtClean="0"/>
          </a:p>
          <a:p>
            <a:pPr lvl="1"/>
            <a:r>
              <a:rPr lang="en-US" dirty="0" smtClean="0"/>
              <a:t>A uniquely rich dataset required to produce a fancy phenotype can’t be replicated</a:t>
            </a:r>
          </a:p>
          <a:p>
            <a:r>
              <a:rPr lang="en-US" dirty="0" smtClean="0"/>
              <a:t>Quantitative </a:t>
            </a:r>
          </a:p>
          <a:p>
            <a:pPr lvl="1"/>
            <a:r>
              <a:rPr lang="en-US" dirty="0" smtClean="0"/>
              <a:t>“Amyloid positive” is a very expensive binary phenotype!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1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AD </a:t>
            </a:r>
            <a:r>
              <a:rPr lang="en-US" dirty="0" err="1" smtClean="0"/>
              <a:t>endophenotypes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 is one factor influencing global cognitive scores (or memory scores or any other cognitive domain)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 But there are many others</a:t>
            </a:r>
          </a:p>
          <a:p>
            <a:pPr lvl="1"/>
            <a:r>
              <a:rPr lang="en-US" dirty="0" smtClean="0"/>
              <a:t>Other neurodegenerative conditions</a:t>
            </a:r>
          </a:p>
          <a:p>
            <a:r>
              <a:rPr lang="en-US" dirty="0" smtClean="0"/>
              <a:t>And premorbid intelligence / familiarity with cognitive tests / education / educational quality / SES / etc. etc. etc.</a:t>
            </a:r>
          </a:p>
          <a:p>
            <a:pPr lvl="1"/>
            <a:r>
              <a:rPr lang="en-US" dirty="0" smtClean="0"/>
              <a:t>It’s a mess!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it’s hard!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measure AD the same way (NINCDS/ADRDA) but essentially nothing else is measured the same way</a:t>
            </a:r>
          </a:p>
          <a:p>
            <a:r>
              <a:rPr lang="en-US" dirty="0" smtClean="0"/>
              <a:t>Some form of harmonization or co-calibration is needed</a:t>
            </a:r>
          </a:p>
          <a:p>
            <a:r>
              <a:rPr lang="en-US" dirty="0" smtClean="0"/>
              <a:t>Or </a:t>
            </a:r>
            <a:r>
              <a:rPr lang="en-US" dirty="0" smtClean="0"/>
              <a:t>a really big sample (UK </a:t>
            </a:r>
            <a:r>
              <a:rPr lang="en-US" dirty="0" err="1" smtClean="0"/>
              <a:t>Biobank</a:t>
            </a:r>
            <a:r>
              <a:rPr lang="en-US" dirty="0" smtClean="0"/>
              <a:t>) eliminates the problem</a:t>
            </a:r>
          </a:p>
        </p:txBody>
      </p:sp>
    </p:spTree>
    <p:extLst>
      <p:ext uri="{BB962C8B-B14F-4D97-AF65-F5344CB8AC3E}">
        <p14:creationId xmlns:p14="http://schemas.microsoft.com/office/powerpoint/2010/main" val="137733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0"/>
            <a:ext cx="76799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9700" y="6488668"/>
            <a:ext cx="261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Biological Psychiatry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46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0"/>
            <a:ext cx="8498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0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21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5100"/>
            <a:ext cx="65913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 case-control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Lovely to have drugs that could prevent </a:t>
            </a:r>
            <a:r>
              <a:rPr lang="en-US" dirty="0" smtClean="0"/>
              <a:t>or treat AD</a:t>
            </a:r>
            <a:endParaRPr lang="en-US" dirty="0" smtClean="0"/>
          </a:p>
          <a:p>
            <a:r>
              <a:rPr lang="en-US" dirty="0" smtClean="0"/>
              <a:t>So let’s see whether people with AD have any genetic characteristics that are different from otherwise similar people who don’t have AD</a:t>
            </a:r>
          </a:p>
          <a:p>
            <a:r>
              <a:rPr lang="en-US" dirty="0" smtClean="0"/>
              <a:t>Follow through on those genetic characteristics and discover some </a:t>
            </a:r>
            <a:r>
              <a:rPr lang="en-US" dirty="0" err="1" smtClean="0"/>
              <a:t>druggable</a:t>
            </a:r>
            <a:r>
              <a:rPr lang="en-US" dirty="0" smtClean="0"/>
              <a:t> targets</a:t>
            </a:r>
          </a:p>
          <a:p>
            <a:r>
              <a:rPr lang="en-US" dirty="0" smtClean="0"/>
              <a:t>And cure AD!!!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85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54733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914400"/>
            <a:ext cx="3086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maps of associations between the polygenic profile scores for cognitive phenotypes in UK </a:t>
            </a:r>
            <a:r>
              <a:rPr lang="en-US" dirty="0" err="1" smtClean="0"/>
              <a:t>Biobank</a:t>
            </a:r>
            <a:r>
              <a:rPr lang="en-US" dirty="0" smtClean="0"/>
              <a:t> and cognitive ability in</a:t>
            </a:r>
          </a:p>
          <a:p>
            <a:r>
              <a:rPr lang="en-US" dirty="0" smtClean="0"/>
              <a:t>Generation Scotland (a) Stronger associations are indicated by darker shades. The amount of variance</a:t>
            </a:r>
          </a:p>
          <a:p>
            <a:r>
              <a:rPr lang="en-US" dirty="0" smtClean="0"/>
              <a:t>(%) explained is indicated for each association.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613400"/>
            <a:ext cx="109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68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"/>
          <a:stretch/>
        </p:blipFill>
        <p:spPr>
          <a:xfrm>
            <a:off x="139700" y="0"/>
            <a:ext cx="54998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2900" y="1271538"/>
            <a:ext cx="3721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Heat maps of associations between the polygenic profile scores for cognitive phenotypes in UK </a:t>
            </a:r>
            <a:r>
              <a:rPr lang="en-US" dirty="0" err="1" smtClean="0"/>
              <a:t>Biobank</a:t>
            </a:r>
            <a:r>
              <a:rPr lang="en-US" dirty="0" smtClean="0"/>
              <a:t> and cognitive ability in</a:t>
            </a:r>
          </a:p>
          <a:p>
            <a:r>
              <a:rPr lang="en-US" dirty="0" smtClean="0"/>
              <a:t>Lothian Birth Cohort 1936 (b). Stronger associations are indicated by darker shades. The amount of variance (%) explained is indicated for each association.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5397500"/>
            <a:ext cx="91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N=1000</a:t>
            </a:r>
          </a:p>
          <a:p>
            <a:r>
              <a:rPr lang="en-US" dirty="0" smtClean="0"/>
              <a:t>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8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these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Larger and larger samples with better and better data for GWAS of cognition / cognitive-related traits / educational attainment / IQ / etc.</a:t>
            </a:r>
          </a:p>
          <a:p>
            <a:r>
              <a:rPr lang="en-US" dirty="0" smtClean="0"/>
              <a:t>For people interested in </a:t>
            </a:r>
            <a:r>
              <a:rPr lang="en-US" dirty="0" err="1" smtClean="0"/>
              <a:t>lifecourse</a:t>
            </a:r>
            <a:r>
              <a:rPr lang="en-US" dirty="0" smtClean="0"/>
              <a:t> epidemiology / educational quality / etc., these may provide important tools</a:t>
            </a:r>
          </a:p>
          <a:p>
            <a:r>
              <a:rPr lang="en-US" dirty="0" smtClean="0"/>
              <a:t>Relatively </a:t>
            </a:r>
            <a:r>
              <a:rPr lang="en-US" dirty="0" smtClean="0"/>
              <a:t>small studies (e.g. ADNI) could be used in these sorts of ways</a:t>
            </a:r>
          </a:p>
          <a:p>
            <a:pPr lvl="1"/>
            <a:r>
              <a:rPr lang="en-US" dirty="0" smtClean="0"/>
              <a:t>Predict educational attainment in ADNI and use as a covariate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Use ADNI similar to the Lothian Birth Cohort study?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7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the case-control AD phenotype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Considerations in moving beyond the case-control AD </a:t>
            </a:r>
            <a:r>
              <a:rPr lang="en-US" dirty="0" smtClean="0">
                <a:solidFill>
                  <a:srgbClr val="FF0000"/>
                </a:solidFill>
              </a:rPr>
              <a:t>phenotype</a:t>
            </a:r>
          </a:p>
          <a:p>
            <a:pPr lvl="1"/>
            <a:r>
              <a:rPr lang="en-US" dirty="0"/>
              <a:t>Broad category 1: continuous </a:t>
            </a:r>
            <a:r>
              <a:rPr lang="en-US" dirty="0" smtClean="0"/>
              <a:t>analogues of </a:t>
            </a:r>
            <a:r>
              <a:rPr lang="en-US" dirty="0"/>
              <a:t>the AD case-control phenotype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Broad category 2: other phenotypes that might be orthogonal to the case-control </a:t>
            </a:r>
            <a:r>
              <a:rPr lang="en-US" dirty="0" smtClean="0">
                <a:solidFill>
                  <a:srgbClr val="FF0000"/>
                </a:solidFill>
              </a:rPr>
              <a:t>phenotype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40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Conceptually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flavors of 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18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8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findings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1300 AD with psychosis and 735 AD w/o psychosis</a:t>
            </a:r>
          </a:p>
          <a:p>
            <a:r>
              <a:rPr lang="en-US" dirty="0" smtClean="0"/>
              <a:t>No genome-wide hits, some suggestive loci</a:t>
            </a:r>
          </a:p>
          <a:p>
            <a:r>
              <a:rPr lang="en-US" dirty="0" smtClean="0"/>
              <a:t>Trend toward association with 11 schizophrenia SNPs</a:t>
            </a:r>
          </a:p>
          <a:p>
            <a:pPr lvl="1"/>
            <a:r>
              <a:rPr lang="en-US" dirty="0" smtClean="0"/>
              <a:t>Seven of these in the opposite direction</a:t>
            </a:r>
          </a:p>
          <a:p>
            <a:r>
              <a:rPr lang="en-US" dirty="0" smtClean="0"/>
              <a:t>Took suggestive hits in a replication sample</a:t>
            </a:r>
          </a:p>
          <a:p>
            <a:pPr lvl="1"/>
            <a:r>
              <a:rPr lang="en-US" dirty="0" smtClean="0"/>
              <a:t>Taken together, predicted psychosis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16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Contrasts among people with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characterized memory, language, executive functioning, and </a:t>
            </a:r>
            <a:r>
              <a:rPr lang="en-US" dirty="0" err="1" smtClean="0"/>
              <a:t>visuospatial</a:t>
            </a:r>
            <a:r>
              <a:rPr lang="en-US" dirty="0" smtClean="0"/>
              <a:t> functioning (M, E, L, and V)</a:t>
            </a:r>
          </a:p>
          <a:p>
            <a:r>
              <a:rPr lang="en-US" dirty="0" smtClean="0"/>
              <a:t>Started with ACT, then with ACT / ADNI / ROS / MAP / Pittsburgh</a:t>
            </a:r>
          </a:p>
          <a:p>
            <a:r>
              <a:rPr lang="en-US" dirty="0" smtClean="0"/>
              <a:t>Co-calibrated scores are in the dataset (on same metric as all the other studies)</a:t>
            </a:r>
          </a:p>
          <a:p>
            <a:r>
              <a:rPr lang="en-US" dirty="0" smtClean="0"/>
              <a:t>We used these to subgroup people with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66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Psychometric methods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Expert committee considered all cognitive items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Neuropsychologists (</a:t>
            </a:r>
            <a:r>
              <a:rPr lang="en-US" dirty="0" err="1" smtClean="0">
                <a:solidFill>
                  <a:srgbClr val="000000"/>
                </a:solidFill>
              </a:rPr>
              <a:t>Trittschuh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Saykin</a:t>
            </a:r>
            <a:r>
              <a:rPr lang="en-US" dirty="0" smtClean="0">
                <a:solidFill>
                  <a:srgbClr val="000000"/>
                </a:solidFill>
              </a:rPr>
              <a:t>) and a behavioral neurologist (</a:t>
            </a:r>
            <a:r>
              <a:rPr lang="en-US" dirty="0" err="1" smtClean="0">
                <a:solidFill>
                  <a:srgbClr val="000000"/>
                </a:solidFill>
              </a:rPr>
              <a:t>Mez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Identified items as primary indicators of a domain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Confirmatory factor analysis models using </a:t>
            </a:r>
            <a:r>
              <a:rPr lang="en-US" dirty="0" err="1" smtClean="0">
                <a:solidFill>
                  <a:srgbClr val="000000"/>
                </a:solidFill>
              </a:rPr>
              <a:t>Mplus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Muthen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Muthen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078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68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Hierarchical clustering example: Language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081202" cy="5212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2932" y="235516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Letter fluency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Category fluency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6817" y="302646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Boston naming ADRC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Boston naming CERAD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3754" y="5308630"/>
            <a:ext cx="174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Object naming 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Object naming B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1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288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6159" y="552251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ADGC PLUS THREE OTHER CONSORTIA: IGAP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735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Final bi-factor model for language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79" y="1417638"/>
            <a:ext cx="7288778" cy="51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8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from Average Subtyping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Obtained average using (M + E + L + V)/4</a:t>
            </a:r>
          </a:p>
          <a:p>
            <a:r>
              <a:rPr lang="en-US" dirty="0" smtClean="0"/>
              <a:t>Differences between each domain and that average</a:t>
            </a:r>
          </a:p>
          <a:p>
            <a:r>
              <a:rPr lang="en-US" dirty="0" smtClean="0"/>
              <a:t>Used ≥0.75 SD (ACT paper) </a:t>
            </a:r>
            <a:r>
              <a:rPr lang="en-US" dirty="0"/>
              <a:t>or </a:t>
            </a:r>
            <a:r>
              <a:rPr lang="en-US" dirty="0" smtClean="0"/>
              <a:t>≥0.80 SD (5 study paper)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5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Scores in each domain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08100"/>
            <a:ext cx="8479819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3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average score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35100"/>
            <a:ext cx="852994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7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from individual average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08100"/>
            <a:ext cx="845498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Isolated substantial language deficit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09700"/>
            <a:ext cx="8391722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3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PPA!!!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702447"/>
            <a:ext cx="8763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… This person had </a:t>
            </a:r>
            <a:r>
              <a:rPr lang="en-US" sz="3200" dirty="0" smtClean="0"/>
              <a:t>primary progressive aphasia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04035"/>
            <a:ext cx="8286750" cy="23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155700"/>
            <a:ext cx="8319275" cy="4140200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>
            <a:off x="3117850" y="2197100"/>
            <a:ext cx="342900" cy="330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3663950" y="3479800"/>
            <a:ext cx="444500" cy="406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711700" y="4152900"/>
            <a:ext cx="406400" cy="381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5537200" y="1930400"/>
            <a:ext cx="304800" cy="266700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155700"/>
            <a:ext cx="8319275" cy="4140200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>
            <a:off x="3117850" y="2197100"/>
            <a:ext cx="342900" cy="330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3663950" y="3479800"/>
            <a:ext cx="444500" cy="406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711700" y="4152900"/>
            <a:ext cx="406400" cy="381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5537200" y="1930400"/>
            <a:ext cx="304800" cy="266700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57500" y="2984500"/>
            <a:ext cx="3632200" cy="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6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155700"/>
            <a:ext cx="8319275" cy="4140200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>
            <a:off x="3117850" y="2197100"/>
            <a:ext cx="342900" cy="330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3663950" y="3479800"/>
            <a:ext cx="444500" cy="406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711700" y="4152900"/>
            <a:ext cx="406400" cy="381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5537200" y="1930400"/>
            <a:ext cx="304800" cy="266700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57500" y="2984500"/>
            <a:ext cx="3632200" cy="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9" idx="0"/>
          </p:cNvCxnSpPr>
          <p:nvPr/>
        </p:nvCxnSpPr>
        <p:spPr>
          <a:xfrm>
            <a:off x="4914900" y="41529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14900" y="2984500"/>
            <a:ext cx="0" cy="1168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8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0"/>
            <a:ext cx="6971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Applied that framework to people with undifferentiated typical AD in ACT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2693" b="60182"/>
          <a:stretch/>
        </p:blipFill>
        <p:spPr>
          <a:xfrm>
            <a:off x="372341" y="1939636"/>
            <a:ext cx="7708877" cy="45489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264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Findings: </a:t>
            </a:r>
            <a:r>
              <a:rPr lang="en-US" i="1" dirty="0" smtClean="0"/>
              <a:t>APOE</a:t>
            </a:r>
            <a:r>
              <a:rPr lang="en-US" dirty="0" smtClean="0"/>
              <a:t> and neuropathology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with isolated substantial memory impairment had higher proportion with </a:t>
            </a:r>
            <a:r>
              <a:rPr lang="en-US" i="1" dirty="0" smtClean="0"/>
              <a:t>AP</a:t>
            </a:r>
            <a:r>
              <a:rPr lang="en-US" i="1" dirty="0" smtClean="0">
                <a:latin typeface="Calibri"/>
                <a:cs typeface="Calibri"/>
              </a:rPr>
              <a:t>OE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ε4 alleles</a:t>
            </a:r>
          </a:p>
          <a:p>
            <a:r>
              <a:rPr lang="en-US" dirty="0" smtClean="0">
                <a:latin typeface="Calibri"/>
                <a:ea typeface="Lucida Grande"/>
                <a:cs typeface="Calibri"/>
              </a:rPr>
              <a:t>Group with isolated substantial memory impairment had higher proportion with </a:t>
            </a:r>
            <a:r>
              <a:rPr lang="en-US" dirty="0" err="1" smtClean="0">
                <a:latin typeface="Calibri"/>
                <a:ea typeface="Lucida Grande"/>
                <a:cs typeface="Calibri"/>
              </a:rPr>
              <a:t>Braak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 stage at least IV and higher proportion with cerebral amyloid </a:t>
            </a:r>
            <a:r>
              <a:rPr lang="en-US" dirty="0" err="1" smtClean="0">
                <a:latin typeface="Calibri"/>
                <a:ea typeface="Lucida Grande"/>
                <a:cs typeface="Calibri"/>
              </a:rPr>
              <a:t>angiopathy</a:t>
            </a:r>
            <a:endParaRPr lang="en-US" dirty="0" smtClean="0">
              <a:latin typeface="Calibri"/>
              <a:ea typeface="Lucida Grande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Lucida Grande"/>
                <a:cs typeface="Calibri"/>
              </a:rPr>
              <a:t>“Hyper-AD” looking 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group</a:t>
            </a:r>
            <a:endParaRPr lang="en-US" dirty="0" smtClean="0">
              <a:latin typeface="Calibri"/>
              <a:ea typeface="Lucida Grand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10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Subgroup makeup across studies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1342665"/>
            <a:ext cx="8571800" cy="5380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86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phenotypic subtypes of typical LOAD vary a lot across different studies</a:t>
            </a:r>
          </a:p>
          <a:p>
            <a:r>
              <a:rPr lang="en-US" dirty="0" smtClean="0"/>
              <a:t>If there are different implications for these different groups, there may be difficulties in replicating findings</a:t>
            </a:r>
          </a:p>
          <a:p>
            <a:r>
              <a:rPr lang="en-US" dirty="0" smtClean="0"/>
              <a:t>What experts think of as “typical LOAD” reflects their own experience and their own data</a:t>
            </a:r>
          </a:p>
          <a:p>
            <a:pPr lvl="1"/>
            <a:r>
              <a:rPr lang="en-US" dirty="0" smtClean="0"/>
              <a:t>Their experience of “typical LOAD” may not reflect the experience of other experts with experience in other </a:t>
            </a:r>
            <a:r>
              <a:rPr lang="en-US" dirty="0" smtClean="0"/>
              <a:t>populations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486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6" y="174703"/>
            <a:ext cx="7263114" cy="56596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44682" y="5842337"/>
            <a:ext cx="8468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699 </a:t>
            </a:r>
            <a:r>
              <a:rPr lang="en-US" sz="2000" dirty="0"/>
              <a:t>of the 1,073 people with isolated substantial relative memory impairment had ≥1 </a:t>
            </a:r>
            <a:r>
              <a:rPr lang="en-US" sz="2000" i="1" dirty="0"/>
              <a:t>APOE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</a:t>
            </a:r>
            <a:r>
              <a:rPr lang="en-US" sz="2000" dirty="0"/>
              <a:t>4 allele (</a:t>
            </a:r>
            <a:r>
              <a:rPr lang="en-US" sz="2000" dirty="0" smtClean="0"/>
              <a:t>65%</a:t>
            </a:r>
            <a:r>
              <a:rPr lang="en-US" sz="2000" dirty="0" smtClean="0"/>
              <a:t>) 1,524 </a:t>
            </a:r>
            <a:r>
              <a:rPr lang="en-US" sz="2000" dirty="0"/>
              <a:t>of the 3,274 people in other subgroups (</a:t>
            </a:r>
            <a:r>
              <a:rPr lang="en-US" sz="2000" dirty="0" smtClean="0"/>
              <a:t>46%</a:t>
            </a:r>
            <a:r>
              <a:rPr lang="en-US" sz="2000" dirty="0"/>
              <a:t>) did (</a:t>
            </a:r>
            <a:r>
              <a:rPr lang="en-US" sz="2000" dirty="0">
                <a:sym typeface="Symbol"/>
              </a:rPr>
              <a:t></a:t>
            </a:r>
            <a:r>
              <a:rPr lang="en-US" sz="2000" baseline="30000" dirty="0"/>
              <a:t>2</a:t>
            </a:r>
            <a:r>
              <a:rPr lang="en-US" sz="2000" baseline="-25000" dirty="0"/>
              <a:t>(1, </a:t>
            </a:r>
            <a:r>
              <a:rPr lang="en-US" sz="2000" baseline="-25000" dirty="0" smtClean="0"/>
              <a:t>111)</a:t>
            </a:r>
            <a:r>
              <a:rPr lang="en-US" sz="2000" dirty="0" smtClean="0"/>
              <a:t> </a:t>
            </a:r>
            <a:r>
              <a:rPr lang="en-US" sz="2000" dirty="0"/>
              <a:t>p = 3.9 x 10</a:t>
            </a:r>
            <a:r>
              <a:rPr lang="en-US" sz="2000" baseline="30000" dirty="0"/>
              <a:t>-26</a:t>
            </a:r>
            <a:r>
              <a:rPr lang="en-US" sz="2000" dirty="0"/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4409" y="1824182"/>
            <a:ext cx="3870614" cy="220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63636" y="3636818"/>
            <a:ext cx="467591" cy="496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96878" y="6093021"/>
            <a:ext cx="467591" cy="496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95369" y="6361545"/>
            <a:ext cx="1409700" cy="496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7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6" y="174703"/>
            <a:ext cx="7263114" cy="56596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2554432" y="3636818"/>
            <a:ext cx="4649932" cy="496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3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2"/>
          </a:xfrm>
        </p:spPr>
        <p:txBody>
          <a:bodyPr/>
          <a:lstStyle/>
          <a:p>
            <a:r>
              <a:rPr lang="en-US" dirty="0" smtClean="0"/>
              <a:t>Selected IGAP SNPs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00728"/>
            <a:ext cx="6861480" cy="53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2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01826"/>
            <a:ext cx="6305550" cy="5082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2"/>
          </a:xfrm>
        </p:spPr>
        <p:txBody>
          <a:bodyPr/>
          <a:lstStyle/>
          <a:p>
            <a:r>
              <a:rPr lang="en-US" dirty="0" smtClean="0"/>
              <a:t>Selected IGAP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280728"/>
            <a:ext cx="5257800" cy="558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83193" y="1925251"/>
            <a:ext cx="568037" cy="519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82148" y="1925251"/>
            <a:ext cx="568037" cy="519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2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00728"/>
            <a:ext cx="6305550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2"/>
          </a:xfrm>
        </p:spPr>
        <p:txBody>
          <a:bodyPr/>
          <a:lstStyle/>
          <a:p>
            <a:r>
              <a:rPr lang="en-US" dirty="0" smtClean="0"/>
              <a:t>Selected IGAP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280728"/>
            <a:ext cx="5257800" cy="558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89192" y="1960243"/>
            <a:ext cx="568037" cy="1108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072" y="1961439"/>
            <a:ext cx="568037" cy="1108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00728"/>
            <a:ext cx="6286500" cy="49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2"/>
          </a:xfrm>
        </p:spPr>
        <p:txBody>
          <a:bodyPr/>
          <a:lstStyle/>
          <a:p>
            <a:r>
              <a:rPr lang="en-US" dirty="0" smtClean="0"/>
              <a:t>Selected IGAP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280728"/>
            <a:ext cx="5257800" cy="558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37103" y="3438274"/>
            <a:ext cx="568037" cy="819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38475" y="3438274"/>
            <a:ext cx="568037" cy="819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537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IGAP Manhattan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1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2"/>
          </a:xfrm>
        </p:spPr>
        <p:txBody>
          <a:bodyPr/>
          <a:lstStyle/>
          <a:p>
            <a:r>
              <a:rPr lang="en-US" dirty="0" smtClean="0"/>
              <a:t>Selected IGAP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280728"/>
            <a:ext cx="5257800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00728"/>
            <a:ext cx="6375777" cy="505250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66163" y="4777061"/>
            <a:ext cx="568037" cy="1108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85580" y="4777061"/>
            <a:ext cx="568037" cy="1108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8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2"/>
          </a:xfrm>
        </p:spPr>
        <p:txBody>
          <a:bodyPr/>
          <a:lstStyle/>
          <a:p>
            <a:r>
              <a:rPr lang="en-US" dirty="0" smtClean="0"/>
              <a:t>Selected IGAP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280728"/>
            <a:ext cx="52578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70" y="1186683"/>
            <a:ext cx="6361286" cy="51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1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4700"/>
          </a:xfrm>
        </p:spPr>
        <p:txBody>
          <a:bodyPr>
            <a:normAutofit/>
          </a:bodyPr>
          <a:lstStyle/>
          <a:p>
            <a:r>
              <a:rPr lang="en-US" dirty="0" smtClean="0"/>
              <a:t>All IGAP SNPs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74701"/>
            <a:ext cx="5721517" cy="60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6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4700"/>
          </a:xfrm>
        </p:spPr>
        <p:txBody>
          <a:bodyPr>
            <a:normAutofit/>
          </a:bodyPr>
          <a:lstStyle/>
          <a:p>
            <a:r>
              <a:rPr lang="en-US" dirty="0" smtClean="0"/>
              <a:t>All IGAP SNPs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74701"/>
            <a:ext cx="5649704" cy="58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6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IGAP SNPs are not created equal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subsets of people with AD drive associations with different IGAP SNPs, we may mislead ourselves if we consider them to be qualitatively the same</a:t>
            </a:r>
          </a:p>
          <a:p>
            <a:r>
              <a:rPr lang="en-US" dirty="0" smtClean="0"/>
              <a:t>Implications for our understanding of the genetic architecture of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9295" r="8333" b="3946"/>
          <a:stretch/>
        </p:blipFill>
        <p:spPr bwMode="auto">
          <a:xfrm>
            <a:off x="0" y="1155428"/>
            <a:ext cx="5915025" cy="569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 of IGAP SNPs and </a:t>
            </a:r>
            <a:r>
              <a:rPr lang="en-US" i="1" dirty="0" smtClean="0"/>
              <a:t>APOE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485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9295" r="8333" b="3946"/>
          <a:stretch/>
        </p:blipFill>
        <p:spPr bwMode="auto">
          <a:xfrm>
            <a:off x="0" y="1155428"/>
            <a:ext cx="5915025" cy="569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5404269" y="2263470"/>
            <a:ext cx="314335" cy="591017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713836" y="2854486"/>
            <a:ext cx="314335" cy="1313943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443509" y="4168430"/>
            <a:ext cx="314335" cy="156282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9295" r="8333" b="3946"/>
          <a:stretch/>
        </p:blipFill>
        <p:spPr bwMode="auto">
          <a:xfrm>
            <a:off x="0" y="1155428"/>
            <a:ext cx="5915025" cy="569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5404269" y="2263470"/>
            <a:ext cx="314335" cy="591017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713836" y="2854486"/>
            <a:ext cx="314335" cy="1313943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443509" y="4168430"/>
            <a:ext cx="314335" cy="156282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3836" y="2433783"/>
            <a:ext cx="419209" cy="1602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3836" y="2255789"/>
            <a:ext cx="419209" cy="1602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3045" y="3184939"/>
            <a:ext cx="427495" cy="16347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Mult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3045" y="3540910"/>
            <a:ext cx="427495" cy="16347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Mult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7843" y="5356456"/>
            <a:ext cx="427495" cy="1634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err="1" smtClean="0"/>
              <a:t>Mem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5757844" y="5152494"/>
            <a:ext cx="427495" cy="1694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err="1" smtClean="0"/>
              <a:t>Mem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757844" y="4422917"/>
            <a:ext cx="427495" cy="1634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err="1" smtClean="0"/>
              <a:t>Mem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5757843" y="4743181"/>
            <a:ext cx="489708" cy="173452"/>
          </a:xfrm>
          <a:prstGeom prst="ellipse">
            <a:avLst/>
          </a:prstGeom>
          <a:solidFill>
            <a:srgbClr val="8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=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83317" y="5557804"/>
            <a:ext cx="489708" cy="173452"/>
          </a:xfrm>
          <a:prstGeom prst="ellipse">
            <a:avLst/>
          </a:prstGeom>
          <a:solidFill>
            <a:srgbClr val="8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=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07844" y="2634542"/>
            <a:ext cx="489708" cy="173452"/>
          </a:xfrm>
          <a:prstGeom prst="ellipse">
            <a:avLst/>
          </a:prstGeom>
          <a:solidFill>
            <a:srgbClr val="8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=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33045" y="3002851"/>
            <a:ext cx="489708" cy="173452"/>
          </a:xfrm>
          <a:prstGeom prst="ellipse">
            <a:avLst/>
          </a:prstGeom>
          <a:solidFill>
            <a:srgbClr val="8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=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7844" y="4204322"/>
            <a:ext cx="427495" cy="1634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err="1" smtClean="0"/>
              <a:t>Mem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6133045" y="3348412"/>
            <a:ext cx="427495" cy="16347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Mult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9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9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17" y="1225549"/>
            <a:ext cx="7344035" cy="3274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400" y="541020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looked at strength of association at 19 of 20 IGAP SNPs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0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822" y="762000"/>
            <a:ext cx="9144000" cy="5537004"/>
            <a:chOff x="0" y="660400"/>
            <a:chExt cx="9144000" cy="55370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0400"/>
              <a:ext cx="9144000" cy="553700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33400" y="994079"/>
              <a:ext cx="1275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Presenilin</a:t>
              </a:r>
              <a:r>
                <a:rPr lang="en-US" dirty="0" smtClean="0"/>
                <a:t> 2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1293386" y="1375079"/>
              <a:ext cx="154414" cy="33551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222231" y="1468011"/>
              <a:ext cx="1275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Presenilin</a:t>
              </a:r>
              <a:r>
                <a:rPr lang="en-US" dirty="0" smtClean="0"/>
                <a:t> 1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851446" y="1837343"/>
              <a:ext cx="128173" cy="30210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44205" y="750315"/>
              <a:ext cx="556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8494394" y="1119647"/>
              <a:ext cx="139826" cy="38669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813"/>
            <a:ext cx="8229600" cy="5772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(Not EOAD genes with n=74,000)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5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compared VS to PCA and to IGAP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8500"/>
            <a:ext cx="4271765" cy="3106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17" y="5172822"/>
            <a:ext cx="3996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 = 0.38, SE =0.17, t = 2.22, p = 0.041,</a:t>
            </a:r>
          </a:p>
          <a:p>
            <a:r>
              <a:rPr lang="en-US" dirty="0" smtClean="0"/>
              <a:t>R </a:t>
            </a:r>
            <a:r>
              <a:rPr lang="en-US" dirty="0" err="1" smtClean="0"/>
              <a:t>sq</a:t>
            </a:r>
            <a:r>
              <a:rPr lang="en-US" dirty="0" smtClean="0"/>
              <a:t> = 0.22, </a:t>
            </a:r>
            <a:r>
              <a:rPr lang="en-US" dirty="0" err="1" smtClean="0"/>
              <a:t>Adj</a:t>
            </a:r>
            <a:r>
              <a:rPr lang="en-US" dirty="0" smtClean="0"/>
              <a:t> R </a:t>
            </a:r>
            <a:r>
              <a:rPr lang="en-US" dirty="0" err="1" smtClean="0"/>
              <a:t>sq</a:t>
            </a:r>
            <a:r>
              <a:rPr lang="en-US" dirty="0" smtClean="0"/>
              <a:t> = 0.18</a:t>
            </a:r>
          </a:p>
          <a:p>
            <a:r>
              <a:rPr lang="en-US" dirty="0" smtClean="0"/>
              <a:t>Correlation = 0.47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111989"/>
            <a:ext cx="4074467" cy="2963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0569" y="5174343"/>
            <a:ext cx="3232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 = 0.47, SE = 0.18, p = 0.020, </a:t>
            </a:r>
          </a:p>
          <a:p>
            <a:r>
              <a:rPr lang="en-US" dirty="0" smtClean="0"/>
              <a:t>R </a:t>
            </a:r>
            <a:r>
              <a:rPr lang="en-US" dirty="0" err="1" smtClean="0"/>
              <a:t>sq</a:t>
            </a:r>
            <a:r>
              <a:rPr lang="en-US" dirty="0" smtClean="0"/>
              <a:t> = 0.28, </a:t>
            </a:r>
            <a:r>
              <a:rPr lang="en-US" dirty="0" err="1" smtClean="0"/>
              <a:t>Adj</a:t>
            </a:r>
            <a:r>
              <a:rPr lang="en-US" dirty="0" smtClean="0"/>
              <a:t> R </a:t>
            </a:r>
            <a:r>
              <a:rPr lang="en-US" dirty="0" err="1" smtClean="0"/>
              <a:t>sq</a:t>
            </a:r>
            <a:r>
              <a:rPr lang="en-US" dirty="0" smtClean="0"/>
              <a:t> = 0.24</a:t>
            </a:r>
          </a:p>
          <a:p>
            <a:r>
              <a:rPr lang="en-US" dirty="0" smtClean="0"/>
              <a:t>Correlation = 0.53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2400" y="1651000"/>
            <a:ext cx="11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 (IGAP)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0400" y="1828800"/>
            <a:ext cx="186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 (Schott et al.)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5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Genetic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IGAP SNPs </a:t>
            </a:r>
            <a:r>
              <a:rPr lang="en-US" dirty="0" smtClean="0"/>
              <a:t>driven by </a:t>
            </a:r>
            <a:r>
              <a:rPr lang="en-US" dirty="0" err="1" smtClean="0"/>
              <a:t>visuospatial</a:t>
            </a:r>
            <a:r>
              <a:rPr lang="en-US" dirty="0" smtClean="0"/>
              <a:t> group do not cluster with the other </a:t>
            </a:r>
            <a:r>
              <a:rPr lang="en-US" dirty="0" smtClean="0"/>
              <a:t>SNPs</a:t>
            </a:r>
          </a:p>
          <a:p>
            <a:pPr lvl="1"/>
            <a:r>
              <a:rPr lang="en-US" dirty="0" err="1" smtClean="0"/>
              <a:t>Visuospatial</a:t>
            </a:r>
            <a:r>
              <a:rPr lang="en-US" dirty="0" smtClean="0"/>
              <a:t> group has a stronger association with PCA than it does with AD</a:t>
            </a:r>
          </a:p>
          <a:p>
            <a:pPr lvl="1"/>
            <a:r>
              <a:rPr lang="en-US" dirty="0" smtClean="0"/>
              <a:t>(Recall these are all people with AD who met NINCDS-ADRDA criteria and are included in the IGAP case-control phenotype!!!)</a:t>
            </a:r>
            <a:endParaRPr lang="en-US" dirty="0" smtClean="0"/>
          </a:p>
          <a:p>
            <a:r>
              <a:rPr lang="en-US" dirty="0" smtClean="0"/>
              <a:t>Successful subgrouping strategy </a:t>
            </a:r>
            <a:r>
              <a:rPr lang="en-US" dirty="0" smtClean="0"/>
              <a:t>may provide </a:t>
            </a:r>
            <a:r>
              <a:rPr lang="en-US" dirty="0" smtClean="0"/>
              <a:t>a tool to further our understanding of the mechanisms underlying distinct subgroups</a:t>
            </a:r>
          </a:p>
          <a:p>
            <a:pPr lvl="1"/>
            <a:r>
              <a:rPr lang="en-US" dirty="0" smtClean="0"/>
              <a:t>May point to new directions for research and therapeutic development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9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the same data-sets to perform GWAS</a:t>
            </a:r>
          </a:p>
          <a:p>
            <a:r>
              <a:rPr lang="en-US" dirty="0" smtClean="0"/>
              <a:t>Still the case-control phenotype, except “case” is each sub-domain separately</a:t>
            </a:r>
          </a:p>
          <a:p>
            <a:pPr lvl="1"/>
            <a:r>
              <a:rPr lang="en-US" dirty="0" smtClean="0"/>
              <a:t>Really small samples for each</a:t>
            </a:r>
          </a:p>
          <a:p>
            <a:pPr lvl="1"/>
            <a:r>
              <a:rPr lang="en-US" dirty="0" smtClean="0"/>
              <a:t>Executive functioning too small at all</a:t>
            </a:r>
          </a:p>
          <a:p>
            <a:r>
              <a:rPr lang="en-US" dirty="0" smtClean="0"/>
              <a:t>Hypothesis: might see something even with these really small groups because each one is a cleaner phenotype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9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74638"/>
            <a:ext cx="8951348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Isolated substantial relative </a:t>
            </a:r>
            <a:r>
              <a:rPr lang="en-US" sz="2400" dirty="0" err="1" smtClean="0"/>
              <a:t>visuospatial</a:t>
            </a:r>
            <a:r>
              <a:rPr lang="en-US" sz="2400" dirty="0" smtClean="0"/>
              <a:t> impairment (n=310) - truncated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8348" r="1762"/>
          <a:stretch/>
        </p:blipFill>
        <p:spPr bwMode="auto">
          <a:xfrm>
            <a:off x="189431" y="1271727"/>
            <a:ext cx="8613961" cy="5028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3760553" y="2034283"/>
            <a:ext cx="172615" cy="126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0419" y="6300113"/>
            <a:ext cx="45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Meta-analysis odds ratio for the tag SNP: 2.04.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6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3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Multiple domains </a:t>
            </a:r>
            <a:r>
              <a:rPr lang="mr-IN" sz="2800" dirty="0" smtClean="0"/>
              <a:t>–</a:t>
            </a:r>
            <a:r>
              <a:rPr lang="en-US" sz="2800" dirty="0" smtClean="0"/>
              <a:t> truncated (n=197)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4769" r="1923"/>
          <a:stretch/>
        </p:blipFill>
        <p:spPr bwMode="auto">
          <a:xfrm>
            <a:off x="0" y="900016"/>
            <a:ext cx="9025327" cy="4931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1570201" y="1445232"/>
            <a:ext cx="172615" cy="126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00389" y="1445232"/>
            <a:ext cx="172615" cy="126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4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GWAS: 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Cleaner phenotypes lead to much greater power</a:t>
            </a:r>
          </a:p>
          <a:p>
            <a:r>
              <a:rPr lang="en-US" dirty="0" smtClean="0"/>
              <a:t>Novel locus on chromosome 6 with an OR&gt;2 for one subset</a:t>
            </a:r>
          </a:p>
          <a:p>
            <a:r>
              <a:rPr lang="en-US" dirty="0" smtClean="0"/>
              <a:t>Many other loci poised to become significant with more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0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the case-control AD phenotype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Considerations in moving beyond the case-control AD </a:t>
            </a:r>
            <a:r>
              <a:rPr lang="en-US" dirty="0" smtClean="0">
                <a:solidFill>
                  <a:srgbClr val="FF0000"/>
                </a:solidFill>
              </a:rPr>
              <a:t>phenotype</a:t>
            </a:r>
          </a:p>
          <a:p>
            <a:pPr lvl="1"/>
            <a:r>
              <a:rPr lang="en-US" dirty="0"/>
              <a:t>Broad category 1: continuous </a:t>
            </a:r>
            <a:r>
              <a:rPr lang="en-US" dirty="0" smtClean="0"/>
              <a:t>analogues of </a:t>
            </a:r>
            <a:r>
              <a:rPr lang="en-US" dirty="0"/>
              <a:t>the AD case-control phenotype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Broad category 2: other phenotypes that might be orthogonal to the case-control </a:t>
            </a:r>
            <a:r>
              <a:rPr lang="en-US" dirty="0" smtClean="0">
                <a:solidFill>
                  <a:srgbClr val="FF0000"/>
                </a:solidFill>
              </a:rPr>
              <a:t>phenotype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573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49264"/>
            <a:ext cx="8572500" cy="47604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1819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Several demographic and imaging-derived factors are associated with EF</a:t>
            </a:r>
          </a:p>
          <a:p>
            <a:pPr lvl="1"/>
            <a:r>
              <a:rPr lang="en-US" dirty="0" smtClean="0"/>
              <a:t>Age, education, atrophy, </a:t>
            </a:r>
            <a:r>
              <a:rPr lang="en-US" dirty="0" err="1" smtClean="0"/>
              <a:t>lacunes</a:t>
            </a:r>
            <a:r>
              <a:rPr lang="en-US" dirty="0" smtClean="0"/>
              <a:t>, WMH</a:t>
            </a:r>
          </a:p>
          <a:p>
            <a:r>
              <a:rPr lang="en-US" dirty="0" smtClean="0"/>
              <a:t>Regression model to predict EF</a:t>
            </a:r>
          </a:p>
          <a:p>
            <a:r>
              <a:rPr lang="en-US" dirty="0" smtClean="0"/>
              <a:t>Standardized residuals of that are our phenotype</a:t>
            </a:r>
          </a:p>
          <a:p>
            <a:pPr lvl="1"/>
            <a:r>
              <a:rPr lang="en-US" dirty="0" smtClean="0"/>
              <a:t>EF beyond that predicted by independent variables</a:t>
            </a:r>
          </a:p>
          <a:p>
            <a:pPr lvl="1"/>
            <a:r>
              <a:rPr lang="en-US" dirty="0" smtClean="0"/>
              <a:t>At one extreme: resilient people with Swiss cheese for brains but intact EF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88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consideration: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goal to look at an AD </a:t>
            </a:r>
            <a:r>
              <a:rPr lang="en-US" dirty="0" err="1" smtClean="0"/>
              <a:t>endophenotype</a:t>
            </a:r>
            <a:r>
              <a:rPr lang="en-US" dirty="0" smtClean="0"/>
              <a:t> or at a phenotype orthogonal to AD?</a:t>
            </a:r>
          </a:p>
          <a:p>
            <a:r>
              <a:rPr lang="en-US" dirty="0" smtClean="0"/>
              <a:t>If incorporating data from multiple disease stages, need to ensure no relationship between phenotype and disease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5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75"/>
            <a:ext cx="8229600" cy="727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Previously identified loci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1422" y="1363579"/>
            <a:ext cx="8505378" cy="5184502"/>
            <a:chOff x="181422" y="1882803"/>
            <a:chExt cx="5847735" cy="46652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963" r="50522"/>
            <a:stretch/>
          </p:blipFill>
          <p:spPr>
            <a:xfrm>
              <a:off x="181422" y="1882803"/>
              <a:ext cx="4524262" cy="46652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89181" t="3963"/>
            <a:stretch/>
          </p:blipFill>
          <p:spPr>
            <a:xfrm>
              <a:off x="5039894" y="1882803"/>
              <a:ext cx="989263" cy="4665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5689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08300" y="0"/>
            <a:ext cx="3316266" cy="6858000"/>
            <a:chOff x="2908300" y="0"/>
            <a:chExt cx="3316266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8300" y="0"/>
              <a:ext cx="3316266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162300" y="3797300"/>
              <a:ext cx="3062266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97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0"/>
            <a:ext cx="3316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do this too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079500"/>
            <a:ext cx="7048500" cy="30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4051300"/>
            <a:ext cx="2921000" cy="115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0100" y="4089400"/>
            <a:ext cx="114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2017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500" y="4876800"/>
            <a:ext cx="8826500" cy="1981200"/>
            <a:chOff x="190500" y="4876800"/>
            <a:chExt cx="8826500" cy="1981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166" r="3301" b="5769"/>
            <a:stretch/>
          </p:blipFill>
          <p:spPr>
            <a:xfrm>
              <a:off x="190500" y="4876800"/>
              <a:ext cx="8826500" cy="18669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327400" y="6477000"/>
              <a:ext cx="535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18446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067800" cy="28321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9100" y="2946400"/>
            <a:ext cx="4381500" cy="1384300"/>
            <a:chOff x="419100" y="2946400"/>
            <a:chExt cx="4381500" cy="1384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" y="2946400"/>
              <a:ext cx="4381500" cy="13843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51000" y="4140200"/>
              <a:ext cx="29210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62300" y="4330700"/>
            <a:ext cx="4165600" cy="2184400"/>
            <a:chOff x="3162300" y="4330700"/>
            <a:chExt cx="4165600" cy="2184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2300" y="4330700"/>
              <a:ext cx="4165600" cy="2184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62300" y="4330700"/>
              <a:ext cx="28448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5900" y="6286500"/>
              <a:ext cx="2032000" cy="12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7786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AD </a:t>
            </a:r>
            <a:r>
              <a:rPr lang="en-US" dirty="0" err="1" smtClean="0"/>
              <a:t>endophenotypes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 is one factor influencing global cognitive scores (or memory scores or any other cognitive domain)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 But there are many others</a:t>
            </a:r>
          </a:p>
          <a:p>
            <a:pPr lvl="1"/>
            <a:r>
              <a:rPr lang="en-US" dirty="0" smtClean="0"/>
              <a:t>Other neurodegenerative conditions</a:t>
            </a:r>
          </a:p>
          <a:p>
            <a:r>
              <a:rPr lang="en-US" dirty="0" smtClean="0"/>
              <a:t>And premorbid intelligence / familiarity with cognitive tests / education / educational quality / SES / etc. etc. etc.</a:t>
            </a:r>
          </a:p>
          <a:p>
            <a:pPr lvl="1"/>
            <a:r>
              <a:rPr lang="en-US" dirty="0" smtClean="0"/>
              <a:t>It’s a mess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 we can clean it up!  And the residual is really interesting and important!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369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case-control AD </a:t>
            </a:r>
            <a:r>
              <a:rPr lang="en-US" dirty="0" smtClean="0"/>
              <a:t>phenotype</a:t>
            </a:r>
          </a:p>
          <a:p>
            <a:pPr lvl="1"/>
            <a:r>
              <a:rPr lang="en-US" dirty="0" smtClean="0"/>
              <a:t>And some really cool extensions!</a:t>
            </a:r>
            <a:endParaRPr lang="en-US" dirty="0" smtClean="0"/>
          </a:p>
          <a:p>
            <a:r>
              <a:rPr lang="en-US" dirty="0" smtClean="0"/>
              <a:t>Moving </a:t>
            </a:r>
            <a:r>
              <a:rPr lang="en-US" dirty="0" smtClean="0"/>
              <a:t>beyond the case-control AD </a:t>
            </a:r>
            <a:r>
              <a:rPr lang="en-US" dirty="0" smtClean="0"/>
              <a:t>phenotype</a:t>
            </a:r>
          </a:p>
          <a:p>
            <a:pPr lvl="1"/>
            <a:r>
              <a:rPr lang="en-US" dirty="0" err="1" smtClean="0"/>
              <a:t>Endophenotypes</a:t>
            </a:r>
            <a:endParaRPr lang="en-US" dirty="0" smtClean="0"/>
          </a:p>
          <a:p>
            <a:pPr lvl="1"/>
            <a:r>
              <a:rPr lang="en-US" dirty="0" smtClean="0"/>
              <a:t>Phenotypes orthogonal to AD</a:t>
            </a:r>
          </a:p>
          <a:p>
            <a:pPr lvl="2"/>
            <a:r>
              <a:rPr lang="en-US" dirty="0" smtClean="0"/>
              <a:t>Subtypes</a:t>
            </a:r>
          </a:p>
          <a:p>
            <a:pPr lvl="2"/>
            <a:r>
              <a:rPr lang="en-US" dirty="0" smtClean="0"/>
              <a:t>Resilience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424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Tremendous opportunities to apply clinical intuition and understanding to further scientific understanding of underlying mechanisms</a:t>
            </a:r>
          </a:p>
          <a:p>
            <a:r>
              <a:rPr lang="en-US" dirty="0" smtClean="0"/>
              <a:t>The cleaner the phenotype, the stronger the genetic signals</a:t>
            </a:r>
            <a:endParaRPr lang="en-US" dirty="0" smtClean="0"/>
          </a:p>
          <a:p>
            <a:r>
              <a:rPr lang="en-US" dirty="0" smtClean="0"/>
              <a:t>Or, in a nutshell, “</a:t>
            </a:r>
            <a:r>
              <a:rPr lang="en-US" dirty="0" smtClean="0"/>
              <a:t>It’s the phenotype, stupid!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565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28700" y="312142"/>
            <a:ext cx="6172200" cy="523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342900" y="1172148"/>
            <a:ext cx="2704136" cy="4279528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Phenotyping</a:t>
            </a:r>
            <a:endParaRPr lang="en-US" sz="1400" dirty="0" smtClean="0"/>
          </a:p>
          <a:p>
            <a:pPr lvl="1"/>
            <a:r>
              <a:rPr lang="en-US" sz="1400" dirty="0" smtClean="0"/>
              <a:t>Andrew </a:t>
            </a:r>
            <a:r>
              <a:rPr lang="en-US" sz="1400" dirty="0" err="1" smtClean="0"/>
              <a:t>Saykin</a:t>
            </a:r>
            <a:r>
              <a:rPr lang="en-US" sz="1400" dirty="0" smtClean="0"/>
              <a:t>, </a:t>
            </a:r>
            <a:r>
              <a:rPr lang="en-US" sz="1400" dirty="0" err="1" smtClean="0"/>
              <a:t>PsychD</a:t>
            </a:r>
            <a:endParaRPr lang="en-US" sz="1400" dirty="0" smtClean="0"/>
          </a:p>
          <a:p>
            <a:pPr lvl="1"/>
            <a:r>
              <a:rPr lang="en-US" sz="1400" dirty="0" smtClean="0"/>
              <a:t>Emily </a:t>
            </a:r>
            <a:r>
              <a:rPr lang="en-US" sz="1400" dirty="0" err="1" smtClean="0"/>
              <a:t>Trittschuh</a:t>
            </a:r>
            <a:r>
              <a:rPr lang="en-US" sz="1400" dirty="0" smtClean="0"/>
              <a:t>, PhD</a:t>
            </a:r>
          </a:p>
          <a:p>
            <a:pPr lvl="1"/>
            <a:r>
              <a:rPr lang="en-US" sz="1400" dirty="0" smtClean="0"/>
              <a:t>Jesse </a:t>
            </a:r>
            <a:r>
              <a:rPr lang="en-US" sz="1400" dirty="0" err="1" smtClean="0"/>
              <a:t>Mez</a:t>
            </a:r>
            <a:r>
              <a:rPr lang="en-US" sz="1400" dirty="0" smtClean="0"/>
              <a:t>, MD MS</a:t>
            </a:r>
          </a:p>
          <a:p>
            <a:r>
              <a:rPr lang="en-US" sz="1400" dirty="0" smtClean="0"/>
              <a:t>Data management</a:t>
            </a:r>
          </a:p>
          <a:p>
            <a:pPr lvl="1"/>
            <a:r>
              <a:rPr lang="en-US" sz="1400" dirty="0" smtClean="0"/>
              <a:t>Elizabeth Sanders, BA</a:t>
            </a:r>
          </a:p>
          <a:p>
            <a:r>
              <a:rPr lang="en-US" sz="1400" dirty="0" smtClean="0"/>
              <a:t>Psychometric Modeling</a:t>
            </a:r>
          </a:p>
          <a:p>
            <a:pPr lvl="1"/>
            <a:r>
              <a:rPr lang="en-US" sz="1400" b="1" dirty="0" err="1" smtClean="0"/>
              <a:t>Shubhabrata</a:t>
            </a:r>
            <a:r>
              <a:rPr lang="en-US" sz="1400" b="1" dirty="0" smtClean="0"/>
              <a:t> Mukherjee, PhD</a:t>
            </a:r>
          </a:p>
          <a:p>
            <a:pPr lvl="1"/>
            <a:r>
              <a:rPr lang="en-US" sz="1400" dirty="0" smtClean="0"/>
              <a:t>Alden Gross, PhD</a:t>
            </a:r>
          </a:p>
          <a:p>
            <a:pPr lvl="1"/>
            <a:r>
              <a:rPr lang="en-US" sz="1400" dirty="0" smtClean="0"/>
              <a:t>Laura E. Gibbons, PhD</a:t>
            </a:r>
          </a:p>
          <a:p>
            <a:pPr lvl="1"/>
            <a:r>
              <a:rPr lang="en-US" sz="1400" dirty="0" err="1" smtClean="0"/>
              <a:t>Seo-Eun</a:t>
            </a:r>
            <a:r>
              <a:rPr lang="en-US" sz="1400" dirty="0" smtClean="0"/>
              <a:t> Choi, PhD</a:t>
            </a:r>
          </a:p>
          <a:p>
            <a:r>
              <a:rPr lang="en-US" sz="1400" dirty="0" smtClean="0"/>
              <a:t>Epidemiology</a:t>
            </a:r>
          </a:p>
          <a:p>
            <a:pPr lvl="1"/>
            <a:r>
              <a:rPr lang="en-US" sz="1400" dirty="0" smtClean="0"/>
              <a:t>Maria </a:t>
            </a:r>
            <a:r>
              <a:rPr lang="en-US" sz="1400" dirty="0" err="1" smtClean="0"/>
              <a:t>Glymour</a:t>
            </a:r>
            <a:r>
              <a:rPr lang="en-US" sz="1400" dirty="0" smtClean="0"/>
              <a:t>, PhD</a:t>
            </a:r>
          </a:p>
          <a:p>
            <a:pPr lvl="1"/>
            <a:r>
              <a:rPr lang="en-US" sz="1400" dirty="0" smtClean="0"/>
              <a:t>Juliana Bauman*</a:t>
            </a:r>
          </a:p>
          <a:p>
            <a:pPr lvl="1"/>
            <a:r>
              <a:rPr lang="en-US" sz="1400" dirty="0" smtClean="0"/>
              <a:t>Mackenzie Moore*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656403" y="1172149"/>
            <a:ext cx="3371850" cy="368099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ROS/MAP</a:t>
            </a:r>
          </a:p>
          <a:p>
            <a:pPr lvl="2"/>
            <a:r>
              <a:rPr lang="en-US" dirty="0" smtClean="0"/>
              <a:t>David Bennett, MD</a:t>
            </a:r>
          </a:p>
          <a:p>
            <a:pPr lvl="2"/>
            <a:r>
              <a:rPr lang="en-US" dirty="0" smtClean="0"/>
              <a:t>Greg Klein</a:t>
            </a:r>
          </a:p>
          <a:p>
            <a:pPr lvl="2"/>
            <a:r>
              <a:rPr lang="en-US" dirty="0" smtClean="0"/>
              <a:t>Sue </a:t>
            </a:r>
            <a:r>
              <a:rPr lang="en-US" dirty="0" err="1" smtClean="0"/>
              <a:t>Leurgans</a:t>
            </a:r>
            <a:r>
              <a:rPr lang="en-US" dirty="0" smtClean="0"/>
              <a:t>, PhD</a:t>
            </a:r>
          </a:p>
          <a:p>
            <a:pPr lvl="2"/>
            <a:r>
              <a:rPr lang="en-US" dirty="0" smtClean="0"/>
              <a:t>Julie Schneider, MD</a:t>
            </a:r>
          </a:p>
          <a:p>
            <a:pPr lvl="2"/>
            <a:r>
              <a:rPr lang="en-US" dirty="0" smtClean="0"/>
              <a:t>Lisa Barnes, PhD</a:t>
            </a:r>
          </a:p>
          <a:p>
            <a:pPr lvl="2"/>
            <a:r>
              <a:rPr lang="en-US" dirty="0" smtClean="0"/>
              <a:t>Bryan James, PhD</a:t>
            </a:r>
          </a:p>
          <a:p>
            <a:pPr lvl="1"/>
            <a:r>
              <a:rPr lang="en-US" dirty="0" smtClean="0"/>
              <a:t>Pittsburgh</a:t>
            </a:r>
          </a:p>
          <a:p>
            <a:pPr lvl="2"/>
            <a:r>
              <a:rPr lang="en-US" dirty="0" smtClean="0"/>
              <a:t>Beth </a:t>
            </a:r>
            <a:r>
              <a:rPr lang="en-US" dirty="0" err="1" smtClean="0"/>
              <a:t>Snitz</a:t>
            </a:r>
            <a:r>
              <a:rPr lang="en-US" dirty="0" smtClean="0"/>
              <a:t>, PhD</a:t>
            </a:r>
          </a:p>
          <a:p>
            <a:pPr lvl="2"/>
            <a:r>
              <a:rPr lang="en-US" dirty="0" smtClean="0"/>
              <a:t>M. </a:t>
            </a:r>
            <a:r>
              <a:rPr lang="en-US" dirty="0" err="1" smtClean="0"/>
              <a:t>Ilyas</a:t>
            </a:r>
            <a:r>
              <a:rPr lang="en-US" dirty="0" smtClean="0"/>
              <a:t> Kamboh, PhD</a:t>
            </a:r>
          </a:p>
          <a:p>
            <a:pPr lvl="1"/>
            <a:r>
              <a:rPr lang="en-US" dirty="0" smtClean="0"/>
              <a:t>ACT</a:t>
            </a:r>
          </a:p>
          <a:p>
            <a:pPr lvl="2"/>
            <a:r>
              <a:rPr lang="en-US" dirty="0" smtClean="0"/>
              <a:t>Eric Larson, MD MPH</a:t>
            </a:r>
          </a:p>
          <a:p>
            <a:pPr lvl="2"/>
            <a:r>
              <a:rPr lang="en-US" dirty="0" err="1" smtClean="0"/>
              <a:t>KatieRose</a:t>
            </a:r>
            <a:r>
              <a:rPr lang="en-US" dirty="0" smtClean="0"/>
              <a:t> </a:t>
            </a:r>
            <a:r>
              <a:rPr lang="en-US" dirty="0" err="1" smtClean="0"/>
              <a:t>Richmire</a:t>
            </a:r>
            <a:endParaRPr lang="en-US" dirty="0" smtClean="0"/>
          </a:p>
          <a:p>
            <a:pPr lvl="2"/>
            <a:r>
              <a:rPr lang="en-US" dirty="0" smtClean="0"/>
              <a:t>Bill Lee, PhD</a:t>
            </a:r>
          </a:p>
          <a:p>
            <a:pPr lvl="2"/>
            <a:r>
              <a:rPr lang="en-US" dirty="0" smtClean="0"/>
              <a:t>Steven Balch</a:t>
            </a:r>
          </a:p>
          <a:p>
            <a:pPr lvl="1"/>
            <a:r>
              <a:rPr lang="en-US" dirty="0" smtClean="0"/>
              <a:t>ADNI</a:t>
            </a:r>
          </a:p>
          <a:p>
            <a:pPr lvl="2"/>
            <a:r>
              <a:rPr lang="en-US" dirty="0" smtClean="0"/>
              <a:t>Danielle Harvey, PhD</a:t>
            </a:r>
          </a:p>
          <a:p>
            <a:pPr lvl="2"/>
            <a:r>
              <a:rPr lang="en-US" dirty="0" smtClean="0"/>
              <a:t>Mike Weiner, MD</a:t>
            </a:r>
          </a:p>
          <a:p>
            <a:r>
              <a:rPr lang="en-US" dirty="0" smtClean="0"/>
              <a:t>Funding: NIA</a:t>
            </a:r>
            <a:endParaRPr lang="en-US" dirty="0"/>
          </a:p>
        </p:txBody>
      </p:sp>
      <p:pic>
        <p:nvPicPr>
          <p:cNvPr id="8" name="Picture 7" descr="EPADgrfLogo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57" b="-15223"/>
          <a:stretch/>
        </p:blipFill>
        <p:spPr>
          <a:xfrm>
            <a:off x="2840399" y="4790726"/>
            <a:ext cx="2548802" cy="1737203"/>
          </a:xfrm>
          <a:prstGeom prst="rect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653497" y="1172149"/>
            <a:ext cx="2529068" cy="3469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Genetics</a:t>
            </a:r>
          </a:p>
          <a:p>
            <a:pPr lvl="1"/>
            <a:r>
              <a:rPr lang="en-US" sz="1400" b="1" dirty="0" err="1" smtClean="0"/>
              <a:t>Shubhabrata</a:t>
            </a:r>
            <a:r>
              <a:rPr lang="en-US" sz="1400" b="1" dirty="0" smtClean="0"/>
              <a:t> Mukherjee, PhD</a:t>
            </a:r>
          </a:p>
          <a:p>
            <a:pPr lvl="1"/>
            <a:r>
              <a:rPr lang="en-US" sz="1400" dirty="0" smtClean="0"/>
              <a:t>Madeline </a:t>
            </a:r>
            <a:r>
              <a:rPr lang="en-US" sz="1400" dirty="0" err="1" smtClean="0"/>
              <a:t>Wessels</a:t>
            </a:r>
            <a:r>
              <a:rPr lang="en-US" sz="1400" dirty="0" smtClean="0"/>
              <a:t>*</a:t>
            </a:r>
          </a:p>
          <a:p>
            <a:pPr lvl="1"/>
            <a:r>
              <a:rPr lang="en-US" sz="1400" dirty="0" smtClean="0"/>
              <a:t>David </a:t>
            </a:r>
            <a:r>
              <a:rPr lang="en-US" sz="1400" dirty="0" err="1" smtClean="0"/>
              <a:t>Fardo</a:t>
            </a:r>
            <a:r>
              <a:rPr lang="en-US" sz="1400" dirty="0" smtClean="0"/>
              <a:t>, PhD</a:t>
            </a:r>
          </a:p>
          <a:p>
            <a:pPr lvl="1"/>
            <a:r>
              <a:rPr lang="en-US" sz="1400" dirty="0" smtClean="0"/>
              <a:t>John “</a:t>
            </a:r>
            <a:r>
              <a:rPr lang="en-US" sz="1400" dirty="0" err="1" smtClean="0"/>
              <a:t>Keoni</a:t>
            </a:r>
            <a:r>
              <a:rPr lang="en-US" sz="1400" dirty="0" smtClean="0"/>
              <a:t>” </a:t>
            </a:r>
            <a:r>
              <a:rPr lang="en-US" sz="1400" dirty="0" err="1" smtClean="0"/>
              <a:t>Kauwe</a:t>
            </a:r>
            <a:r>
              <a:rPr lang="en-US" sz="1400" dirty="0" smtClean="0"/>
              <a:t>, PhD</a:t>
            </a:r>
          </a:p>
          <a:p>
            <a:pPr lvl="1"/>
            <a:r>
              <a:rPr lang="en-US" sz="1400" dirty="0" smtClean="0"/>
              <a:t>Adam </a:t>
            </a:r>
            <a:r>
              <a:rPr lang="en-US" sz="1400" dirty="0" err="1" smtClean="0"/>
              <a:t>Naj</a:t>
            </a:r>
            <a:r>
              <a:rPr lang="en-US" sz="1400" dirty="0" smtClean="0"/>
              <a:t>, PhD</a:t>
            </a:r>
          </a:p>
          <a:p>
            <a:pPr lvl="1"/>
            <a:r>
              <a:rPr lang="en-US" sz="1400" dirty="0" smtClean="0"/>
              <a:t>Rick </a:t>
            </a:r>
            <a:r>
              <a:rPr lang="en-US" sz="1400" dirty="0" err="1" smtClean="0"/>
              <a:t>Sherva</a:t>
            </a:r>
            <a:r>
              <a:rPr lang="en-US" sz="1400" dirty="0" smtClean="0"/>
              <a:t>, PhD</a:t>
            </a:r>
          </a:p>
          <a:p>
            <a:pPr lvl="1"/>
            <a:r>
              <a:rPr lang="en-US" sz="1400" dirty="0" smtClean="0"/>
              <a:t>Gary Beecham, PhD</a:t>
            </a:r>
          </a:p>
          <a:p>
            <a:pPr lvl="1"/>
            <a:r>
              <a:rPr lang="en-US" sz="1400" dirty="0" smtClean="0"/>
              <a:t>Tim Thornton, PhD</a:t>
            </a:r>
          </a:p>
          <a:p>
            <a:pPr lvl="1"/>
            <a:r>
              <a:rPr lang="en-US" sz="1400" dirty="0" err="1" smtClean="0"/>
              <a:t>Kwangsik</a:t>
            </a:r>
            <a:r>
              <a:rPr lang="en-US" sz="1400" dirty="0" smtClean="0"/>
              <a:t> </a:t>
            </a:r>
            <a:r>
              <a:rPr lang="en-US" sz="1400" dirty="0" err="1" smtClean="0"/>
              <a:t>Nho</a:t>
            </a:r>
            <a:r>
              <a:rPr lang="en-US" sz="1400" dirty="0" smtClean="0"/>
              <a:t>, PhD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8843</TotalTime>
  <Words>2360</Words>
  <Application>Microsoft Macintosh PowerPoint</Application>
  <PresentationFormat>On-screen Show (4:3)</PresentationFormat>
  <Paragraphs>327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Phenotypes</vt:lpstr>
      <vt:lpstr>Objectives</vt:lpstr>
      <vt:lpstr>Conclusions</vt:lpstr>
      <vt:lpstr>The AD case-control phenotype</vt:lpstr>
      <vt:lpstr>ADGC PLUS THREE OTHER CONSORTIA: IGAP</vt:lpstr>
      <vt:lpstr>PowerPoint Presentation</vt:lpstr>
      <vt:lpstr>IGAP Manhattan plot</vt:lpstr>
      <vt:lpstr>(Not EOAD genes with n=74,000)</vt:lpstr>
      <vt:lpstr>Previously identified loci</vt:lpstr>
      <vt:lpstr>New loci from discovery sample</vt:lpstr>
      <vt:lpstr>New in combined analyses</vt:lpstr>
      <vt:lpstr>MAF of IGAP SNPs</vt:lpstr>
      <vt:lpstr>ORs of IGAP SNPs</vt:lpstr>
      <vt:lpstr>ORs of IGAP SNPs</vt:lpstr>
      <vt:lpstr>Other things to note</vt:lpstr>
      <vt:lpstr>Which gene???</vt:lpstr>
      <vt:lpstr>Which gene???</vt:lpstr>
      <vt:lpstr>Individual level prediction</vt:lpstr>
      <vt:lpstr>IGAP summary data</vt:lpstr>
      <vt:lpstr>Conclusions - IGAP</vt:lpstr>
      <vt:lpstr>Objectives</vt:lpstr>
      <vt:lpstr>Cool use of data: UK Biobank GWAX</vt:lpstr>
      <vt:lpstr>AD analyses</vt:lpstr>
      <vt:lpstr>PowerPoint Presentation</vt:lpstr>
      <vt:lpstr>PowerPoint Presentation</vt:lpstr>
      <vt:lpstr>Can we make the AD phenotype better?</vt:lpstr>
      <vt:lpstr>Extension to case-control phenotype</vt:lpstr>
      <vt:lpstr>PowerPoint Presentation</vt:lpstr>
      <vt:lpstr>Summary: the AD phenotype</vt:lpstr>
      <vt:lpstr>Objectives</vt:lpstr>
      <vt:lpstr>2 flavors</vt:lpstr>
      <vt:lpstr>Endophenotypes</vt:lpstr>
      <vt:lpstr>AD-related endophenotypes</vt:lpstr>
      <vt:lpstr>Cognitive AD endophenotypes</vt:lpstr>
      <vt:lpstr>AND it’s hard!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on these studies</vt:lpstr>
      <vt:lpstr>Objectives</vt:lpstr>
      <vt:lpstr>Conceptually….</vt:lpstr>
      <vt:lpstr>PowerPoint Presentation</vt:lpstr>
      <vt:lpstr>Design and findings</vt:lpstr>
      <vt:lpstr>Contrasts among people with AD</vt:lpstr>
      <vt:lpstr>Psychometric methods</vt:lpstr>
      <vt:lpstr>Hierarchical clustering example: Language</vt:lpstr>
      <vt:lpstr>Final bi-factor model for language</vt:lpstr>
      <vt:lpstr>Differences from Average Subtyping Approach</vt:lpstr>
      <vt:lpstr>Scores in each domain</vt:lpstr>
      <vt:lpstr>Determine average score</vt:lpstr>
      <vt:lpstr>Differences from individual average</vt:lpstr>
      <vt:lpstr>Isolated substantial language deficit</vt:lpstr>
      <vt:lpstr>PPA!!!</vt:lpstr>
      <vt:lpstr>PowerPoint Presentation</vt:lpstr>
      <vt:lpstr>PowerPoint Presentation</vt:lpstr>
      <vt:lpstr>PowerPoint Presentation</vt:lpstr>
      <vt:lpstr>Applied that framework to people with undifferentiated typical AD in ACT</vt:lpstr>
      <vt:lpstr>Findings: APOE and neuropathology</vt:lpstr>
      <vt:lpstr>Subgroup makeup across studies</vt:lpstr>
      <vt:lpstr>Implications</vt:lpstr>
      <vt:lpstr>PowerPoint Presentation</vt:lpstr>
      <vt:lpstr>PowerPoint Presentation</vt:lpstr>
      <vt:lpstr>Selected IGAP SNPs</vt:lpstr>
      <vt:lpstr>Selected IGAP SNPs</vt:lpstr>
      <vt:lpstr>Selected IGAP SNPs</vt:lpstr>
      <vt:lpstr>Selected IGAP SNPs</vt:lpstr>
      <vt:lpstr>Selected IGAP SNPs</vt:lpstr>
      <vt:lpstr>Selected IGAP SNPs</vt:lpstr>
      <vt:lpstr>All IGAP SNPs</vt:lpstr>
      <vt:lpstr>All IGAP SNPs</vt:lpstr>
      <vt:lpstr>All IGAP SNPs are not created equal</vt:lpstr>
      <vt:lpstr>Heat map of IGAP SNPs and APOE</vt:lpstr>
      <vt:lpstr>PowerPoint Presentation</vt:lpstr>
      <vt:lpstr>PowerPoint Presentation</vt:lpstr>
      <vt:lpstr>PowerPoint Presentation</vt:lpstr>
      <vt:lpstr>PowerPoint Presentation</vt:lpstr>
      <vt:lpstr>We compared VS to PCA and to IGAP</vt:lpstr>
      <vt:lpstr>Conclusions: Genetic analyses</vt:lpstr>
      <vt:lpstr>Genome wide</vt:lpstr>
      <vt:lpstr>Isolated substantial relative visuospatial impairment (n=310) - truncated</vt:lpstr>
      <vt:lpstr>Multiple domains – truncated (n=197)</vt:lpstr>
      <vt:lpstr>GWAS: Conclusions</vt:lpstr>
      <vt:lpstr>Objectives</vt:lpstr>
      <vt:lpstr>Resilience</vt:lpstr>
      <vt:lpstr>Rationale for phenotype</vt:lpstr>
      <vt:lpstr>Important consideration: AD</vt:lpstr>
      <vt:lpstr>PowerPoint Presentation</vt:lpstr>
      <vt:lpstr>PowerPoint Presentation</vt:lpstr>
      <vt:lpstr>Others do this too</vt:lpstr>
      <vt:lpstr>PowerPoint Presentation</vt:lpstr>
      <vt:lpstr>Cognitive AD endophenotypes</vt:lpstr>
      <vt:lpstr>Objectives</vt:lpstr>
      <vt:lpstr>Conclusions</vt:lpstr>
      <vt:lpstr>Thank you!!!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Phenotypes</dc:title>
  <dc:creator>Paul Crane</dc:creator>
  <cp:lastModifiedBy>Paul Crane</cp:lastModifiedBy>
  <cp:revision>21</cp:revision>
  <dcterms:created xsi:type="dcterms:W3CDTF">2017-08-24T18:52:45Z</dcterms:created>
  <dcterms:modified xsi:type="dcterms:W3CDTF">2017-09-06T20:13:43Z</dcterms:modified>
</cp:coreProperties>
</file>