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65" r:id="rId22"/>
    <p:sldId id="266" r:id="rId23"/>
    <p:sldId id="267" r:id="rId24"/>
    <p:sldId id="279" r:id="rId25"/>
    <p:sldId id="280" r:id="rId26"/>
    <p:sldId id="281" r:id="rId27"/>
    <p:sldId id="282" r:id="rId28"/>
    <p:sldId id="284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0133-5DAD-4594-87BC-D886D1F82BF9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782B-C78E-452B-8D6B-8919A9A2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0133-5DAD-4594-87BC-D886D1F82BF9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782B-C78E-452B-8D6B-8919A9A2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5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0133-5DAD-4594-87BC-D886D1F82BF9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782B-C78E-452B-8D6B-8919A9A2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0133-5DAD-4594-87BC-D886D1F82BF9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782B-C78E-452B-8D6B-8919A9A2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5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0133-5DAD-4594-87BC-D886D1F82BF9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782B-C78E-452B-8D6B-8919A9A2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2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0133-5DAD-4594-87BC-D886D1F82BF9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782B-C78E-452B-8D6B-8919A9A2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0133-5DAD-4594-87BC-D886D1F82BF9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782B-C78E-452B-8D6B-8919A9A2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3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0133-5DAD-4594-87BC-D886D1F82BF9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782B-C78E-452B-8D6B-8919A9A2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0133-5DAD-4594-87BC-D886D1F82BF9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782B-C78E-452B-8D6B-8919A9A2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0133-5DAD-4594-87BC-D886D1F82BF9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782B-C78E-452B-8D6B-8919A9A2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9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0133-5DAD-4594-87BC-D886D1F82BF9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782B-C78E-452B-8D6B-8919A9A2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7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0133-5DAD-4594-87BC-D886D1F82BF9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3782B-C78E-452B-8D6B-8919A9A22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3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rmAutofit/>
          </a:bodyPr>
          <a:lstStyle/>
          <a:p>
            <a:r>
              <a:rPr lang="en-US" dirty="0" smtClean="0"/>
              <a:t>From clinical care to an epidemiological study: dealing with sporadically collected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Paul K. Crane, MD MPH</a:t>
            </a:r>
          </a:p>
          <a:p>
            <a:r>
              <a:rPr lang="en-US" dirty="0" smtClean="0"/>
              <a:t>Laura Gibbons, PhD</a:t>
            </a:r>
          </a:p>
          <a:p>
            <a:r>
              <a:rPr lang="en-US" dirty="0" smtClean="0"/>
              <a:t>With much thanks to Rod Walker, MS</a:t>
            </a:r>
          </a:p>
          <a:p>
            <a:r>
              <a:rPr lang="en-US" dirty="0" smtClean="0"/>
              <a:t>And Rebecca Hubbard,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5763"/>
            <a:ext cx="86106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20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991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" y="4757240"/>
            <a:ext cx="88392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67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hard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indicators of underlying thing we hope to measure, each with different amount of variability and precision</a:t>
            </a:r>
          </a:p>
          <a:p>
            <a:r>
              <a:rPr lang="en-US" dirty="0" smtClean="0"/>
              <a:t>Incorporate information from each of those for each person</a:t>
            </a:r>
          </a:p>
          <a:p>
            <a:r>
              <a:rPr lang="en-US" dirty="0" smtClean="0"/>
              <a:t>For time periods with sparse data, incorporate population averages (“shrinkage”)</a:t>
            </a:r>
          </a:p>
          <a:p>
            <a:r>
              <a:rPr lang="en-US" dirty="0" smtClean="0"/>
              <a:t>Sensitivity analyses in which variances estimated from other sources are varied; determine impact on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4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everything is that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many cases there will be only a single indicator of the thing trying to be estimated</a:t>
            </a:r>
          </a:p>
          <a:p>
            <a:r>
              <a:rPr lang="en-US" dirty="0" smtClean="0"/>
              <a:t>Choice of models in that case can be broader</a:t>
            </a:r>
          </a:p>
          <a:p>
            <a:r>
              <a:rPr lang="en-US" dirty="0" smtClean="0"/>
              <a:t>Three general outcomes for ACT</a:t>
            </a:r>
          </a:p>
          <a:p>
            <a:pPr lvl="1"/>
            <a:r>
              <a:rPr lang="en-US" dirty="0" smtClean="0"/>
              <a:t>Time to dementia</a:t>
            </a:r>
          </a:p>
          <a:p>
            <a:pPr lvl="1"/>
            <a:r>
              <a:rPr lang="en-US" dirty="0" smtClean="0"/>
              <a:t>Trajectories (cognitive functioning, depression, physical performance, …)</a:t>
            </a:r>
          </a:p>
          <a:p>
            <a:pPr lvl="1"/>
            <a:r>
              <a:rPr lang="en-US" dirty="0" smtClean="0"/>
              <a:t>Neuropathology findings or other phenotypes at death (resilience)</a:t>
            </a:r>
          </a:p>
          <a:p>
            <a:r>
              <a:rPr lang="en-US" dirty="0" smtClean="0"/>
              <a:t>Different considerations for each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2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over time analyses (e.g. trajectories of IRT CASI score)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Think of it as a multi-level model.</a:t>
            </a:r>
          </a:p>
          <a:p>
            <a:r>
              <a:rPr lang="en-US" dirty="0"/>
              <a:t>Rebecca Hubbard recommends using a Restricted (aka Residual) Maximum Likelihood (REML) mixed model.  Predictions will be "stabilized" in the sense that those that are based on fewer observations will be shrunk towards the population average.</a:t>
            </a:r>
          </a:p>
          <a:p>
            <a:r>
              <a:rPr lang="en-US" dirty="0"/>
              <a:t>From </a:t>
            </a:r>
            <a:r>
              <a:rPr lang="en-US" dirty="0" err="1"/>
              <a:t>Stata</a:t>
            </a:r>
            <a:r>
              <a:rPr lang="en-US" dirty="0"/>
              <a:t>: “The basic idea behind REML is that you can form a set of linear contrasts of the response that do not depend in the fixed effects…” (i.e. based on residuals after estimating fixed effects) </a:t>
            </a:r>
          </a:p>
          <a:p>
            <a:r>
              <a:rPr lang="en-US" dirty="0"/>
              <a:t>For some hypotheses, time-series models may be more appropriate (e.g. autoregressive integrated moving-average (ARIMA) models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64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Autopsy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 might want to bootstrap (drawing from the observations available for each person) to get estimates that account for the uncertainty in the exposure.</a:t>
            </a:r>
          </a:p>
          <a:p>
            <a:r>
              <a:rPr lang="en-US" dirty="0"/>
              <a:t>If we randomly sample one </a:t>
            </a:r>
            <a:r>
              <a:rPr lang="en-US" dirty="0" smtClean="0"/>
              <a:t>value/person</a:t>
            </a:r>
            <a:r>
              <a:rPr lang="en-US" dirty="0"/>
              <a:t>, we’re assuming that the number of labs/person and the order of the labs is not informative.</a:t>
            </a:r>
          </a:p>
          <a:p>
            <a:r>
              <a:rPr lang="en-US" dirty="0" smtClean="0"/>
              <a:t>You </a:t>
            </a:r>
            <a:r>
              <a:rPr lang="en-US" dirty="0"/>
              <a:t>might want to calculate the mean lab value and weight the analysis based on the number of labs in those years.</a:t>
            </a:r>
          </a:p>
          <a:p>
            <a:r>
              <a:rPr lang="en-US" dirty="0"/>
              <a:t>Or maybe you don't want to weight.  Think carefully, is having more labs a risk factor or does it just provide greater precision?</a:t>
            </a:r>
          </a:p>
          <a:p>
            <a:r>
              <a:rPr lang="en-US" dirty="0" smtClean="0"/>
              <a:t>Be </a:t>
            </a:r>
            <a:r>
              <a:rPr lang="en-US" dirty="0"/>
              <a:t>careful how your software handles weighting.  In </a:t>
            </a:r>
            <a:r>
              <a:rPr lang="en-US" dirty="0" err="1"/>
              <a:t>Stata</a:t>
            </a:r>
            <a:r>
              <a:rPr lang="en-US" dirty="0"/>
              <a:t>, use “</a:t>
            </a:r>
            <a:r>
              <a:rPr lang="en-US" dirty="0" err="1"/>
              <a:t>aweights</a:t>
            </a:r>
            <a:r>
              <a:rPr lang="en-US" dirty="0" smtClean="0"/>
              <a:t>” </a:t>
            </a:r>
            <a:endParaRPr lang="en-US" dirty="0"/>
          </a:p>
          <a:p>
            <a:r>
              <a:rPr lang="en-US" dirty="0" smtClean="0"/>
              <a:t>Maybe </a:t>
            </a:r>
            <a:r>
              <a:rPr lang="en-US" dirty="0"/>
              <a:t>you just want the most recent lab.  </a:t>
            </a:r>
            <a:r>
              <a:rPr lang="en-US" dirty="0" smtClean="0"/>
              <a:t>Choice Depends </a:t>
            </a:r>
            <a:r>
              <a:rPr lang="en-US" dirty="0"/>
              <a:t>on </a:t>
            </a:r>
            <a:r>
              <a:rPr lang="en-US" dirty="0" smtClean="0"/>
              <a:t>your hypothesis.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4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in </a:t>
            </a:r>
            <a:r>
              <a:rPr lang="en-US" dirty="0" err="1" smtClean="0"/>
              <a:t>Stata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bootstrap</a:t>
            </a:r>
            <a:r>
              <a:rPr lang="en-US" dirty="0"/>
              <a:t>, reps(1000) strata(rep) size(1) seed(130530):  ///</a:t>
            </a:r>
          </a:p>
          <a:p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 err="1"/>
              <a:t>latvent</a:t>
            </a:r>
            <a:r>
              <a:rPr lang="en-US" dirty="0"/>
              <a:t>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n-US" dirty="0" err="1"/>
              <a:t>ageatdeath</a:t>
            </a:r>
            <a:endParaRPr lang="en-US" dirty="0"/>
          </a:p>
          <a:p>
            <a:pPr lvl="1"/>
            <a:r>
              <a:rPr lang="en-US" dirty="0"/>
              <a:t>(Note that you don't have exact age at death for this workshop, but you can estimate it by subtracting the year of death from year of birth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1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Failure time models (e.g. time to dementia)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Similar issues in deciding what the appropriate exposure is, and similar options for analysis.</a:t>
            </a:r>
          </a:p>
          <a:p>
            <a:r>
              <a:rPr lang="en-US" dirty="0"/>
              <a:t>If you bootstrap, there is a technical difficulty, at least in </a:t>
            </a:r>
            <a:r>
              <a:rPr lang="en-US" dirty="0" err="1"/>
              <a:t>Stata</a:t>
            </a:r>
            <a:r>
              <a:rPr lang="en-US" dirty="0"/>
              <a:t>.  You can't use the bootstrap command directly (or at least Laura hasn't figured it out yet) because you need to set up the data for survival analysis (-</a:t>
            </a:r>
            <a:r>
              <a:rPr lang="en-US" dirty="0" err="1"/>
              <a:t>stset</a:t>
            </a:r>
            <a:r>
              <a:rPr lang="en-US" dirty="0"/>
              <a:t>-) AFTER it's been sampled.  This may not be an issue in other stat programs.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/>
              <a:t>Stata</a:t>
            </a:r>
            <a:r>
              <a:rPr lang="en-US" dirty="0"/>
              <a:t>, you can use the -</a:t>
            </a:r>
            <a:r>
              <a:rPr lang="en-US" dirty="0" err="1"/>
              <a:t>bsample</a:t>
            </a:r>
            <a:r>
              <a:rPr lang="en-US" dirty="0"/>
              <a:t>- command first, </a:t>
            </a:r>
          </a:p>
          <a:p>
            <a:r>
              <a:rPr lang="en-US" dirty="0"/>
              <a:t>	</a:t>
            </a:r>
            <a:r>
              <a:rPr lang="en-US" dirty="0" err="1"/>
              <a:t>bsample</a:t>
            </a:r>
            <a:r>
              <a:rPr lang="en-US" dirty="0"/>
              <a:t> 1,strata(repos)</a:t>
            </a:r>
          </a:p>
          <a:p>
            <a:pPr lvl="1"/>
            <a:r>
              <a:rPr lang="en-US" dirty="0"/>
              <a:t>and then </a:t>
            </a:r>
            <a:r>
              <a:rPr lang="en-US" dirty="0" err="1"/>
              <a:t>stset</a:t>
            </a:r>
            <a:r>
              <a:rPr lang="en-US" dirty="0"/>
              <a:t> your data and fit the model.  Put all this in a loop and post each estimate of your coefficient of interest to a file.  </a:t>
            </a:r>
          </a:p>
          <a:p>
            <a:r>
              <a:rPr lang="en-US" dirty="0"/>
              <a:t>Note that in general the mean of the estimates using -</a:t>
            </a:r>
            <a:r>
              <a:rPr lang="en-US" dirty="0" err="1"/>
              <a:t>bsample</a:t>
            </a:r>
            <a:r>
              <a:rPr lang="en-US" dirty="0"/>
              <a:t>- will NOT be the mean that the corresponding -bootstrap- procedure would report.         </a:t>
            </a:r>
          </a:p>
          <a:p>
            <a:pPr lvl="1"/>
            <a:r>
              <a:rPr lang="en-US" dirty="0"/>
              <a:t>-bootstrap- reports the coefficient in the original data, and only uses the sampling to obtain the SE of the coefficient.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69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adjustments and exclusions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Careful consideration of whether every value of your exposure is relevant</a:t>
            </a:r>
          </a:p>
          <a:p>
            <a:pPr lvl="1"/>
            <a:r>
              <a:rPr lang="en-US" dirty="0" smtClean="0"/>
              <a:t>Values close to time of diagnosis may be caused in part by the diagnosis, leading to reverse causation</a:t>
            </a:r>
          </a:p>
          <a:p>
            <a:r>
              <a:rPr lang="en-US" dirty="0" smtClean="0"/>
              <a:t>Causal pathways and diagrams to consider role of each exposure	</a:t>
            </a:r>
          </a:p>
          <a:p>
            <a:pPr lvl="1"/>
            <a:r>
              <a:rPr lang="en-US" dirty="0" smtClean="0"/>
              <a:t>Is the exposure directly causing the outcome?</a:t>
            </a:r>
          </a:p>
          <a:p>
            <a:pPr lvl="1"/>
            <a:r>
              <a:rPr lang="en-US" dirty="0" smtClean="0"/>
              <a:t>Or is it on the causal pathway towards the outcome?</a:t>
            </a:r>
          </a:p>
          <a:p>
            <a:r>
              <a:rPr lang="en-US" dirty="0" smtClean="0"/>
              <a:t>Answers to these questions may vary, depending on the scientific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7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Kullo</a:t>
            </a:r>
            <a:r>
              <a:rPr lang="en-US" dirty="0" smtClean="0"/>
              <a:t> and colleagues: interested in genetic variants associated with set point of hemoglobin levels</a:t>
            </a:r>
          </a:p>
          <a:p>
            <a:r>
              <a:rPr lang="en-US" dirty="0" smtClean="0"/>
              <a:t>Crane workgroup (2014, forthcoming): interested in possibility that oxygen carrying capacity may provide a mechanism for resilience</a:t>
            </a:r>
          </a:p>
          <a:p>
            <a:pPr lvl="1"/>
            <a:r>
              <a:rPr lang="en-US" dirty="0" smtClean="0"/>
              <a:t>Other things being equal, having more oxygen available to your brain may enable you to resist the effects of plaques and tangles and “other badness”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0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Friday Harbor Psychometrics Workshop 2013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Acknowledgements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Funded in part by Grant R13 AG030995 from the National Institute on </a:t>
            </a:r>
            <a:r>
              <a:rPr lang="en-US" dirty="0" smtClean="0"/>
              <a:t>Aging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views expressed in written conference materials or publications and by speakers and moderators do not necessarily reflect the official policies of the Department of Health and Human Services; nor does mention by trade names, commercial practices, or organizations imply endorsement by the U.S. Government.</a:t>
            </a:r>
          </a:p>
        </p:txBody>
      </p:sp>
    </p:spTree>
    <p:extLst>
      <p:ext uri="{BB962C8B-B14F-4D97-AF65-F5344CB8AC3E}">
        <p14:creationId xmlns:p14="http://schemas.microsoft.com/office/powerpoint/2010/main" val="2815191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Kullo</a:t>
            </a:r>
            <a:r>
              <a:rPr lang="en-US" dirty="0" smtClean="0"/>
              <a:t> and colleagues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them, any value of hemoglobin that was not reflecting typical / </a:t>
            </a:r>
            <a:r>
              <a:rPr lang="en-US" dirty="0" err="1" smtClean="0"/>
              <a:t>setpoint</a:t>
            </a:r>
            <a:r>
              <a:rPr lang="en-US" dirty="0" smtClean="0"/>
              <a:t> / baseline level of hemoglobin could potentially be misleading</a:t>
            </a:r>
          </a:p>
          <a:p>
            <a:r>
              <a:rPr lang="en-US" dirty="0" smtClean="0"/>
              <a:t>Say for example that an individual was in a car accident and had a major bleed, requiring transfusion of 10 units of blood</a:t>
            </a:r>
          </a:p>
          <a:p>
            <a:r>
              <a:rPr lang="en-US" dirty="0" smtClean="0"/>
              <a:t>The nadir hemoglobin level reflects both the genetic hemoglobin set point AND the effects of blood loss</a:t>
            </a:r>
          </a:p>
          <a:p>
            <a:r>
              <a:rPr lang="en-US" dirty="0" smtClean="0"/>
              <a:t>For them, they want to exclude that nadir hemoglobin level</a:t>
            </a:r>
          </a:p>
          <a:p>
            <a:r>
              <a:rPr lang="en-US" dirty="0" smtClean="0"/>
              <a:t>Similar thinking led to the diagram on the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95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5" y="0"/>
            <a:ext cx="8339795" cy="679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3600" y="4953000"/>
            <a:ext cx="2895600" cy="762000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2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5" r="3124" b="8846"/>
          <a:stretch/>
        </p:blipFill>
        <p:spPr bwMode="auto">
          <a:xfrm>
            <a:off x="0" y="2057400"/>
            <a:ext cx="8902884" cy="369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one of the appendices – surgeries associated with major blood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63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3" r="3665" b="10192"/>
          <a:stretch/>
        </p:blipFill>
        <p:spPr bwMode="auto">
          <a:xfrm>
            <a:off x="0" y="1905000"/>
            <a:ext cx="8990707" cy="352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143000"/>
            <a:ext cx="1946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  <a:p>
            <a:r>
              <a:rPr lang="en-US" dirty="0" smtClean="0"/>
              <a:t>(bottom of page 3)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And so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97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all of these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the extraordinary data availability from Group Health, we have all of the sources of data </a:t>
            </a:r>
            <a:r>
              <a:rPr lang="en-US" dirty="0" err="1" smtClean="0"/>
              <a:t>Kullo</a:t>
            </a:r>
            <a:r>
              <a:rPr lang="en-US" dirty="0" smtClean="0"/>
              <a:t> et al. considered, including dates in that second column (I’ll show that slide again in a second)</a:t>
            </a:r>
          </a:p>
          <a:p>
            <a:r>
              <a:rPr lang="en-US" dirty="0" smtClean="0"/>
              <a:t>If we wanted to isolate </a:t>
            </a:r>
            <a:r>
              <a:rPr lang="en-US" dirty="0" err="1" smtClean="0"/>
              <a:t>setpoint</a:t>
            </a:r>
            <a:r>
              <a:rPr lang="en-US" dirty="0" smtClean="0"/>
              <a:t> hemoglobin levels, we could do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72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5" y="0"/>
            <a:ext cx="8339795" cy="679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953000" y="457200"/>
            <a:ext cx="3886200" cy="5486400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26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us, though, hemoglobin level is an exposure, not the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One possible underlying biological model is that oxygen carrying capacity may act as a buffer</a:t>
            </a:r>
          </a:p>
          <a:p>
            <a:r>
              <a:rPr lang="en-US" dirty="0" smtClean="0"/>
              <a:t>In that model, it’s the oxygen carrying capacity itself, not the </a:t>
            </a:r>
            <a:r>
              <a:rPr lang="en-US" dirty="0" err="1" smtClean="0"/>
              <a:t>setpoint</a:t>
            </a:r>
            <a:r>
              <a:rPr lang="en-US" dirty="0" smtClean="0"/>
              <a:t> for oxygen carrying capacity, that may impact brain outcomes</a:t>
            </a:r>
          </a:p>
          <a:p>
            <a:r>
              <a:rPr lang="en-US" dirty="0" smtClean="0"/>
              <a:t>But at the same time might want to exclude really weird things</a:t>
            </a:r>
          </a:p>
          <a:p>
            <a:pPr lvl="1"/>
            <a:r>
              <a:rPr lang="en-US" dirty="0" err="1" smtClean="0"/>
              <a:t>Hemoglobinopathies</a:t>
            </a:r>
            <a:r>
              <a:rPr lang="en-US" dirty="0" smtClean="0"/>
              <a:t> / congenital weirdness / sickle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62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Newer tricks: </a:t>
            </a:r>
            <a:r>
              <a:rPr lang="en-US" dirty="0" err="1" smtClean="0"/>
              <a:t>Mendelian</a:t>
            </a:r>
            <a:r>
              <a:rPr lang="en-US" dirty="0" smtClean="0"/>
              <a:t> randomization / gene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there is a good genetic study of your exposure of interest, data from that study and genetic data from participants can be used to generate gene scores</a:t>
            </a:r>
          </a:p>
          <a:p>
            <a:r>
              <a:rPr lang="en-US" dirty="0" smtClean="0"/>
              <a:t>Those gene scores reflect genetically-predicted values for your exposure of interest</a:t>
            </a:r>
          </a:p>
          <a:p>
            <a:r>
              <a:rPr lang="en-US" dirty="0" smtClean="0"/>
              <a:t>May be helpful in disentangling questions of lifelong values vs. relatively acute exposures during late life</a:t>
            </a:r>
          </a:p>
        </p:txBody>
      </p:sp>
    </p:spTree>
    <p:extLst>
      <p:ext uri="{BB962C8B-B14F-4D97-AF65-F5344CB8AC3E}">
        <p14:creationId xmlns:p14="http://schemas.microsoft.com/office/powerpoint/2010/main" val="1873386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F1DB-B2EA-4505-A98E-4EF27DB7064D}" type="slidenum">
              <a:rPr lang="en-US"/>
              <a:pPr/>
              <a:t>28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Frequency of follow-up not unrelated to </a:t>
            </a:r>
            <a:r>
              <a:rPr lang="en-US" sz="4000" dirty="0" smtClean="0"/>
              <a:t>exposure</a:t>
            </a:r>
            <a:endParaRPr lang="en-US" sz="40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More opportunities to measure </a:t>
            </a:r>
            <a:r>
              <a:rPr lang="en-US" sz="2800" dirty="0" smtClean="0"/>
              <a:t>exposure </a:t>
            </a:r>
            <a:r>
              <a:rPr lang="en-US" sz="2800" dirty="0"/>
              <a:t>data among sicker people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Weights to account for probability of observations during the follow-up period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Could include some sort of model of frequency of any lab, or frequency of the lab you are looking at, or frequency of clinical visits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Then incorporate weights based on probability of having a relevant visit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This sort of thinking may be most important for clinical values rarely obtained (furthest away from MAR)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1342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/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Vast wealth of data from Group Health derived from clinical care of a cohort of people</a:t>
            </a:r>
          </a:p>
          <a:p>
            <a:r>
              <a:rPr lang="en-US" dirty="0" smtClean="0"/>
              <a:t>Appropriate use requires careful thinking</a:t>
            </a:r>
          </a:p>
          <a:p>
            <a:pPr lvl="1"/>
            <a:r>
              <a:rPr lang="en-US" dirty="0" smtClean="0"/>
              <a:t>Why were data generated?</a:t>
            </a:r>
          </a:p>
          <a:p>
            <a:pPr lvl="1"/>
            <a:r>
              <a:rPr lang="en-US" dirty="0" smtClean="0"/>
              <a:t>What factors may influence the clinical data?</a:t>
            </a:r>
          </a:p>
          <a:p>
            <a:pPr lvl="1"/>
            <a:r>
              <a:rPr lang="en-US" dirty="0" smtClean="0"/>
              <a:t>How does each of those factors relate to outcomes of interest?</a:t>
            </a:r>
          </a:p>
          <a:p>
            <a:r>
              <a:rPr lang="en-US" dirty="0" smtClean="0"/>
              <a:t>Unique opportunities to pair very rich clinical data with research-quality outcomes to further our understanding of aging brains in aging bodies.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3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 stole at least 90% of this talk from several sources</a:t>
            </a:r>
          </a:p>
          <a:p>
            <a:pPr lvl="1"/>
            <a:r>
              <a:rPr lang="en-US" dirty="0" smtClean="0"/>
              <a:t>Rebecca and Rod’s work with </a:t>
            </a:r>
            <a:r>
              <a:rPr lang="en-US" dirty="0" err="1" smtClean="0"/>
              <a:t>glycemia</a:t>
            </a:r>
            <a:endParaRPr lang="en-US" dirty="0" smtClean="0"/>
          </a:p>
          <a:p>
            <a:pPr lvl="1"/>
            <a:r>
              <a:rPr lang="en-US" dirty="0" smtClean="0"/>
              <a:t>Notes that Laura developed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Kullo</a:t>
            </a:r>
            <a:r>
              <a:rPr lang="en-US" dirty="0" smtClean="0"/>
              <a:t> paper</a:t>
            </a:r>
          </a:p>
          <a:p>
            <a:pPr lvl="1"/>
            <a:r>
              <a:rPr lang="en-US" dirty="0" smtClean="0"/>
              <a:t>My minimal understanding of </a:t>
            </a:r>
            <a:r>
              <a:rPr lang="en-US" dirty="0" err="1" smtClean="0"/>
              <a:t>Mendelian</a:t>
            </a:r>
            <a:r>
              <a:rPr lang="en-US" dirty="0" smtClean="0"/>
              <a:t> randomization as gleaned from working with Maria, Stefan, and Joey</a:t>
            </a:r>
          </a:p>
          <a:p>
            <a:pPr lvl="1"/>
            <a:r>
              <a:rPr lang="en-US" dirty="0" smtClean="0"/>
              <a:t>My minimal understanding of adjustments for frequency of follow-up gleaned from working with Chris Delaney</a:t>
            </a:r>
          </a:p>
          <a:p>
            <a:r>
              <a:rPr lang="en-US" dirty="0" smtClean="0"/>
              <a:t>Many thanks to those people</a:t>
            </a:r>
          </a:p>
          <a:p>
            <a:r>
              <a:rPr lang="en-US" dirty="0" smtClean="0"/>
              <a:t>Errors are 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86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211763"/>
          </a:xfrm>
        </p:spPr>
        <p:txBody>
          <a:bodyPr/>
          <a:lstStyle/>
          <a:p>
            <a:r>
              <a:rPr lang="en-US" dirty="0" smtClean="0"/>
              <a:t>Laura, Rod, Rebecca, Maria, Stefan, Joey, and Chris</a:t>
            </a:r>
          </a:p>
          <a:p>
            <a:r>
              <a:rPr lang="en-US" dirty="0" smtClean="0"/>
              <a:t>Group Health: Bill, Steve, Darlene, Anne, </a:t>
            </a:r>
            <a:r>
              <a:rPr lang="en-US" dirty="0" err="1" smtClean="0"/>
              <a:t>KatieRose</a:t>
            </a:r>
            <a:r>
              <a:rPr lang="en-US" dirty="0" smtClean="0"/>
              <a:t>, Erin, Eric</a:t>
            </a:r>
          </a:p>
          <a:p>
            <a:r>
              <a:rPr lang="en-US" dirty="0" smtClean="0"/>
              <a:t>Laura (again) and Elizabeth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32705" r="5522"/>
          <a:stretch/>
        </p:blipFill>
        <p:spPr>
          <a:xfrm>
            <a:off x="1295400" y="3352800"/>
            <a:ext cx="5791200" cy="33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0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prospective cohort 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Collect exposure data at baseline, perhaps with blood samples or other data collection; baseline measure of outcomes or confirm that people don’t have a prevalent condition of interest</a:t>
            </a:r>
          </a:p>
          <a:p>
            <a:r>
              <a:rPr lang="en-US" dirty="0" smtClean="0"/>
              <a:t>Follow-up visits to identify incident outcomes or measure outcomes</a:t>
            </a:r>
          </a:p>
          <a:p>
            <a:r>
              <a:rPr lang="en-US" dirty="0" smtClean="0"/>
              <a:t>Analyze data evaluating associations between exposure from baseline and hazard of an outcome, or associations between exposure and trajectories of longitudinal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data collected in clinical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Collected for a reason</a:t>
            </a:r>
          </a:p>
          <a:p>
            <a:pPr lvl="1"/>
            <a:r>
              <a:rPr lang="en-US" dirty="0" smtClean="0"/>
              <a:t>Present not at random, so therefore not missing at random</a:t>
            </a:r>
          </a:p>
          <a:p>
            <a:pPr lvl="2"/>
            <a:r>
              <a:rPr lang="en-US" dirty="0" smtClean="0"/>
              <a:t>Some </a:t>
            </a:r>
            <a:r>
              <a:rPr lang="en-US" dirty="0" smtClean="0"/>
              <a:t>vital signs or clinical </a:t>
            </a:r>
            <a:r>
              <a:rPr lang="en-US" dirty="0" smtClean="0"/>
              <a:t>labs are fairly routine; </a:t>
            </a:r>
            <a:r>
              <a:rPr lang="en-US" dirty="0" smtClean="0"/>
              <a:t>perhaps focus </a:t>
            </a:r>
            <a:r>
              <a:rPr lang="en-US" dirty="0" smtClean="0"/>
              <a:t>primarily on those</a:t>
            </a:r>
          </a:p>
          <a:p>
            <a:pPr lvl="2"/>
            <a:r>
              <a:rPr lang="en-US" dirty="0" smtClean="0"/>
              <a:t>Others rarely obtained except in particular circumstances; those likely will have smaller numbers and have an odd cohort</a:t>
            </a:r>
          </a:p>
          <a:p>
            <a:r>
              <a:rPr lang="en-US" dirty="0" smtClean="0"/>
              <a:t>Not necessarily collected when you’d like </a:t>
            </a:r>
            <a:r>
              <a:rPr lang="en-US" dirty="0" smtClean="0"/>
              <a:t>them </a:t>
            </a:r>
            <a:r>
              <a:rPr lang="en-US" dirty="0" smtClean="0"/>
              <a:t>to be for an epidemiological study</a:t>
            </a:r>
          </a:p>
          <a:p>
            <a:pPr lvl="1"/>
            <a:r>
              <a:rPr lang="en-US" dirty="0" smtClean="0"/>
              <a:t>Windows of time with possible values, not each of which will have a value</a:t>
            </a:r>
          </a:p>
          <a:p>
            <a:pPr lvl="1"/>
            <a:r>
              <a:rPr lang="en-US" dirty="0" smtClean="0"/>
              <a:t>Sometimes there will be lots of values in a window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763"/>
            <a:ext cx="88392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Complicated example: </a:t>
            </a:r>
            <a:r>
              <a:rPr lang="en-US" dirty="0" err="1" smtClean="0"/>
              <a:t>Glycemia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89154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67600" y="54864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8175"/>
            <a:ext cx="89154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409574"/>
            <a:ext cx="7619999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89154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82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1483</Words>
  <Application>Microsoft Office PowerPoint</Application>
  <PresentationFormat>On-screen Show (4:3)</PresentationFormat>
  <Paragraphs>119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From clinical care to an epidemiological study: dealing with sporadically collected data</vt:lpstr>
      <vt:lpstr>Acknowledgements</vt:lpstr>
      <vt:lpstr>Please note</vt:lpstr>
      <vt:lpstr>Typical prospective cohort study design</vt:lpstr>
      <vt:lpstr>Characteristics of data collected in clinical care</vt:lpstr>
      <vt:lpstr>Complicated example: Glycemia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hard example</vt:lpstr>
      <vt:lpstr>Not everything is that hard</vt:lpstr>
      <vt:lpstr>Change over time analyses (e.g. trajectories of IRT CASI score)</vt:lpstr>
      <vt:lpstr>Autopsy models</vt:lpstr>
      <vt:lpstr>Bootstrapping in Stata</vt:lpstr>
      <vt:lpstr>Failure time models (e.g. time to dementia)</vt:lpstr>
      <vt:lpstr>Model adjustments and exclusions</vt:lpstr>
      <vt:lpstr>Consider hemoglobin</vt:lpstr>
      <vt:lpstr>Kullo and colleagues</vt:lpstr>
      <vt:lpstr>PowerPoint Presentation</vt:lpstr>
      <vt:lpstr>Just one of the appendices – surgeries associated with major blood loss</vt:lpstr>
      <vt:lpstr>And so on</vt:lpstr>
      <vt:lpstr>We have all of these data</vt:lpstr>
      <vt:lpstr>PowerPoint Presentation</vt:lpstr>
      <vt:lpstr>For us, though, hemoglobin level is an exposure, not the outcome</vt:lpstr>
      <vt:lpstr>Newer tricks: Mendelian randomization / gene scores</vt:lpstr>
      <vt:lpstr>Frequency of follow-up not unrelated to exposure</vt:lpstr>
      <vt:lpstr>Conclusions / summary</vt:lpstr>
      <vt:lpstr>Thank you!</vt:lpstr>
    </vt:vector>
  </TitlesOfParts>
  <Company>UW Medicine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clinical care to an epidemiological study: dealing with sporadically collected data</dc:title>
  <dc:creator>Windows User</dc:creator>
  <cp:lastModifiedBy>Windows User</cp:lastModifiedBy>
  <cp:revision>13</cp:revision>
  <dcterms:created xsi:type="dcterms:W3CDTF">2013-06-08T23:02:36Z</dcterms:created>
  <dcterms:modified xsi:type="dcterms:W3CDTF">2013-06-09T22:54:38Z</dcterms:modified>
</cp:coreProperties>
</file>