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EEDB5-CB31-3848-ABD7-4D256DD32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28F4E3-5711-7440-B3A9-FEF456909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FA34F-0C2E-9C45-ABEF-11C79D7DD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58367-DC72-064F-9D2A-3DF2C00B7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626A4-7712-834C-B9B2-7D6548BC5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59B68-5A51-0745-82F4-8B8D767B7C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4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399E7-2DFE-BB45-8439-EE205ADA4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4A411-6BF4-024E-9660-8F4BECBF7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2BA2A-D5AD-E34C-AE84-E05683A27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1FA3F-CDFB-7941-A176-531CA718C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B06F5-C7BB-5D48-A754-631A044ED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40D05-8912-6E44-8F28-4098BE3505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655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29ED9-311F-D043-BE10-6FC233C13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7076B-DBF7-7943-AF83-D027486EC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5C79C-B6CA-324C-B052-6F37FC783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BC28D-F968-9C44-BF61-0B612E544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D32E2C-F31C-CC45-86AF-296678D57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44919-BF97-5649-84B1-6231E08853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094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5C6B8-7A02-664C-BD36-634CB1552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91D6F-C386-0143-ACB8-1DCF74C08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08494-F570-F64E-AC38-FB4F65849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E7E8C-908A-244E-8760-84F6110F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32022-21AA-644B-A790-33CD00E84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2499-9365-E44C-8476-3A01B66AFA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771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672A1-B9B4-A04B-87BD-D01A5A78E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0DD33-A024-CD4B-B41E-E749E7EF0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BF9EE-3EED-6240-8587-2C8744A49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2BEC8-61E1-534A-A807-92AF52802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979A1-C8A2-2940-B89D-E64BDCC5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28F69-34A1-DC4C-BCB5-EC89CF9965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045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7D386-0932-364D-8623-D435DF2F6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32FD0-4973-0B4B-98CD-884E8D976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2E422B-876F-F547-91DC-0F9E25718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02C15-3BAD-5840-9977-EEC7861C5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0B19BA-45B7-9142-8879-E1CB73B75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CBEA4-2FB0-3A4A-99B5-D97EBDF35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BFE38-44C1-F244-805B-757CAA4D01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286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27F06-0EF7-394D-967E-063E15FA5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B2629-0921-E24F-A6CA-E208874CF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289E4-B467-494E-9776-3724888CF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01C413-A5BF-5347-901B-FBA61CE483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FD0338-EC77-3942-BBE6-9DE33A206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4EDD08-0381-484A-96CE-AB6E439F6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4AD876-5C5F-1E42-87B6-4C65409F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8C023B-7CBE-6747-9044-97C9263FF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50EA5-F320-554B-854B-CE6B4D9F38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316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FAFE6-4EF3-2940-9ADD-52C528241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B080FB-414F-B342-9C80-2D3A16AE1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CC010B-4C9C-E94D-9CA0-93DE2DD4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95512-A343-0540-8517-1B3F5654E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1B635-B081-184D-9A9F-B8955D4CB6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3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0A1295-AD5D-414C-A1B9-784B945FF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30B21E-BE5E-BE4E-8EFB-C14D22222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742AEE-E6B9-8D47-8F11-ACC8CE298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C80A1-445E-E643-B862-31927992CE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13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4F07-6B9B-1646-8339-2267C027B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CC39C-8AC5-9945-B5D0-260624D7C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9167AF-1C60-974A-8B10-75BBCCF15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B270DB-A84B-274C-AEBA-37732C0D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0A2C2B-2DE4-DB41-8C3F-D4F970A58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CA5EB-5E5E-3144-94A2-ABF6111C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61A30-6BFE-934E-9B6E-3A14B2868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73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0646-3986-F748-9E83-0D7A205C6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15F251-B776-D143-BD10-AEDADED024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D8F501-6E47-CD41-8335-C29F27807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8BAEC-EDD6-9642-BCA3-5A5CDE0E2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43A73-05F1-AD42-B1CB-C1444743C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500E7-FD40-5F49-9E43-95980189B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721E7-E66C-B74F-9409-6BEDC357B9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12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935F71-ED81-B545-A863-7035851EB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BD9D264-11F4-834A-8C25-FD603B4EA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D152F24-4C2B-7F4C-8C92-E9168C3F56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CAC337B-27F4-FC44-BA0D-073CBE07E2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833B403-B974-F84E-A186-8BF3C1344E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7244F0-105C-144E-B4EB-467A6B9B469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8EB71C5-55FE-0945-9D55-C2C885A676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altLang="en-US" sz="4400">
                <a:solidFill>
                  <a:srgbClr val="FFFF00"/>
                </a:solidFill>
              </a:rPr>
              <a:t>Comments on the low education </a:t>
            </a:r>
            <a:r>
              <a:rPr lang="en-US" altLang="en-US" sz="4400">
                <a:solidFill>
                  <a:srgbClr val="FFFF00"/>
                </a:solidFill>
                <a:sym typeface="Wingdings" pitchFamily="2" charset="2"/>
              </a:rPr>
              <a:t> dementia link</a:t>
            </a:r>
            <a:endParaRPr lang="en-US" altLang="en-US" sz="4400">
              <a:solidFill>
                <a:srgbClr val="FFFF00"/>
              </a:solidFill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B5A7B95-75B1-F640-AEA5-36203FD7EA3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sz="3200">
                <a:solidFill>
                  <a:schemeClr val="bg1"/>
                </a:solidFill>
              </a:rPr>
              <a:t>Paul K. Crane, MD MPH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E2038C3-F2EC-8C4E-805F-B479CF68A7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Test characteristic curve</a:t>
            </a:r>
          </a:p>
        </p:txBody>
      </p:sp>
      <p:pic>
        <p:nvPicPr>
          <p:cNvPr id="11268" name="Picture 4">
            <a:extLst>
              <a:ext uri="{FF2B5EF4-FFF2-40B4-BE49-F238E27FC236}">
                <a16:creationId xmlns:a16="http://schemas.microsoft.com/office/drawing/2014/main" id="{C50A8578-D665-7045-8863-5A92E978C796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10"/>
          <a:stretch>
            <a:fillRect/>
          </a:stretch>
        </p:blipFill>
        <p:spPr>
          <a:xfrm>
            <a:off x="2016125" y="1600200"/>
            <a:ext cx="511175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70" name="Rectangle 6">
            <a:extLst>
              <a:ext uri="{FF2B5EF4-FFF2-40B4-BE49-F238E27FC236}">
                <a16:creationId xmlns:a16="http://schemas.microsoft.com/office/drawing/2014/main" id="{11BDE6FC-11C3-7F45-ABF7-3333D2E84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6248400"/>
            <a:ext cx="7912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>
                <a:solidFill>
                  <a:schemeClr val="bg1"/>
                </a:solidFill>
              </a:rPr>
              <a:t>Figure from Mungas D, Reed BR, </a:t>
            </a:r>
            <a:r>
              <a:rPr lang="en-US" altLang="en-US" i="1">
                <a:solidFill>
                  <a:schemeClr val="bg1"/>
                </a:solidFill>
              </a:rPr>
              <a:t>Statist Med</a:t>
            </a:r>
            <a:r>
              <a:rPr lang="en-US" altLang="en-US">
                <a:solidFill>
                  <a:schemeClr val="bg1"/>
                </a:solidFill>
              </a:rPr>
              <a:t> 2000; 19:1631-1644.  n=1207.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B618BAA-9869-C54A-A75E-09807F73AE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Conclusions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EBE86C3-CC78-1F47-9FFA-459948D05B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Relationship between education and cognitive functioning </a:t>
            </a:r>
            <a:r>
              <a:rPr lang="en-US" altLang="en-US" i="1" u="sng">
                <a:solidFill>
                  <a:schemeClr val="bg1"/>
                </a:solidFill>
              </a:rPr>
              <a:t>measures</a:t>
            </a:r>
            <a:r>
              <a:rPr lang="en-US" altLang="en-US">
                <a:solidFill>
                  <a:schemeClr val="bg1"/>
                </a:solidFill>
              </a:rPr>
              <a:t> is very tight</a:t>
            </a:r>
          </a:p>
          <a:p>
            <a:r>
              <a:rPr lang="en-US" altLang="en-US">
                <a:solidFill>
                  <a:schemeClr val="bg1"/>
                </a:solidFill>
              </a:rPr>
              <a:t>I’m less sure that the relationship between education and cognitive functioning </a:t>
            </a:r>
            <a:r>
              <a:rPr lang="en-US" altLang="en-US" i="1" u="sng">
                <a:solidFill>
                  <a:schemeClr val="bg1"/>
                </a:solidFill>
              </a:rPr>
              <a:t>itself</a:t>
            </a:r>
            <a:r>
              <a:rPr lang="en-US" altLang="en-US">
                <a:solidFill>
                  <a:schemeClr val="bg1"/>
                </a:solidFill>
              </a:rPr>
              <a:t> is very tight</a:t>
            </a:r>
          </a:p>
          <a:p>
            <a:pPr lvl="1"/>
            <a:r>
              <a:rPr lang="en-US" altLang="en-US">
                <a:solidFill>
                  <a:schemeClr val="bg1"/>
                </a:solidFill>
              </a:rPr>
              <a:t>DIF is everywhere, and under-acknowledged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B023074-5E3E-6143-9F43-3A273BBD5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The argument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7A1EAE6-DEA9-D643-AD16-550BC7DB1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Jen’s slides and Bruce’s slides both talked about lack of education as a known and potent risk factor for dementia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Cognitive reserve hypothesis has many proponents, including Yaakov Stern, who has done many important and good studies to buttress it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I’m probably a believer, to some extent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BUT…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4389B3-2F77-0C4E-BE9C-7D183F2AA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DIF and 2-stage sampling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9346788-6520-1F4B-9E08-2E92F98165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bg1"/>
                </a:solidFill>
              </a:rPr>
              <a:t>Paper under review took data from the Granarolo Study from Italy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chemeClr val="bg1"/>
                </a:solidFill>
              </a:rPr>
              <a:t>Region with high SES despite low education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bg1"/>
                </a:solidFill>
              </a:rPr>
              <a:t>MMSE (Italian translation) used as an initial screen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bg1"/>
                </a:solidFill>
              </a:rPr>
              <a:t>Those with scores of 28 or lower referred for neuropsych testing and eligible for diagnosis of dementia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bg1"/>
                </a:solidFill>
              </a:rPr>
              <a:t>Those with 29 or 30 were assumed to be free of dementia and no neuropsych testing done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bg1"/>
                </a:solidFill>
              </a:rPr>
              <a:t>No educational adjustments of the cutpoint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chemeClr val="bg1"/>
                </a:solidFill>
              </a:rPr>
              <a:t>EURODEM, ACT, HAAS, CSHA, Kame….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76B6293-9A02-FE44-B430-E5114C4AF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Findings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1AF599E-01B1-E14F-A5AE-E1971ECA0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MMSE coded in 10 bundles, not item-level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We found DIF related to education in I think 8 of the bundles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All with lower ed group disadvantaged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Determined the “difficulty” of the dichotomous bundles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Pentagons right at 28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Wrote a thought experiment in the discussion section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6CBEAC2-5BBE-724C-B57A-94E4CC04B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Thought experiment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3D7609A-9F45-2343-AEFA-DD728DBBE2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Imagine 2 mildly demented individuals who somehow got a score of 28 points on the other 9 item bundles</a:t>
            </a:r>
          </a:p>
          <a:p>
            <a:r>
              <a:rPr lang="en-US" altLang="en-US">
                <a:solidFill>
                  <a:schemeClr val="bg1"/>
                </a:solidFill>
              </a:rPr>
              <a:t>Their performance on the 10</a:t>
            </a:r>
            <a:r>
              <a:rPr lang="en-US" altLang="en-US" baseline="30000">
                <a:solidFill>
                  <a:schemeClr val="bg1"/>
                </a:solidFill>
              </a:rPr>
              <a:t>th</a:t>
            </a:r>
            <a:r>
              <a:rPr lang="en-US" altLang="en-US">
                <a:solidFill>
                  <a:schemeClr val="bg1"/>
                </a:solidFill>
              </a:rPr>
              <a:t> item bundle will determine whether these mildly demented people screen positive or not</a:t>
            </a:r>
          </a:p>
          <a:p>
            <a:pPr lvl="1"/>
            <a:r>
              <a:rPr lang="en-US" altLang="en-US">
                <a:solidFill>
                  <a:schemeClr val="bg1"/>
                </a:solidFill>
              </a:rPr>
              <a:t>Only if they screen positive will their mild dementia be detected; if they screen negative they will be assumed to be dementia free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FDBB5EF-6CF2-F147-9544-0D4BFC8E8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More thought experiment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1288079-70F3-EC48-AEB2-66437E8A72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>
                <a:solidFill>
                  <a:schemeClr val="bg1"/>
                </a:solidFill>
              </a:rPr>
              <a:t>The person with less education has a smaller chance of getting the item correct than the person with high education (we did the math in the paper)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chemeClr val="bg1"/>
                </a:solidFill>
              </a:rPr>
              <a:t>The person with high education is more likely to get the pentagons item correct and escape detection</a:t>
            </a:r>
          </a:p>
          <a:p>
            <a:pPr lvl="1">
              <a:lnSpc>
                <a:spcPct val="80000"/>
              </a:lnSpc>
            </a:pPr>
            <a:r>
              <a:rPr lang="en-US" altLang="en-US" sz="2400">
                <a:solidFill>
                  <a:schemeClr val="bg1"/>
                </a:solidFill>
              </a:rPr>
              <a:t>Thus, the problem with 2-stage sampling and DIF related to education in the first stage is </a:t>
            </a:r>
            <a:r>
              <a:rPr lang="en-US" altLang="en-US" sz="2400" b="1" u="sng">
                <a:solidFill>
                  <a:schemeClr val="bg1"/>
                </a:solidFill>
              </a:rPr>
              <a:t>under-diagnosis</a:t>
            </a:r>
            <a:r>
              <a:rPr lang="en-US" altLang="en-US" sz="2400" b="1">
                <a:solidFill>
                  <a:schemeClr val="bg1"/>
                </a:solidFill>
              </a:rPr>
              <a:t> </a:t>
            </a:r>
            <a:r>
              <a:rPr lang="en-US" altLang="en-US" sz="2400">
                <a:solidFill>
                  <a:schemeClr val="bg1"/>
                </a:solidFill>
              </a:rPr>
              <a:t>of people with more education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chemeClr val="bg1"/>
                </a:solidFill>
              </a:rPr>
              <a:t>Remember these people had equal true ability levels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94944DB-D39D-BF43-9622-A1E9C9A3F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Yet more thought experiment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BD153FF-49D6-BB42-B512-16F057395C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bg1"/>
                </a:solidFill>
              </a:rPr>
              <a:t>More argument from paper: the scenario is actually unlikely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chemeClr val="bg1"/>
                </a:solidFill>
              </a:rPr>
              <a:t>8 (or was it 7 or 9) bundles with DIF related to education, all in favor of those with higher levels of education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solidFill>
                  <a:schemeClr val="bg1"/>
                </a:solidFill>
              </a:rPr>
              <a:t>Thus two hypothetical people with identical actual levels of cognitive functioning but different educational levels will have very different scores going into that last item bundle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bg1"/>
                </a:solidFill>
              </a:rPr>
              <a:t>A score of 28 for 9 bundles for someone with more education may be equal to a score of 24 or 25 for someone with less education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olidFill>
                  <a:schemeClr val="bg1"/>
                </a:solidFill>
              </a:rPr>
              <a:t>A score of 28 for someone with low education may be equal to a score of 33 for someone with high education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D0F4DD1-2C97-4548-AFF1-D3F19ABC81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rgbClr val="FFFF00"/>
                </a:solidFill>
              </a:rPr>
              <a:t>Risk factor analysis in the face of this problem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25BE6D9-0DC3-BD40-A1CF-FC800BB7BC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solidFill>
                  <a:schemeClr val="bg1"/>
                </a:solidFill>
              </a:rPr>
              <a:t>EURODEM, Granarolo, etc. etc. etc. used to study relationship between educational level and incident dementia used a 2-stage sampling design with no adjustment for DIF</a:t>
            </a:r>
          </a:p>
          <a:p>
            <a:r>
              <a:rPr lang="en-US" altLang="en-US" sz="2800">
                <a:solidFill>
                  <a:schemeClr val="bg1"/>
                </a:solidFill>
              </a:rPr>
              <a:t>There may be some relationship to education, but I am not very convinced by this particular study design</a:t>
            </a:r>
          </a:p>
          <a:p>
            <a:pPr lvl="1"/>
            <a:r>
              <a:rPr lang="en-US" altLang="en-US" sz="2400">
                <a:solidFill>
                  <a:schemeClr val="bg1"/>
                </a:solidFill>
              </a:rPr>
              <a:t>Need at least some sampling above the line, or, ideally, no screening at all; everyone gets neuropsych tests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AAEF38F2-0A8E-F24C-AF33-A3BB9359A2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rgbClr val="FFFF00"/>
                </a:solidFill>
              </a:rPr>
              <a:t>What about cognitive change over time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D080E0D-0699-E845-97BE-0701796649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Sure, you say, I can buy that, but why do people with lesser amounts of education appear to have steeper declines of cognitive functioning over time?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(apply Paul’s hammer to nail here): This could be a measurement issue</a:t>
            </a:r>
          </a:p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bg1"/>
                </a:solidFill>
              </a:rPr>
              <a:t>Especially cognitive screening instruments (3MS, MMSE, CASI, CSI ‘D’) do not have items evenly spaced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662</Words>
  <Application>Microsoft Macintosh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Wingdings</vt:lpstr>
      <vt:lpstr>Times New Roman</vt:lpstr>
      <vt:lpstr>Default Design</vt:lpstr>
      <vt:lpstr>Comments on the low education  dementia link</vt:lpstr>
      <vt:lpstr>The argument</vt:lpstr>
      <vt:lpstr>DIF and 2-stage sampling</vt:lpstr>
      <vt:lpstr>Findings</vt:lpstr>
      <vt:lpstr>Thought experiment</vt:lpstr>
      <vt:lpstr>More thought experiment</vt:lpstr>
      <vt:lpstr>Yet more thought experiment</vt:lpstr>
      <vt:lpstr>Risk factor analysis in the face of this problem</vt:lpstr>
      <vt:lpstr>What about cognitive change over time</vt:lpstr>
      <vt:lpstr>Test characteristic curve</vt:lpstr>
      <vt:lpstr>Conclusions</vt:lpstr>
    </vt:vector>
  </TitlesOfParts>
  <Company>Harborview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the low education  dementia link</dc:title>
  <dc:creator>IT Services</dc:creator>
  <cp:lastModifiedBy>Dan M Mungas</cp:lastModifiedBy>
  <cp:revision>1</cp:revision>
  <dcterms:created xsi:type="dcterms:W3CDTF">2005-08-24T00:56:06Z</dcterms:created>
  <dcterms:modified xsi:type="dcterms:W3CDTF">2022-02-11T22:08:35Z</dcterms:modified>
</cp:coreProperties>
</file>