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1"/>
  </p:sldMasterIdLst>
  <p:notesMasterIdLst>
    <p:notesMasterId r:id="rId37"/>
  </p:notesMasterIdLst>
  <p:handoutMasterIdLst>
    <p:handoutMasterId r:id="rId38"/>
  </p:handoutMasterIdLst>
  <p:sldIdLst>
    <p:sldId id="261" r:id="rId2"/>
    <p:sldId id="620" r:id="rId3"/>
    <p:sldId id="651" r:id="rId4"/>
    <p:sldId id="664" r:id="rId5"/>
    <p:sldId id="634" r:id="rId6"/>
    <p:sldId id="662" r:id="rId7"/>
    <p:sldId id="653" r:id="rId8"/>
    <p:sldId id="666" r:id="rId9"/>
    <p:sldId id="663" r:id="rId10"/>
    <p:sldId id="658" r:id="rId11"/>
    <p:sldId id="676" r:id="rId12"/>
    <p:sldId id="693" r:id="rId13"/>
    <p:sldId id="659" r:id="rId14"/>
    <p:sldId id="640" r:id="rId15"/>
    <p:sldId id="690" r:id="rId16"/>
    <p:sldId id="691" r:id="rId17"/>
    <p:sldId id="692" r:id="rId18"/>
    <p:sldId id="698" r:id="rId19"/>
    <p:sldId id="665" r:id="rId20"/>
    <p:sldId id="699" r:id="rId21"/>
    <p:sldId id="667" r:id="rId22"/>
    <p:sldId id="700" r:id="rId23"/>
    <p:sldId id="701" r:id="rId24"/>
    <p:sldId id="633" r:id="rId25"/>
    <p:sldId id="661" r:id="rId26"/>
    <p:sldId id="671" r:id="rId27"/>
    <p:sldId id="672" r:id="rId28"/>
    <p:sldId id="670" r:id="rId29"/>
    <p:sldId id="660" r:id="rId30"/>
    <p:sldId id="673" r:id="rId31"/>
    <p:sldId id="688" r:id="rId32"/>
    <p:sldId id="539" r:id="rId33"/>
    <p:sldId id="675" r:id="rId34"/>
    <p:sldId id="657" r:id="rId35"/>
    <p:sldId id="695" r:id="rId3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FFFF99"/>
    <a:srgbClr val="99CCFF"/>
    <a:srgbClr val="FFCC99"/>
    <a:srgbClr val="99FF66"/>
    <a:srgbClr val="FFCC66"/>
    <a:srgbClr val="241708"/>
    <a:srgbClr val="3333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791" autoAdjust="0"/>
  </p:normalViewPr>
  <p:slideViewPr>
    <p:cSldViewPr snapToGrid="0" snapToObjects="1">
      <p:cViewPr>
        <p:scale>
          <a:sx n="53" d="100"/>
          <a:sy n="53" d="100"/>
        </p:scale>
        <p:origin x="166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5BDCA-5660-4BA7-9218-D81AD0C54D4A}" type="doc">
      <dgm:prSet loTypeId="urn:microsoft.com/office/officeart/2005/8/layout/venn1" loCatId="relationship" qsTypeId="urn:microsoft.com/office/officeart/2005/8/quickstyle/simple1" qsCatId="simple" csTypeId="urn:microsoft.com/office/officeart/2005/8/colors/accent1_2" csCatId="accent1" phldr="1"/>
      <dgm:spPr/>
    </dgm:pt>
    <dgm:pt modelId="{82CFFFCF-F290-4323-AFDE-AF434C172BCC}">
      <dgm:prSet phldrT="[Text]" custT="1"/>
      <dgm:spPr>
        <a:solidFill>
          <a:schemeClr val="accent3">
            <a:lumMod val="20000"/>
            <a:lumOff val="80000"/>
          </a:schemeClr>
        </a:solidFill>
      </dgm:spPr>
      <dgm:t>
        <a:bodyPr/>
        <a:lstStyle/>
        <a:p>
          <a:r>
            <a:rPr lang="en-US" sz="1100" dirty="0"/>
            <a:t>Medical Record</a:t>
          </a:r>
        </a:p>
      </dgm:t>
    </dgm:pt>
    <dgm:pt modelId="{EAB3C31F-9FFC-46DB-892E-5A45CBF743FC}" type="parTrans" cxnId="{5976106A-7DF8-4B9E-8B87-CFDD58DE1184}">
      <dgm:prSet/>
      <dgm:spPr/>
      <dgm:t>
        <a:bodyPr/>
        <a:lstStyle/>
        <a:p>
          <a:endParaRPr lang="en-US"/>
        </a:p>
      </dgm:t>
    </dgm:pt>
    <dgm:pt modelId="{73BBBEE6-ACE9-4054-B707-41243F38F0E7}" type="sibTrans" cxnId="{5976106A-7DF8-4B9E-8B87-CFDD58DE1184}">
      <dgm:prSet/>
      <dgm:spPr/>
      <dgm:t>
        <a:bodyPr/>
        <a:lstStyle/>
        <a:p>
          <a:endParaRPr lang="en-US"/>
        </a:p>
      </dgm:t>
    </dgm:pt>
    <dgm:pt modelId="{13D58F81-0566-4A24-BC50-EEFF43DF990E}">
      <dgm:prSet phldrT="[Text]" custT="1"/>
      <dgm:spPr/>
      <dgm:t>
        <a:bodyPr/>
        <a:lstStyle/>
        <a:p>
          <a:r>
            <a:rPr lang="en-US" sz="1100" dirty="0"/>
            <a:t>Other Report</a:t>
          </a:r>
        </a:p>
      </dgm:t>
    </dgm:pt>
    <dgm:pt modelId="{F7547850-9909-4F4B-8A63-9980336027A6}" type="parTrans" cxnId="{C31AEBC6-1981-4753-9097-6296DAD5C64D}">
      <dgm:prSet/>
      <dgm:spPr/>
      <dgm:t>
        <a:bodyPr/>
        <a:lstStyle/>
        <a:p>
          <a:endParaRPr lang="en-US"/>
        </a:p>
      </dgm:t>
    </dgm:pt>
    <dgm:pt modelId="{9722F25C-63BB-4991-93D9-38E77BECBD2D}" type="sibTrans" cxnId="{C31AEBC6-1981-4753-9097-6296DAD5C64D}">
      <dgm:prSet/>
      <dgm:spPr/>
      <dgm:t>
        <a:bodyPr/>
        <a:lstStyle/>
        <a:p>
          <a:endParaRPr lang="en-US"/>
        </a:p>
      </dgm:t>
    </dgm:pt>
    <dgm:pt modelId="{F0FDDFB3-3E5A-4EF0-B235-BFA887C2D3C7}">
      <dgm:prSet phldrT="[Text]" custT="1"/>
      <dgm:spPr>
        <a:noFill/>
        <a:ln>
          <a:solidFill>
            <a:srgbClr val="FF00FF"/>
          </a:solidFill>
        </a:ln>
      </dgm:spPr>
      <dgm:t>
        <a:bodyPr/>
        <a:lstStyle/>
        <a:p>
          <a:endParaRPr lang="en-US" sz="2100" dirty="0"/>
        </a:p>
        <a:p>
          <a:r>
            <a:rPr lang="en-US" sz="1100" dirty="0"/>
            <a:t>Self Report</a:t>
          </a:r>
        </a:p>
      </dgm:t>
    </dgm:pt>
    <dgm:pt modelId="{3D4644D2-2216-465C-AB28-7393D229DEC0}" type="parTrans" cxnId="{17450A25-5BE7-4C02-8785-7EE3B11CD3C1}">
      <dgm:prSet/>
      <dgm:spPr/>
      <dgm:t>
        <a:bodyPr/>
        <a:lstStyle/>
        <a:p>
          <a:endParaRPr lang="en-US"/>
        </a:p>
      </dgm:t>
    </dgm:pt>
    <dgm:pt modelId="{96FCFAEA-B4E3-4F45-93CB-D42B0126085E}" type="sibTrans" cxnId="{17450A25-5BE7-4C02-8785-7EE3B11CD3C1}">
      <dgm:prSet/>
      <dgm:spPr/>
      <dgm:t>
        <a:bodyPr/>
        <a:lstStyle/>
        <a:p>
          <a:endParaRPr lang="en-US"/>
        </a:p>
      </dgm:t>
    </dgm:pt>
    <dgm:pt modelId="{3246402F-D5C1-40AA-95B8-B4AA3CE42320}" type="pres">
      <dgm:prSet presAssocID="{4C45BDCA-5660-4BA7-9218-D81AD0C54D4A}" presName="compositeShape" presStyleCnt="0">
        <dgm:presLayoutVars>
          <dgm:chMax val="7"/>
          <dgm:dir/>
          <dgm:resizeHandles val="exact"/>
        </dgm:presLayoutVars>
      </dgm:prSet>
      <dgm:spPr/>
    </dgm:pt>
    <dgm:pt modelId="{2F73DD84-C95B-4627-B167-A2B5CBBEAB44}" type="pres">
      <dgm:prSet presAssocID="{82CFFFCF-F290-4323-AFDE-AF434C172BCC}" presName="circ1" presStyleLbl="vennNode1" presStyleIdx="0" presStyleCnt="3" custLinFactNeighborX="27447" custLinFactNeighborY="51191"/>
      <dgm:spPr/>
    </dgm:pt>
    <dgm:pt modelId="{52BCFD03-0BE8-42AE-B5AB-06E837158943}" type="pres">
      <dgm:prSet presAssocID="{82CFFFCF-F290-4323-AFDE-AF434C172BCC}" presName="circ1Tx" presStyleLbl="revTx" presStyleIdx="0" presStyleCnt="0">
        <dgm:presLayoutVars>
          <dgm:chMax val="0"/>
          <dgm:chPref val="0"/>
          <dgm:bulletEnabled val="1"/>
        </dgm:presLayoutVars>
      </dgm:prSet>
      <dgm:spPr/>
    </dgm:pt>
    <dgm:pt modelId="{8BA2E317-C809-4168-ACEC-1AE9E2012C6E}" type="pres">
      <dgm:prSet presAssocID="{13D58F81-0566-4A24-BC50-EEFF43DF990E}" presName="circ2" presStyleLbl="vennNode1" presStyleIdx="1" presStyleCnt="3" custLinFactNeighborX="-6862" custLinFactNeighborY="-1601"/>
      <dgm:spPr/>
    </dgm:pt>
    <dgm:pt modelId="{C586B113-BC91-4055-8AFF-14AB1D45BD85}" type="pres">
      <dgm:prSet presAssocID="{13D58F81-0566-4A24-BC50-EEFF43DF990E}" presName="circ2Tx" presStyleLbl="revTx" presStyleIdx="0" presStyleCnt="0">
        <dgm:presLayoutVars>
          <dgm:chMax val="0"/>
          <dgm:chPref val="0"/>
          <dgm:bulletEnabled val="1"/>
        </dgm:presLayoutVars>
      </dgm:prSet>
      <dgm:spPr/>
    </dgm:pt>
    <dgm:pt modelId="{D08FB6D0-9A1C-4F2F-AF40-03F5E2480DB9}" type="pres">
      <dgm:prSet presAssocID="{F0FDDFB3-3E5A-4EF0-B235-BFA887C2D3C7}" presName="circ3" presStyleLbl="vennNode1" presStyleIdx="2" presStyleCnt="3" custLinFactNeighborX="38328" custLinFactNeighborY="-1601"/>
      <dgm:spPr/>
    </dgm:pt>
    <dgm:pt modelId="{59EAE1E3-25CD-42E8-BA10-0D307A1AAE9D}" type="pres">
      <dgm:prSet presAssocID="{F0FDDFB3-3E5A-4EF0-B235-BFA887C2D3C7}" presName="circ3Tx" presStyleLbl="revTx" presStyleIdx="0" presStyleCnt="0">
        <dgm:presLayoutVars>
          <dgm:chMax val="0"/>
          <dgm:chPref val="0"/>
          <dgm:bulletEnabled val="1"/>
        </dgm:presLayoutVars>
      </dgm:prSet>
      <dgm:spPr/>
    </dgm:pt>
  </dgm:ptLst>
  <dgm:cxnLst>
    <dgm:cxn modelId="{9A9D7C1D-074C-48FB-9535-B37CFB0D73CD}" type="presOf" srcId="{F0FDDFB3-3E5A-4EF0-B235-BFA887C2D3C7}" destId="{D08FB6D0-9A1C-4F2F-AF40-03F5E2480DB9}" srcOrd="0" destOrd="0" presId="urn:microsoft.com/office/officeart/2005/8/layout/venn1"/>
    <dgm:cxn modelId="{17450A25-5BE7-4C02-8785-7EE3B11CD3C1}" srcId="{4C45BDCA-5660-4BA7-9218-D81AD0C54D4A}" destId="{F0FDDFB3-3E5A-4EF0-B235-BFA887C2D3C7}" srcOrd="2" destOrd="0" parTransId="{3D4644D2-2216-465C-AB28-7393D229DEC0}" sibTransId="{96FCFAEA-B4E3-4F45-93CB-D42B0126085E}"/>
    <dgm:cxn modelId="{5976106A-7DF8-4B9E-8B87-CFDD58DE1184}" srcId="{4C45BDCA-5660-4BA7-9218-D81AD0C54D4A}" destId="{82CFFFCF-F290-4323-AFDE-AF434C172BCC}" srcOrd="0" destOrd="0" parTransId="{EAB3C31F-9FFC-46DB-892E-5A45CBF743FC}" sibTransId="{73BBBEE6-ACE9-4054-B707-41243F38F0E7}"/>
    <dgm:cxn modelId="{3B4DBF54-9ACF-4828-8729-841C4FE48C7A}" type="presOf" srcId="{13D58F81-0566-4A24-BC50-EEFF43DF990E}" destId="{8BA2E317-C809-4168-ACEC-1AE9E2012C6E}" srcOrd="0" destOrd="0" presId="urn:microsoft.com/office/officeart/2005/8/layout/venn1"/>
    <dgm:cxn modelId="{45B6C656-12ED-4D93-8D43-FCC3B8932A3F}" type="presOf" srcId="{82CFFFCF-F290-4323-AFDE-AF434C172BCC}" destId="{52BCFD03-0BE8-42AE-B5AB-06E837158943}" srcOrd="1" destOrd="0" presId="urn:microsoft.com/office/officeart/2005/8/layout/venn1"/>
    <dgm:cxn modelId="{C943D47C-AB73-4035-BB33-EF454C6D72C8}" type="presOf" srcId="{82CFFFCF-F290-4323-AFDE-AF434C172BCC}" destId="{2F73DD84-C95B-4627-B167-A2B5CBBEAB44}" srcOrd="0" destOrd="0" presId="urn:microsoft.com/office/officeart/2005/8/layout/venn1"/>
    <dgm:cxn modelId="{2E40CEA7-BC1F-498B-AEC3-46C21EBF8335}" type="presOf" srcId="{F0FDDFB3-3E5A-4EF0-B235-BFA887C2D3C7}" destId="{59EAE1E3-25CD-42E8-BA10-0D307A1AAE9D}" srcOrd="1" destOrd="0" presId="urn:microsoft.com/office/officeart/2005/8/layout/venn1"/>
    <dgm:cxn modelId="{C31AEBC6-1981-4753-9097-6296DAD5C64D}" srcId="{4C45BDCA-5660-4BA7-9218-D81AD0C54D4A}" destId="{13D58F81-0566-4A24-BC50-EEFF43DF990E}" srcOrd="1" destOrd="0" parTransId="{F7547850-9909-4F4B-8A63-9980336027A6}" sibTransId="{9722F25C-63BB-4991-93D9-38E77BECBD2D}"/>
    <dgm:cxn modelId="{DD1830DA-A1C7-47B4-A74B-58E189706858}" type="presOf" srcId="{4C45BDCA-5660-4BA7-9218-D81AD0C54D4A}" destId="{3246402F-D5C1-40AA-95B8-B4AA3CE42320}" srcOrd="0" destOrd="0" presId="urn:microsoft.com/office/officeart/2005/8/layout/venn1"/>
    <dgm:cxn modelId="{C03357F0-D5B5-4ADB-8AEC-5439F07B14BA}" type="presOf" srcId="{13D58F81-0566-4A24-BC50-EEFF43DF990E}" destId="{C586B113-BC91-4055-8AFF-14AB1D45BD85}" srcOrd="1" destOrd="0" presId="urn:microsoft.com/office/officeart/2005/8/layout/venn1"/>
    <dgm:cxn modelId="{0C83F4A8-AD90-4CAE-A38A-93FCD28EFC2C}" type="presParOf" srcId="{3246402F-D5C1-40AA-95B8-B4AA3CE42320}" destId="{2F73DD84-C95B-4627-B167-A2B5CBBEAB44}" srcOrd="0" destOrd="0" presId="urn:microsoft.com/office/officeart/2005/8/layout/venn1"/>
    <dgm:cxn modelId="{D0DD376A-ACE0-4969-83BA-8AEF96087A51}" type="presParOf" srcId="{3246402F-D5C1-40AA-95B8-B4AA3CE42320}" destId="{52BCFD03-0BE8-42AE-B5AB-06E837158943}" srcOrd="1" destOrd="0" presId="urn:microsoft.com/office/officeart/2005/8/layout/venn1"/>
    <dgm:cxn modelId="{414183D1-9F29-4733-B7A4-DA500AA6A993}" type="presParOf" srcId="{3246402F-D5C1-40AA-95B8-B4AA3CE42320}" destId="{8BA2E317-C809-4168-ACEC-1AE9E2012C6E}" srcOrd="2" destOrd="0" presId="urn:microsoft.com/office/officeart/2005/8/layout/venn1"/>
    <dgm:cxn modelId="{A4782345-CD0F-478E-8620-2726369C3CD3}" type="presParOf" srcId="{3246402F-D5C1-40AA-95B8-B4AA3CE42320}" destId="{C586B113-BC91-4055-8AFF-14AB1D45BD85}" srcOrd="3" destOrd="0" presId="urn:microsoft.com/office/officeart/2005/8/layout/venn1"/>
    <dgm:cxn modelId="{F936377A-3397-4326-A110-D1AAE373FAF4}" type="presParOf" srcId="{3246402F-D5C1-40AA-95B8-B4AA3CE42320}" destId="{D08FB6D0-9A1C-4F2F-AF40-03F5E2480DB9}" srcOrd="4" destOrd="0" presId="urn:microsoft.com/office/officeart/2005/8/layout/venn1"/>
    <dgm:cxn modelId="{B07681AB-DF73-4CA5-A3A3-239254C9CF7F}" type="presParOf" srcId="{3246402F-D5C1-40AA-95B8-B4AA3CE42320}" destId="{59EAE1E3-25CD-42E8-BA10-0D307A1AAE9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3DD84-C95B-4627-B167-A2B5CBBEAB44}">
      <dsp:nvSpPr>
        <dsp:cNvPr id="0" name=""/>
        <dsp:cNvSpPr/>
      </dsp:nvSpPr>
      <dsp:spPr>
        <a:xfrm>
          <a:off x="1804737" y="946572"/>
          <a:ext cx="1776789" cy="1776789"/>
        </a:xfrm>
        <a:prstGeom prst="ellipse">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Medical Record</a:t>
          </a:r>
        </a:p>
      </dsp:txBody>
      <dsp:txXfrm>
        <a:off x="2041642" y="1257510"/>
        <a:ext cx="1302978" cy="799555"/>
      </dsp:txXfrm>
    </dsp:sp>
    <dsp:sp modelId="{8BA2E317-C809-4168-ACEC-1AE9E2012C6E}">
      <dsp:nvSpPr>
        <dsp:cNvPr id="0" name=""/>
        <dsp:cNvSpPr/>
      </dsp:nvSpPr>
      <dsp:spPr>
        <a:xfrm>
          <a:off x="1836263" y="1119063"/>
          <a:ext cx="1776789" cy="177678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Other Report</a:t>
          </a:r>
        </a:p>
      </dsp:txBody>
      <dsp:txXfrm>
        <a:off x="2379664" y="1578066"/>
        <a:ext cx="1066073" cy="977233"/>
      </dsp:txXfrm>
    </dsp:sp>
    <dsp:sp modelId="{D08FB6D0-9A1C-4F2F-AF40-03F5E2480DB9}">
      <dsp:nvSpPr>
        <dsp:cNvPr id="0" name=""/>
        <dsp:cNvSpPr/>
      </dsp:nvSpPr>
      <dsp:spPr>
        <a:xfrm>
          <a:off x="1356944" y="1119063"/>
          <a:ext cx="1776789" cy="1776789"/>
        </a:xfrm>
        <a:prstGeom prst="ellipse">
          <a:avLst/>
        </a:prstGeom>
        <a:noFill/>
        <a:ln w="25400" cap="flat" cmpd="sng" algn="ctr">
          <a:solidFill>
            <a:srgbClr val="FF00FF"/>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r>
            <a:rPr lang="en-US" sz="1100" kern="1200" dirty="0"/>
            <a:t>Self Report</a:t>
          </a:r>
        </a:p>
      </dsp:txBody>
      <dsp:txXfrm>
        <a:off x="1524259" y="1578066"/>
        <a:ext cx="1066073" cy="97723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10" tIns="47106" rIns="94210" bIns="47106" rtlCol="0"/>
          <a:lstStyle>
            <a:lvl1pPr algn="l">
              <a:defRPr sz="1200"/>
            </a:lvl1pPr>
          </a:lstStyle>
          <a:p>
            <a:endParaRPr lang="en-US"/>
          </a:p>
        </p:txBody>
      </p:sp>
      <p:sp>
        <p:nvSpPr>
          <p:cNvPr id="3" name="Date Placeholder 2"/>
          <p:cNvSpPr>
            <a:spLocks noGrp="1"/>
          </p:cNvSpPr>
          <p:nvPr>
            <p:ph type="dt" sz="quarter" idx="1"/>
          </p:nvPr>
        </p:nvSpPr>
        <p:spPr>
          <a:xfrm>
            <a:off x="4023094" y="0"/>
            <a:ext cx="3077739" cy="469424"/>
          </a:xfrm>
          <a:prstGeom prst="rect">
            <a:avLst/>
          </a:prstGeom>
        </p:spPr>
        <p:txBody>
          <a:bodyPr vert="horz" lIns="94210" tIns="47106" rIns="94210" bIns="47106" rtlCol="0"/>
          <a:lstStyle>
            <a:lvl1pPr algn="r">
              <a:defRPr sz="1200"/>
            </a:lvl1pPr>
          </a:lstStyle>
          <a:p>
            <a:fld id="{BB355646-A25A-4249-B172-4D1949A48AEC}" type="datetimeFigureOut">
              <a:rPr lang="en-US" smtClean="0"/>
              <a:pPr/>
              <a:t>8/18/2019</a:t>
            </a:fld>
            <a:endParaRPr lang="en-US"/>
          </a:p>
        </p:txBody>
      </p:sp>
      <p:sp>
        <p:nvSpPr>
          <p:cNvPr id="4" name="Footer Placeholder 3"/>
          <p:cNvSpPr>
            <a:spLocks noGrp="1"/>
          </p:cNvSpPr>
          <p:nvPr>
            <p:ph type="ftr" sz="quarter" idx="2"/>
          </p:nvPr>
        </p:nvSpPr>
        <p:spPr>
          <a:xfrm>
            <a:off x="1" y="8917423"/>
            <a:ext cx="3077739" cy="469424"/>
          </a:xfrm>
          <a:prstGeom prst="rect">
            <a:avLst/>
          </a:prstGeom>
        </p:spPr>
        <p:txBody>
          <a:bodyPr vert="horz" lIns="94210" tIns="47106" rIns="94210" bIns="47106"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3"/>
            <a:ext cx="3077739" cy="469424"/>
          </a:xfrm>
          <a:prstGeom prst="rect">
            <a:avLst/>
          </a:prstGeom>
        </p:spPr>
        <p:txBody>
          <a:bodyPr vert="horz" lIns="94210" tIns="47106" rIns="94210" bIns="47106" rtlCol="0" anchor="b"/>
          <a:lstStyle>
            <a:lvl1pPr algn="r">
              <a:defRPr sz="1200"/>
            </a:lvl1pPr>
          </a:lstStyle>
          <a:p>
            <a:fld id="{990D3AE9-140C-6047-92FC-D021ED66302D}" type="slidenum">
              <a:rPr lang="en-US" smtClean="0"/>
              <a:pPr/>
              <a:t>‹#›</a:t>
            </a:fld>
            <a:endParaRPr lang="en-US"/>
          </a:p>
        </p:txBody>
      </p:sp>
    </p:spTree>
    <p:extLst>
      <p:ext uri="{BB962C8B-B14F-4D97-AF65-F5344CB8AC3E}">
        <p14:creationId xmlns:p14="http://schemas.microsoft.com/office/powerpoint/2010/main" val="490887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10" tIns="47106" rIns="94210" bIns="47106" rtlCol="0"/>
          <a:lstStyle>
            <a:lvl1pPr algn="l">
              <a:defRPr sz="1200"/>
            </a:lvl1pPr>
          </a:lstStyle>
          <a:p>
            <a:endParaRPr lang="en-US"/>
          </a:p>
        </p:txBody>
      </p:sp>
      <p:sp>
        <p:nvSpPr>
          <p:cNvPr id="3" name="Date Placeholder 2"/>
          <p:cNvSpPr>
            <a:spLocks noGrp="1"/>
          </p:cNvSpPr>
          <p:nvPr>
            <p:ph type="dt" idx="1"/>
          </p:nvPr>
        </p:nvSpPr>
        <p:spPr>
          <a:xfrm>
            <a:off x="4023094" y="0"/>
            <a:ext cx="3077739" cy="469424"/>
          </a:xfrm>
          <a:prstGeom prst="rect">
            <a:avLst/>
          </a:prstGeom>
        </p:spPr>
        <p:txBody>
          <a:bodyPr vert="horz" lIns="94210" tIns="47106" rIns="94210" bIns="47106" rtlCol="0"/>
          <a:lstStyle>
            <a:lvl1pPr algn="r">
              <a:defRPr sz="1200"/>
            </a:lvl1pPr>
          </a:lstStyle>
          <a:p>
            <a:fld id="{8A1F61A0-5486-4E47-8312-C7E877077D0E}" type="datetimeFigureOut">
              <a:rPr lang="en-US" smtClean="0"/>
              <a:pPr/>
              <a:t>8/18/2019</a:t>
            </a:fld>
            <a:endParaRPr lang="en-US"/>
          </a:p>
        </p:txBody>
      </p:sp>
      <p:sp>
        <p:nvSpPr>
          <p:cNvPr id="4" name="Slide Image Placeholder 3"/>
          <p:cNvSpPr>
            <a:spLocks noGrp="1" noRot="1" noChangeAspect="1"/>
          </p:cNvSpPr>
          <p:nvPr>
            <p:ph type="sldImg" idx="2"/>
          </p:nvPr>
        </p:nvSpPr>
        <p:spPr>
          <a:xfrm>
            <a:off x="1204913" y="703263"/>
            <a:ext cx="4694237" cy="3521075"/>
          </a:xfrm>
          <a:prstGeom prst="rect">
            <a:avLst/>
          </a:prstGeom>
          <a:noFill/>
          <a:ln w="12700">
            <a:solidFill>
              <a:prstClr val="black"/>
            </a:solidFill>
          </a:ln>
        </p:spPr>
        <p:txBody>
          <a:bodyPr vert="horz" lIns="94210" tIns="47106" rIns="94210" bIns="47106" rtlCol="0" anchor="ctr"/>
          <a:lstStyle/>
          <a:p>
            <a:endParaRPr lang="en-US"/>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0" tIns="47106" rIns="94210" bIns="471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0" tIns="47106" rIns="94210" bIns="47106"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210" tIns="47106" rIns="94210" bIns="47106" rtlCol="0" anchor="b"/>
          <a:lstStyle>
            <a:lvl1pPr algn="r">
              <a:defRPr sz="1200"/>
            </a:lvl1pPr>
          </a:lstStyle>
          <a:p>
            <a:fld id="{9B19E23C-DD53-9841-B8DE-03FA1723C952}" type="slidenum">
              <a:rPr lang="en-US" smtClean="0"/>
              <a:pPr/>
              <a:t>‹#›</a:t>
            </a:fld>
            <a:endParaRPr lang="en-US"/>
          </a:p>
        </p:txBody>
      </p:sp>
    </p:spTree>
    <p:extLst>
      <p:ext uri="{BB962C8B-B14F-4D97-AF65-F5344CB8AC3E}">
        <p14:creationId xmlns:p14="http://schemas.microsoft.com/office/powerpoint/2010/main" val="25831828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_ENREF_12"/><Relationship Id="rId3" Type="http://schemas.openxmlformats.org/officeDocument/2006/relationships/hyperlink" Target="#_ENREF_1"/><Relationship Id="rId7" Type="http://schemas.openxmlformats.org/officeDocument/2006/relationships/hyperlink" Target="#_ENREF_9"/><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_ENREF_6"/><Relationship Id="rId5" Type="http://schemas.openxmlformats.org/officeDocument/2006/relationships/hyperlink" Target="#_ENREF_3"/><Relationship Id="rId4" Type="http://schemas.openxmlformats.org/officeDocument/2006/relationships/hyperlink" Target="#_ENREF_2"/></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_ENREF_73"/><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_ENREF_191"/><Relationship Id="rId4" Type="http://schemas.openxmlformats.org/officeDocument/2006/relationships/hyperlink" Target="#_ENREF_183"/></Relationships>
</file>

<file path=ppt/notesSlides/_rels/notesSlide23.xml.rels><?xml version="1.0" encoding="UTF-8" standalone="yes"?>
<Relationships xmlns="http://schemas.openxmlformats.org/package/2006/relationships"><Relationship Id="rId8" Type="http://schemas.openxmlformats.org/officeDocument/2006/relationships/hyperlink" Target="#_ENREF_12"/><Relationship Id="rId3" Type="http://schemas.openxmlformats.org/officeDocument/2006/relationships/hyperlink" Target="#_ENREF_1"/><Relationship Id="rId7" Type="http://schemas.openxmlformats.org/officeDocument/2006/relationships/hyperlink" Target="#_ENREF_9"/><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_ENREF_6"/><Relationship Id="rId5" Type="http://schemas.openxmlformats.org/officeDocument/2006/relationships/hyperlink" Target="#_ENREF_3"/><Relationship Id="rId4" Type="http://schemas.openxmlformats.org/officeDocument/2006/relationships/hyperlink" Target="#_ENREF_2"/></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a:t>
            </a:fld>
            <a:endParaRPr lang="en-US"/>
          </a:p>
        </p:txBody>
      </p:sp>
    </p:spTree>
    <p:extLst>
      <p:ext uri="{BB962C8B-B14F-4D97-AF65-F5344CB8AC3E}">
        <p14:creationId xmlns:p14="http://schemas.microsoft.com/office/powerpoint/2010/main" val="3801319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Many of the neurodegenerative pathologies described in TBI survivors might also arise through ‘normal’ ageing (green line). The data presented by Gardner et al.1 support the hypothesis of an accelerated accumulation of neurodegenerative pathology following a single moderate or severe TBI regardless of age at time of injury (pink line), so crossing a threshold to clinical symptoms (dotted line) at an earlier age. By contrast, increased dementia risk after mild TBI was only present in patients aged ≥65 (orange line), implying no meaningful acceleration in neurodegenerative pathologies in patients aged &lt;65 (blue line). Arrows indicate the occurrence of a TBI.</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Some evidence suggests early life TBI</a:t>
            </a:r>
            <a:r>
              <a:rPr lang="en-US" baseline="0" dirty="0"/>
              <a:t> may confer increased risk for neuropathology later in life. In any case: </a:t>
            </a:r>
            <a:r>
              <a:rPr lang="en-US" baseline="0" dirty="0" err="1"/>
              <a:t>prob</a:t>
            </a:r>
            <a:r>
              <a:rPr lang="en-US" baseline="0" dirty="0"/>
              <a:t> not sufficient to consider age at injury as a covariate, may need to consider possibility that exposure-outcome relationships may differ depending on age at exposure.</a:t>
            </a:r>
            <a:endParaRPr lang="en-US"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2652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a:p>
            <a:pPr>
              <a:lnSpc>
                <a:spcPct val="120000"/>
              </a:lnSpc>
            </a:pPr>
            <a:r>
              <a:rPr lang="en-US" sz="2400" dirty="0"/>
              <a:t>ROS started in 1994, enrolled older religious clergy from &gt;40 groups across US</a:t>
            </a:r>
          </a:p>
          <a:p>
            <a:pPr>
              <a:lnSpc>
                <a:spcPct val="120000"/>
              </a:lnSpc>
            </a:pPr>
            <a:r>
              <a:rPr lang="en-US" sz="2400" dirty="0"/>
              <a:t>MAP started in 1997, enrolled older residents from Chicago-area retirement facilities, subsidized housing, church groups &amp; social service agencies</a:t>
            </a:r>
          </a:p>
          <a:p>
            <a:pPr>
              <a:lnSpc>
                <a:spcPct val="120000"/>
              </a:lnSpc>
            </a:pPr>
            <a:r>
              <a:rPr lang="en-US" sz="2400" dirty="0"/>
              <a:t>Annual battery of 21 cognitive tests (19 in common)</a:t>
            </a:r>
          </a:p>
          <a:p>
            <a:pPr>
              <a:lnSpc>
                <a:spcPct val="120000"/>
              </a:lnSpc>
            </a:pPr>
            <a:r>
              <a:rPr lang="en-US" sz="2400" dirty="0"/>
              <a:t>Computer-scored results reviewed by a neuropsychologist to diagnose cognitive impairment</a:t>
            </a:r>
          </a:p>
          <a:p>
            <a:pPr>
              <a:lnSpc>
                <a:spcPct val="120000"/>
              </a:lnSpc>
            </a:pPr>
            <a:r>
              <a:rPr lang="en-US" sz="2400" dirty="0"/>
              <a:t>Participants evaluated by a clinician who used cognitive and clinical data to identify AD and dementia</a:t>
            </a:r>
          </a:p>
          <a:p>
            <a:pPr>
              <a:lnSpc>
                <a:spcPct val="120000"/>
              </a:lnSpc>
            </a:pPr>
            <a:r>
              <a:rPr lang="en-US" sz="2400" dirty="0"/>
              <a:t>MCI defined as cognitive impairment without dementia</a:t>
            </a:r>
          </a:p>
          <a:p>
            <a:pPr>
              <a:lnSpc>
                <a:spcPct val="120000"/>
              </a:lnSpc>
            </a:pPr>
            <a:r>
              <a:rPr lang="en-US" sz="2400" dirty="0"/>
              <a:t>PD: self-report (“Has a doctor ever told you </a:t>
            </a:r>
            <a:r>
              <a:rPr lang="en-US" sz="2400" dirty="0" err="1"/>
              <a:t>you</a:t>
            </a:r>
            <a:r>
              <a:rPr lang="en-US" sz="2400" dirty="0"/>
              <a:t> have….”), </a:t>
            </a:r>
            <a:r>
              <a:rPr lang="en-US" sz="2400" dirty="0" err="1"/>
              <a:t>mUPDRS</a:t>
            </a:r>
            <a:r>
              <a:rPr lang="en-US" sz="2400" dirty="0"/>
              <a:t> every study visit</a:t>
            </a:r>
          </a:p>
          <a:p>
            <a:pPr>
              <a:lnSpc>
                <a:spcPct val="120000"/>
              </a:lnSpc>
            </a:pPr>
            <a:r>
              <a:rPr lang="en-US" sz="2400" dirty="0"/>
              <a:t>Detailed methods for both studies have been published (extensively)</a:t>
            </a:r>
          </a:p>
          <a:p>
            <a:pPr lvl="1">
              <a:lnSpc>
                <a:spcPct val="120000"/>
              </a:lnSpc>
            </a:pPr>
            <a:r>
              <a:rPr lang="en-US" sz="2200" dirty="0"/>
              <a:t>Methods are similar; data were combined for analysis.</a:t>
            </a:r>
          </a:p>
          <a:p>
            <a:endParaRPr lang="en-US"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9392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0392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Sensitivity Analyses:</a:t>
            </a:r>
          </a:p>
          <a:p>
            <a:r>
              <a:rPr lang="en-US" sz="2000" dirty="0"/>
              <a:t>Most people with TBI with LOC&gt;1 hour sustained their TBI at age &lt;25</a:t>
            </a:r>
          </a:p>
          <a:p>
            <a:r>
              <a:rPr lang="en-US" sz="2000" dirty="0"/>
              <a:t>Repeated analyses looking at people with TBI with LOC younger than age 25 compared to those who never had a TBI with LOC</a:t>
            </a:r>
          </a:p>
          <a:p>
            <a:pPr lvl="1"/>
            <a:r>
              <a:rPr lang="en-US" sz="2000" dirty="0"/>
              <a:t>Censored people who had a TBI with LOC after age 25 for these analyses</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2324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Considering TBI in a life course context elucidates the complexity of relevant causal relationships in studying TBI-ADRD risk</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dirty="0" err="1"/>
              <a:t>Ppl</a:t>
            </a:r>
            <a:r>
              <a:rPr lang="en-US" sz="1200" b="1" dirty="0"/>
              <a:t> w TBI have high(</a:t>
            </a:r>
            <a:r>
              <a:rPr lang="en-US" sz="1200" b="1" dirty="0" err="1"/>
              <a:t>er</a:t>
            </a:r>
            <a:r>
              <a:rPr lang="en-US" sz="1200" b="1" dirty="0"/>
              <a:t>?)</a:t>
            </a:r>
            <a:r>
              <a:rPr lang="en-US" sz="1200" b="1" baseline="0" dirty="0"/>
              <a:t> rates of other health conditions. Many have prior TBI (past TBI increases risk for </a:t>
            </a:r>
            <a:r>
              <a:rPr lang="en-US" sz="1200" b="1" baseline="0" dirty="0" err="1"/>
              <a:t>subseq</a:t>
            </a:r>
            <a:r>
              <a:rPr lang="en-US" sz="1200" b="1" baseline="0" dirty="0"/>
              <a:t> TBI).</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200" b="1" baseline="0" dirty="0"/>
              <a:t>Highlight one in particular: early life advantage</a:t>
            </a:r>
            <a:endParaRPr lang="en-US" sz="1200" b="1"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18</a:t>
            </a:fld>
            <a:endParaRPr lang="en-US"/>
          </a:p>
        </p:txBody>
      </p:sp>
    </p:spTree>
    <p:extLst>
      <p:ext uri="{BB962C8B-B14F-4D97-AF65-F5344CB8AC3E}">
        <p14:creationId xmlns:p14="http://schemas.microsoft.com/office/powerpoint/2010/main" val="3782708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an</a:t>
            </a:r>
            <a:r>
              <a:rPr lang="en-US" baseline="0" dirty="0"/>
              <a:t> exposure isn’t assigned randomly (e.g., </a:t>
            </a:r>
            <a:r>
              <a:rPr lang="en-US" baseline="0" dirty="0" err="1"/>
              <a:t>tx</a:t>
            </a:r>
            <a:r>
              <a:rPr lang="en-US" baseline="0" dirty="0"/>
              <a:t> in RCT), need to account for confounding to obtain an unbiased estimate of the relationship of interest. </a:t>
            </a:r>
          </a:p>
          <a:p>
            <a:r>
              <a:rPr lang="en-US" u="sng" baseline="0" dirty="0"/>
              <a:t>Confounding occurs </a:t>
            </a:r>
            <a:r>
              <a:rPr lang="en-US" baseline="0" dirty="0"/>
              <a:t>when a factor is associated with (or causes) both Exposure and Outcome, and is not on the causal path </a:t>
            </a:r>
            <a:r>
              <a:rPr lang="en-US" baseline="0" dirty="0" err="1"/>
              <a:t>bw</a:t>
            </a:r>
            <a:r>
              <a:rPr lang="en-US" baseline="0" dirty="0"/>
              <a:t> Exposure (</a:t>
            </a:r>
            <a:r>
              <a:rPr lang="en-US" baseline="0" dirty="0" err="1"/>
              <a:t>Tx</a:t>
            </a:r>
            <a:r>
              <a:rPr lang="en-US" baseline="0" dirty="0"/>
              <a:t>) and Outcome.</a:t>
            </a:r>
          </a:p>
          <a:p>
            <a:endParaRPr lang="en-US" baseline="0" dirty="0"/>
          </a:p>
          <a:p>
            <a:r>
              <a:rPr lang="en-US" baseline="0" dirty="0"/>
              <a:t>Standard approaches: remove influence of confounders on the relationship of interest to isolate true effects by means of propensity score methods or regression analysis. </a:t>
            </a:r>
          </a:p>
          <a:p>
            <a:endParaRPr lang="en-US" baseline="0" dirty="0"/>
          </a:p>
          <a:p>
            <a:r>
              <a:rPr lang="en-US" baseline="0" dirty="0"/>
              <a:t>Mentioning early life advantage </a:t>
            </a:r>
            <a:r>
              <a:rPr lang="en-US" baseline="0" dirty="0" err="1"/>
              <a:t>bc</a:t>
            </a:r>
            <a:r>
              <a:rPr lang="en-US" baseline="0" dirty="0"/>
              <a:t> it’s a perfect example of a relevant confounder, and it is often not included in TBI-ADRD studies.</a:t>
            </a:r>
            <a:endParaRPr lang="en-US"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19</a:t>
            </a:fld>
            <a:endParaRPr lang="en-US"/>
          </a:p>
        </p:txBody>
      </p:sp>
    </p:spTree>
    <p:extLst>
      <p:ext uri="{BB962C8B-B14F-4D97-AF65-F5344CB8AC3E}">
        <p14:creationId xmlns:p14="http://schemas.microsoft.com/office/powerpoint/2010/main" val="174981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TBI</a:t>
            </a:r>
            <a:r>
              <a:rPr lang="en-US" dirty="0">
                <a:sym typeface="Wingdings" panose="05000000000000000000" pitchFamily="2" charset="2"/>
              </a:rPr>
              <a:t> disease process. Earlier onset of diseases,</a:t>
            </a:r>
            <a:r>
              <a:rPr lang="en-US" baseline="0" dirty="0">
                <a:sym typeface="Wingdings" panose="05000000000000000000" pitchFamily="2" charset="2"/>
              </a:rPr>
              <a:t> greater burden w age, premature mortality.</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20</a:t>
            </a:fld>
            <a:endParaRPr lang="en-US"/>
          </a:p>
        </p:txBody>
      </p:sp>
    </p:spTree>
    <p:extLst>
      <p:ext uri="{BB962C8B-B14F-4D97-AF65-F5344CB8AC3E}">
        <p14:creationId xmlns:p14="http://schemas.microsoft.com/office/powerpoint/2010/main" val="221189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mediator = 3</a:t>
            </a:r>
            <a:r>
              <a:rPr lang="en-US" baseline="30000" dirty="0"/>
              <a:t>rd</a:t>
            </a:r>
            <a:r>
              <a:rPr lang="en-US" baseline="0" dirty="0"/>
              <a:t> variable that mediates (partially or fully) the relationship </a:t>
            </a:r>
            <a:r>
              <a:rPr lang="en-US" baseline="0" dirty="0" err="1"/>
              <a:t>bw</a:t>
            </a:r>
            <a:r>
              <a:rPr lang="en-US" baseline="0" dirty="0"/>
              <a:t> </a:t>
            </a:r>
            <a:r>
              <a:rPr lang="en-US" baseline="0" dirty="0" err="1"/>
              <a:t>Exp</a:t>
            </a:r>
            <a:r>
              <a:rPr lang="en-US" baseline="0" dirty="0"/>
              <a:t> and Outcome.</a:t>
            </a:r>
          </a:p>
          <a:p>
            <a:r>
              <a:rPr lang="en-US" baseline="0" dirty="0"/>
              <a:t>Standard approaches: mediation analysis (m) to estimate the components of the total effect of exposure on outcome</a:t>
            </a:r>
          </a:p>
          <a:p>
            <a:endParaRPr lang="en-US" baseline="0" dirty="0"/>
          </a:p>
          <a:p>
            <a:r>
              <a:rPr lang="en-US" baseline="0" dirty="0"/>
              <a:t>This is just one of zillions of factors affecting relationship </a:t>
            </a:r>
            <a:r>
              <a:rPr lang="en-US" baseline="0" dirty="0" err="1"/>
              <a:t>bw</a:t>
            </a:r>
            <a:r>
              <a:rPr lang="en-US" baseline="0" dirty="0"/>
              <a:t> TBI and ADRD. </a:t>
            </a:r>
          </a:p>
          <a:p>
            <a:r>
              <a:rPr lang="en-US" baseline="0" dirty="0"/>
              <a:t>There is some controversy over whether/how to incorporate factors that are “downstream” of the exposure into models testing associations…</a:t>
            </a:r>
            <a:endParaRPr lang="en-US"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22</a:t>
            </a:fld>
            <a:endParaRPr lang="en-US"/>
          </a:p>
        </p:txBody>
      </p:sp>
    </p:spTree>
    <p:extLst>
      <p:ext uri="{BB962C8B-B14F-4D97-AF65-F5344CB8AC3E}">
        <p14:creationId xmlns:p14="http://schemas.microsoft.com/office/powerpoint/2010/main" val="657130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Ideal = study what happens to a person w TBI and what happens to that person wo TBI (counterfactual)</a:t>
            </a:r>
            <a:br>
              <a:rPr lang="en-US" sz="1200" b="1" dirty="0">
                <a:solidFill>
                  <a:schemeClr val="bg1"/>
                </a:solidFill>
              </a:rPr>
            </a:br>
            <a:r>
              <a:rPr lang="en-US" sz="1200" b="1" dirty="0">
                <a:solidFill>
                  <a:schemeClr val="bg1"/>
                </a:solidFill>
              </a:rPr>
              <a:t>Only way to estimate causal effects is to compare 2 groups that are ID in every way EXCEPT that 1 had TBI 1 didn’t. Approximate: marginal structural models attempt to fully adjust for measured confounders to enhance group comparability and estimate causal effects in a similar way. (Only RCT can balance measured AND unmeasured confounders)</a:t>
            </a:r>
            <a:endParaRPr lang="en-US"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23</a:t>
            </a:fld>
            <a:endParaRPr lang="en-US"/>
          </a:p>
        </p:txBody>
      </p:sp>
    </p:spTree>
    <p:extLst>
      <p:ext uri="{BB962C8B-B14F-4D97-AF65-F5344CB8AC3E}">
        <p14:creationId xmlns:p14="http://schemas.microsoft.com/office/powerpoint/2010/main" val="80012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Traumatic brain injury (TBI) has long been considered one of the strongest environmental risk factors for dementia, though the strength and stability of this association is inconsistent across studies.</a:t>
            </a:r>
            <a:r>
              <a:rPr lang="en-US" sz="1200" u="none" strike="noStrike" kern="1200" baseline="30000" dirty="0">
                <a:solidFill>
                  <a:schemeClr val="tx1"/>
                </a:solidFill>
                <a:effectLst/>
                <a:latin typeface="+mn-lt"/>
                <a:ea typeface="+mn-ea"/>
                <a:cs typeface="+mn-cs"/>
                <a:hlinkClick r:id="rId3" action="ppaction://hlinkfile" tooltip="Weiner, 2017 #37690"/>
              </a:rPr>
              <a:t>1</a:t>
            </a:r>
            <a:r>
              <a:rPr lang="en-US" sz="1200" kern="1200" baseline="30000" dirty="0">
                <a:solidFill>
                  <a:schemeClr val="tx1"/>
                </a:solidFill>
                <a:effectLst/>
                <a:latin typeface="+mn-lt"/>
                <a:ea typeface="+mn-ea"/>
                <a:cs typeface="+mn-cs"/>
              </a:rPr>
              <a:t>,</a:t>
            </a:r>
            <a:r>
              <a:rPr lang="en-US" sz="1200" u="none" strike="noStrike" kern="1200" baseline="30000" dirty="0">
                <a:solidFill>
                  <a:schemeClr val="tx1"/>
                </a:solidFill>
                <a:effectLst/>
                <a:latin typeface="+mn-lt"/>
                <a:ea typeface="+mn-ea"/>
                <a:cs typeface="+mn-cs"/>
                <a:hlinkClick r:id="rId4" action="ppaction://hlinkfile" tooltip="Dams-O'Connor, 2016 #14847"/>
              </a:rPr>
              <a:t>2</a:t>
            </a:r>
            <a:r>
              <a:rPr lang="en-US" sz="1200" kern="1200" dirty="0">
                <a:solidFill>
                  <a:schemeClr val="tx1"/>
                </a:solidFill>
                <a:effectLst/>
                <a:latin typeface="+mn-lt"/>
                <a:ea typeface="+mn-ea"/>
                <a:cs typeface="+mn-cs"/>
              </a:rPr>
              <a:t> Rates of TBI have increased as TBI-related deaths decreased,</a:t>
            </a:r>
            <a:r>
              <a:rPr lang="en-US" sz="1200" u="none" strike="noStrike" kern="1200" baseline="30000" dirty="0">
                <a:solidFill>
                  <a:schemeClr val="tx1"/>
                </a:solidFill>
                <a:effectLst/>
                <a:latin typeface="+mn-lt"/>
                <a:ea typeface="+mn-ea"/>
                <a:cs typeface="+mn-cs"/>
                <a:hlinkClick r:id="rId5" action="ppaction://hlinkfile" tooltip="Statistics,  #21899"/>
              </a:rPr>
              <a:t>5</a:t>
            </a:r>
            <a:r>
              <a:rPr lang="en-US" sz="1200" kern="1200" dirty="0">
                <a:solidFill>
                  <a:schemeClr val="tx1"/>
                </a:solidFill>
                <a:effectLst/>
                <a:latin typeface="+mn-lt"/>
                <a:ea typeface="+mn-ea"/>
                <a:cs typeface="+mn-cs"/>
              </a:rPr>
              <a:t> which means a growing number of individuals are living (and aging) after TBI. Due to differences in study design and analytic strategy, inconsistent definitions of exposures and outcomes, and limited sample sizes of individual studies, it remains unclear whether and under what circumstances TBI may be associated with increased risk for AD/ADRD. There is also growing evidence that repetitive head impacts (RHI),</a:t>
            </a:r>
            <a:r>
              <a:rPr lang="en-US" sz="1200" u="none" strike="noStrike" kern="1200" baseline="30000" dirty="0">
                <a:solidFill>
                  <a:schemeClr val="tx1"/>
                </a:solidFill>
                <a:effectLst/>
                <a:latin typeface="+mn-lt"/>
                <a:ea typeface="+mn-ea"/>
                <a:cs typeface="+mn-cs"/>
                <a:hlinkClick r:id="rId6" action="ppaction://hlinkfile" tooltip="Omalu, 2010 #20033"/>
              </a:rPr>
              <a:t>6-8</a:t>
            </a:r>
            <a:r>
              <a:rPr lang="en-US" sz="1200" kern="1200" dirty="0">
                <a:solidFill>
                  <a:schemeClr val="tx1"/>
                </a:solidFill>
                <a:effectLst/>
                <a:latin typeface="+mn-lt"/>
                <a:ea typeface="+mn-ea"/>
                <a:cs typeface="+mn-cs"/>
              </a:rPr>
              <a:t> and perhaps single TBI,</a:t>
            </a:r>
            <a:r>
              <a:rPr lang="en-US" sz="1200" u="none" strike="noStrike" kern="1200" baseline="30000" dirty="0">
                <a:solidFill>
                  <a:schemeClr val="tx1"/>
                </a:solidFill>
                <a:effectLst/>
                <a:latin typeface="+mn-lt"/>
                <a:ea typeface="+mn-ea"/>
                <a:cs typeface="+mn-cs"/>
                <a:hlinkClick r:id="rId7" action="ppaction://hlinkfile" tooltip="Smith, 2013 #19389"/>
              </a:rPr>
              <a:t>9-11</a:t>
            </a:r>
            <a:r>
              <a:rPr lang="en-US" sz="1200" kern="1200" dirty="0">
                <a:solidFill>
                  <a:schemeClr val="tx1"/>
                </a:solidFill>
                <a:effectLst/>
                <a:latin typeface="+mn-lt"/>
                <a:ea typeface="+mn-ea"/>
                <a:cs typeface="+mn-cs"/>
              </a:rPr>
              <a:t> are associated with an apparently distinct pathological disease, chronic traumatic encephalopathy (CTE).</a:t>
            </a:r>
            <a:r>
              <a:rPr lang="en-US" sz="1200" u="none" strike="noStrike" kern="1200" baseline="30000" dirty="0">
                <a:solidFill>
                  <a:schemeClr val="tx1"/>
                </a:solidFill>
                <a:effectLst/>
                <a:latin typeface="+mn-lt"/>
                <a:ea typeface="+mn-ea"/>
                <a:cs typeface="+mn-cs"/>
                <a:hlinkClick r:id="rId8" action="ppaction://hlinkfile" tooltip="McKee, 2016 #172"/>
              </a:rPr>
              <a:t>12</a:t>
            </a:r>
            <a:r>
              <a:rPr lang="en-US" sz="1200" kern="1200" dirty="0">
                <a:solidFill>
                  <a:schemeClr val="tx1"/>
                </a:solidFill>
                <a:effectLst/>
                <a:latin typeface="+mn-lt"/>
                <a:ea typeface="+mn-ea"/>
                <a:cs typeface="+mn-cs"/>
              </a:rPr>
              <a:t> The  relationship of CTE with well-established AD/ADRDs and their clinical phenotypes remains unclear. RHI has primarily been studied in selected groups  of athletes, so the CTE frequency and risk factors in community cohorts remain unknown. Identification of environmental and genetic risk factors, risk indicators, and effect modifiers using highly informative multi-level models requires very large samples. </a:t>
            </a:r>
            <a:r>
              <a:rPr lang="en-US" sz="1200" u="sng" kern="1200" dirty="0">
                <a:solidFill>
                  <a:schemeClr val="tx1"/>
                </a:solidFill>
                <a:effectLst/>
                <a:latin typeface="+mn-lt"/>
                <a:ea typeface="+mn-ea"/>
                <a:cs typeface="+mn-cs"/>
              </a:rPr>
              <a:t>We will apply individual patient data meta analysis (IPDMA)</a:t>
            </a:r>
            <a:r>
              <a:rPr lang="en-US" sz="1200" u="sng" kern="1200" baseline="30000" dirty="0">
                <a:solidFill>
                  <a:schemeClr val="tx1"/>
                </a:solidFill>
                <a:effectLst/>
                <a:latin typeface="+mn-lt"/>
                <a:ea typeface="+mn-ea"/>
                <a:cs typeface="+mn-cs"/>
              </a:rPr>
              <a:t>3,4</a:t>
            </a:r>
            <a:r>
              <a:rPr lang="en-US" sz="1200" u="sng" kern="1200" dirty="0">
                <a:solidFill>
                  <a:schemeClr val="tx1"/>
                </a:solidFill>
                <a:effectLst/>
                <a:latin typeface="+mn-lt"/>
                <a:ea typeface="+mn-ea"/>
                <a:cs typeface="+mn-cs"/>
              </a:rPr>
              <a:t> using IPD from 5 ongoing longitudinal cohort studies with clinical and neuropathological dementia endpoints to conduct the most comprehensive evaluation of the relationships of TBI and RHI with AD/ADRD to date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19E23C-DD53-9841-B8DE-03FA1723C952}" type="slidenum">
              <a:rPr lang="en-US" smtClean="0"/>
              <a:pPr/>
              <a:t>24</a:t>
            </a:fld>
            <a:endParaRPr lang="en-US"/>
          </a:p>
        </p:txBody>
      </p:sp>
    </p:spTree>
    <p:extLst>
      <p:ext uri="{BB962C8B-B14F-4D97-AF65-F5344CB8AC3E}">
        <p14:creationId xmlns:p14="http://schemas.microsoft.com/office/powerpoint/2010/main" val="245171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4237" cy="351948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2AECC6-FC9C-4229-BDF7-BF958DF68C84}" type="datetime1">
              <a:rPr lang="en-US" smtClean="0">
                <a:solidFill>
                  <a:prstClr val="black"/>
                </a:solidFill>
              </a:rPr>
              <a:pPr/>
              <a:t>8/18/2019</a:t>
            </a:fld>
            <a:endParaRPr lang="en-US">
              <a:solidFill>
                <a:prstClr val="black"/>
              </a:solidFill>
            </a:endParaRPr>
          </a:p>
        </p:txBody>
      </p:sp>
      <p:sp>
        <p:nvSpPr>
          <p:cNvPr id="5" name="Slide Number Placeholder 4"/>
          <p:cNvSpPr>
            <a:spLocks noGrp="1"/>
          </p:cNvSpPr>
          <p:nvPr>
            <p:ph type="sldNum" sz="quarter" idx="11"/>
          </p:nvPr>
        </p:nvSpPr>
        <p:spPr/>
        <p:txBody>
          <a:bodyPr/>
          <a:lstStyle/>
          <a:p>
            <a:fld id="{9B19E23C-DD53-9841-B8DE-03FA1723C95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33830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19E23C-DD53-9841-B8DE-03FA1723C952}" type="slidenum">
              <a:rPr lang="en-US" smtClean="0"/>
              <a:pPr/>
              <a:t>26</a:t>
            </a:fld>
            <a:endParaRPr lang="en-US"/>
          </a:p>
        </p:txBody>
      </p:sp>
    </p:spTree>
    <p:extLst>
      <p:ext uri="{BB962C8B-B14F-4D97-AF65-F5344CB8AC3E}">
        <p14:creationId xmlns:p14="http://schemas.microsoft.com/office/powerpoint/2010/main" val="759792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New</a:t>
            </a:r>
            <a:r>
              <a:rPr lang="en-US" sz="1200" kern="1200" baseline="0" dirty="0">
                <a:solidFill>
                  <a:schemeClr val="tx1"/>
                </a:solidFill>
                <a:effectLst/>
                <a:latin typeface="+mn-lt"/>
                <a:ea typeface="+mn-ea"/>
                <a:cs typeface="+mn-cs"/>
              </a:rPr>
              <a:t> ACT neuropath for </a:t>
            </a:r>
            <a:r>
              <a:rPr lang="en-US" sz="1200" kern="1200" dirty="0">
                <a:solidFill>
                  <a:schemeClr val="tx1"/>
                </a:solidFill>
                <a:effectLst/>
                <a:latin typeface="+mn-lt"/>
                <a:ea typeface="+mn-ea"/>
                <a:cs typeface="+mn-cs"/>
              </a:rPr>
              <a:t>LEARN project involve additional tissue sampling and immunohistochemistry:</a:t>
            </a:r>
          </a:p>
          <a:p>
            <a:r>
              <a:rPr lang="en-US" sz="1200" kern="1200" dirty="0">
                <a:solidFill>
                  <a:schemeClr val="tx1"/>
                </a:solidFill>
                <a:effectLst/>
                <a:latin typeface="+mn-lt"/>
                <a:ea typeface="+mn-ea"/>
                <a:cs typeface="+mn-cs"/>
              </a:rPr>
              <a:t>- IHC stains for alpha-</a:t>
            </a:r>
            <a:r>
              <a:rPr lang="en-US" sz="1200" kern="1200" dirty="0" err="1">
                <a:solidFill>
                  <a:schemeClr val="tx1"/>
                </a:solidFill>
                <a:effectLst/>
                <a:latin typeface="+mn-lt"/>
                <a:ea typeface="+mn-ea"/>
                <a:cs typeface="+mn-cs"/>
              </a:rPr>
              <a:t>synuclein</a:t>
            </a:r>
            <a:r>
              <a:rPr lang="en-US" sz="1200" kern="1200" dirty="0">
                <a:solidFill>
                  <a:schemeClr val="tx1"/>
                </a:solidFill>
                <a:effectLst/>
                <a:latin typeface="+mn-lt"/>
                <a:ea typeface="+mn-ea"/>
                <a:cs typeface="+mn-cs"/>
              </a:rPr>
              <a:t> and TDP-43 (to harmonize the ACT neuropathology data with other cohorts)</a:t>
            </a:r>
            <a:r>
              <a:rPr lang="en-US" sz="1200" kern="1200" baseline="0" dirty="0">
                <a:solidFill>
                  <a:schemeClr val="tx1"/>
                </a:solidFill>
                <a:effectLst/>
                <a:latin typeface="+mn-lt"/>
                <a:ea typeface="+mn-ea"/>
                <a:cs typeface="+mn-cs"/>
              </a:rPr>
              <a:t> </a:t>
            </a:r>
          </a:p>
          <a:p>
            <a:pPr marL="171450" indent="-171450">
              <a:buFontTx/>
              <a:buChar char="-"/>
            </a:pPr>
            <a:r>
              <a:rPr lang="en-US" sz="1200" kern="1200" dirty="0">
                <a:solidFill>
                  <a:schemeClr val="tx1"/>
                </a:solidFill>
                <a:effectLst/>
                <a:latin typeface="+mn-lt"/>
                <a:ea typeface="+mn-ea"/>
                <a:cs typeface="+mn-cs"/>
              </a:rPr>
              <a:t>Additional sampling and </a:t>
            </a:r>
            <a:r>
              <a:rPr lang="en-US" sz="1200" kern="1200" dirty="0" err="1">
                <a:solidFill>
                  <a:schemeClr val="tx1"/>
                </a:solidFill>
                <a:effectLst/>
                <a:latin typeface="+mn-lt"/>
                <a:ea typeface="+mn-ea"/>
                <a:cs typeface="+mn-cs"/>
              </a:rPr>
              <a:t>pTau</a:t>
            </a:r>
            <a:r>
              <a:rPr lang="en-US" sz="1200" kern="1200" dirty="0">
                <a:solidFill>
                  <a:schemeClr val="tx1"/>
                </a:solidFill>
                <a:effectLst/>
                <a:latin typeface="+mn-lt"/>
                <a:ea typeface="+mn-ea"/>
                <a:cs typeface="+mn-cs"/>
              </a:rPr>
              <a:t> IHC will be performed to assess for CTE according to consensus guidelines. </a:t>
            </a:r>
          </a:p>
          <a:p>
            <a:pPr marL="171450" indent="-171450">
              <a:buFontTx/>
              <a:buChar char="-"/>
            </a:pPr>
            <a:r>
              <a:rPr lang="en-US" sz="1200" kern="1200" dirty="0" err="1">
                <a:solidFill>
                  <a:schemeClr val="tx1"/>
                </a:solidFill>
                <a:effectLst/>
                <a:latin typeface="+mn-lt"/>
                <a:ea typeface="+mn-ea"/>
                <a:cs typeface="+mn-cs"/>
              </a:rPr>
              <a:t>Thal</a:t>
            </a:r>
            <a:r>
              <a:rPr lang="en-US" sz="1200" kern="1200" dirty="0">
                <a:solidFill>
                  <a:schemeClr val="tx1"/>
                </a:solidFill>
                <a:effectLst/>
                <a:latin typeface="+mn-lt"/>
                <a:ea typeface="+mn-ea"/>
                <a:cs typeface="+mn-cs"/>
              </a:rPr>
              <a:t> phase scores will be calculated using existing and new amyloid beta immunohistochemistry.</a:t>
            </a:r>
          </a:p>
        </p:txBody>
      </p:sp>
      <p:sp>
        <p:nvSpPr>
          <p:cNvPr id="4" name="Slide Number Placeholder 3"/>
          <p:cNvSpPr>
            <a:spLocks noGrp="1"/>
          </p:cNvSpPr>
          <p:nvPr>
            <p:ph type="sldNum" sz="quarter" idx="10"/>
          </p:nvPr>
        </p:nvSpPr>
        <p:spPr/>
        <p:txBody>
          <a:bodyPr/>
          <a:lstStyle/>
          <a:p>
            <a:fld id="{9B19E23C-DD53-9841-B8DE-03FA1723C952}" type="slidenum">
              <a:rPr lang="en-US" smtClean="0"/>
              <a:pPr/>
              <a:t>27</a:t>
            </a:fld>
            <a:endParaRPr lang="en-US"/>
          </a:p>
        </p:txBody>
      </p:sp>
    </p:spTree>
    <p:extLst>
      <p:ext uri="{BB962C8B-B14F-4D97-AF65-F5344CB8AC3E}">
        <p14:creationId xmlns:p14="http://schemas.microsoft.com/office/powerpoint/2010/main" val="320759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4.7.6 Psychometric harmonization of clinical outcomes</a:t>
            </a:r>
            <a:r>
              <a:rPr lang="en-US" sz="1200" kern="1200" dirty="0">
                <a:solidFill>
                  <a:schemeClr val="tx1"/>
                </a:solidFill>
                <a:effectLst/>
                <a:latin typeface="+mn-lt"/>
                <a:ea typeface="+mn-ea"/>
                <a:cs typeface="+mn-cs"/>
              </a:rPr>
              <a:t>. When the same construct is measured differently across studies, advanced psychometric methods provide an empirical framework to ensure that the same construct is measured in a psychometrically equivalent way across studies and maximizes precision. Although IPDMA does not require that the same measures are used across studies,</a:t>
            </a:r>
            <a:r>
              <a:rPr lang="en-US" sz="1200" u="none" strike="noStrike" kern="1200" baseline="30000" dirty="0">
                <a:solidFill>
                  <a:schemeClr val="tx1"/>
                </a:solidFill>
                <a:effectLst/>
                <a:latin typeface="+mn-lt"/>
                <a:ea typeface="+mn-ea"/>
                <a:cs typeface="+mn-cs"/>
                <a:hlinkClick r:id="rId3" action="ppaction://hlinkfile" tooltip="Graham, 2017 #37669"/>
              </a:rPr>
              <a:t>73</a:t>
            </a:r>
            <a:r>
              <a:rPr lang="en-US" sz="1200" kern="1200" baseline="300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hlinkClick r:id="rId4" action="ppaction://hlinkfile" tooltip="Curran, 2009 #37572"/>
              </a:rPr>
              <a:t>183</a:t>
            </a:r>
            <a:r>
              <a:rPr lang="en-US" sz="1200" kern="1200" baseline="300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hlinkClick r:id="rId5" action="ppaction://hlinkfile" tooltip="Curran, 2008 #37653"/>
              </a:rPr>
              <a:t>191</a:t>
            </a:r>
            <a:r>
              <a:rPr lang="en-US" sz="1200" kern="1200" dirty="0">
                <a:solidFill>
                  <a:schemeClr val="tx1"/>
                </a:solidFill>
                <a:effectLst/>
                <a:latin typeface="+mn-lt"/>
                <a:ea typeface="+mn-ea"/>
                <a:cs typeface="+mn-cs"/>
              </a:rPr>
              <a:t> there are important advantages to psychometric harmonization.</a:t>
            </a:r>
            <a:r>
              <a:rPr lang="en-US" sz="1200" u="none" strike="noStrike" kern="1200" baseline="30000" dirty="0">
                <a:solidFill>
                  <a:schemeClr val="tx1"/>
                </a:solidFill>
                <a:effectLst/>
                <a:latin typeface="+mn-lt"/>
                <a:ea typeface="+mn-ea"/>
                <a:cs typeface="+mn-cs"/>
                <a:hlinkClick r:id="rId3" action="ppaction://hlinkfile" tooltip="Graham, 2017 #37669"/>
              </a:rPr>
              <a:t>73</a:t>
            </a:r>
            <a:r>
              <a:rPr lang="en-US" sz="1200" kern="1200" baseline="300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hlinkClick r:id="rId4" action="ppaction://hlinkfile" tooltip="Curran, 2009 #37572"/>
              </a:rPr>
              <a:t>183</a:t>
            </a:r>
            <a:r>
              <a:rPr lang="en-US" sz="1200" kern="1200" baseline="300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hlinkClick r:id="rId5" action="ppaction://hlinkfile" tooltip="Curran, 2008 #37653"/>
              </a:rPr>
              <a:t>191</a:t>
            </a:r>
            <a:r>
              <a:rPr lang="en-US" sz="1200" kern="1200" dirty="0">
                <a:solidFill>
                  <a:schemeClr val="tx1"/>
                </a:solidFill>
                <a:effectLst/>
                <a:latin typeface="+mn-lt"/>
                <a:ea typeface="+mn-ea"/>
                <a:cs typeface="+mn-cs"/>
              </a:rPr>
              <a:t> This approach places all the items measuring a given construct across all studies on a uniform metric, which facilitates interpretation of results and maximizes the precision with which the upper and lower ranges of the construct can be measured.</a:t>
            </a:r>
            <a:r>
              <a:rPr lang="en-US" sz="1200" u="none" strike="noStrike" kern="1200" baseline="30000" dirty="0">
                <a:solidFill>
                  <a:schemeClr val="tx1"/>
                </a:solidFill>
                <a:effectLst/>
                <a:latin typeface="+mn-lt"/>
                <a:ea typeface="+mn-ea"/>
                <a:cs typeface="+mn-cs"/>
                <a:hlinkClick r:id="rId5" action="ppaction://hlinkfile" tooltip="Curran, 2008 #37653"/>
              </a:rPr>
              <a:t>191</a:t>
            </a:r>
            <a:r>
              <a:rPr lang="en-US" sz="1200" kern="1200" dirty="0">
                <a:solidFill>
                  <a:schemeClr val="tx1"/>
                </a:solidFill>
                <a:effectLst/>
                <a:latin typeface="+mn-lt"/>
                <a:ea typeface="+mn-ea"/>
                <a:cs typeface="+mn-cs"/>
              </a:rPr>
              <a:t> We will use IRT-based approaches to develop uniform measures of key constructs (see </a:t>
            </a:r>
            <a:r>
              <a:rPr lang="en-US" sz="1200" b="1" kern="1200" dirty="0">
                <a:solidFill>
                  <a:schemeClr val="tx1"/>
                </a:solidFill>
                <a:effectLst/>
                <a:latin typeface="+mn-lt"/>
                <a:ea typeface="+mn-ea"/>
                <a:cs typeface="+mn-cs"/>
              </a:rPr>
              <a:t>Table 5</a:t>
            </a:r>
            <a:r>
              <a:rPr lang="en-US" sz="1200" kern="1200" dirty="0">
                <a:solidFill>
                  <a:schemeClr val="tx1"/>
                </a:solidFill>
                <a:effectLst/>
                <a:latin typeface="+mn-lt"/>
                <a:ea typeface="+mn-ea"/>
                <a:cs typeface="+mn-cs"/>
              </a:rPr>
              <a:t>) as described in our prior NIH-funded work (see </a:t>
            </a:r>
            <a:r>
              <a:rPr lang="en-US" sz="1200" b="1" kern="1200" dirty="0">
                <a:solidFill>
                  <a:schemeClr val="tx1"/>
                </a:solidFill>
                <a:effectLst/>
                <a:latin typeface="+mn-lt"/>
                <a:ea typeface="+mn-ea"/>
                <a:cs typeface="+mn-cs"/>
              </a:rPr>
              <a:t>Figure 1</a:t>
            </a:r>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will use IRT-based methods to place CES-D scores from different test versions on a uniform metric, and to co-calibrate cognitive screening tests (CASI, MMSE) as done previously.</a:t>
            </a:r>
            <a:r>
              <a:rPr lang="en-US" sz="1200" kern="1200" baseline="30000" dirty="0">
                <a:solidFill>
                  <a:schemeClr val="tx1"/>
                </a:solidFill>
                <a:effectLst/>
                <a:latin typeface="+mn-lt"/>
                <a:ea typeface="+mn-ea"/>
                <a:cs typeface="+mn-cs"/>
              </a:rPr>
              <a:t>207</a:t>
            </a:r>
            <a:r>
              <a:rPr lang="en-US" sz="1200" kern="1200" dirty="0">
                <a:solidFill>
                  <a:schemeClr val="tx1"/>
                </a:solidFill>
                <a:effectLst/>
                <a:latin typeface="+mn-lt"/>
                <a:ea typeface="+mn-ea"/>
                <a:cs typeface="+mn-cs"/>
              </a:rPr>
              <a:t> We will create a motor composite as done in previous work.</a:t>
            </a:r>
            <a:r>
              <a:rPr lang="en-US" sz="1200" kern="1200" baseline="30000" dirty="0">
                <a:solidFill>
                  <a:schemeClr val="tx1"/>
                </a:solidFill>
                <a:effectLst/>
                <a:latin typeface="+mn-lt"/>
                <a:ea typeface="+mn-ea"/>
                <a:cs typeface="+mn-cs"/>
              </a:rPr>
              <a:t>208</a:t>
            </a:r>
            <a:r>
              <a:rPr lang="en-US" sz="1200" kern="1200" dirty="0">
                <a:solidFill>
                  <a:schemeClr val="tx1"/>
                </a:solidFill>
                <a:effectLst/>
                <a:latin typeface="+mn-lt"/>
                <a:ea typeface="+mn-ea"/>
                <a:cs typeface="+mn-cs"/>
              </a:rPr>
              <a:t> We will use overlapping items to co-calibrate measures of behavioral aggression and of sleep quality. We will use SEM and IRT to co-calibrate cognitive test items to produce harmonized scores for memory, executive functioning, language, and visuospatial ability (see </a:t>
            </a:r>
            <a:r>
              <a:rPr lang="en-US" sz="1200" b="1" kern="1200" dirty="0">
                <a:solidFill>
                  <a:schemeClr val="tx1"/>
                </a:solidFill>
                <a:effectLst/>
                <a:latin typeface="+mn-lt"/>
                <a:ea typeface="+mn-ea"/>
                <a:cs typeface="+mn-cs"/>
              </a:rPr>
              <a:t>Fig 1</a:t>
            </a:r>
            <a:r>
              <a:rPr lang="en-US" sz="1200" kern="1200" dirty="0">
                <a:solidFill>
                  <a:schemeClr val="tx1"/>
                </a:solidFill>
                <a:effectLst/>
                <a:latin typeface="+mn-lt"/>
                <a:ea typeface="+mn-ea"/>
                <a:cs typeface="+mn-cs"/>
              </a:rPr>
              <a:t>). UW will lead IRT-based analyses with input from content experts via regular teleconferences. </a:t>
            </a:r>
          </a:p>
          <a:p>
            <a:r>
              <a:rPr lang="en-US" sz="1200" kern="1200" dirty="0">
                <a:solidFill>
                  <a:schemeClr val="tx1"/>
                </a:solidFill>
                <a:effectLst/>
                <a:latin typeface="+mn-lt"/>
                <a:ea typeface="+mn-ea"/>
                <a:cs typeface="+mn-cs"/>
              </a:rPr>
              <a:t>Single factor model of language domain in ACT and ROS/MAP/MARS. Blue items are obtained in ACT only, yellow items are obtained in ROS/MAP only and green “anchor” items are obtained across the studies.</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28</a:t>
            </a:fld>
            <a:endParaRPr lang="en-US"/>
          </a:p>
        </p:txBody>
      </p:sp>
    </p:spTree>
    <p:extLst>
      <p:ext uri="{BB962C8B-B14F-4D97-AF65-F5344CB8AC3E}">
        <p14:creationId xmlns:p14="http://schemas.microsoft.com/office/powerpoint/2010/main" val="26184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Traumatic brain injury (TBI) has long been considered one of the strongest environmental risk factors for dementia, though the strength and stability of this association is inconsistent across studies.</a:t>
            </a:r>
            <a:r>
              <a:rPr lang="en-US" sz="1200" u="none" strike="noStrike" kern="1200" baseline="30000" dirty="0">
                <a:solidFill>
                  <a:schemeClr val="tx1"/>
                </a:solidFill>
                <a:effectLst/>
                <a:latin typeface="+mn-lt"/>
                <a:ea typeface="+mn-ea"/>
                <a:cs typeface="+mn-cs"/>
                <a:hlinkClick r:id="rId3" action="ppaction://hlinkfile" tooltip="Weiner, 2017 #37690"/>
              </a:rPr>
              <a:t>1</a:t>
            </a:r>
            <a:r>
              <a:rPr lang="en-US" sz="1200" kern="1200" baseline="30000" dirty="0">
                <a:solidFill>
                  <a:schemeClr val="tx1"/>
                </a:solidFill>
                <a:effectLst/>
                <a:latin typeface="+mn-lt"/>
                <a:ea typeface="+mn-ea"/>
                <a:cs typeface="+mn-cs"/>
              </a:rPr>
              <a:t>,</a:t>
            </a:r>
            <a:r>
              <a:rPr lang="en-US" sz="1200" u="none" strike="noStrike" kern="1200" baseline="30000" dirty="0">
                <a:solidFill>
                  <a:schemeClr val="tx1"/>
                </a:solidFill>
                <a:effectLst/>
                <a:latin typeface="+mn-lt"/>
                <a:ea typeface="+mn-ea"/>
                <a:cs typeface="+mn-cs"/>
                <a:hlinkClick r:id="rId4" action="ppaction://hlinkfile" tooltip="Dams-O'Connor, 2016 #14847"/>
              </a:rPr>
              <a:t>2</a:t>
            </a:r>
            <a:r>
              <a:rPr lang="en-US" sz="1200" kern="1200" dirty="0">
                <a:solidFill>
                  <a:schemeClr val="tx1"/>
                </a:solidFill>
                <a:effectLst/>
                <a:latin typeface="+mn-lt"/>
                <a:ea typeface="+mn-ea"/>
                <a:cs typeface="+mn-cs"/>
              </a:rPr>
              <a:t> Rates of TBI have increased as TBI-related deaths decreased,</a:t>
            </a:r>
            <a:r>
              <a:rPr lang="en-US" sz="1200" u="none" strike="noStrike" kern="1200" baseline="30000" dirty="0">
                <a:solidFill>
                  <a:schemeClr val="tx1"/>
                </a:solidFill>
                <a:effectLst/>
                <a:latin typeface="+mn-lt"/>
                <a:ea typeface="+mn-ea"/>
                <a:cs typeface="+mn-cs"/>
                <a:hlinkClick r:id="rId5" action="ppaction://hlinkfile" tooltip="Statistics,  #21899"/>
              </a:rPr>
              <a:t>5</a:t>
            </a:r>
            <a:r>
              <a:rPr lang="en-US" sz="1200" kern="1200" dirty="0">
                <a:solidFill>
                  <a:schemeClr val="tx1"/>
                </a:solidFill>
                <a:effectLst/>
                <a:latin typeface="+mn-lt"/>
                <a:ea typeface="+mn-ea"/>
                <a:cs typeface="+mn-cs"/>
              </a:rPr>
              <a:t> which means a growing number of individuals are living (and aging) after TBI. Due to differences in study design and analytic strategy, inconsistent definitions of exposures and outcomes, and limited sample sizes of individual studies, it remains unclear whether and under what circumstances TBI may be associated with increased risk for AD/ADRD. There is also growing evidence that repetitive head impacts (RHI),</a:t>
            </a:r>
            <a:r>
              <a:rPr lang="en-US" sz="1200" u="none" strike="noStrike" kern="1200" baseline="30000" dirty="0">
                <a:solidFill>
                  <a:schemeClr val="tx1"/>
                </a:solidFill>
                <a:effectLst/>
                <a:latin typeface="+mn-lt"/>
                <a:ea typeface="+mn-ea"/>
                <a:cs typeface="+mn-cs"/>
                <a:hlinkClick r:id="rId6" action="ppaction://hlinkfile" tooltip="Omalu, 2010 #20033"/>
              </a:rPr>
              <a:t>6-8</a:t>
            </a:r>
            <a:r>
              <a:rPr lang="en-US" sz="1200" kern="1200" dirty="0">
                <a:solidFill>
                  <a:schemeClr val="tx1"/>
                </a:solidFill>
                <a:effectLst/>
                <a:latin typeface="+mn-lt"/>
                <a:ea typeface="+mn-ea"/>
                <a:cs typeface="+mn-cs"/>
              </a:rPr>
              <a:t> and perhaps single TBI,</a:t>
            </a:r>
            <a:r>
              <a:rPr lang="en-US" sz="1200" u="none" strike="noStrike" kern="1200" baseline="30000" dirty="0">
                <a:solidFill>
                  <a:schemeClr val="tx1"/>
                </a:solidFill>
                <a:effectLst/>
                <a:latin typeface="+mn-lt"/>
                <a:ea typeface="+mn-ea"/>
                <a:cs typeface="+mn-cs"/>
                <a:hlinkClick r:id="rId7" action="ppaction://hlinkfile" tooltip="Smith, 2013 #19389"/>
              </a:rPr>
              <a:t>9-11</a:t>
            </a:r>
            <a:r>
              <a:rPr lang="en-US" sz="1200" kern="1200" dirty="0">
                <a:solidFill>
                  <a:schemeClr val="tx1"/>
                </a:solidFill>
                <a:effectLst/>
                <a:latin typeface="+mn-lt"/>
                <a:ea typeface="+mn-ea"/>
                <a:cs typeface="+mn-cs"/>
              </a:rPr>
              <a:t> are associated with an apparently distinct pathological disease, chronic traumatic encephalopathy (CTE).</a:t>
            </a:r>
            <a:r>
              <a:rPr lang="en-US" sz="1200" u="none" strike="noStrike" kern="1200" baseline="30000" dirty="0">
                <a:solidFill>
                  <a:schemeClr val="tx1"/>
                </a:solidFill>
                <a:effectLst/>
                <a:latin typeface="+mn-lt"/>
                <a:ea typeface="+mn-ea"/>
                <a:cs typeface="+mn-cs"/>
                <a:hlinkClick r:id="rId8" action="ppaction://hlinkfile" tooltip="McKee, 2016 #172"/>
              </a:rPr>
              <a:t>12</a:t>
            </a:r>
            <a:r>
              <a:rPr lang="en-US" sz="1200" kern="1200" dirty="0">
                <a:solidFill>
                  <a:schemeClr val="tx1"/>
                </a:solidFill>
                <a:effectLst/>
                <a:latin typeface="+mn-lt"/>
                <a:ea typeface="+mn-ea"/>
                <a:cs typeface="+mn-cs"/>
              </a:rPr>
              <a:t> The  relationship of CTE with well-established AD/ADRDs and their clinical phenotypes remains unclear. RHI has primarily been studied in selected groups  of athletes, so the CTE frequency and risk factors in community cohorts remain unknown. Identification of environmental and genetic risk factors, risk indicators, and effect modifiers using highly informative multi-level models requires very large samples. </a:t>
            </a:r>
            <a:r>
              <a:rPr lang="en-US" sz="1200" u="sng" kern="1200" dirty="0">
                <a:solidFill>
                  <a:schemeClr val="tx1"/>
                </a:solidFill>
                <a:effectLst/>
                <a:latin typeface="+mn-lt"/>
                <a:ea typeface="+mn-ea"/>
                <a:cs typeface="+mn-cs"/>
              </a:rPr>
              <a:t>We will apply individual patient data meta analysis (IPDMA)</a:t>
            </a:r>
            <a:r>
              <a:rPr lang="en-US" sz="1200" u="sng" kern="1200" baseline="30000" dirty="0">
                <a:solidFill>
                  <a:schemeClr val="tx1"/>
                </a:solidFill>
                <a:effectLst/>
                <a:latin typeface="+mn-lt"/>
                <a:ea typeface="+mn-ea"/>
                <a:cs typeface="+mn-cs"/>
              </a:rPr>
              <a:t>3,4</a:t>
            </a:r>
            <a:r>
              <a:rPr lang="en-US" sz="1200" u="sng" kern="1200" dirty="0">
                <a:solidFill>
                  <a:schemeClr val="tx1"/>
                </a:solidFill>
                <a:effectLst/>
                <a:latin typeface="+mn-lt"/>
                <a:ea typeface="+mn-ea"/>
                <a:cs typeface="+mn-cs"/>
              </a:rPr>
              <a:t> using IPD from 5 ongoing longitudinal cohort studies with clinical and neuropathological dementia endpoints to conduct the most comprehensive evaluation of the relationships of TBI and RHI with AD/ADRD to date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19E23C-DD53-9841-B8DE-03FA1723C952}" type="slidenum">
              <a:rPr lang="en-US" smtClean="0"/>
              <a:pPr/>
              <a:t>29</a:t>
            </a:fld>
            <a:endParaRPr lang="en-US"/>
          </a:p>
        </p:txBody>
      </p:sp>
    </p:spTree>
    <p:extLst>
      <p:ext uri="{BB962C8B-B14F-4D97-AF65-F5344CB8AC3E}">
        <p14:creationId xmlns:p14="http://schemas.microsoft.com/office/powerpoint/2010/main" val="4067245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30</a:t>
            </a:fld>
            <a:endParaRPr lang="en-US"/>
          </a:p>
        </p:txBody>
      </p:sp>
    </p:spTree>
    <p:extLst>
      <p:ext uri="{BB962C8B-B14F-4D97-AF65-F5344CB8AC3E}">
        <p14:creationId xmlns:p14="http://schemas.microsoft.com/office/powerpoint/2010/main" val="1086513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32</a:t>
            </a:fld>
            <a:endParaRPr lang="en-US"/>
          </a:p>
        </p:txBody>
      </p:sp>
    </p:spTree>
    <p:extLst>
      <p:ext uri="{BB962C8B-B14F-4D97-AF65-F5344CB8AC3E}">
        <p14:creationId xmlns:p14="http://schemas.microsoft.com/office/powerpoint/2010/main" val="3127023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Danish administrative data study found only 58% of EOD diagnoses were correctly classified after clinical record review, compared to 86% in older adults. (Salem LC, Andersen BB, Nielsen TR, </a:t>
            </a:r>
            <a:r>
              <a:rPr lang="en-US" sz="1200" b="0" i="0" kern="1200" dirty="0" err="1">
                <a:solidFill>
                  <a:schemeClr val="tx1"/>
                </a:solidFill>
                <a:effectLst/>
                <a:latin typeface="+mn-lt"/>
                <a:ea typeface="+mn-ea"/>
                <a:cs typeface="+mn-cs"/>
              </a:rPr>
              <a:t>Stokholm</a:t>
            </a:r>
            <a:r>
              <a:rPr lang="en-US" sz="1200" b="0" i="0" kern="1200" dirty="0">
                <a:solidFill>
                  <a:schemeClr val="tx1"/>
                </a:solidFill>
                <a:effectLst/>
                <a:latin typeface="+mn-lt"/>
                <a:ea typeface="+mn-ea"/>
                <a:cs typeface="+mn-cs"/>
              </a:rPr>
              <a:t> J, </a:t>
            </a:r>
            <a:r>
              <a:rPr lang="en-US" sz="1200" b="0" i="0" kern="1200" dirty="0" err="1">
                <a:solidFill>
                  <a:schemeClr val="tx1"/>
                </a:solidFill>
                <a:effectLst/>
                <a:latin typeface="+mn-lt"/>
                <a:ea typeface="+mn-ea"/>
                <a:cs typeface="+mn-cs"/>
              </a:rPr>
              <a:t>J�rgensen</a:t>
            </a:r>
            <a:r>
              <a:rPr lang="en-US" sz="1200" b="0" i="0" kern="1200" dirty="0">
                <a:solidFill>
                  <a:schemeClr val="tx1"/>
                </a:solidFill>
                <a:effectLst/>
                <a:latin typeface="+mn-lt"/>
                <a:ea typeface="+mn-ea"/>
                <a:cs typeface="+mn-cs"/>
              </a:rPr>
              <a:t> MB, </a:t>
            </a:r>
            <a:r>
              <a:rPr lang="en-US" sz="1200" b="0" i="0" kern="1200" dirty="0" err="1">
                <a:solidFill>
                  <a:schemeClr val="tx1"/>
                </a:solidFill>
                <a:effectLst/>
                <a:latin typeface="+mn-lt"/>
                <a:ea typeface="+mn-ea"/>
                <a:cs typeface="+mn-cs"/>
              </a:rPr>
              <a:t>Waldemar</a:t>
            </a:r>
            <a:r>
              <a:rPr lang="en-US" sz="1200" b="0" i="0" kern="1200" dirty="0">
                <a:solidFill>
                  <a:schemeClr val="tx1"/>
                </a:solidFill>
                <a:effectLst/>
                <a:latin typeface="+mn-lt"/>
                <a:ea typeface="+mn-ea"/>
                <a:cs typeface="+mn-cs"/>
              </a:rPr>
              <a:t> G. Inadequate Diagnostic Evaluation in Young Patients Registered with a Diagnosis of Dementia: A Nationwide Register-Based Study. Dementia and Geriatric Cognitive Disorders Extra. 2014;4(1):31-44. doi:10.1159/000358050)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Pugh et al:</a:t>
            </a:r>
            <a:r>
              <a:rPr lang="en-US" sz="1200" b="0" i="0" kern="1200" baseline="0" dirty="0">
                <a:solidFill>
                  <a:schemeClr val="tx1"/>
                </a:solidFill>
                <a:effectLst/>
                <a:latin typeface="+mn-lt"/>
                <a:ea typeface="+mn-ea"/>
                <a:cs typeface="+mn-cs"/>
              </a:rPr>
              <a:t> review of ICD-9 codes used by VA (Barnes et al) -</a:t>
            </a:r>
            <a:r>
              <a:rPr lang="en-US" sz="1200" b="0" i="0" kern="1200" dirty="0">
                <a:solidFill>
                  <a:schemeClr val="tx1"/>
                </a:solidFill>
                <a:effectLst/>
                <a:latin typeface="+mn-lt"/>
                <a:ea typeface="+mn-ea"/>
                <a:cs typeface="+mn-cs"/>
              </a:rPr>
              <a:t> only 26% actually had evidence of cognitive dysfunction based on the medical record, few of whom would meet clinical criteria for dementia</a:t>
            </a:r>
            <a:endParaRPr lang="en-US"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33</a:t>
            </a:fld>
            <a:endParaRPr lang="en-US"/>
          </a:p>
        </p:txBody>
      </p:sp>
    </p:spTree>
    <p:extLst>
      <p:ext uri="{BB962C8B-B14F-4D97-AF65-F5344CB8AC3E}">
        <p14:creationId xmlns:p14="http://schemas.microsoft.com/office/powerpoint/2010/main" val="875168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**With respect to defining the outcome: prospective</a:t>
            </a:r>
            <a:r>
              <a:rPr lang="en-US" baseline="0" dirty="0"/>
              <a:t> studies (ideally w autopsy endpoints) are needed to validate a unified definition. </a:t>
            </a:r>
            <a:r>
              <a:rPr lang="en-US" baseline="0" dirty="0" err="1"/>
              <a:t>Til</a:t>
            </a:r>
            <a:r>
              <a:rPr lang="en-US" baseline="0" dirty="0"/>
              <a:t> then, we honor a hierarchy: autopsy confirmed, consensus based, </a:t>
            </a:r>
            <a:r>
              <a:rPr lang="en-US" baseline="0" dirty="0" err="1"/>
              <a:t>etc</a:t>
            </a:r>
            <a:r>
              <a:rPr lang="en-US" baseline="0" dirty="0"/>
              <a:t> etc. Exercise caution when basing study on medical record data.</a:t>
            </a:r>
            <a:endParaRPr lang="en-US"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373387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err="1"/>
              <a:t>Haneuse</a:t>
            </a:r>
            <a:r>
              <a:rPr lang="en-US" baseline="0" dirty="0"/>
              <a:t> et al: </a:t>
            </a:r>
            <a:r>
              <a:rPr lang="en-US" dirty="0"/>
              <a:t>When information is available on factors that govern selection, inverse-probability weighting provides an analytic approach to adjust for selection bias</a:t>
            </a:r>
          </a:p>
          <a:p>
            <a:r>
              <a:rPr lang="en-US" dirty="0"/>
              <a:t>Adjustment for potential selection bias yields substantially strengthened association between neuro-pathological outcomes and dementia status at death.</a:t>
            </a:r>
          </a:p>
          <a:p>
            <a:endParaRPr lang="en-US" dirty="0"/>
          </a:p>
          <a:p>
            <a:r>
              <a:rPr lang="en-US" dirty="0"/>
              <a:t>Confounders of the NP risk factor-dementia association can be separated into two groups; those that further act as predictors of the selection mechanism denoted C 0 , and those that do not, denoted C 1 . When there are ALSO covariates that are risk factors for selection but not for dementia, there is risk for selection bias.</a:t>
            </a:r>
          </a:p>
          <a:p>
            <a:endParaRPr lang="en-US" dirty="0"/>
          </a:p>
          <a:p>
            <a:r>
              <a:rPr lang="en-US" dirty="0"/>
              <a:t>Conclusions: Armed with analytic techniques to adjust for selection bias and to ensure generalizability of results from population-based neuropathological studies, researchers should consider incorporating information related to selection into their data collection schemes.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(figure 4 in this</a:t>
            </a:r>
            <a:r>
              <a:rPr lang="en-US" baseline="0" dirty="0"/>
              <a:t> paper </a:t>
            </a:r>
            <a:r>
              <a:rPr lang="en-US" dirty="0"/>
              <a:t>provides a directed acyclic graph indicating various relationships between variables associated with dementia and selection. For clarity, confounders of the NP risk factor-dementia association have been separated into two groups; those that further act as predictors of the selection mechanism denoted C 0 , and those that do not, denoted C 1 . Finally, Z denotes covariates that are risk factors for selection but not for dementia. From figure 4 we see that L = (Y, C 0 , Z); it is clear that both of the </a:t>
            </a:r>
            <a:r>
              <a:rPr lang="en-US" dirty="0" err="1"/>
              <a:t>Hernán</a:t>
            </a:r>
            <a:r>
              <a:rPr lang="en-US" dirty="0"/>
              <a:t> et al. [6] criteria apply, indicating potential selection bias.)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**IPW not necessarily appropriate for investigating</a:t>
            </a:r>
            <a:r>
              <a:rPr lang="en-US" baseline="0" dirty="0"/>
              <a:t> impact of attrition-due-to-death on </a:t>
            </a:r>
            <a:r>
              <a:rPr lang="en-US" baseline="0" dirty="0" err="1"/>
              <a:t>Exp</a:t>
            </a:r>
            <a:r>
              <a:rPr lang="en-US" baseline="0" dirty="0"/>
              <a:t>-outcome relationships (essentially </a:t>
            </a:r>
            <a:r>
              <a:rPr lang="en-US" baseline="0" dirty="0" err="1"/>
              <a:t>upweights</a:t>
            </a:r>
            <a:r>
              <a:rPr lang="en-US" baseline="0" dirty="0"/>
              <a:t> dead </a:t>
            </a:r>
            <a:r>
              <a:rPr lang="en-US" baseline="0" dirty="0" err="1"/>
              <a:t>ppl</a:t>
            </a:r>
            <a:r>
              <a:rPr lang="en-US" baseline="0" dirty="0"/>
              <a:t> and pretends they are not different – when they obviously and fundamentally are).</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35</a:t>
            </a:fld>
            <a:endParaRPr lang="en-US"/>
          </a:p>
        </p:txBody>
      </p:sp>
    </p:spTree>
    <p:extLst>
      <p:ext uri="{BB962C8B-B14F-4D97-AF65-F5344CB8AC3E}">
        <p14:creationId xmlns:p14="http://schemas.microsoft.com/office/powerpoint/2010/main" val="300139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a:t>
            </a:fld>
            <a:endParaRPr lang="en-US"/>
          </a:p>
        </p:txBody>
      </p:sp>
    </p:spTree>
    <p:extLst>
      <p:ext uri="{BB962C8B-B14F-4D97-AF65-F5344CB8AC3E}">
        <p14:creationId xmlns:p14="http://schemas.microsoft.com/office/powerpoint/2010/main" val="180089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10000"/>
              </a:lnSpc>
              <a:buFont typeface="Arial" pitchFamily="34" charset="0"/>
              <a:buChar char="•"/>
              <a:defRPr/>
            </a:pPr>
            <a:r>
              <a:rPr lang="en-GB" sz="3000" dirty="0"/>
              <a:t>A lifetime history of TBI was </a:t>
            </a:r>
            <a:r>
              <a:rPr lang="en-GB" sz="3000" dirty="0">
                <a:solidFill>
                  <a:schemeClr val="accent2"/>
                </a:solidFill>
              </a:rPr>
              <a:t>not </a:t>
            </a:r>
            <a:r>
              <a:rPr lang="en-GB" sz="3000" dirty="0"/>
              <a:t>associated with elevated risk for developing subsequent incident dementia or incident possible or probable AD. </a:t>
            </a:r>
          </a:p>
          <a:p>
            <a:pPr lvl="1">
              <a:lnSpc>
                <a:spcPct val="110000"/>
              </a:lnSpc>
              <a:buFont typeface="Arial" pitchFamily="34" charset="0"/>
              <a:buChar char="–"/>
              <a:defRPr/>
            </a:pPr>
            <a:r>
              <a:rPr lang="en-GB" sz="3000" dirty="0"/>
              <a:t>Evaluated dementia risk by age at injury: no increased risk regardless of age at TBI w LOC</a:t>
            </a:r>
          </a:p>
          <a:p>
            <a:pPr lvl="1">
              <a:lnSpc>
                <a:spcPct val="110000"/>
              </a:lnSpc>
              <a:buFont typeface="Arial" pitchFamily="34" charset="0"/>
              <a:buChar char="–"/>
              <a:defRPr/>
            </a:pPr>
            <a:r>
              <a:rPr lang="en-GB" sz="3000" dirty="0"/>
              <a:t>HR ranged 1.02-1.06 (95% CI = 0.78-1.39)</a:t>
            </a:r>
          </a:p>
          <a:p>
            <a:pPr lvl="1">
              <a:lnSpc>
                <a:spcPct val="110000"/>
              </a:lnSpc>
              <a:defRPr/>
            </a:pPr>
            <a:endParaRPr lang="en-GB" sz="3000" dirty="0"/>
          </a:p>
          <a:p>
            <a:pPr marL="347841" lvl="1" indent="-347841">
              <a:lnSpc>
                <a:spcPct val="110000"/>
              </a:lnSpc>
              <a:buFont typeface="Arial" pitchFamily="34" charset="0"/>
              <a:buChar char="•"/>
              <a:defRPr/>
            </a:pPr>
            <a:r>
              <a:rPr lang="en-GB" sz="3000" dirty="0"/>
              <a:t>No interaction between the APOE ε4 allele and history of TBI in increasing the risk for developing dementia or AD </a:t>
            </a:r>
          </a:p>
          <a:p>
            <a:pPr marL="755542" lvl="2" indent="-347841">
              <a:lnSpc>
                <a:spcPct val="110000"/>
              </a:lnSpc>
              <a:buFont typeface="Arial" pitchFamily="34" charset="0"/>
              <a:buChar char="•"/>
              <a:defRPr/>
            </a:pPr>
            <a:r>
              <a:rPr lang="en-GB" sz="3000" dirty="0"/>
              <a:t>Likelihood ratio test p=0.6.</a:t>
            </a:r>
          </a:p>
          <a:p>
            <a:pPr marL="407702" lvl="2">
              <a:lnSpc>
                <a:spcPct val="110000"/>
              </a:lnSpc>
              <a:defRPr/>
            </a:pPr>
            <a:endParaRPr lang="en-GB" sz="3000"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1765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in prospective</a:t>
            </a:r>
            <a:r>
              <a:rPr lang="en-US" baseline="0" dirty="0"/>
              <a:t> studies of hospitalized TBI pts (injury well characterized), still want to measure prior exposure and re-injury.</a:t>
            </a:r>
          </a:p>
          <a:p>
            <a:r>
              <a:rPr lang="en-US" dirty="0"/>
              <a:t>Missing ex/ CDC estimates omit TBIs treated at PCP offices, urgent care, military</a:t>
            </a:r>
            <a:r>
              <a:rPr lang="en-US" baseline="0" dirty="0"/>
              <a:t> or VA hospitals, untreated TBI, and TBIs that aren’t entered into medical record).</a:t>
            </a:r>
          </a:p>
          <a:p>
            <a:r>
              <a:rPr lang="en-US" baseline="0" dirty="0"/>
              <a:t>BAT-L = Boston Assessment of TBI-Lifetime </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6</a:t>
            </a:fld>
            <a:endParaRPr lang="en-US"/>
          </a:p>
        </p:txBody>
      </p:sp>
    </p:spTree>
    <p:extLst>
      <p:ext uri="{BB962C8B-B14F-4D97-AF65-F5344CB8AC3E}">
        <p14:creationId xmlns:p14="http://schemas.microsoft.com/office/powerpoint/2010/main" val="224004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43%</a:t>
            </a:r>
            <a:r>
              <a:rPr lang="en-US" baseline="0" dirty="0"/>
              <a:t> of Coloradoans reported a lifetime history of TBI. (18% reported most severe was </a:t>
            </a:r>
            <a:r>
              <a:rPr lang="en-US" baseline="0" dirty="0" err="1"/>
              <a:t>mTBI</a:t>
            </a:r>
            <a:r>
              <a:rPr lang="en-US" baseline="0" dirty="0"/>
              <a:t> w no LOC, 18% had </a:t>
            </a:r>
            <a:r>
              <a:rPr lang="en-US" baseline="0" dirty="0" err="1"/>
              <a:t>mTBI</a:t>
            </a:r>
            <a:r>
              <a:rPr lang="en-US" baseline="0" dirty="0"/>
              <a:t> w LOC). A full 28% didn’t seek </a:t>
            </a:r>
            <a:r>
              <a:rPr lang="en-US" baseline="0" dirty="0" err="1"/>
              <a:t>tx</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Those who didn’t seek </a:t>
            </a:r>
            <a:r>
              <a:rPr lang="en-US" baseline="0" dirty="0" err="1"/>
              <a:t>tx</a:t>
            </a:r>
            <a:r>
              <a:rPr lang="en-US" baseline="0" dirty="0"/>
              <a:t> had worse outcomes (?) – implications for what ‘not seeking </a:t>
            </a:r>
            <a:r>
              <a:rPr lang="en-US" baseline="0" dirty="0" err="1"/>
              <a:t>tx</a:t>
            </a:r>
            <a:r>
              <a:rPr lang="en-US" baseline="0" dirty="0"/>
              <a:t>’ may be proxy for</a:t>
            </a:r>
            <a:endParaRPr lang="en-US"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7</a:t>
            </a:fld>
            <a:endParaRPr lang="en-US"/>
          </a:p>
        </p:txBody>
      </p:sp>
    </p:spTree>
    <p:extLst>
      <p:ext uri="{BB962C8B-B14F-4D97-AF65-F5344CB8AC3E}">
        <p14:creationId xmlns:p14="http://schemas.microsoft.com/office/powerpoint/2010/main" val="267485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in hierarchical</a:t>
            </a:r>
            <a:r>
              <a:rPr lang="en-US" baseline="0" dirty="0"/>
              <a:t> order I guess? Abstraction </a:t>
            </a:r>
            <a:r>
              <a:rPr lang="en-US" baseline="0" dirty="0" err="1"/>
              <a:t>prob</a:t>
            </a:r>
            <a:r>
              <a:rPr lang="en-US" baseline="0" dirty="0"/>
              <a:t> better than claims).</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10</a:t>
            </a:fld>
            <a:endParaRPr lang="en-US"/>
          </a:p>
        </p:txBody>
      </p:sp>
    </p:spTree>
    <p:extLst>
      <p:ext uri="{BB962C8B-B14F-4D97-AF65-F5344CB8AC3E}">
        <p14:creationId xmlns:p14="http://schemas.microsoft.com/office/powerpoint/2010/main" val="106337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nSpc>
                <a:spcPct val="110000"/>
              </a:lnSpc>
              <a:buFont typeface="Arial" pitchFamily="34" charset="0"/>
              <a:buNone/>
              <a:defRPr/>
            </a:pPr>
            <a:r>
              <a:rPr lang="en-GB" sz="3000" dirty="0"/>
              <a:t>***TWO EXAMPLES of how</a:t>
            </a:r>
            <a:r>
              <a:rPr lang="en-GB" sz="3000" baseline="0" dirty="0"/>
              <a:t> selection into a study may bias research on TBI-ADRD associations (KDOC/ACT and </a:t>
            </a:r>
            <a:r>
              <a:rPr lang="en-GB" sz="3000" baseline="0" dirty="0" err="1"/>
              <a:t>Mez</a:t>
            </a:r>
            <a:r>
              <a:rPr lang="en-GB" sz="3000" baseline="0" dirty="0"/>
              <a:t>/McKee papers)</a:t>
            </a:r>
          </a:p>
          <a:p>
            <a:pPr>
              <a:lnSpc>
                <a:spcPct val="110000"/>
              </a:lnSpc>
              <a:buFont typeface="Arial" pitchFamily="34" charset="0"/>
              <a:buNone/>
              <a:defRPr/>
            </a:pPr>
            <a:r>
              <a:rPr lang="en-GB" sz="3000" dirty="0">
                <a:sym typeface="Wingdings" panose="05000000000000000000" pitchFamily="2" charset="2"/>
              </a:rPr>
              <a:t> This study:</a:t>
            </a:r>
            <a:r>
              <a:rPr lang="en-GB" sz="3000" baseline="0" dirty="0">
                <a:sym typeface="Wingdings" panose="05000000000000000000" pitchFamily="2" charset="2"/>
              </a:rPr>
              <a:t> can interpret findings as suggesting a model of diminishing risk?</a:t>
            </a:r>
            <a:endParaRPr lang="en-GB" sz="3000" dirty="0"/>
          </a:p>
          <a:p>
            <a:pPr>
              <a:lnSpc>
                <a:spcPct val="110000"/>
              </a:lnSpc>
              <a:buFont typeface="Arial" pitchFamily="34" charset="0"/>
              <a:buChar char="•"/>
              <a:defRPr/>
            </a:pPr>
            <a:r>
              <a:rPr lang="en-GB" sz="3000" dirty="0"/>
              <a:t>A lifetime history of TBI was </a:t>
            </a:r>
            <a:r>
              <a:rPr lang="en-GB" sz="3000" dirty="0">
                <a:solidFill>
                  <a:schemeClr val="accent2"/>
                </a:solidFill>
              </a:rPr>
              <a:t>not </a:t>
            </a:r>
            <a:r>
              <a:rPr lang="en-GB" sz="3000" dirty="0"/>
              <a:t>associated with elevated risk for developing subsequent incident dementia or incident possible or probable AD. </a:t>
            </a:r>
          </a:p>
          <a:p>
            <a:pPr lvl="1">
              <a:lnSpc>
                <a:spcPct val="110000"/>
              </a:lnSpc>
              <a:buFont typeface="Arial" pitchFamily="34" charset="0"/>
              <a:buChar char="–"/>
              <a:defRPr/>
            </a:pPr>
            <a:r>
              <a:rPr lang="en-GB" sz="3000" dirty="0"/>
              <a:t>Evaluated dementia risk by age at injury: no increased risk regardless of age at TBI w LOC</a:t>
            </a:r>
          </a:p>
          <a:p>
            <a:pPr lvl="1">
              <a:lnSpc>
                <a:spcPct val="110000"/>
              </a:lnSpc>
              <a:buFont typeface="Arial" pitchFamily="34" charset="0"/>
              <a:buChar char="–"/>
              <a:defRPr/>
            </a:pPr>
            <a:r>
              <a:rPr lang="en-GB" sz="3000" dirty="0"/>
              <a:t>HR ranged 1.02-1.06 (95% CI = 0.78-1.39)</a:t>
            </a:r>
          </a:p>
          <a:p>
            <a:pPr lvl="1">
              <a:lnSpc>
                <a:spcPct val="110000"/>
              </a:lnSpc>
              <a:defRPr/>
            </a:pPr>
            <a:endParaRPr lang="en-GB" sz="3000" dirty="0"/>
          </a:p>
          <a:p>
            <a:pPr marL="347841" lvl="1" indent="-347841">
              <a:lnSpc>
                <a:spcPct val="110000"/>
              </a:lnSpc>
              <a:buFont typeface="Arial" pitchFamily="34" charset="0"/>
              <a:buChar char="•"/>
              <a:defRPr/>
            </a:pPr>
            <a:r>
              <a:rPr lang="en-GB" sz="3000" dirty="0"/>
              <a:t>No interaction between the APOE ε4 allele and history of TBI in increasing the risk for developing dementia or AD </a:t>
            </a:r>
          </a:p>
          <a:p>
            <a:pPr marL="755542" lvl="2" indent="-347841">
              <a:lnSpc>
                <a:spcPct val="110000"/>
              </a:lnSpc>
              <a:buFont typeface="Arial" pitchFamily="34" charset="0"/>
              <a:buChar char="•"/>
              <a:defRPr/>
            </a:pPr>
            <a:r>
              <a:rPr lang="en-GB" sz="3000" dirty="0"/>
              <a:t>Likelihood ratio test p=0.6.</a:t>
            </a:r>
          </a:p>
          <a:p>
            <a:pPr marL="407702" lvl="2">
              <a:lnSpc>
                <a:spcPct val="110000"/>
              </a:lnSpc>
              <a:defRPr/>
            </a:pPr>
            <a:endParaRPr lang="en-GB" sz="3000" dirty="0"/>
          </a:p>
          <a:p>
            <a:endParaRPr lang="en-US"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4349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recruit from the community,</a:t>
            </a:r>
            <a:r>
              <a:rPr lang="en-US" baseline="0" dirty="0"/>
              <a:t> NOT just the clinic</a:t>
            </a:r>
          </a:p>
          <a:p>
            <a:r>
              <a:rPr lang="en-US" baseline="0" dirty="0"/>
              <a:t>Well demonstrated in dementia research (ADC cohorts are often clinic based, those recruited in community are different)</a:t>
            </a:r>
            <a:endParaRPr lang="en-US" dirty="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13</a:t>
            </a:fld>
            <a:endParaRPr lang="en-US"/>
          </a:p>
        </p:txBody>
      </p:sp>
    </p:spTree>
    <p:extLst>
      <p:ext uri="{BB962C8B-B14F-4D97-AF65-F5344CB8AC3E}">
        <p14:creationId xmlns:p14="http://schemas.microsoft.com/office/powerpoint/2010/main" val="2666638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userDrawn="1"/>
        </p:nvPicPr>
        <p:blipFill>
          <a:blip r:embed="rId2"/>
          <a:stretch>
            <a:fillRect/>
          </a:stretch>
        </p:blipFill>
        <p:spPr>
          <a:xfrm>
            <a:off x="0" y="0"/>
            <a:ext cx="9156192" cy="6867144"/>
          </a:xfrm>
          <a:prstGeom prst="rect">
            <a:avLst/>
          </a:prstGeom>
        </p:spPr>
      </p:pic>
      <p:sp>
        <p:nvSpPr>
          <p:cNvPr id="2" name="Title 1"/>
          <p:cNvSpPr>
            <a:spLocks noGrp="1"/>
          </p:cNvSpPr>
          <p:nvPr>
            <p:ph type="ctrTitle"/>
          </p:nvPr>
        </p:nvSpPr>
        <p:spPr>
          <a:xfrm>
            <a:off x="685799" y="1435315"/>
            <a:ext cx="5776975" cy="2148634"/>
          </a:xfrm>
        </p:spPr>
        <p:txBody>
          <a:bodyPr anchor="t">
            <a:normAutofit/>
          </a:bodyPr>
          <a:lstStyle>
            <a:lvl1pPr algn="l">
              <a:lnSpc>
                <a:spcPts val="4800"/>
              </a:lnSpc>
              <a:defRPr sz="4500" b="1">
                <a:solidFill>
                  <a:srgbClr val="FFFFFF"/>
                </a:solidFill>
                <a:latin typeface="Times New Roman"/>
                <a:cs typeface="Times New Roman"/>
              </a:defRPr>
            </a:lvl1pPr>
          </a:lstStyle>
          <a:p>
            <a:r>
              <a:rPr lang="en-US" dirty="0"/>
              <a:t>Click to edit Master title style</a:t>
            </a:r>
          </a:p>
        </p:txBody>
      </p:sp>
      <p:sp>
        <p:nvSpPr>
          <p:cNvPr id="3" name="Subtitle 2"/>
          <p:cNvSpPr>
            <a:spLocks noGrp="1"/>
          </p:cNvSpPr>
          <p:nvPr>
            <p:ph type="subTitle" idx="1"/>
          </p:nvPr>
        </p:nvSpPr>
        <p:spPr>
          <a:xfrm>
            <a:off x="685800" y="3705733"/>
            <a:ext cx="4681000" cy="1791975"/>
          </a:xfrm>
        </p:spPr>
        <p:txBody>
          <a:bodyPr>
            <a:normAutofit/>
          </a:bodyPr>
          <a:lstStyle>
            <a:lvl1pPr marL="0" indent="0" algn="l">
              <a:lnSpc>
                <a:spcPts val="2700"/>
              </a:lnSpc>
              <a:buNone/>
              <a:defRPr sz="23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6150994" y="4657091"/>
            <a:ext cx="2502732" cy="1868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SMC Brain Injury RGB Vrt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40485" y="5251301"/>
            <a:ext cx="2971800" cy="12164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backtoc-02.jpg"/>
          <p:cNvPicPr>
            <a:picLocks noChangeAspect="1"/>
          </p:cNvPicPr>
          <p:nvPr userDrawn="1"/>
        </p:nvPicPr>
        <p:blipFill>
          <a:blip r:embed="rId2"/>
          <a:stretch>
            <a:fillRect/>
          </a:stretch>
        </p:blipFill>
        <p:spPr>
          <a:xfrm>
            <a:off x="0" y="0"/>
            <a:ext cx="9156192" cy="6867144"/>
          </a:xfrm>
          <a:prstGeom prst="rect">
            <a:avLst/>
          </a:prstGeom>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dirty="0"/>
              <a:t>Click to edit Master title style</a:t>
            </a:r>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userDrawn="1"/>
        </p:nvPicPr>
        <p:blipFill>
          <a:blip r:embed="rId2"/>
          <a:stretch>
            <a:fillRect/>
          </a:stretch>
        </p:blipFill>
        <p:spPr>
          <a:xfrm>
            <a:off x="0" y="0"/>
            <a:ext cx="9156192" cy="6867144"/>
          </a:xfrm>
          <a:prstGeom prst="rect">
            <a:avLst/>
          </a:prstGeom>
        </p:spPr>
      </p:pic>
      <p:sp>
        <p:nvSpPr>
          <p:cNvPr id="2" name="Title 1"/>
          <p:cNvSpPr>
            <a:spLocks noGrp="1"/>
          </p:cNvSpPr>
          <p:nvPr>
            <p:ph type="title" hasCustomPrompt="1"/>
          </p:nvPr>
        </p:nvSpPr>
        <p:spPr>
          <a:xfrm>
            <a:off x="722313" y="1684143"/>
            <a:ext cx="7772400" cy="2700106"/>
          </a:xfrm>
        </p:spPr>
        <p:txBody>
          <a:bodyPr anchor="t">
            <a:noAutofit/>
          </a:bodyPr>
          <a:lstStyle>
            <a:lvl1pPr algn="l">
              <a:lnSpc>
                <a:spcPts val="4800"/>
              </a:lnSpc>
              <a:defRPr sz="4500" b="1" cap="none">
                <a:solidFill>
                  <a:schemeClr val="bg1"/>
                </a:solidFil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a:t>Click to edit Master title style</a:t>
            </a:r>
          </a:p>
        </p:txBody>
      </p:sp>
      <p:sp>
        <p:nvSpPr>
          <p:cNvPr id="4" name="Footer Placeholder 3"/>
          <p:cNvSpPr>
            <a:spLocks noGrp="1"/>
          </p:cNvSpPr>
          <p:nvPr>
            <p:ph type="ftr" sz="quarter" idx="11"/>
          </p:nvPr>
        </p:nvSpPr>
        <p:spPr>
          <a:xfrm>
            <a:off x="457200" y="6356350"/>
            <a:ext cx="2895600" cy="365125"/>
          </a:xfrm>
          <a:prstGeom prst="rect">
            <a:avLst/>
          </a:prstGeom>
        </p:spPr>
        <p:txBody>
          <a:bodyPr/>
          <a:lstStyle/>
          <a:p>
            <a:r>
              <a:rPr lang="en-US"/>
              <a:t>Mount Sinai / Presentation Slide / December 5, 2012</a:t>
            </a:r>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a:p>
        </p:txBody>
      </p:sp>
      <p:sp>
        <p:nvSpPr>
          <p:cNvPr id="7" name="Text Placeholder 2"/>
          <p:cNvSpPr>
            <a:spLocks noGrp="1"/>
          </p:cNvSpPr>
          <p:nvPr>
            <p:ph type="body" idx="1"/>
          </p:nvPr>
        </p:nvSpPr>
        <p:spPr>
          <a:xfrm>
            <a:off x="457200" y="1739781"/>
            <a:ext cx="8229600" cy="4197252"/>
          </a:xfrm>
        </p:spPr>
        <p:txBody>
          <a:bodyPr anchor="t">
            <a:normAutofit/>
          </a:bodyPr>
          <a:lstStyle>
            <a:lvl1pPr marL="0" indent="0">
              <a:lnSpc>
                <a:spcPts val="5200"/>
              </a:lnSpc>
              <a:buNone/>
              <a:defRPr sz="5100" b="1">
                <a:solidFill>
                  <a:srgbClr val="666666"/>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57200" y="1493086"/>
            <a:ext cx="8229600" cy="4525963"/>
          </a:xfrm>
        </p:spPr>
        <p:txBody>
          <a:bodyPr/>
          <a:lstStyle>
            <a:lvl1pPr>
              <a:lnSpc>
                <a:spcPts val="2300"/>
              </a:lnSpc>
              <a:defRPr/>
            </a:lvl1pPr>
            <a:lvl4pPr>
              <a:defRPr>
                <a:latin typeface="Arial"/>
                <a:cs typeface="Aria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r>
              <a:rPr lang="en-US"/>
              <a:t>Mount Sinai / Presentation Slide / December 5, 2012</a:t>
            </a:r>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020ACA-82B8-44C0-B740-A7B00D31394A}" type="datetimeFigureOut">
              <a:rPr lang="en-US"/>
              <a:pPr>
                <a:defRPr/>
              </a:pPr>
              <a:t>8/18/2019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2B6A2E-C152-4BFA-8B26-30952A93E6AA}" type="slidenum">
              <a:rPr lang="en-US"/>
              <a:pPr>
                <a:defRPr/>
              </a:pPr>
              <a:t>‹#›</a:t>
            </a:fld>
            <a:endParaRPr lang="en-US"/>
          </a:p>
        </p:txBody>
      </p:sp>
    </p:spTree>
    <p:extLst>
      <p:ext uri="{BB962C8B-B14F-4D97-AF65-F5344CB8AC3E}">
        <p14:creationId xmlns:p14="http://schemas.microsoft.com/office/powerpoint/2010/main" val="235139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AF1CEF7-B1BA-4258-9227-E81316E8E04E}" type="datetimeFigureOut">
              <a:rPr lang="en-US"/>
              <a:pPr>
                <a:defRPr/>
              </a:pPr>
              <a:t>8/18/2019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B3AC17-86FF-4534-B84A-F5D376D242AE}" type="slidenum">
              <a:rPr lang="en-US"/>
              <a:pPr>
                <a:defRPr/>
              </a:pPr>
              <a:t>‹#›</a:t>
            </a:fld>
            <a:endParaRPr lang="en-US"/>
          </a:p>
        </p:txBody>
      </p:sp>
    </p:spTree>
    <p:extLst>
      <p:ext uri="{BB962C8B-B14F-4D97-AF65-F5344CB8AC3E}">
        <p14:creationId xmlns:p14="http://schemas.microsoft.com/office/powerpoint/2010/main" val="418346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6096"/>
            <a:ext cx="8229600" cy="62517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64221" y="6356350"/>
            <a:ext cx="21336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fld id="{E7D63523-73D7-614F-B62C-31315533CF74}" type="datetime1">
              <a:rPr lang="en-US" smtClean="0"/>
              <a:pPr/>
              <a:t>8/18/2019</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20">
                <a:solidFill>
                  <a:schemeClr val="tx1">
                    <a:tint val="75000"/>
                  </a:schemeClr>
                </a:solidFill>
                <a:latin typeface="Arial"/>
                <a:cs typeface="Arial"/>
              </a:defRPr>
            </a:lvl1pPr>
          </a:lstStyle>
          <a:p>
            <a:fld id="{9F8FBD0B-D5BA-AC4A-B182-CCF391B5588A}" type="slidenum">
              <a:rPr lang="en-US" smtClean="0"/>
              <a:pPr/>
              <a:t>‹#›</a:t>
            </a:fld>
            <a:endParaRPr lang="en-US"/>
          </a:p>
        </p:txBody>
      </p:sp>
      <p:sp>
        <p:nvSpPr>
          <p:cNvPr id="7"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r>
              <a:rPr lang="en-US"/>
              <a:t>Mount Sinai / Presentation Slide / December 5, 2012</a:t>
            </a:r>
          </a:p>
        </p:txBody>
      </p:sp>
      <p:pic>
        <p:nvPicPr>
          <p:cNvPr id="9" name="Picture 8" descr="pptback-02.jpg"/>
          <p:cNvPicPr>
            <a:picLocks noChangeAspect="1"/>
          </p:cNvPicPr>
          <p:nvPr/>
        </p:nvPicPr>
        <p:blipFill>
          <a:blip r:embed="rId9"/>
          <a:stretch>
            <a:fillRect/>
          </a:stretch>
        </p:blipFill>
        <p:spPr>
          <a:xfrm>
            <a:off x="-4572" y="6721475"/>
            <a:ext cx="9153144" cy="146450"/>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12" r:id="rId2"/>
    <p:sldLayoutId id="2147483708" r:id="rId3"/>
    <p:sldLayoutId id="2147483711" r:id="rId4"/>
    <p:sldLayoutId id="2147483707" r:id="rId5"/>
    <p:sldLayoutId id="2147483713" r:id="rId6"/>
    <p:sldLayoutId id="2147483714" r:id="rId7"/>
  </p:sldLayoutIdLst>
  <p:hf hdr="0" dt="0"/>
  <p:txStyles>
    <p:titleStyle>
      <a:lvl1pPr algn="l" defTabSz="457200" rtl="0" eaLnBrk="1" latinLnBrk="0" hangingPunct="1">
        <a:spcBef>
          <a:spcPct val="0"/>
        </a:spcBef>
        <a:buNone/>
        <a:defRPr sz="2000" b="1" kern="1200">
          <a:solidFill>
            <a:schemeClr val="accent1"/>
          </a:solidFill>
          <a:latin typeface="Times New Roman"/>
          <a:ea typeface="+mj-ea"/>
          <a:cs typeface="Times New Roman"/>
        </a:defRPr>
      </a:lvl1pPr>
    </p:titleStyle>
    <p:bodyStyle>
      <a:lvl1pPr marL="342900" indent="-342900" algn="l" defTabSz="457200" rtl="0" eaLnBrk="1" latinLnBrk="0" hangingPunct="1">
        <a:spcBef>
          <a:spcPct val="20000"/>
        </a:spcBef>
        <a:buSzPct val="70000"/>
        <a:buFont typeface="Lucida Grande"/>
        <a:buChar char="▶"/>
        <a:defRPr sz="18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1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2.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7.emf"/><Relationship Id="rId4"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8.emf"/><Relationship Id="rId4"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22.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7.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284" y="354932"/>
            <a:ext cx="8873290" cy="5482008"/>
          </a:xfrm>
        </p:spPr>
        <p:txBody>
          <a:bodyPr>
            <a:normAutofit/>
          </a:bodyPr>
          <a:lstStyle/>
          <a:p>
            <a:pPr>
              <a:lnSpc>
                <a:spcPct val="100000"/>
              </a:lnSpc>
            </a:pPr>
            <a:r>
              <a:rPr lang="en-US" sz="4000" dirty="0"/>
              <a:t>Leveraging Existing Aging Research Networks: LEARN TBI-AD</a:t>
            </a:r>
            <a:br>
              <a:rPr lang="en-US" sz="4000" dirty="0"/>
            </a:br>
            <a:br>
              <a:rPr lang="en-US" sz="1800" dirty="0"/>
            </a:br>
            <a:r>
              <a:rPr lang="en-US" sz="1400" dirty="0">
                <a:solidFill>
                  <a:schemeClr val="tx1"/>
                </a:solidFill>
              </a:rPr>
              <a:t>Kristen Dams-O'Connor, Ph.D.							Jesse </a:t>
            </a:r>
            <a:r>
              <a:rPr lang="en-US" sz="1400" dirty="0" err="1">
                <a:solidFill>
                  <a:schemeClr val="tx1"/>
                </a:solidFill>
              </a:rPr>
              <a:t>Mez</a:t>
            </a:r>
            <a:r>
              <a:rPr lang="en-US" sz="1400" dirty="0">
                <a:solidFill>
                  <a:schemeClr val="tx1"/>
                </a:solidFill>
              </a:rPr>
              <a:t>, MD MPH</a:t>
            </a:r>
            <a:br>
              <a:rPr lang="en-US" sz="1400" dirty="0">
                <a:solidFill>
                  <a:schemeClr val="tx1"/>
                </a:solidFill>
              </a:rPr>
            </a:br>
            <a:r>
              <a:rPr lang="en-US" sz="1400" dirty="0">
                <a:solidFill>
                  <a:schemeClr val="tx1"/>
                </a:solidFill>
              </a:rPr>
              <a:t>Director, Brain Injury Research Center						Clinical Core Director, BU ADRC</a:t>
            </a:r>
            <a:br>
              <a:rPr lang="en-US" sz="1400" dirty="0">
                <a:solidFill>
                  <a:schemeClr val="tx1"/>
                </a:solidFill>
              </a:rPr>
            </a:br>
            <a:r>
              <a:rPr lang="en-US" sz="1400" dirty="0">
                <a:solidFill>
                  <a:schemeClr val="tx1"/>
                </a:solidFill>
              </a:rPr>
              <a:t>Associate Professor of Rehabilitation Medicine and Neurology 		Associate Professor of Neurology</a:t>
            </a:r>
            <a:br>
              <a:rPr lang="en-US" sz="1400" dirty="0">
                <a:solidFill>
                  <a:schemeClr val="tx1"/>
                </a:solidFill>
              </a:rPr>
            </a:br>
            <a:r>
              <a:rPr lang="en-US" sz="1400" dirty="0">
                <a:solidFill>
                  <a:schemeClr val="tx1"/>
                </a:solidFill>
              </a:rPr>
              <a:t>Icahn School of Medicine at Mount Sinai 						Boston University</a:t>
            </a:r>
          </a:p>
        </p:txBody>
      </p:sp>
      <p:sp>
        <p:nvSpPr>
          <p:cNvPr id="4" name="TextBox 3"/>
          <p:cNvSpPr txBox="1"/>
          <p:nvPr/>
        </p:nvSpPr>
        <p:spPr>
          <a:xfrm>
            <a:off x="26767" y="4134992"/>
            <a:ext cx="6031133" cy="2739211"/>
          </a:xfrm>
          <a:prstGeom prst="rect">
            <a:avLst/>
          </a:prstGeom>
          <a:noFill/>
        </p:spPr>
        <p:txBody>
          <a:bodyPr wrap="square" rtlCol="0">
            <a:spAutoFit/>
          </a:bodyPr>
          <a:lstStyle/>
          <a:p>
            <a:r>
              <a:rPr lang="en-US" sz="1600" b="1" dirty="0">
                <a:solidFill>
                  <a:schemeClr val="accent2"/>
                </a:solidFill>
              </a:rPr>
              <a:t>Grant # 1 R01 AG061028-01</a:t>
            </a:r>
          </a:p>
          <a:p>
            <a:r>
              <a:rPr lang="en-US" sz="1600" dirty="0">
                <a:solidFill>
                  <a:schemeClr val="accent2"/>
                </a:solidFill>
              </a:rPr>
              <a:t>National Institutes of Health (NIH)/National Institute on Aging (NIA)</a:t>
            </a:r>
          </a:p>
          <a:p>
            <a:r>
              <a:rPr lang="en-US" sz="1000" b="1" dirty="0"/>
              <a:t>Grant # 1 U01 NS086625-01 </a:t>
            </a:r>
            <a:r>
              <a:rPr lang="en-US" sz="1000" dirty="0"/>
              <a:t>				</a:t>
            </a:r>
          </a:p>
          <a:p>
            <a:r>
              <a:rPr lang="en-US" sz="1000" dirty="0"/>
              <a:t>National Institutes of Health (NIH)/National Institute of Neurological Disorders and Stroke (NINDS)</a:t>
            </a:r>
          </a:p>
          <a:p>
            <a:pPr>
              <a:spcBef>
                <a:spcPts val="0"/>
              </a:spcBef>
              <a:buNone/>
            </a:pPr>
            <a:r>
              <a:rPr lang="en-US" sz="1000" b="1" dirty="0"/>
              <a:t>Grant </a:t>
            </a:r>
            <a:r>
              <a:rPr kumimoji="1" lang="en-US" sz="1000" b="1" dirty="0"/>
              <a:t>#</a:t>
            </a:r>
            <a:r>
              <a:rPr lang="en-US" sz="1000" b="1" dirty="0"/>
              <a:t>90DPTB0009-01-00</a:t>
            </a:r>
            <a:r>
              <a:rPr kumimoji="1" lang="en-US" sz="1000" b="1" dirty="0"/>
              <a:t> </a:t>
            </a:r>
          </a:p>
          <a:p>
            <a:pPr>
              <a:spcBef>
                <a:spcPts val="0"/>
              </a:spcBef>
              <a:buNone/>
            </a:pPr>
            <a:r>
              <a:rPr kumimoji="1" lang="en-US" sz="1000" dirty="0"/>
              <a:t>National Institute on Disability Independent Living and Rehabilitation Research (NIDILRR)</a:t>
            </a:r>
          </a:p>
          <a:p>
            <a:r>
              <a:rPr lang="en-US" sz="1000" b="1" dirty="0"/>
              <a:t>Grant #PCS-1604-35115 </a:t>
            </a:r>
            <a:r>
              <a:rPr lang="en-US" sz="1000" dirty="0"/>
              <a:t>		</a:t>
            </a:r>
          </a:p>
          <a:p>
            <a:r>
              <a:rPr lang="en-US" sz="1000" dirty="0"/>
              <a:t>Patient Centered Outcome Research Institute (PCORI)</a:t>
            </a:r>
          </a:p>
          <a:p>
            <a:r>
              <a:rPr lang="en-US" sz="1000" b="1" dirty="0"/>
              <a:t>Grant # W81XWH-17-1-0330 </a:t>
            </a:r>
            <a:r>
              <a:rPr lang="en-US" sz="1000" dirty="0"/>
              <a:t>Epidemiology of Military Risk Factors Award</a:t>
            </a:r>
          </a:p>
          <a:p>
            <a:r>
              <a:rPr lang="en-US" sz="1000" dirty="0"/>
              <a:t>Department of Defense  CDMRP Peer Reviewed Alzheimer’s Research Program</a:t>
            </a:r>
          </a:p>
          <a:p>
            <a:r>
              <a:rPr lang="en-US" sz="1000" b="1" dirty="0"/>
              <a:t>Grant # DVBIC-W91YTZ-13-C-0015</a:t>
            </a:r>
          </a:p>
          <a:p>
            <a:r>
              <a:rPr lang="en-US" sz="1000" dirty="0"/>
              <a:t>Department of Defense – Defense and Veterans Brain Injury Center (DVBIC)</a:t>
            </a:r>
          </a:p>
          <a:p>
            <a:r>
              <a:rPr lang="en-US" sz="1000" b="1" dirty="0"/>
              <a:t>Grant #1K01HD074651-01A1 	</a:t>
            </a:r>
            <a:r>
              <a:rPr lang="en-US" sz="1000" dirty="0"/>
              <a:t>	</a:t>
            </a:r>
          </a:p>
          <a:p>
            <a:r>
              <a:rPr lang="en-US" sz="1000" dirty="0"/>
              <a:t>National Institutes of Health (NIH)/National Institute of Child Health and Development (NICHD)</a:t>
            </a:r>
          </a:p>
          <a:p>
            <a:r>
              <a:rPr lang="en-US" sz="1000" b="1" dirty="0"/>
              <a:t>Grant # AZ170038 </a:t>
            </a:r>
            <a:r>
              <a:rPr lang="en-US" sz="1000" dirty="0"/>
              <a:t>Research Partnership Award</a:t>
            </a:r>
          </a:p>
          <a:p>
            <a:r>
              <a:rPr lang="en-US" sz="1000" dirty="0">
                <a:solidFill>
                  <a:schemeClr val="tx2"/>
                </a:solidFill>
              </a:rPr>
              <a:t>Department of Defense  CDMRP Peer Reviewed Alzheimer’s Research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12B6A2E-C152-4BFA-8B26-30952A93E6AA}" type="slidenum">
              <a:rPr lang="en-US" smtClean="0"/>
              <a:pPr>
                <a:defRPr/>
              </a:pPr>
              <a:t>10</a:t>
            </a:fld>
            <a:endParaRPr lang="en-US"/>
          </a:p>
        </p:txBody>
      </p:sp>
      <p:sp>
        <p:nvSpPr>
          <p:cNvPr id="4" name="TextBox 3"/>
          <p:cNvSpPr txBox="1"/>
          <p:nvPr/>
        </p:nvSpPr>
        <p:spPr>
          <a:xfrm>
            <a:off x="318764" y="702469"/>
            <a:ext cx="6927272" cy="6155531"/>
          </a:xfrm>
          <a:prstGeom prst="rect">
            <a:avLst/>
          </a:prstGeom>
          <a:noFill/>
        </p:spPr>
        <p:txBody>
          <a:bodyPr wrap="square" rtlCol="0">
            <a:spAutoFit/>
          </a:bodyPr>
          <a:lstStyle/>
          <a:p>
            <a:r>
              <a:rPr lang="en-US" b="1" dirty="0"/>
              <a:t>Autopsy-confirmed Diagnosis</a:t>
            </a:r>
          </a:p>
          <a:p>
            <a:pPr marL="285750" indent="-285750">
              <a:buFont typeface="Arial" panose="020B0604020202020204" pitchFamily="34" charset="0"/>
              <a:buChar char="•"/>
            </a:pPr>
            <a:r>
              <a:rPr lang="en-US" dirty="0"/>
              <a:t>Alzheimer’s disease: NIA/AA guidelines (Hyman et al, 2012; </a:t>
            </a:r>
            <a:r>
              <a:rPr lang="en-US" dirty="0" err="1"/>
              <a:t>Montine</a:t>
            </a:r>
            <a:r>
              <a:rPr lang="en-US" dirty="0"/>
              <a:t> et al, 2012)</a:t>
            </a:r>
          </a:p>
          <a:p>
            <a:pPr marL="285750" indent="-285750">
              <a:buFont typeface="Arial" panose="020B0604020202020204" pitchFamily="34" charset="0"/>
              <a:buChar char="•"/>
            </a:pPr>
            <a:r>
              <a:rPr lang="en-US" dirty="0"/>
              <a:t>Parkinson's disease (</a:t>
            </a:r>
            <a:r>
              <a:rPr lang="en-US" dirty="0" err="1"/>
              <a:t>Braak</a:t>
            </a:r>
            <a:r>
              <a:rPr lang="en-US" dirty="0"/>
              <a:t> et al., 2003; Dickson et al., 2009)</a:t>
            </a:r>
          </a:p>
          <a:p>
            <a:pPr marL="285750" indent="-285750">
              <a:buFont typeface="Arial" panose="020B0604020202020204" pitchFamily="34" charset="0"/>
              <a:buChar char="•"/>
            </a:pPr>
            <a:r>
              <a:rPr lang="en-US" dirty="0"/>
              <a:t>FTLD (Cairns et al., 2007)</a:t>
            </a:r>
          </a:p>
          <a:p>
            <a:endParaRPr lang="en-US" sz="800" b="1" dirty="0"/>
          </a:p>
          <a:p>
            <a:r>
              <a:rPr lang="en-US" b="1" dirty="0"/>
              <a:t>Consensus-based Diagnosis</a:t>
            </a:r>
          </a:p>
          <a:p>
            <a:pPr marL="285750" indent="-285750">
              <a:buFont typeface="Arial" panose="020B0604020202020204" pitchFamily="34" charset="0"/>
              <a:buChar char="•"/>
            </a:pPr>
            <a:r>
              <a:rPr lang="en-US" dirty="0"/>
              <a:t>NINCDS/ADRDA (</a:t>
            </a:r>
            <a:r>
              <a:rPr lang="en-US" dirty="0" err="1"/>
              <a:t>McKhann</a:t>
            </a:r>
            <a:r>
              <a:rPr lang="en-US" dirty="0"/>
              <a:t> et al., 1984)</a:t>
            </a:r>
          </a:p>
          <a:p>
            <a:pPr marL="285750" indent="-285750">
              <a:buFont typeface="Arial" panose="020B0604020202020204" pitchFamily="34" charset="0"/>
              <a:buChar char="•"/>
            </a:pPr>
            <a:r>
              <a:rPr lang="en-US" dirty="0"/>
              <a:t>American Psychiatric Association DSM-IV/V </a:t>
            </a:r>
          </a:p>
          <a:p>
            <a:pPr marL="285750" indent="-285750">
              <a:buFont typeface="Arial" panose="020B0604020202020204" pitchFamily="34" charset="0"/>
              <a:buChar char="•"/>
            </a:pPr>
            <a:r>
              <a:rPr lang="en-US" dirty="0"/>
              <a:t>CERAD (Morris et al.,1989)</a:t>
            </a:r>
          </a:p>
          <a:p>
            <a:endParaRPr lang="en-US" sz="800" dirty="0"/>
          </a:p>
          <a:p>
            <a:r>
              <a:rPr lang="en-US" b="1" dirty="0"/>
              <a:t>Claims data</a:t>
            </a:r>
          </a:p>
          <a:p>
            <a:pPr marL="285750" indent="-285750">
              <a:buFont typeface="Arial" panose="020B0604020202020204" pitchFamily="34" charset="0"/>
              <a:buChar char="•"/>
            </a:pPr>
            <a:r>
              <a:rPr lang="en-US" dirty="0"/>
              <a:t>ICD-9 codes, Defense and Veterans Brain Injury Center (DVBIC) and the Armed Forces Health Surveillance Branch (AFHSB) </a:t>
            </a:r>
          </a:p>
          <a:p>
            <a:pPr marL="285750" indent="-285750">
              <a:buFont typeface="Arial" panose="020B0604020202020204" pitchFamily="34" charset="0"/>
              <a:buChar char="•"/>
            </a:pPr>
            <a:r>
              <a:rPr lang="en-US" dirty="0"/>
              <a:t>ICD-9 codes, VA Dementia Steering Committee </a:t>
            </a:r>
          </a:p>
          <a:p>
            <a:pPr marL="285750" indent="-285750">
              <a:buFont typeface="Arial" panose="020B0604020202020204" pitchFamily="34" charset="0"/>
              <a:buChar char="•"/>
            </a:pPr>
            <a:r>
              <a:rPr lang="pt-BR" dirty="0"/>
              <a:t>ICD-9 CM codes, </a:t>
            </a:r>
            <a:r>
              <a:rPr lang="fr-FR" dirty="0"/>
              <a:t>National Center </a:t>
            </a:r>
            <a:r>
              <a:rPr lang="en-US" dirty="0"/>
              <a:t>for Injury Prevention and Control, Centers for Disease Control and Prevention </a:t>
            </a:r>
            <a:r>
              <a:rPr lang="pt-BR" dirty="0"/>
              <a:t>(Marr et al., 2002). </a:t>
            </a:r>
            <a:endParaRPr lang="en-US" dirty="0"/>
          </a:p>
          <a:p>
            <a:pPr marL="285750" indent="-285750">
              <a:buFont typeface="Arial" panose="020B0604020202020204" pitchFamily="34" charset="0"/>
              <a:buChar char="•"/>
            </a:pPr>
            <a:r>
              <a:rPr lang="en-US" dirty="0"/>
              <a:t>Payment and service implications</a:t>
            </a:r>
          </a:p>
          <a:p>
            <a:endParaRPr lang="en-US" sz="800" dirty="0"/>
          </a:p>
          <a:p>
            <a:r>
              <a:rPr lang="en-US" b="1" dirty="0"/>
              <a:t>Medical record abstraction</a:t>
            </a:r>
          </a:p>
          <a:p>
            <a:pPr marL="285750" indent="-285750">
              <a:buFont typeface="Arial" panose="020B0604020202020204" pitchFamily="34" charset="0"/>
              <a:buChar char="•"/>
            </a:pPr>
            <a:r>
              <a:rPr lang="en-US" dirty="0"/>
              <a:t>Trained data abstractor, local SOPs</a:t>
            </a:r>
          </a:p>
          <a:p>
            <a:pPr marL="285750" indent="-285750">
              <a:buFont typeface="Arial" panose="020B0604020202020204" pitchFamily="34" charset="0"/>
              <a:buChar char="•"/>
            </a:pPr>
            <a:r>
              <a:rPr lang="en-US" dirty="0"/>
              <a:t>Natural language processing</a:t>
            </a:r>
          </a:p>
          <a:p>
            <a:endParaRPr lang="en-US" dirty="0"/>
          </a:p>
        </p:txBody>
      </p:sp>
      <p:sp>
        <p:nvSpPr>
          <p:cNvPr id="5" name="Title 1">
            <a:extLst>
              <a:ext uri="{FF2B5EF4-FFF2-40B4-BE49-F238E27FC236}">
                <a16:creationId xmlns:a16="http://schemas.microsoft.com/office/drawing/2014/main" id="{F46CE03D-B692-4D54-94BC-F6ACBA1C368D}"/>
              </a:ext>
            </a:extLst>
          </p:cNvPr>
          <p:cNvSpPr txBox="1">
            <a:spLocks/>
          </p:cNvSpPr>
          <p:nvPr/>
        </p:nvSpPr>
        <p:spPr>
          <a:xfrm>
            <a:off x="108285" y="0"/>
            <a:ext cx="8229600" cy="625171"/>
          </a:xfrm>
          <a:prstGeom prst="rect">
            <a:avLst/>
          </a:prstGeom>
        </p:spPr>
        <p:txBody>
          <a:bodyPr>
            <a:noAutofit/>
          </a:bodyPr>
          <a:lstStyle>
            <a:lvl1pPr algn="l" defTabSz="457200" rtl="0" eaLnBrk="1" latinLnBrk="0" hangingPunct="1">
              <a:spcBef>
                <a:spcPct val="0"/>
              </a:spcBef>
              <a:buNone/>
              <a:defRPr sz="2000" b="1" kern="1200">
                <a:solidFill>
                  <a:schemeClr val="accent1"/>
                </a:solidFill>
                <a:latin typeface="Times New Roman"/>
                <a:ea typeface="+mj-ea"/>
                <a:cs typeface="Times New Roman"/>
              </a:defRPr>
            </a:lvl1pPr>
          </a:lstStyle>
          <a:p>
            <a:r>
              <a:rPr lang="en-US" sz="3600" dirty="0"/>
              <a:t>How to capture dementia diagnosis?</a:t>
            </a:r>
          </a:p>
        </p:txBody>
      </p:sp>
    </p:spTree>
    <p:extLst>
      <p:ext uri="{BB962C8B-B14F-4D97-AF65-F5344CB8AC3E}">
        <p14:creationId xmlns:p14="http://schemas.microsoft.com/office/powerpoint/2010/main" val="252785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59910" y="3970199"/>
            <a:ext cx="2308399" cy="2202002"/>
          </a:xfrm>
          <a:prstGeom prst="rect">
            <a:avLst/>
          </a:prstGeom>
          <a:solidFill>
            <a:schemeClr val="accent2">
              <a:lumMod val="40000"/>
              <a:lumOff val="6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nvGraphicFramePr>
        <p:xfrm>
          <a:off x="2514600" y="2073163"/>
          <a:ext cx="5153025" cy="670560"/>
        </p:xfrm>
        <a:graphic>
          <a:graphicData uri="http://schemas.openxmlformats.org/drawingml/2006/table">
            <a:tbl>
              <a:tblPr firstRow="1" bandRow="1">
                <a:tableStyleId>{5C22544A-7EE6-4342-B048-85BDC9FD1C3A}</a:tableStyleId>
              </a:tblPr>
              <a:tblGrid>
                <a:gridCol w="343535">
                  <a:extLst>
                    <a:ext uri="{9D8B030D-6E8A-4147-A177-3AD203B41FA5}">
                      <a16:colId xmlns:a16="http://schemas.microsoft.com/office/drawing/2014/main" val="20000"/>
                    </a:ext>
                  </a:extLst>
                </a:gridCol>
                <a:gridCol w="343535">
                  <a:extLst>
                    <a:ext uri="{9D8B030D-6E8A-4147-A177-3AD203B41FA5}">
                      <a16:colId xmlns:a16="http://schemas.microsoft.com/office/drawing/2014/main" val="20001"/>
                    </a:ext>
                  </a:extLst>
                </a:gridCol>
                <a:gridCol w="343535">
                  <a:extLst>
                    <a:ext uri="{9D8B030D-6E8A-4147-A177-3AD203B41FA5}">
                      <a16:colId xmlns:a16="http://schemas.microsoft.com/office/drawing/2014/main" val="20002"/>
                    </a:ext>
                  </a:extLst>
                </a:gridCol>
                <a:gridCol w="343535">
                  <a:extLst>
                    <a:ext uri="{9D8B030D-6E8A-4147-A177-3AD203B41FA5}">
                      <a16:colId xmlns:a16="http://schemas.microsoft.com/office/drawing/2014/main" val="20003"/>
                    </a:ext>
                  </a:extLst>
                </a:gridCol>
                <a:gridCol w="343535">
                  <a:extLst>
                    <a:ext uri="{9D8B030D-6E8A-4147-A177-3AD203B41FA5}">
                      <a16:colId xmlns:a16="http://schemas.microsoft.com/office/drawing/2014/main" val="20004"/>
                    </a:ext>
                  </a:extLst>
                </a:gridCol>
                <a:gridCol w="343535">
                  <a:extLst>
                    <a:ext uri="{9D8B030D-6E8A-4147-A177-3AD203B41FA5}">
                      <a16:colId xmlns:a16="http://schemas.microsoft.com/office/drawing/2014/main" val="20005"/>
                    </a:ext>
                  </a:extLst>
                </a:gridCol>
                <a:gridCol w="343535">
                  <a:extLst>
                    <a:ext uri="{9D8B030D-6E8A-4147-A177-3AD203B41FA5}">
                      <a16:colId xmlns:a16="http://schemas.microsoft.com/office/drawing/2014/main" val="20006"/>
                    </a:ext>
                  </a:extLst>
                </a:gridCol>
                <a:gridCol w="343535">
                  <a:extLst>
                    <a:ext uri="{9D8B030D-6E8A-4147-A177-3AD203B41FA5}">
                      <a16:colId xmlns:a16="http://schemas.microsoft.com/office/drawing/2014/main" val="20007"/>
                    </a:ext>
                  </a:extLst>
                </a:gridCol>
                <a:gridCol w="343535">
                  <a:extLst>
                    <a:ext uri="{9D8B030D-6E8A-4147-A177-3AD203B41FA5}">
                      <a16:colId xmlns:a16="http://schemas.microsoft.com/office/drawing/2014/main" val="20008"/>
                    </a:ext>
                  </a:extLst>
                </a:gridCol>
                <a:gridCol w="343535">
                  <a:extLst>
                    <a:ext uri="{9D8B030D-6E8A-4147-A177-3AD203B41FA5}">
                      <a16:colId xmlns:a16="http://schemas.microsoft.com/office/drawing/2014/main" val="20009"/>
                    </a:ext>
                  </a:extLst>
                </a:gridCol>
                <a:gridCol w="343535">
                  <a:extLst>
                    <a:ext uri="{9D8B030D-6E8A-4147-A177-3AD203B41FA5}">
                      <a16:colId xmlns:a16="http://schemas.microsoft.com/office/drawing/2014/main" val="20010"/>
                    </a:ext>
                  </a:extLst>
                </a:gridCol>
                <a:gridCol w="343535">
                  <a:extLst>
                    <a:ext uri="{9D8B030D-6E8A-4147-A177-3AD203B41FA5}">
                      <a16:colId xmlns:a16="http://schemas.microsoft.com/office/drawing/2014/main" val="20011"/>
                    </a:ext>
                  </a:extLst>
                </a:gridCol>
                <a:gridCol w="343535">
                  <a:extLst>
                    <a:ext uri="{9D8B030D-6E8A-4147-A177-3AD203B41FA5}">
                      <a16:colId xmlns:a16="http://schemas.microsoft.com/office/drawing/2014/main" val="20012"/>
                    </a:ext>
                  </a:extLst>
                </a:gridCol>
                <a:gridCol w="343535">
                  <a:extLst>
                    <a:ext uri="{9D8B030D-6E8A-4147-A177-3AD203B41FA5}">
                      <a16:colId xmlns:a16="http://schemas.microsoft.com/office/drawing/2014/main" val="20013"/>
                    </a:ext>
                  </a:extLst>
                </a:gridCol>
                <a:gridCol w="343535">
                  <a:extLst>
                    <a:ext uri="{9D8B030D-6E8A-4147-A177-3AD203B41FA5}">
                      <a16:colId xmlns:a16="http://schemas.microsoft.com/office/drawing/2014/main" val="20014"/>
                    </a:ext>
                  </a:extLst>
                </a:gridCol>
              </a:tblGrid>
              <a:tr h="134620">
                <a:tc gridSpan="15">
                  <a:txBody>
                    <a:bodyPr/>
                    <a:lstStyle/>
                    <a:p>
                      <a:r>
                        <a:rPr lang="en-US" sz="800" dirty="0">
                          <a:solidFill>
                            <a:schemeClr val="tx2"/>
                          </a:solidFill>
                          <a:latin typeface="+mj-lt"/>
                        </a:rPr>
                        <a:t>.</a:t>
                      </a:r>
                      <a:r>
                        <a:rPr lang="en-US" sz="800" baseline="0" dirty="0">
                          <a:solidFill>
                            <a:schemeClr val="tx2"/>
                          </a:solidFill>
                          <a:latin typeface="+mj-lt"/>
                        </a:rPr>
                        <a:t> . . . . . . . . . . . . . . . . . . . . . . . . . . . . . . . . . . . . . . . . . . . . . . . . . . . . . . . . . . . . . . . . . . . . . . . . . . . . . . . . . . . . . . </a:t>
                      </a:r>
                      <a:endParaRPr lang="en-US" sz="80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200">
                <a:tc>
                  <a:txBody>
                    <a:bodyPr/>
                    <a:lstStyle/>
                    <a:p>
                      <a:r>
                        <a:rPr lang="en-US" sz="800" dirty="0">
                          <a:solidFill>
                            <a:schemeClr val="tx2"/>
                          </a:solidFill>
                          <a:latin typeface="+mj-lt"/>
                        </a:rPr>
                        <a:t>Year 1</a:t>
                      </a: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a:t>
                      </a:r>
                      <a:r>
                        <a:rPr lang="en-US" sz="800" baseline="0" dirty="0">
                          <a:solidFill>
                            <a:schemeClr val="tx2"/>
                          </a:solidFill>
                          <a:latin typeface="+mj-lt"/>
                        </a:rPr>
                        <a:t> 3</a:t>
                      </a:r>
                      <a:endParaRPr lang="en-US" sz="800" dirty="0">
                        <a:solidFill>
                          <a:schemeClr val="tx2"/>
                        </a:solidFill>
                        <a:latin typeface="+mj-lt"/>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 7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8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9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10</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15</a:t>
                      </a:r>
                    </a:p>
                  </a:txBody>
                  <a:tcPr vert="vert27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8418"/>
            <a:ext cx="1752600" cy="178868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33400" y="2514600"/>
            <a:ext cx="609600" cy="22912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4225" y="365456"/>
            <a:ext cx="6899196" cy="584775"/>
          </a:xfrm>
          <a:prstGeom prst="rect">
            <a:avLst/>
          </a:prstGeom>
          <a:noFill/>
        </p:spPr>
        <p:txBody>
          <a:bodyPr wrap="none" rtlCol="0">
            <a:spAutoFit/>
          </a:bodyPr>
          <a:lstStyle/>
          <a:p>
            <a:r>
              <a:rPr lang="en-US" sz="3200" b="1" dirty="0">
                <a:solidFill>
                  <a:schemeClr val="accent1"/>
                </a:solidFill>
              </a:rPr>
              <a:t>Selection Bias in TBI-ADRD Research</a:t>
            </a:r>
          </a:p>
        </p:txBody>
      </p:sp>
      <p:sp>
        <p:nvSpPr>
          <p:cNvPr id="6" name="Up Arrow 5"/>
          <p:cNvSpPr/>
          <p:nvPr/>
        </p:nvSpPr>
        <p:spPr>
          <a:xfrm>
            <a:off x="7086600" y="3299549"/>
            <a:ext cx="533400" cy="685800"/>
          </a:xfrm>
          <a:prstGeom prst="up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2597" y="5023544"/>
            <a:ext cx="1540806" cy="1077218"/>
          </a:xfrm>
          <a:prstGeom prst="rect">
            <a:avLst/>
          </a:prstGeom>
          <a:noFill/>
          <a:ln>
            <a:solidFill>
              <a:schemeClr val="tx2"/>
            </a:solidFill>
          </a:ln>
        </p:spPr>
        <p:txBody>
          <a:bodyPr wrap="none" rtlCol="0">
            <a:spAutoFit/>
          </a:bodyPr>
          <a:lstStyle/>
          <a:p>
            <a:pPr algn="ctr"/>
            <a:r>
              <a:rPr lang="en-US" sz="1600" dirty="0">
                <a:latin typeface="+mj-lt"/>
              </a:rPr>
              <a:t>Risk behavior</a:t>
            </a:r>
          </a:p>
          <a:p>
            <a:pPr algn="ctr"/>
            <a:r>
              <a:rPr lang="en-US" sz="1600" dirty="0">
                <a:latin typeface="+mj-lt"/>
              </a:rPr>
              <a:t>Substance use</a:t>
            </a:r>
          </a:p>
          <a:p>
            <a:pPr algn="ctr"/>
            <a:r>
              <a:rPr lang="en-US" sz="1600" dirty="0">
                <a:latin typeface="+mj-lt"/>
              </a:rPr>
              <a:t>Depression*</a:t>
            </a:r>
          </a:p>
          <a:p>
            <a:pPr algn="ctr"/>
            <a:r>
              <a:rPr lang="en-US" sz="1600" dirty="0">
                <a:latin typeface="+mj-lt"/>
              </a:rPr>
              <a:t>IADL difficulty*</a:t>
            </a:r>
          </a:p>
        </p:txBody>
      </p:sp>
      <p:sp>
        <p:nvSpPr>
          <p:cNvPr id="19" name="TextBox 18"/>
          <p:cNvSpPr txBox="1"/>
          <p:nvPr/>
        </p:nvSpPr>
        <p:spPr>
          <a:xfrm>
            <a:off x="6287393" y="6123359"/>
            <a:ext cx="2856607" cy="600164"/>
          </a:xfrm>
          <a:prstGeom prst="rect">
            <a:avLst/>
          </a:prstGeom>
          <a:noFill/>
        </p:spPr>
        <p:txBody>
          <a:bodyPr wrap="square" rtlCol="0">
            <a:spAutoFit/>
          </a:bodyPr>
          <a:lstStyle/>
          <a:p>
            <a:pPr algn="ctr"/>
            <a:r>
              <a:rPr lang="en-US" sz="1100" dirty="0">
                <a:latin typeface="+mj-lt"/>
              </a:rPr>
              <a:t>*Dams-O’Connor 2016</a:t>
            </a:r>
          </a:p>
          <a:p>
            <a:pPr algn="ctr"/>
            <a:r>
              <a:rPr lang="en-US" sz="1100" dirty="0">
                <a:latin typeface="+mj-lt"/>
              </a:rPr>
              <a:t>**TBI Model Systems National Database</a:t>
            </a:r>
          </a:p>
          <a:p>
            <a:pPr algn="ctr"/>
            <a:r>
              <a:rPr lang="en-US" sz="1100" dirty="0">
                <a:latin typeface="+mj-lt"/>
              </a:rPr>
              <a:t>***</a:t>
            </a:r>
            <a:r>
              <a:rPr lang="en-US" sz="1100" dirty="0" err="1">
                <a:latin typeface="+mj-lt"/>
              </a:rPr>
              <a:t>Krellman</a:t>
            </a:r>
            <a:r>
              <a:rPr lang="en-US" sz="1100" dirty="0">
                <a:latin typeface="+mj-lt"/>
              </a:rPr>
              <a:t> 2014</a:t>
            </a:r>
          </a:p>
        </p:txBody>
      </p:sp>
      <p:sp>
        <p:nvSpPr>
          <p:cNvPr id="20" name="Up Arrow 19"/>
          <p:cNvSpPr/>
          <p:nvPr/>
        </p:nvSpPr>
        <p:spPr>
          <a:xfrm>
            <a:off x="2279002" y="3241301"/>
            <a:ext cx="533400" cy="685800"/>
          </a:xfrm>
          <a:prstGeom prst="up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p:cNvSpPr/>
          <p:nvPr/>
        </p:nvSpPr>
        <p:spPr>
          <a:xfrm>
            <a:off x="787400" y="4114800"/>
            <a:ext cx="533400" cy="685800"/>
          </a:xfrm>
          <a:prstGeom prst="up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028373" y="4150045"/>
            <a:ext cx="1568058" cy="954107"/>
          </a:xfrm>
          <a:prstGeom prst="rect">
            <a:avLst/>
          </a:prstGeom>
          <a:noFill/>
          <a:ln>
            <a:solidFill>
              <a:schemeClr val="tx2"/>
            </a:solidFill>
          </a:ln>
        </p:spPr>
        <p:txBody>
          <a:bodyPr wrap="none" rtlCol="0">
            <a:spAutoFit/>
          </a:bodyPr>
          <a:lstStyle/>
          <a:p>
            <a:pPr algn="ctr"/>
            <a:r>
              <a:rPr lang="en-US" sz="1400" dirty="0">
                <a:latin typeface="+mj-lt"/>
              </a:rPr>
              <a:t>Injury Severity</a:t>
            </a:r>
          </a:p>
          <a:p>
            <a:pPr algn="ctr"/>
            <a:r>
              <a:rPr lang="en-US" sz="1400" dirty="0">
                <a:latin typeface="+mj-lt"/>
              </a:rPr>
              <a:t>Age</a:t>
            </a:r>
          </a:p>
          <a:p>
            <a:pPr algn="ctr"/>
            <a:r>
              <a:rPr lang="en-US" sz="1400" dirty="0">
                <a:latin typeface="+mj-lt"/>
              </a:rPr>
              <a:t>Pre-existing </a:t>
            </a:r>
            <a:r>
              <a:rPr lang="en-US" sz="1400" dirty="0" err="1">
                <a:latin typeface="+mj-lt"/>
              </a:rPr>
              <a:t>cond</a:t>
            </a:r>
            <a:endParaRPr lang="en-US" sz="1400" dirty="0">
              <a:latin typeface="+mj-lt"/>
            </a:endParaRPr>
          </a:p>
          <a:p>
            <a:pPr algn="ctr"/>
            <a:r>
              <a:rPr lang="en-US" sz="1400" dirty="0">
                <a:latin typeface="+mj-lt"/>
              </a:rPr>
              <a:t>Complications</a:t>
            </a:r>
          </a:p>
        </p:txBody>
      </p:sp>
      <p:sp>
        <p:nvSpPr>
          <p:cNvPr id="23" name="Up Arrow 22"/>
          <p:cNvSpPr/>
          <p:nvPr/>
        </p:nvSpPr>
        <p:spPr>
          <a:xfrm>
            <a:off x="4682801" y="3211657"/>
            <a:ext cx="533400" cy="685800"/>
          </a:xfrm>
          <a:prstGeom prst="up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183532" y="1526986"/>
            <a:ext cx="1531938" cy="14829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Research Study</a:t>
            </a:r>
          </a:p>
        </p:txBody>
      </p:sp>
      <p:sp>
        <p:nvSpPr>
          <p:cNvPr id="26" name="TextBox 25"/>
          <p:cNvSpPr txBox="1"/>
          <p:nvPr/>
        </p:nvSpPr>
        <p:spPr>
          <a:xfrm>
            <a:off x="4035315" y="4150045"/>
            <a:ext cx="1957587" cy="1815882"/>
          </a:xfrm>
          <a:prstGeom prst="rect">
            <a:avLst/>
          </a:prstGeom>
          <a:noFill/>
          <a:ln>
            <a:solidFill>
              <a:schemeClr val="tx2"/>
            </a:solidFill>
          </a:ln>
        </p:spPr>
        <p:txBody>
          <a:bodyPr wrap="none" rtlCol="0">
            <a:spAutoFit/>
          </a:bodyPr>
          <a:lstStyle/>
          <a:p>
            <a:pPr algn="ctr"/>
            <a:r>
              <a:rPr lang="en-US" sz="1400" dirty="0">
                <a:latin typeface="+mj-lt"/>
              </a:rPr>
              <a:t>Inclusion/Excl. Criteria</a:t>
            </a:r>
          </a:p>
          <a:p>
            <a:pPr algn="ctr"/>
            <a:r>
              <a:rPr lang="en-US" sz="1400" dirty="0">
                <a:latin typeface="+mj-lt"/>
              </a:rPr>
              <a:t>Survival to eligibility</a:t>
            </a:r>
          </a:p>
          <a:p>
            <a:pPr algn="ctr"/>
            <a:r>
              <a:rPr lang="en-US" sz="1400" dirty="0">
                <a:latin typeface="+mj-lt"/>
              </a:rPr>
              <a:t>Capacity</a:t>
            </a:r>
          </a:p>
          <a:p>
            <a:pPr algn="ctr"/>
            <a:r>
              <a:rPr lang="en-US" sz="1400" dirty="0">
                <a:latin typeface="+mj-lt"/>
              </a:rPr>
              <a:t>Access to care</a:t>
            </a:r>
          </a:p>
          <a:p>
            <a:pPr algn="ctr"/>
            <a:r>
              <a:rPr lang="en-US" sz="1400" dirty="0">
                <a:latin typeface="+mj-lt"/>
              </a:rPr>
              <a:t>Identification w TBI</a:t>
            </a:r>
          </a:p>
          <a:p>
            <a:pPr algn="ctr"/>
            <a:r>
              <a:rPr lang="en-US" sz="1400" dirty="0">
                <a:latin typeface="+mj-lt"/>
              </a:rPr>
              <a:t>Financial incentive</a:t>
            </a:r>
          </a:p>
          <a:p>
            <a:pPr algn="ctr"/>
            <a:r>
              <a:rPr lang="en-US" sz="1400" dirty="0">
                <a:latin typeface="+mj-lt"/>
              </a:rPr>
              <a:t>Altruism</a:t>
            </a:r>
          </a:p>
          <a:p>
            <a:pPr algn="ctr"/>
            <a:r>
              <a:rPr lang="en-US" sz="1400" dirty="0">
                <a:latin typeface="+mj-lt"/>
              </a:rPr>
              <a:t>Boredom</a:t>
            </a:r>
          </a:p>
        </p:txBody>
      </p:sp>
      <p:sp>
        <p:nvSpPr>
          <p:cNvPr id="27" name="TextBox 26"/>
          <p:cNvSpPr txBox="1"/>
          <p:nvPr/>
        </p:nvSpPr>
        <p:spPr>
          <a:xfrm>
            <a:off x="6287393" y="4150045"/>
            <a:ext cx="2308399" cy="1169551"/>
          </a:xfrm>
          <a:prstGeom prst="rect">
            <a:avLst/>
          </a:prstGeom>
          <a:noFill/>
          <a:ln>
            <a:solidFill>
              <a:schemeClr val="tx2"/>
            </a:solidFill>
          </a:ln>
        </p:spPr>
        <p:txBody>
          <a:bodyPr wrap="square" rtlCol="0">
            <a:spAutoFit/>
          </a:bodyPr>
          <a:lstStyle/>
          <a:p>
            <a:pPr algn="ctr"/>
            <a:r>
              <a:rPr lang="en-US" sz="1400" dirty="0">
                <a:latin typeface="+mj-lt"/>
              </a:rPr>
              <a:t>Higher education</a:t>
            </a:r>
          </a:p>
          <a:p>
            <a:pPr algn="ctr"/>
            <a:r>
              <a:rPr lang="en-US" sz="1400" dirty="0">
                <a:latin typeface="+mj-lt"/>
              </a:rPr>
              <a:t>White</a:t>
            </a:r>
          </a:p>
          <a:p>
            <a:pPr algn="ctr"/>
            <a:r>
              <a:rPr lang="en-US" sz="1400" dirty="0">
                <a:latin typeface="+mj-lt"/>
              </a:rPr>
              <a:t>Better rehab outcomes***</a:t>
            </a:r>
          </a:p>
          <a:p>
            <a:pPr algn="ctr"/>
            <a:r>
              <a:rPr lang="en-US" sz="1400" dirty="0">
                <a:latin typeface="+mj-lt"/>
              </a:rPr>
              <a:t>Stable housing</a:t>
            </a:r>
          </a:p>
          <a:p>
            <a:pPr algn="ctr"/>
            <a:r>
              <a:rPr lang="en-US" sz="1400" dirty="0">
                <a:latin typeface="+mj-lt"/>
              </a:rPr>
              <a:t>??</a:t>
            </a:r>
          </a:p>
        </p:txBody>
      </p:sp>
      <p:sp>
        <p:nvSpPr>
          <p:cNvPr id="17" name="Up Arrow 16"/>
          <p:cNvSpPr/>
          <p:nvPr/>
        </p:nvSpPr>
        <p:spPr>
          <a:xfrm rot="10800000">
            <a:off x="7439025" y="1441227"/>
            <a:ext cx="533400" cy="685800"/>
          </a:xfrm>
          <a:prstGeom prst="up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298823" y="1051102"/>
            <a:ext cx="832279" cy="307777"/>
          </a:xfrm>
          <a:prstGeom prst="rect">
            <a:avLst/>
          </a:prstGeom>
          <a:noFill/>
          <a:ln>
            <a:solidFill>
              <a:schemeClr val="tx2"/>
            </a:solidFill>
          </a:ln>
        </p:spPr>
        <p:txBody>
          <a:bodyPr wrap="none" rtlCol="0">
            <a:spAutoFit/>
          </a:bodyPr>
          <a:lstStyle/>
          <a:p>
            <a:pPr algn="ctr"/>
            <a:r>
              <a:rPr lang="en-US" sz="1400" dirty="0">
                <a:latin typeface="+mj-lt"/>
              </a:rPr>
              <a:t>Autopsy</a:t>
            </a:r>
          </a:p>
        </p:txBody>
      </p:sp>
      <p:sp>
        <p:nvSpPr>
          <p:cNvPr id="24" name="Up Arrow 19">
            <a:extLst>
              <a:ext uri="{FF2B5EF4-FFF2-40B4-BE49-F238E27FC236}">
                <a16:creationId xmlns:a16="http://schemas.microsoft.com/office/drawing/2014/main" id="{5509AF95-E3D3-43F3-91EF-71891E9F7613}"/>
              </a:ext>
            </a:extLst>
          </p:cNvPr>
          <p:cNvSpPr/>
          <p:nvPr/>
        </p:nvSpPr>
        <p:spPr>
          <a:xfrm rot="10800000">
            <a:off x="3764432" y="1517337"/>
            <a:ext cx="533400" cy="685800"/>
          </a:xfrm>
          <a:prstGeom prst="up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1EDD23D-2B5E-4510-8B2A-B9863C09FE68}"/>
              </a:ext>
            </a:extLst>
          </p:cNvPr>
          <p:cNvSpPr txBox="1"/>
          <p:nvPr/>
        </p:nvSpPr>
        <p:spPr>
          <a:xfrm>
            <a:off x="3365727" y="1152148"/>
            <a:ext cx="1330814" cy="307777"/>
          </a:xfrm>
          <a:prstGeom prst="rect">
            <a:avLst/>
          </a:prstGeom>
          <a:noFill/>
          <a:ln>
            <a:solidFill>
              <a:schemeClr val="tx2"/>
            </a:solidFill>
          </a:ln>
        </p:spPr>
        <p:txBody>
          <a:bodyPr wrap="none" rtlCol="0">
            <a:spAutoFit/>
          </a:bodyPr>
          <a:lstStyle/>
          <a:p>
            <a:pPr algn="ctr"/>
            <a:r>
              <a:rPr lang="en-US" sz="1400" dirty="0">
                <a:latin typeface="+mj-lt"/>
              </a:rPr>
              <a:t>Death (20%)**</a:t>
            </a:r>
          </a:p>
        </p:txBody>
      </p:sp>
    </p:spTree>
    <p:extLst>
      <p:ext uri="{BB962C8B-B14F-4D97-AF65-F5344CB8AC3E}">
        <p14:creationId xmlns:p14="http://schemas.microsoft.com/office/powerpoint/2010/main" val="9273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20" grpId="0" animBg="1"/>
      <p:bldP spid="21" grpId="0" animBg="1"/>
      <p:bldP spid="22" grpId="0" animBg="1"/>
      <p:bldP spid="23" grpId="0" animBg="1"/>
      <p:bldP spid="10" grpId="0" animBg="1"/>
      <p:bldP spid="26" grpId="0" animBg="1"/>
      <p:bldP spid="27" grpId="0" animBg="1"/>
      <p:bldP spid="17" grpId="0" animBg="1"/>
      <p:bldP spid="18"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72508"/>
            <a:ext cx="76454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19" y="2638456"/>
            <a:ext cx="5111925" cy="400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21531" y="3265714"/>
            <a:ext cx="3012363" cy="1200329"/>
          </a:xfrm>
          <a:prstGeom prst="rect">
            <a:avLst/>
          </a:prstGeom>
          <a:noFill/>
          <a:ln w="28575">
            <a:solidFill>
              <a:schemeClr val="tx2"/>
            </a:solidFill>
          </a:ln>
        </p:spPr>
        <p:txBody>
          <a:bodyPr wrap="none" rtlCol="0">
            <a:spAutoFit/>
          </a:bodyPr>
          <a:lstStyle/>
          <a:p>
            <a:r>
              <a:rPr lang="en-US" dirty="0"/>
              <a:t>Parent study inclusion criteria:</a:t>
            </a:r>
          </a:p>
          <a:p>
            <a:pPr marL="285750" indent="-285750">
              <a:buFontTx/>
              <a:buChar char="-"/>
            </a:pPr>
            <a:r>
              <a:rPr lang="en-US" dirty="0"/>
              <a:t>Enrolled in health plan</a:t>
            </a:r>
          </a:p>
          <a:p>
            <a:pPr marL="285750" indent="-285750">
              <a:buFontTx/>
              <a:buChar char="-"/>
            </a:pPr>
            <a:r>
              <a:rPr lang="en-US" dirty="0"/>
              <a:t>Age 65+</a:t>
            </a:r>
          </a:p>
          <a:p>
            <a:pPr marL="285750" indent="-285750">
              <a:buFontTx/>
              <a:buChar char="-"/>
            </a:pPr>
            <a:r>
              <a:rPr lang="en-US" dirty="0"/>
              <a:t>Dementia-free at baseline</a:t>
            </a:r>
          </a:p>
        </p:txBody>
      </p:sp>
      <p:sp>
        <p:nvSpPr>
          <p:cNvPr id="5" name="TextBox 4">
            <a:extLst>
              <a:ext uri="{FF2B5EF4-FFF2-40B4-BE49-F238E27FC236}">
                <a16:creationId xmlns:a16="http://schemas.microsoft.com/office/drawing/2014/main" id="{38B7B857-CB75-4DC7-B254-D33BC7555999}"/>
              </a:ext>
            </a:extLst>
          </p:cNvPr>
          <p:cNvSpPr txBox="1"/>
          <p:nvPr/>
        </p:nvSpPr>
        <p:spPr>
          <a:xfrm>
            <a:off x="5558533" y="6274946"/>
            <a:ext cx="3459348" cy="307777"/>
          </a:xfrm>
          <a:prstGeom prst="rect">
            <a:avLst/>
          </a:prstGeom>
          <a:noFill/>
        </p:spPr>
        <p:txBody>
          <a:bodyPr wrap="square" rtlCol="0">
            <a:spAutoFit/>
          </a:bodyPr>
          <a:lstStyle/>
          <a:p>
            <a:pPr algn="ctr"/>
            <a:r>
              <a:rPr lang="en-US" sz="1400" dirty="0"/>
              <a:t>1 K01 HD074651-01A1 (NIH-NICHD)       </a:t>
            </a:r>
          </a:p>
        </p:txBody>
      </p:sp>
    </p:spTree>
    <p:extLst>
      <p:ext uri="{BB962C8B-B14F-4D97-AF65-F5344CB8AC3E}">
        <p14:creationId xmlns:p14="http://schemas.microsoft.com/office/powerpoint/2010/main" val="68372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901" y="81127"/>
            <a:ext cx="4098952" cy="1523646"/>
          </a:xfrm>
          <a:prstGeom prst="rect">
            <a:avLst/>
          </a:prstGeom>
        </p:spPr>
      </p:pic>
      <p:sp>
        <p:nvSpPr>
          <p:cNvPr id="9" name="Oval 8"/>
          <p:cNvSpPr/>
          <p:nvPr/>
        </p:nvSpPr>
        <p:spPr>
          <a:xfrm>
            <a:off x="4894942" y="2104790"/>
            <a:ext cx="2590800" cy="2550680"/>
          </a:xfrm>
          <a:prstGeom prst="ellipse">
            <a:avLst/>
          </a:prstGeom>
          <a:solidFill>
            <a:schemeClr val="accent6">
              <a:lumMod val="20000"/>
              <a:lumOff val="8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mj-lt"/>
              </a:rPr>
              <a:t>Research participants</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75" y="2485788"/>
            <a:ext cx="1752600" cy="178868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33717">
            <a:off x="2450074" y="3028659"/>
            <a:ext cx="722486" cy="1065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nvGraphicFramePr>
        <p:xfrm>
          <a:off x="2057400" y="6079038"/>
          <a:ext cx="5153025" cy="670560"/>
        </p:xfrm>
        <a:graphic>
          <a:graphicData uri="http://schemas.openxmlformats.org/drawingml/2006/table">
            <a:tbl>
              <a:tblPr firstRow="1" bandRow="1">
                <a:tableStyleId>{5C22544A-7EE6-4342-B048-85BDC9FD1C3A}</a:tableStyleId>
              </a:tblPr>
              <a:tblGrid>
                <a:gridCol w="343535">
                  <a:extLst>
                    <a:ext uri="{9D8B030D-6E8A-4147-A177-3AD203B41FA5}">
                      <a16:colId xmlns:a16="http://schemas.microsoft.com/office/drawing/2014/main" val="20000"/>
                    </a:ext>
                  </a:extLst>
                </a:gridCol>
                <a:gridCol w="343535">
                  <a:extLst>
                    <a:ext uri="{9D8B030D-6E8A-4147-A177-3AD203B41FA5}">
                      <a16:colId xmlns:a16="http://schemas.microsoft.com/office/drawing/2014/main" val="20001"/>
                    </a:ext>
                  </a:extLst>
                </a:gridCol>
                <a:gridCol w="343535">
                  <a:extLst>
                    <a:ext uri="{9D8B030D-6E8A-4147-A177-3AD203B41FA5}">
                      <a16:colId xmlns:a16="http://schemas.microsoft.com/office/drawing/2014/main" val="20002"/>
                    </a:ext>
                  </a:extLst>
                </a:gridCol>
                <a:gridCol w="343535">
                  <a:extLst>
                    <a:ext uri="{9D8B030D-6E8A-4147-A177-3AD203B41FA5}">
                      <a16:colId xmlns:a16="http://schemas.microsoft.com/office/drawing/2014/main" val="20003"/>
                    </a:ext>
                  </a:extLst>
                </a:gridCol>
                <a:gridCol w="343535">
                  <a:extLst>
                    <a:ext uri="{9D8B030D-6E8A-4147-A177-3AD203B41FA5}">
                      <a16:colId xmlns:a16="http://schemas.microsoft.com/office/drawing/2014/main" val="20004"/>
                    </a:ext>
                  </a:extLst>
                </a:gridCol>
                <a:gridCol w="343535">
                  <a:extLst>
                    <a:ext uri="{9D8B030D-6E8A-4147-A177-3AD203B41FA5}">
                      <a16:colId xmlns:a16="http://schemas.microsoft.com/office/drawing/2014/main" val="20005"/>
                    </a:ext>
                  </a:extLst>
                </a:gridCol>
                <a:gridCol w="343535">
                  <a:extLst>
                    <a:ext uri="{9D8B030D-6E8A-4147-A177-3AD203B41FA5}">
                      <a16:colId xmlns:a16="http://schemas.microsoft.com/office/drawing/2014/main" val="20006"/>
                    </a:ext>
                  </a:extLst>
                </a:gridCol>
                <a:gridCol w="343535">
                  <a:extLst>
                    <a:ext uri="{9D8B030D-6E8A-4147-A177-3AD203B41FA5}">
                      <a16:colId xmlns:a16="http://schemas.microsoft.com/office/drawing/2014/main" val="20007"/>
                    </a:ext>
                  </a:extLst>
                </a:gridCol>
                <a:gridCol w="343535">
                  <a:extLst>
                    <a:ext uri="{9D8B030D-6E8A-4147-A177-3AD203B41FA5}">
                      <a16:colId xmlns:a16="http://schemas.microsoft.com/office/drawing/2014/main" val="20008"/>
                    </a:ext>
                  </a:extLst>
                </a:gridCol>
                <a:gridCol w="343535">
                  <a:extLst>
                    <a:ext uri="{9D8B030D-6E8A-4147-A177-3AD203B41FA5}">
                      <a16:colId xmlns:a16="http://schemas.microsoft.com/office/drawing/2014/main" val="20009"/>
                    </a:ext>
                  </a:extLst>
                </a:gridCol>
                <a:gridCol w="343535">
                  <a:extLst>
                    <a:ext uri="{9D8B030D-6E8A-4147-A177-3AD203B41FA5}">
                      <a16:colId xmlns:a16="http://schemas.microsoft.com/office/drawing/2014/main" val="20010"/>
                    </a:ext>
                  </a:extLst>
                </a:gridCol>
                <a:gridCol w="343535">
                  <a:extLst>
                    <a:ext uri="{9D8B030D-6E8A-4147-A177-3AD203B41FA5}">
                      <a16:colId xmlns:a16="http://schemas.microsoft.com/office/drawing/2014/main" val="20011"/>
                    </a:ext>
                  </a:extLst>
                </a:gridCol>
                <a:gridCol w="343535">
                  <a:extLst>
                    <a:ext uri="{9D8B030D-6E8A-4147-A177-3AD203B41FA5}">
                      <a16:colId xmlns:a16="http://schemas.microsoft.com/office/drawing/2014/main" val="20012"/>
                    </a:ext>
                  </a:extLst>
                </a:gridCol>
                <a:gridCol w="343535">
                  <a:extLst>
                    <a:ext uri="{9D8B030D-6E8A-4147-A177-3AD203B41FA5}">
                      <a16:colId xmlns:a16="http://schemas.microsoft.com/office/drawing/2014/main" val="20013"/>
                    </a:ext>
                  </a:extLst>
                </a:gridCol>
                <a:gridCol w="343535">
                  <a:extLst>
                    <a:ext uri="{9D8B030D-6E8A-4147-A177-3AD203B41FA5}">
                      <a16:colId xmlns:a16="http://schemas.microsoft.com/office/drawing/2014/main" val="20014"/>
                    </a:ext>
                  </a:extLst>
                </a:gridCol>
              </a:tblGrid>
              <a:tr h="134620">
                <a:tc gridSpan="15">
                  <a:txBody>
                    <a:bodyPr/>
                    <a:lstStyle/>
                    <a:p>
                      <a:r>
                        <a:rPr lang="en-US" sz="800" dirty="0">
                          <a:solidFill>
                            <a:schemeClr val="tx2"/>
                          </a:solidFill>
                          <a:latin typeface="+mj-lt"/>
                        </a:rPr>
                        <a:t>.</a:t>
                      </a:r>
                      <a:r>
                        <a:rPr lang="en-US" sz="800" baseline="0" dirty="0">
                          <a:solidFill>
                            <a:schemeClr val="tx2"/>
                          </a:solidFill>
                          <a:latin typeface="+mj-lt"/>
                        </a:rPr>
                        <a:t> . . . . . . . . . . . . . . . . . . . . . . . . . . . . . . . . . . . . . . . . . . . . . . . . . . . . . . . . . . . . . . . . . . . . . . . . . . . . . . . . . . . . . . </a:t>
                      </a:r>
                      <a:endParaRPr lang="en-US" sz="80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200">
                <a:tc>
                  <a:txBody>
                    <a:bodyPr/>
                    <a:lstStyle/>
                    <a:p>
                      <a:r>
                        <a:rPr lang="en-US" sz="800" dirty="0">
                          <a:solidFill>
                            <a:schemeClr val="tx2"/>
                          </a:solidFill>
                          <a:latin typeface="+mj-lt"/>
                        </a:rPr>
                        <a:t>Year 1</a:t>
                      </a: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a:t>
                      </a:r>
                      <a:r>
                        <a:rPr lang="en-US" sz="800" baseline="0" dirty="0">
                          <a:solidFill>
                            <a:schemeClr val="tx2"/>
                          </a:solidFill>
                          <a:latin typeface="+mj-lt"/>
                        </a:rPr>
                        <a:t> 3</a:t>
                      </a:r>
                      <a:endParaRPr lang="en-US" sz="800" dirty="0">
                        <a:solidFill>
                          <a:schemeClr val="tx2"/>
                        </a:solidFill>
                        <a:latin typeface="+mj-lt"/>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 7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8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9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10</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15</a:t>
                      </a:r>
                    </a:p>
                  </a:txBody>
                  <a:tcPr vert="vert27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101" y="991123"/>
            <a:ext cx="1816991" cy="1269613"/>
          </a:xfrm>
          <a:prstGeom prst="rect">
            <a:avLst/>
          </a:prstGeom>
          <a:noFill/>
          <a:ln w="38100">
            <a:solidFill>
              <a:srgbClr val="FF00FF"/>
            </a:solidFill>
            <a:miter lim="800000"/>
            <a:headEnd/>
            <a:tailEnd/>
          </a:ln>
          <a:extLst>
            <a:ext uri="{909E8E84-426E-40DD-AFC4-6F175D3DCCD1}">
              <a14:hiddenFill xmlns:a14="http://schemas.microsoft.com/office/drawing/2010/main">
                <a:solidFill>
                  <a:schemeClr val="accent1"/>
                </a:solidFill>
              </a14:hiddenFill>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6249" y="2083247"/>
            <a:ext cx="1631351" cy="119025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5906" y="3647505"/>
            <a:ext cx="1258957" cy="125172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9794" y="1952424"/>
            <a:ext cx="1422729" cy="138406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9312" y="3647505"/>
            <a:ext cx="1472997" cy="110644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11"/>
          <a:stretch>
            <a:fillRect/>
          </a:stretch>
        </p:blipFill>
        <p:spPr>
          <a:xfrm>
            <a:off x="5599746" y="4455683"/>
            <a:ext cx="1335794" cy="1676737"/>
          </a:xfrm>
          <a:prstGeom prst="rect">
            <a:avLst/>
          </a:prstGeom>
          <a:ln w="19050">
            <a:solidFill>
              <a:srgbClr val="FF00FF"/>
            </a:solidFill>
          </a:ln>
        </p:spPr>
      </p:pic>
      <p:sp>
        <p:nvSpPr>
          <p:cNvPr id="3" name="Rectangle 2"/>
          <p:cNvSpPr/>
          <p:nvPr/>
        </p:nvSpPr>
        <p:spPr>
          <a:xfrm>
            <a:off x="533400" y="2832813"/>
            <a:ext cx="609600" cy="22912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3491024" y="4417751"/>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n w="0"/>
                <a:solidFill>
                  <a:schemeClr val="tx1"/>
                </a:solidFill>
                <a:effectLst>
                  <a:outerShdw blurRad="38100" dist="19050" dir="2700000" algn="tl" rotWithShape="0">
                    <a:schemeClr val="dk1">
                      <a:alpha val="40000"/>
                    </a:schemeClr>
                  </a:outerShdw>
                </a:effectLst>
                <a:latin typeface="+mj-lt"/>
              </a:rPr>
              <a:t>~50%</a:t>
            </a:r>
          </a:p>
        </p:txBody>
      </p:sp>
      <p:sp>
        <p:nvSpPr>
          <p:cNvPr id="16" name="Oval 15"/>
          <p:cNvSpPr/>
          <p:nvPr/>
        </p:nvSpPr>
        <p:spPr>
          <a:xfrm>
            <a:off x="3507234" y="1339718"/>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n w="0"/>
                <a:solidFill>
                  <a:schemeClr val="tx1"/>
                </a:solidFill>
                <a:effectLst>
                  <a:outerShdw blurRad="38100" dist="19050" dir="2700000" algn="tl" rotWithShape="0">
                    <a:schemeClr val="dk1">
                      <a:alpha val="40000"/>
                    </a:schemeClr>
                  </a:outerShdw>
                </a:effectLst>
                <a:latin typeface="+mj-lt"/>
              </a:rPr>
              <a:t>~70%</a:t>
            </a:r>
          </a:p>
        </p:txBody>
      </p:sp>
      <p:sp>
        <p:nvSpPr>
          <p:cNvPr id="17" name="Oval 16"/>
          <p:cNvSpPr/>
          <p:nvPr/>
        </p:nvSpPr>
        <p:spPr>
          <a:xfrm>
            <a:off x="7849515" y="1324818"/>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n w="0"/>
                <a:solidFill>
                  <a:schemeClr val="tx1"/>
                </a:solidFill>
                <a:effectLst>
                  <a:outerShdw blurRad="38100" dist="19050" dir="2700000" algn="tl" rotWithShape="0">
                    <a:schemeClr val="dk1">
                      <a:alpha val="40000"/>
                    </a:schemeClr>
                  </a:outerShdw>
                </a:effectLst>
                <a:latin typeface="+mj-lt"/>
              </a:rPr>
              <a:t>~75%</a:t>
            </a:r>
          </a:p>
        </p:txBody>
      </p:sp>
      <p:sp>
        <p:nvSpPr>
          <p:cNvPr id="21" name="Rectangle 20"/>
          <p:cNvSpPr/>
          <p:nvPr/>
        </p:nvSpPr>
        <p:spPr>
          <a:xfrm>
            <a:off x="5754134" y="4841946"/>
            <a:ext cx="265525" cy="114561"/>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767544" y="5127952"/>
            <a:ext cx="914400" cy="91440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n w="0"/>
                <a:solidFill>
                  <a:schemeClr val="tx1"/>
                </a:solidFill>
                <a:effectLst>
                  <a:outerShdw blurRad="38100" dist="19050" dir="2700000" algn="tl" rotWithShape="0">
                    <a:schemeClr val="dk1">
                      <a:alpha val="40000"/>
                    </a:schemeClr>
                  </a:outerShdw>
                </a:effectLst>
                <a:latin typeface="+mj-lt"/>
              </a:rPr>
              <a:t>~10%</a:t>
            </a:r>
            <a:r>
              <a:rPr lang="en-US" sz="800" b="1" dirty="0">
                <a:ln w="0"/>
                <a:solidFill>
                  <a:schemeClr val="tx1"/>
                </a:solidFill>
                <a:effectLst>
                  <a:outerShdw blurRad="38100" dist="19050" dir="2700000" algn="tl" rotWithShape="0">
                    <a:schemeClr val="dk1">
                      <a:alpha val="40000"/>
                    </a:schemeClr>
                  </a:outerShdw>
                </a:effectLst>
                <a:latin typeface="+mj-lt"/>
              </a:rPr>
              <a:t>**</a:t>
            </a:r>
          </a:p>
        </p:txBody>
      </p:sp>
      <p:sp>
        <p:nvSpPr>
          <p:cNvPr id="23" name="Oval 22"/>
          <p:cNvSpPr/>
          <p:nvPr/>
        </p:nvSpPr>
        <p:spPr>
          <a:xfrm>
            <a:off x="8129649" y="4455683"/>
            <a:ext cx="914400" cy="91440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i="1" dirty="0">
                <a:ln w="0"/>
                <a:solidFill>
                  <a:schemeClr val="tx1"/>
                </a:solidFill>
                <a:effectLst>
                  <a:outerShdw blurRad="38100" dist="19050" dir="2700000" algn="tl" rotWithShape="0">
                    <a:schemeClr val="dk1">
                      <a:alpha val="40000"/>
                    </a:schemeClr>
                  </a:outerShdw>
                </a:effectLst>
                <a:latin typeface="+mj-lt"/>
              </a:rPr>
              <a:t>40-60%</a:t>
            </a:r>
            <a:endParaRPr lang="en-US" sz="800" b="1" i="1"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015546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idx="4294967295"/>
          </p:nvPr>
        </p:nvSpPr>
        <p:spPr>
          <a:xfrm>
            <a:off x="80088" y="436563"/>
            <a:ext cx="8905868" cy="625475"/>
          </a:xfrm>
        </p:spPr>
        <p:txBody>
          <a:bodyPr>
            <a:noAutofit/>
          </a:bodyPr>
          <a:lstStyle/>
          <a:p>
            <a:r>
              <a:rPr lang="en-US" sz="3200" dirty="0"/>
              <a:t>Age at injury influences dementia risk after TBI</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8" y="6193946"/>
            <a:ext cx="563379" cy="66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1243" y="982133"/>
            <a:ext cx="8112362" cy="369332"/>
          </a:xfrm>
          <a:prstGeom prst="rect">
            <a:avLst/>
          </a:prstGeom>
          <a:noFill/>
        </p:spPr>
        <p:txBody>
          <a:bodyPr wrap="square" rtlCol="0">
            <a:spAutoFit/>
          </a:bodyPr>
          <a:lstStyle/>
          <a:p>
            <a:pPr algn="ctr"/>
            <a:r>
              <a:rPr lang="en-US" dirty="0">
                <a:solidFill>
                  <a:srgbClr val="221F72"/>
                </a:solidFill>
              </a:rPr>
              <a:t>Victoria Johnson and Willie Stewart, Nature Reviews Neurology 2015</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3" y="2107494"/>
            <a:ext cx="8877063" cy="284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p:nvPr/>
        </p:nvSpPr>
        <p:spPr>
          <a:xfrm>
            <a:off x="990074" y="2743200"/>
            <a:ext cx="6644223" cy="1891862"/>
          </a:xfrm>
          <a:custGeom>
            <a:avLst/>
            <a:gdLst>
              <a:gd name="connsiteX0" fmla="*/ 0 w 6644223"/>
              <a:gd name="connsiteY0" fmla="*/ 1891862 h 1891862"/>
              <a:gd name="connsiteX1" fmla="*/ 100900 w 6644223"/>
              <a:gd name="connsiteY1" fmla="*/ 1620695 h 1891862"/>
              <a:gd name="connsiteX2" fmla="*/ 271167 w 6644223"/>
              <a:gd name="connsiteY2" fmla="*/ 1866637 h 1891862"/>
              <a:gd name="connsiteX3" fmla="*/ 491885 w 6644223"/>
              <a:gd name="connsiteY3" fmla="*/ 1860331 h 1891862"/>
              <a:gd name="connsiteX4" fmla="*/ 5688199 w 6644223"/>
              <a:gd name="connsiteY4" fmla="*/ 699989 h 1891862"/>
              <a:gd name="connsiteX5" fmla="*/ 6627824 w 6644223"/>
              <a:gd name="connsiteY5" fmla="*/ 0 h 189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223" h="1891862">
                <a:moveTo>
                  <a:pt x="0" y="1891862"/>
                </a:moveTo>
                <a:cubicBezTo>
                  <a:pt x="27853" y="1758380"/>
                  <a:pt x="55706" y="1624899"/>
                  <a:pt x="100900" y="1620695"/>
                </a:cubicBezTo>
                <a:cubicBezTo>
                  <a:pt x="146094" y="1616491"/>
                  <a:pt x="206003" y="1826698"/>
                  <a:pt x="271167" y="1866637"/>
                </a:cubicBezTo>
                <a:cubicBezTo>
                  <a:pt x="336331" y="1906576"/>
                  <a:pt x="491885" y="1860331"/>
                  <a:pt x="491885" y="1860331"/>
                </a:cubicBezTo>
                <a:cubicBezTo>
                  <a:pt x="1394724" y="1665890"/>
                  <a:pt x="4665543" y="1010044"/>
                  <a:pt x="5688199" y="699989"/>
                </a:cubicBezTo>
                <a:cubicBezTo>
                  <a:pt x="6710855" y="389934"/>
                  <a:pt x="6669339" y="194967"/>
                  <a:pt x="6627824" y="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5062125" y="4809087"/>
            <a:ext cx="3308358" cy="1801999"/>
          </a:xfrm>
          <a:prstGeom prst="rect">
            <a:avLst/>
          </a:prstGeom>
        </p:spPr>
      </p:pic>
    </p:spTree>
    <p:extLst>
      <p:ext uri="{BB962C8B-B14F-4D97-AF65-F5344CB8AC3E}">
        <p14:creationId xmlns:p14="http://schemas.microsoft.com/office/powerpoint/2010/main" val="144766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8FBD0B-D5BA-AC4A-B182-CCF391B5588A}" type="slidenum">
              <a:rPr lang="en-US" smtClean="0">
                <a:solidFill>
                  <a:srgbClr val="221F72">
                    <a:tint val="75000"/>
                  </a:srgbClr>
                </a:solidFill>
              </a:rPr>
              <a:pPr/>
              <a:t>15</a:t>
            </a:fld>
            <a:endParaRPr lang="en-US">
              <a:solidFill>
                <a:srgbClr val="221F72">
                  <a:tint val="75000"/>
                </a:srgbClr>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58" y="349602"/>
            <a:ext cx="8606720" cy="265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967" y="3069120"/>
            <a:ext cx="4449233" cy="365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92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60"/>
            <a:ext cx="8229600" cy="591432"/>
          </a:xfrm>
        </p:spPr>
        <p:txBody>
          <a:bodyPr>
            <a:normAutofit/>
          </a:bodyPr>
          <a:lstStyle/>
          <a:p>
            <a:r>
              <a:rPr lang="en-US" dirty="0"/>
              <a:t>Pooled results</a:t>
            </a:r>
          </a:p>
        </p:txBody>
      </p:sp>
      <p:graphicFrame>
        <p:nvGraphicFramePr>
          <p:cNvPr id="3" name="Object 2"/>
          <p:cNvGraphicFramePr>
            <a:graphicFrameLocks noChangeAspect="1"/>
          </p:cNvGraphicFramePr>
          <p:nvPr/>
        </p:nvGraphicFramePr>
        <p:xfrm>
          <a:off x="319116" y="694164"/>
          <a:ext cx="8367684" cy="6233416"/>
        </p:xfrm>
        <a:graphic>
          <a:graphicData uri="http://schemas.openxmlformats.org/presentationml/2006/ole">
            <mc:AlternateContent xmlns:mc="http://schemas.openxmlformats.org/markup-compatibility/2006">
              <mc:Choice xmlns:v="urn:schemas-microsoft-com:vml" Requires="v">
                <p:oleObj spid="_x0000_s1034" name="Document" r:id="rId4" imgW="6273800" imgH="4673600" progId="Word.Document.12">
                  <p:embed/>
                </p:oleObj>
              </mc:Choice>
              <mc:Fallback>
                <p:oleObj name="Document" r:id="rId4" imgW="6273800" imgH="4673600" progId="Word.Document.12">
                  <p:embed/>
                  <p:pic>
                    <p:nvPicPr>
                      <p:cNvPr id="3" name="Object 2"/>
                      <p:cNvPicPr/>
                      <p:nvPr/>
                    </p:nvPicPr>
                    <p:blipFill>
                      <a:blip r:embed="rId5"/>
                      <a:stretch>
                        <a:fillRect/>
                      </a:stretch>
                    </p:blipFill>
                    <p:spPr>
                      <a:xfrm>
                        <a:off x="319116" y="694164"/>
                        <a:ext cx="8367684" cy="6233416"/>
                      </a:xfrm>
                      <a:prstGeom prst="rect">
                        <a:avLst/>
                      </a:prstGeom>
                    </p:spPr>
                  </p:pic>
                </p:oleObj>
              </mc:Fallback>
            </mc:AlternateContent>
          </a:graphicData>
        </a:graphic>
      </p:graphicFrame>
    </p:spTree>
    <p:extLst>
      <p:ext uri="{BB962C8B-B14F-4D97-AF65-F5344CB8AC3E}">
        <p14:creationId xmlns:p14="http://schemas.microsoft.com/office/powerpoint/2010/main" val="111390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574037"/>
          </a:xfrm>
        </p:spPr>
        <p:txBody>
          <a:bodyPr>
            <a:normAutofit/>
          </a:bodyPr>
          <a:lstStyle/>
          <a:p>
            <a:r>
              <a:rPr lang="en-US" dirty="0"/>
              <a:t>Exposure younger than Age 25 results</a:t>
            </a:r>
          </a:p>
        </p:txBody>
      </p:sp>
      <p:graphicFrame>
        <p:nvGraphicFramePr>
          <p:cNvPr id="5" name="Object 4"/>
          <p:cNvGraphicFramePr>
            <a:graphicFrameLocks noChangeAspect="1"/>
          </p:cNvGraphicFramePr>
          <p:nvPr/>
        </p:nvGraphicFramePr>
        <p:xfrm>
          <a:off x="134938" y="574675"/>
          <a:ext cx="8723312" cy="6283325"/>
        </p:xfrm>
        <a:graphic>
          <a:graphicData uri="http://schemas.openxmlformats.org/presentationml/2006/ole">
            <mc:AlternateContent xmlns:mc="http://schemas.openxmlformats.org/markup-compatibility/2006">
              <mc:Choice xmlns:v="urn:schemas-microsoft-com:vml" Requires="v">
                <p:oleObj spid="_x0000_s2058" name="Document" r:id="rId4" imgW="6311900" imgH="4546600" progId="Word.Document.12">
                  <p:embed/>
                </p:oleObj>
              </mc:Choice>
              <mc:Fallback>
                <p:oleObj name="Document" r:id="rId4" imgW="6311900" imgH="4546600" progId="Word.Document.12">
                  <p:embed/>
                  <p:pic>
                    <p:nvPicPr>
                      <p:cNvPr id="5" name="Object 4"/>
                      <p:cNvPicPr/>
                      <p:nvPr/>
                    </p:nvPicPr>
                    <p:blipFill>
                      <a:blip r:embed="rId5"/>
                      <a:stretch>
                        <a:fillRect/>
                      </a:stretch>
                    </p:blipFill>
                    <p:spPr>
                      <a:xfrm>
                        <a:off x="134938" y="574675"/>
                        <a:ext cx="8723312" cy="6283325"/>
                      </a:xfrm>
                      <a:prstGeom prst="rect">
                        <a:avLst/>
                      </a:prstGeom>
                    </p:spPr>
                  </p:pic>
                </p:oleObj>
              </mc:Fallback>
            </mc:AlternateContent>
          </a:graphicData>
        </a:graphic>
      </p:graphicFrame>
    </p:spTree>
    <p:extLst>
      <p:ext uri="{BB962C8B-B14F-4D97-AF65-F5344CB8AC3E}">
        <p14:creationId xmlns:p14="http://schemas.microsoft.com/office/powerpoint/2010/main" val="2785786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767" y="2761820"/>
            <a:ext cx="1752600" cy="178868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33717">
            <a:off x="5498075" y="3167251"/>
            <a:ext cx="722486" cy="1065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nvGraphicFramePr>
        <p:xfrm>
          <a:off x="3788108" y="4588603"/>
          <a:ext cx="5153025" cy="670560"/>
        </p:xfrm>
        <a:graphic>
          <a:graphicData uri="http://schemas.openxmlformats.org/drawingml/2006/table">
            <a:tbl>
              <a:tblPr firstRow="1" bandRow="1">
                <a:tableStyleId>{5C22544A-7EE6-4342-B048-85BDC9FD1C3A}</a:tableStyleId>
              </a:tblPr>
              <a:tblGrid>
                <a:gridCol w="343535">
                  <a:extLst>
                    <a:ext uri="{9D8B030D-6E8A-4147-A177-3AD203B41FA5}">
                      <a16:colId xmlns:a16="http://schemas.microsoft.com/office/drawing/2014/main" val="20000"/>
                    </a:ext>
                  </a:extLst>
                </a:gridCol>
                <a:gridCol w="343535">
                  <a:extLst>
                    <a:ext uri="{9D8B030D-6E8A-4147-A177-3AD203B41FA5}">
                      <a16:colId xmlns:a16="http://schemas.microsoft.com/office/drawing/2014/main" val="20001"/>
                    </a:ext>
                  </a:extLst>
                </a:gridCol>
                <a:gridCol w="343535">
                  <a:extLst>
                    <a:ext uri="{9D8B030D-6E8A-4147-A177-3AD203B41FA5}">
                      <a16:colId xmlns:a16="http://schemas.microsoft.com/office/drawing/2014/main" val="20002"/>
                    </a:ext>
                  </a:extLst>
                </a:gridCol>
                <a:gridCol w="343535">
                  <a:extLst>
                    <a:ext uri="{9D8B030D-6E8A-4147-A177-3AD203B41FA5}">
                      <a16:colId xmlns:a16="http://schemas.microsoft.com/office/drawing/2014/main" val="20003"/>
                    </a:ext>
                  </a:extLst>
                </a:gridCol>
                <a:gridCol w="343535">
                  <a:extLst>
                    <a:ext uri="{9D8B030D-6E8A-4147-A177-3AD203B41FA5}">
                      <a16:colId xmlns:a16="http://schemas.microsoft.com/office/drawing/2014/main" val="20004"/>
                    </a:ext>
                  </a:extLst>
                </a:gridCol>
                <a:gridCol w="343535">
                  <a:extLst>
                    <a:ext uri="{9D8B030D-6E8A-4147-A177-3AD203B41FA5}">
                      <a16:colId xmlns:a16="http://schemas.microsoft.com/office/drawing/2014/main" val="20005"/>
                    </a:ext>
                  </a:extLst>
                </a:gridCol>
                <a:gridCol w="343535">
                  <a:extLst>
                    <a:ext uri="{9D8B030D-6E8A-4147-A177-3AD203B41FA5}">
                      <a16:colId xmlns:a16="http://schemas.microsoft.com/office/drawing/2014/main" val="20006"/>
                    </a:ext>
                  </a:extLst>
                </a:gridCol>
                <a:gridCol w="343535">
                  <a:extLst>
                    <a:ext uri="{9D8B030D-6E8A-4147-A177-3AD203B41FA5}">
                      <a16:colId xmlns:a16="http://schemas.microsoft.com/office/drawing/2014/main" val="20007"/>
                    </a:ext>
                  </a:extLst>
                </a:gridCol>
                <a:gridCol w="343535">
                  <a:extLst>
                    <a:ext uri="{9D8B030D-6E8A-4147-A177-3AD203B41FA5}">
                      <a16:colId xmlns:a16="http://schemas.microsoft.com/office/drawing/2014/main" val="20008"/>
                    </a:ext>
                  </a:extLst>
                </a:gridCol>
                <a:gridCol w="343535">
                  <a:extLst>
                    <a:ext uri="{9D8B030D-6E8A-4147-A177-3AD203B41FA5}">
                      <a16:colId xmlns:a16="http://schemas.microsoft.com/office/drawing/2014/main" val="20009"/>
                    </a:ext>
                  </a:extLst>
                </a:gridCol>
                <a:gridCol w="343535">
                  <a:extLst>
                    <a:ext uri="{9D8B030D-6E8A-4147-A177-3AD203B41FA5}">
                      <a16:colId xmlns:a16="http://schemas.microsoft.com/office/drawing/2014/main" val="20010"/>
                    </a:ext>
                  </a:extLst>
                </a:gridCol>
                <a:gridCol w="343535">
                  <a:extLst>
                    <a:ext uri="{9D8B030D-6E8A-4147-A177-3AD203B41FA5}">
                      <a16:colId xmlns:a16="http://schemas.microsoft.com/office/drawing/2014/main" val="20011"/>
                    </a:ext>
                  </a:extLst>
                </a:gridCol>
                <a:gridCol w="343535">
                  <a:extLst>
                    <a:ext uri="{9D8B030D-6E8A-4147-A177-3AD203B41FA5}">
                      <a16:colId xmlns:a16="http://schemas.microsoft.com/office/drawing/2014/main" val="20012"/>
                    </a:ext>
                  </a:extLst>
                </a:gridCol>
                <a:gridCol w="343535">
                  <a:extLst>
                    <a:ext uri="{9D8B030D-6E8A-4147-A177-3AD203B41FA5}">
                      <a16:colId xmlns:a16="http://schemas.microsoft.com/office/drawing/2014/main" val="20013"/>
                    </a:ext>
                  </a:extLst>
                </a:gridCol>
                <a:gridCol w="343535">
                  <a:extLst>
                    <a:ext uri="{9D8B030D-6E8A-4147-A177-3AD203B41FA5}">
                      <a16:colId xmlns:a16="http://schemas.microsoft.com/office/drawing/2014/main" val="20014"/>
                    </a:ext>
                  </a:extLst>
                </a:gridCol>
              </a:tblGrid>
              <a:tr h="134620">
                <a:tc gridSpan="15">
                  <a:txBody>
                    <a:bodyPr/>
                    <a:lstStyle/>
                    <a:p>
                      <a:r>
                        <a:rPr lang="en-US" sz="800" dirty="0">
                          <a:solidFill>
                            <a:schemeClr val="tx2"/>
                          </a:solidFill>
                          <a:latin typeface="+mj-lt"/>
                        </a:rPr>
                        <a:t>.</a:t>
                      </a:r>
                      <a:r>
                        <a:rPr lang="en-US" sz="800" baseline="0" dirty="0">
                          <a:solidFill>
                            <a:schemeClr val="tx2"/>
                          </a:solidFill>
                          <a:latin typeface="+mj-lt"/>
                        </a:rPr>
                        <a:t> . . . . . . . . . . . . . . . . . . . . . . . . . . . . . . . . . . . . . . . . . . . . . . . . . . . . . . . . . . . . . . . . . . . . . . . . . . . . . . . . . . . . . . </a:t>
                      </a:r>
                      <a:endParaRPr lang="en-US" sz="80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200">
                <a:tc>
                  <a:txBody>
                    <a:bodyPr/>
                    <a:lstStyle/>
                    <a:p>
                      <a:r>
                        <a:rPr lang="en-US" sz="800" dirty="0">
                          <a:solidFill>
                            <a:schemeClr val="tx2"/>
                          </a:solidFill>
                          <a:latin typeface="+mj-lt"/>
                        </a:rPr>
                        <a:t>Year 1</a:t>
                      </a: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a:t>
                      </a:r>
                      <a:r>
                        <a:rPr lang="en-US" sz="800" baseline="0" dirty="0">
                          <a:solidFill>
                            <a:schemeClr val="tx2"/>
                          </a:solidFill>
                          <a:latin typeface="+mj-lt"/>
                        </a:rPr>
                        <a:t> 3</a:t>
                      </a:r>
                      <a:endParaRPr lang="en-US" sz="800" dirty="0">
                        <a:solidFill>
                          <a:schemeClr val="tx2"/>
                        </a:solidFill>
                        <a:latin typeface="+mj-lt"/>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 7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8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9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10</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15</a:t>
                      </a:r>
                    </a:p>
                  </a:txBody>
                  <a:tcPr vert="vert27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2819400" y="3124200"/>
            <a:ext cx="609600" cy="22912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34159" y="173459"/>
            <a:ext cx="2151842" cy="31798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400" dirty="0">
                <a:solidFill>
                  <a:schemeClr val="tx2"/>
                </a:solidFill>
                <a:latin typeface="+mj-lt"/>
              </a:rPr>
              <a:t>Circulatory diseases: &gt;40%</a:t>
            </a:r>
          </a:p>
          <a:p>
            <a:pPr algn="ctr">
              <a:spcAft>
                <a:spcPts val="600"/>
              </a:spcAft>
            </a:pPr>
            <a:r>
              <a:rPr lang="en-US" sz="1400" dirty="0">
                <a:solidFill>
                  <a:schemeClr val="tx2"/>
                </a:solidFill>
                <a:latin typeface="+mj-lt"/>
              </a:rPr>
              <a:t>Respiratory diseases: 9%</a:t>
            </a:r>
          </a:p>
          <a:p>
            <a:pPr algn="ctr">
              <a:spcAft>
                <a:spcPts val="600"/>
              </a:spcAft>
            </a:pPr>
            <a:r>
              <a:rPr lang="en-US" sz="1400" dirty="0">
                <a:solidFill>
                  <a:schemeClr val="tx2"/>
                </a:solidFill>
                <a:latin typeface="+mj-lt"/>
              </a:rPr>
              <a:t>Mental/behavioral </a:t>
            </a:r>
            <a:r>
              <a:rPr lang="en-US" sz="1400" dirty="0" err="1">
                <a:solidFill>
                  <a:schemeClr val="tx2"/>
                </a:solidFill>
                <a:latin typeface="+mj-lt"/>
              </a:rPr>
              <a:t>Dx</a:t>
            </a:r>
            <a:r>
              <a:rPr lang="en-US" sz="1400" dirty="0">
                <a:solidFill>
                  <a:schemeClr val="tx2"/>
                </a:solidFill>
                <a:latin typeface="+mj-lt"/>
              </a:rPr>
              <a:t>: 28%</a:t>
            </a:r>
          </a:p>
          <a:p>
            <a:pPr algn="ctr">
              <a:spcAft>
                <a:spcPts val="600"/>
              </a:spcAft>
            </a:pPr>
            <a:r>
              <a:rPr lang="en-US" sz="1400" dirty="0">
                <a:solidFill>
                  <a:schemeClr val="tx2"/>
                </a:solidFill>
                <a:latin typeface="+mj-lt"/>
              </a:rPr>
              <a:t>Nervous System </a:t>
            </a:r>
            <a:r>
              <a:rPr lang="en-US" sz="1400" dirty="0" err="1">
                <a:solidFill>
                  <a:schemeClr val="tx2"/>
                </a:solidFill>
                <a:latin typeface="+mj-lt"/>
              </a:rPr>
              <a:t>Dx</a:t>
            </a:r>
            <a:r>
              <a:rPr lang="en-US" sz="1400" dirty="0">
                <a:solidFill>
                  <a:schemeClr val="tx2"/>
                </a:solidFill>
                <a:latin typeface="+mj-lt"/>
              </a:rPr>
              <a:t>: 25%</a:t>
            </a:r>
          </a:p>
          <a:p>
            <a:pPr algn="ctr"/>
            <a:r>
              <a:rPr lang="en-US" sz="1400" dirty="0">
                <a:solidFill>
                  <a:schemeClr val="tx2"/>
                </a:solidFill>
                <a:latin typeface="+mj-lt"/>
              </a:rPr>
              <a:t>Endocrine diseases: 19%</a:t>
            </a:r>
          </a:p>
          <a:p>
            <a:endParaRPr lang="en-US" sz="1400" dirty="0">
              <a:solidFill>
                <a:schemeClr val="tx2"/>
              </a:solidFill>
              <a:latin typeface="+mj-lt"/>
            </a:endParaRPr>
          </a:p>
          <a:p>
            <a:r>
              <a:rPr lang="en-US" sz="1600" b="1" dirty="0">
                <a:solidFill>
                  <a:schemeClr val="accent2"/>
                </a:solidFill>
                <a:latin typeface="+mj-lt"/>
              </a:rPr>
              <a:t>Any of above: 70%*</a:t>
            </a:r>
          </a:p>
        </p:txBody>
      </p:sp>
      <p:sp>
        <p:nvSpPr>
          <p:cNvPr id="10" name="Rectangle 9"/>
          <p:cNvSpPr/>
          <p:nvPr/>
        </p:nvSpPr>
        <p:spPr>
          <a:xfrm>
            <a:off x="134159" y="3886200"/>
            <a:ext cx="2151842" cy="384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2"/>
                </a:solidFill>
                <a:latin typeface="+mj-lt"/>
              </a:rPr>
              <a:t>Prior TBI: 40%**</a:t>
            </a:r>
          </a:p>
        </p:txBody>
      </p:sp>
      <p:graphicFrame>
        <p:nvGraphicFramePr>
          <p:cNvPr id="25" name="Table 24"/>
          <p:cNvGraphicFramePr>
            <a:graphicFrameLocks noGrp="1"/>
          </p:cNvGraphicFramePr>
          <p:nvPr/>
        </p:nvGraphicFramePr>
        <p:xfrm>
          <a:off x="76199" y="4588603"/>
          <a:ext cx="3200400" cy="67056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6"/>
                    </a:ext>
                  </a:extLst>
                </a:gridCol>
              </a:tblGrid>
              <a:tr h="134620">
                <a:tc gridSpan="3">
                  <a:txBody>
                    <a:bodyPr/>
                    <a:lstStyle/>
                    <a:p>
                      <a:r>
                        <a:rPr lang="en-US" sz="800" dirty="0">
                          <a:solidFill>
                            <a:schemeClr val="tx2"/>
                          </a:solidFill>
                        </a:rPr>
                        <a:t>.</a:t>
                      </a:r>
                      <a:r>
                        <a:rPr lang="en-US" sz="800" baseline="0" dirty="0">
                          <a:solidFill>
                            <a:schemeClr val="tx2"/>
                          </a:solidFill>
                        </a:rPr>
                        <a:t> . . . . . . . . . . . . . . . . . . . . . . . . . . . . . . . . . . . . . . . . . . . . . . . . . . . </a:t>
                      </a:r>
                      <a:endParaRPr lang="en-US" sz="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200">
                <a:tc>
                  <a:txBody>
                    <a:bodyPr/>
                    <a:lstStyle/>
                    <a:p>
                      <a:r>
                        <a:rPr lang="en-US" sz="1200" dirty="0">
                          <a:solidFill>
                            <a:schemeClr val="tx2"/>
                          </a:solidFill>
                          <a:latin typeface="+mj-lt"/>
                        </a:rPr>
                        <a:t>Childhood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dirty="0">
                          <a:solidFill>
                            <a:schemeClr val="tx2"/>
                          </a:solidFill>
                          <a:latin typeface="+mj-lt"/>
                        </a:rPr>
                        <a:t>Adolescence</a:t>
                      </a:r>
                      <a:r>
                        <a:rPr lang="en-US" sz="1200" baseline="0" dirty="0">
                          <a:solidFill>
                            <a:schemeClr val="tx2"/>
                          </a:solidFill>
                          <a:latin typeface="+mj-lt"/>
                        </a:rPr>
                        <a:t> </a:t>
                      </a:r>
                      <a:endParaRPr lang="en-US" sz="1200" dirty="0">
                        <a:solidFill>
                          <a:schemeClr val="tx2"/>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dirty="0">
                          <a:solidFill>
                            <a:schemeClr val="tx2"/>
                          </a:solidFill>
                          <a:latin typeface="+mj-lt"/>
                        </a:rPr>
                        <a:t>Adulthood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7772400" y="6296664"/>
            <a:ext cx="1143000" cy="400110"/>
          </a:xfrm>
          <a:prstGeom prst="rect">
            <a:avLst/>
          </a:prstGeom>
          <a:noFill/>
        </p:spPr>
        <p:txBody>
          <a:bodyPr wrap="square" rtlCol="0">
            <a:spAutoFit/>
          </a:bodyPr>
          <a:lstStyle/>
          <a:p>
            <a:r>
              <a:rPr lang="en-US" sz="1000" dirty="0">
                <a:latin typeface="+mj-lt"/>
              </a:rPr>
              <a:t>*</a:t>
            </a:r>
            <a:r>
              <a:rPr lang="en-US" sz="1000" dirty="0" err="1">
                <a:latin typeface="+mj-lt"/>
              </a:rPr>
              <a:t>Isokuortti</a:t>
            </a:r>
            <a:r>
              <a:rPr lang="en-US" sz="1000" dirty="0">
                <a:latin typeface="+mj-lt"/>
              </a:rPr>
              <a:t> 2013</a:t>
            </a:r>
          </a:p>
          <a:p>
            <a:r>
              <a:rPr lang="en-US" sz="1000" dirty="0">
                <a:latin typeface="+mj-lt"/>
              </a:rPr>
              <a:t>**Corrigan 2013</a:t>
            </a:r>
          </a:p>
        </p:txBody>
      </p:sp>
      <p:pic>
        <p:nvPicPr>
          <p:cNvPr id="2" name="Picture 1" descr="Clipart - &lt;strong&gt;fruit&lt;/strong&gt; pla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974" y="5299839"/>
            <a:ext cx="687377" cy="445077"/>
          </a:xfrm>
          <a:prstGeom prst="rect">
            <a:avLst/>
          </a:prstGeom>
        </p:spPr>
      </p:pic>
      <p:pic>
        <p:nvPicPr>
          <p:cNvPr id="4" name="Picture 3" descr="Financial | IconDoI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351" y="5158212"/>
            <a:ext cx="608237" cy="608237"/>
          </a:xfrm>
          <a:prstGeom prst="rect">
            <a:avLst/>
          </a:prstGeom>
        </p:spPr>
      </p:pic>
      <p:pic>
        <p:nvPicPr>
          <p:cNvPr id="7" name="Picture 6" descr="UP AND AWAY: CHILDREN'S RIGHT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9693" y="5178591"/>
            <a:ext cx="779327" cy="797284"/>
          </a:xfrm>
          <a:prstGeom prst="rect">
            <a:avLst/>
          </a:prstGeom>
        </p:spPr>
      </p:pic>
      <p:pic>
        <p:nvPicPr>
          <p:cNvPr id="9" name="Picture 8" descr="File:&lt;strong&gt;Air pollution&lt;/strong&gt; smoke rising from plant tower.jpg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2114" y="5828772"/>
            <a:ext cx="1108873" cy="727421"/>
          </a:xfrm>
          <a:prstGeom prst="rect">
            <a:avLst/>
          </a:prstGeom>
        </p:spPr>
      </p:pic>
      <p:sp>
        <p:nvSpPr>
          <p:cNvPr id="14" name="TextBox 13"/>
          <p:cNvSpPr txBox="1"/>
          <p:nvPr/>
        </p:nvSpPr>
        <p:spPr>
          <a:xfrm>
            <a:off x="3670663" y="563062"/>
            <a:ext cx="4937760" cy="769441"/>
          </a:xfrm>
          <a:prstGeom prst="rect">
            <a:avLst/>
          </a:prstGeom>
          <a:noFill/>
          <a:ln w="38100">
            <a:solidFill>
              <a:schemeClr val="accent1"/>
            </a:solidFill>
          </a:ln>
        </p:spPr>
        <p:txBody>
          <a:bodyPr wrap="square" rtlCol="0">
            <a:spAutoFit/>
          </a:bodyPr>
          <a:lstStyle/>
          <a:p>
            <a:pPr algn="ctr"/>
            <a:r>
              <a:rPr lang="en-US" sz="4400" b="1" dirty="0">
                <a:solidFill>
                  <a:schemeClr val="accent1"/>
                </a:solidFill>
              </a:rPr>
              <a:t>Life course context</a:t>
            </a:r>
          </a:p>
        </p:txBody>
      </p:sp>
    </p:spTree>
    <p:extLst>
      <p:ext uri="{BB962C8B-B14F-4D97-AF65-F5344CB8AC3E}">
        <p14:creationId xmlns:p14="http://schemas.microsoft.com/office/powerpoint/2010/main" val="9191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4565469" y="2338251"/>
            <a:ext cx="1378131" cy="159802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161211" y="2338251"/>
            <a:ext cx="1217024" cy="159802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387634" y="4097382"/>
            <a:ext cx="2355669"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765985" y="1530813"/>
            <a:ext cx="1488549" cy="646331"/>
          </a:xfrm>
          <a:prstGeom prst="rect">
            <a:avLst/>
          </a:prstGeom>
          <a:noFill/>
        </p:spPr>
        <p:txBody>
          <a:bodyPr wrap="none" rtlCol="0">
            <a:spAutoFit/>
          </a:bodyPr>
          <a:lstStyle/>
          <a:p>
            <a:pPr algn="ctr"/>
            <a:r>
              <a:rPr lang="en-US" b="1" dirty="0"/>
              <a:t>Childhood </a:t>
            </a:r>
          </a:p>
          <a:p>
            <a:pPr algn="ctr"/>
            <a:r>
              <a:rPr lang="en-US" b="1" dirty="0"/>
              <a:t>Environment</a:t>
            </a:r>
          </a:p>
        </p:txBody>
      </p:sp>
      <p:sp>
        <p:nvSpPr>
          <p:cNvPr id="20" name="TextBox 19"/>
          <p:cNvSpPr txBox="1"/>
          <p:nvPr/>
        </p:nvSpPr>
        <p:spPr>
          <a:xfrm>
            <a:off x="6048736" y="3947442"/>
            <a:ext cx="1133645" cy="369332"/>
          </a:xfrm>
          <a:prstGeom prst="rect">
            <a:avLst/>
          </a:prstGeom>
          <a:noFill/>
        </p:spPr>
        <p:txBody>
          <a:bodyPr wrap="none" rtlCol="0">
            <a:spAutoFit/>
          </a:bodyPr>
          <a:lstStyle/>
          <a:p>
            <a:pPr algn="ctr"/>
            <a:r>
              <a:rPr lang="en-US" b="1" dirty="0"/>
              <a:t>Dementia</a:t>
            </a:r>
          </a:p>
        </p:txBody>
      </p:sp>
      <p:sp>
        <p:nvSpPr>
          <p:cNvPr id="21" name="TextBox 20"/>
          <p:cNvSpPr txBox="1"/>
          <p:nvPr/>
        </p:nvSpPr>
        <p:spPr>
          <a:xfrm>
            <a:off x="2376989" y="3947442"/>
            <a:ext cx="582211" cy="369332"/>
          </a:xfrm>
          <a:prstGeom prst="rect">
            <a:avLst/>
          </a:prstGeom>
          <a:noFill/>
        </p:spPr>
        <p:txBody>
          <a:bodyPr wrap="none" rtlCol="0">
            <a:spAutoFit/>
          </a:bodyPr>
          <a:lstStyle/>
          <a:p>
            <a:pPr algn="ctr"/>
            <a:r>
              <a:rPr lang="en-US" b="1" dirty="0"/>
              <a:t>TBI</a:t>
            </a:r>
          </a:p>
        </p:txBody>
      </p:sp>
      <p:sp>
        <p:nvSpPr>
          <p:cNvPr id="22" name="TextBox 21"/>
          <p:cNvSpPr txBox="1"/>
          <p:nvPr/>
        </p:nvSpPr>
        <p:spPr>
          <a:xfrm>
            <a:off x="2244621" y="4967329"/>
            <a:ext cx="4937760" cy="584775"/>
          </a:xfrm>
          <a:prstGeom prst="rect">
            <a:avLst/>
          </a:prstGeom>
          <a:noFill/>
          <a:ln w="38100">
            <a:solidFill>
              <a:schemeClr val="accent1"/>
            </a:solidFill>
          </a:ln>
        </p:spPr>
        <p:txBody>
          <a:bodyPr wrap="square" rtlCol="0">
            <a:spAutoFit/>
          </a:bodyPr>
          <a:lstStyle/>
          <a:p>
            <a:pPr algn="ctr"/>
            <a:r>
              <a:rPr lang="en-US" sz="3200" b="1" dirty="0">
                <a:solidFill>
                  <a:schemeClr val="accent1"/>
                </a:solidFill>
              </a:rPr>
              <a:t>Unmeasured confounding</a:t>
            </a:r>
          </a:p>
        </p:txBody>
      </p:sp>
    </p:spTree>
    <p:extLst>
      <p:ext uri="{BB962C8B-B14F-4D97-AF65-F5344CB8AC3E}">
        <p14:creationId xmlns:p14="http://schemas.microsoft.com/office/powerpoint/2010/main" val="165821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2B6A2E-C152-4BFA-8B26-30952A93E6AA}" type="slidenum">
              <a:rPr lang="en-US" smtClean="0">
                <a:solidFill>
                  <a:srgbClr val="221F72">
                    <a:tint val="75000"/>
                  </a:srgbClr>
                </a:solidFill>
              </a:rPr>
              <a:pPr>
                <a:defRPr/>
              </a:pPr>
              <a:t>2</a:t>
            </a:fld>
            <a:endParaRPr lang="en-US">
              <a:solidFill>
                <a:srgbClr val="221F72">
                  <a:tint val="75000"/>
                </a:srgbClr>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577" y="2993101"/>
            <a:ext cx="65468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25" y="266007"/>
            <a:ext cx="11779250" cy="114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415446"/>
            <a:ext cx="4838007" cy="139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08959" y="4140359"/>
            <a:ext cx="2477193" cy="2646878"/>
          </a:xfrm>
          <a:prstGeom prst="rect">
            <a:avLst/>
          </a:prstGeom>
          <a:noFill/>
        </p:spPr>
        <p:txBody>
          <a:bodyPr wrap="square" rtlCol="0">
            <a:spAutoFit/>
          </a:bodyPr>
          <a:lstStyle/>
          <a:p>
            <a:pPr algn="ctr" defTabSz="457200"/>
            <a:r>
              <a:rPr lang="en-US" sz="16600" b="1" dirty="0">
                <a:ln w="12700">
                  <a:solidFill>
                    <a:srgbClr val="221F72">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166468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26" y="2596083"/>
            <a:ext cx="1752600" cy="178868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8" name="Table 7"/>
          <p:cNvGraphicFramePr>
            <a:graphicFrameLocks noGrp="1"/>
          </p:cNvGraphicFramePr>
          <p:nvPr/>
        </p:nvGraphicFramePr>
        <p:xfrm>
          <a:off x="2912896" y="3275785"/>
          <a:ext cx="5153025" cy="670560"/>
        </p:xfrm>
        <a:graphic>
          <a:graphicData uri="http://schemas.openxmlformats.org/drawingml/2006/table">
            <a:tbl>
              <a:tblPr firstRow="1" bandRow="1">
                <a:tableStyleId>{5C22544A-7EE6-4342-B048-85BDC9FD1C3A}</a:tableStyleId>
              </a:tblPr>
              <a:tblGrid>
                <a:gridCol w="343535">
                  <a:extLst>
                    <a:ext uri="{9D8B030D-6E8A-4147-A177-3AD203B41FA5}">
                      <a16:colId xmlns:a16="http://schemas.microsoft.com/office/drawing/2014/main" val="20000"/>
                    </a:ext>
                  </a:extLst>
                </a:gridCol>
                <a:gridCol w="343535">
                  <a:extLst>
                    <a:ext uri="{9D8B030D-6E8A-4147-A177-3AD203B41FA5}">
                      <a16:colId xmlns:a16="http://schemas.microsoft.com/office/drawing/2014/main" val="20001"/>
                    </a:ext>
                  </a:extLst>
                </a:gridCol>
                <a:gridCol w="343535">
                  <a:extLst>
                    <a:ext uri="{9D8B030D-6E8A-4147-A177-3AD203B41FA5}">
                      <a16:colId xmlns:a16="http://schemas.microsoft.com/office/drawing/2014/main" val="20002"/>
                    </a:ext>
                  </a:extLst>
                </a:gridCol>
                <a:gridCol w="343535">
                  <a:extLst>
                    <a:ext uri="{9D8B030D-6E8A-4147-A177-3AD203B41FA5}">
                      <a16:colId xmlns:a16="http://schemas.microsoft.com/office/drawing/2014/main" val="20003"/>
                    </a:ext>
                  </a:extLst>
                </a:gridCol>
                <a:gridCol w="343535">
                  <a:extLst>
                    <a:ext uri="{9D8B030D-6E8A-4147-A177-3AD203B41FA5}">
                      <a16:colId xmlns:a16="http://schemas.microsoft.com/office/drawing/2014/main" val="20004"/>
                    </a:ext>
                  </a:extLst>
                </a:gridCol>
                <a:gridCol w="343535">
                  <a:extLst>
                    <a:ext uri="{9D8B030D-6E8A-4147-A177-3AD203B41FA5}">
                      <a16:colId xmlns:a16="http://schemas.microsoft.com/office/drawing/2014/main" val="20005"/>
                    </a:ext>
                  </a:extLst>
                </a:gridCol>
                <a:gridCol w="343535">
                  <a:extLst>
                    <a:ext uri="{9D8B030D-6E8A-4147-A177-3AD203B41FA5}">
                      <a16:colId xmlns:a16="http://schemas.microsoft.com/office/drawing/2014/main" val="20006"/>
                    </a:ext>
                  </a:extLst>
                </a:gridCol>
                <a:gridCol w="343535">
                  <a:extLst>
                    <a:ext uri="{9D8B030D-6E8A-4147-A177-3AD203B41FA5}">
                      <a16:colId xmlns:a16="http://schemas.microsoft.com/office/drawing/2014/main" val="20007"/>
                    </a:ext>
                  </a:extLst>
                </a:gridCol>
                <a:gridCol w="343535">
                  <a:extLst>
                    <a:ext uri="{9D8B030D-6E8A-4147-A177-3AD203B41FA5}">
                      <a16:colId xmlns:a16="http://schemas.microsoft.com/office/drawing/2014/main" val="20008"/>
                    </a:ext>
                  </a:extLst>
                </a:gridCol>
                <a:gridCol w="343535">
                  <a:extLst>
                    <a:ext uri="{9D8B030D-6E8A-4147-A177-3AD203B41FA5}">
                      <a16:colId xmlns:a16="http://schemas.microsoft.com/office/drawing/2014/main" val="20009"/>
                    </a:ext>
                  </a:extLst>
                </a:gridCol>
                <a:gridCol w="343535">
                  <a:extLst>
                    <a:ext uri="{9D8B030D-6E8A-4147-A177-3AD203B41FA5}">
                      <a16:colId xmlns:a16="http://schemas.microsoft.com/office/drawing/2014/main" val="20010"/>
                    </a:ext>
                  </a:extLst>
                </a:gridCol>
                <a:gridCol w="343535">
                  <a:extLst>
                    <a:ext uri="{9D8B030D-6E8A-4147-A177-3AD203B41FA5}">
                      <a16:colId xmlns:a16="http://schemas.microsoft.com/office/drawing/2014/main" val="20011"/>
                    </a:ext>
                  </a:extLst>
                </a:gridCol>
                <a:gridCol w="343535">
                  <a:extLst>
                    <a:ext uri="{9D8B030D-6E8A-4147-A177-3AD203B41FA5}">
                      <a16:colId xmlns:a16="http://schemas.microsoft.com/office/drawing/2014/main" val="20012"/>
                    </a:ext>
                  </a:extLst>
                </a:gridCol>
                <a:gridCol w="343535">
                  <a:extLst>
                    <a:ext uri="{9D8B030D-6E8A-4147-A177-3AD203B41FA5}">
                      <a16:colId xmlns:a16="http://schemas.microsoft.com/office/drawing/2014/main" val="20013"/>
                    </a:ext>
                  </a:extLst>
                </a:gridCol>
                <a:gridCol w="343535">
                  <a:extLst>
                    <a:ext uri="{9D8B030D-6E8A-4147-A177-3AD203B41FA5}">
                      <a16:colId xmlns:a16="http://schemas.microsoft.com/office/drawing/2014/main" val="20014"/>
                    </a:ext>
                  </a:extLst>
                </a:gridCol>
              </a:tblGrid>
              <a:tr h="134620">
                <a:tc gridSpan="15">
                  <a:txBody>
                    <a:bodyPr/>
                    <a:lstStyle/>
                    <a:p>
                      <a:r>
                        <a:rPr lang="en-US" sz="800" dirty="0">
                          <a:solidFill>
                            <a:schemeClr val="tx2"/>
                          </a:solidFill>
                          <a:latin typeface="+mj-lt"/>
                        </a:rPr>
                        <a:t>.</a:t>
                      </a:r>
                      <a:r>
                        <a:rPr lang="en-US" sz="800" baseline="0" dirty="0">
                          <a:solidFill>
                            <a:schemeClr val="tx2"/>
                          </a:solidFill>
                          <a:latin typeface="+mj-lt"/>
                        </a:rPr>
                        <a:t> . . . . . . . . . . . . . . . . . . . . . . . . . . . . . . . . . . . . . . . . . . . . . . . . . . . . . . . . . . . . . . . . . . . . . . . . . . . . . . . . . . . . . . </a:t>
                      </a:r>
                      <a:endParaRPr lang="en-US" sz="80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200">
                <a:tc>
                  <a:txBody>
                    <a:bodyPr/>
                    <a:lstStyle/>
                    <a:p>
                      <a:r>
                        <a:rPr lang="en-US" sz="800" dirty="0">
                          <a:solidFill>
                            <a:schemeClr val="tx2"/>
                          </a:solidFill>
                          <a:latin typeface="+mj-lt"/>
                        </a:rPr>
                        <a:t>Year 1</a:t>
                      </a: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a:t>
                      </a:r>
                      <a:r>
                        <a:rPr lang="en-US" sz="800" baseline="0" dirty="0">
                          <a:solidFill>
                            <a:schemeClr val="tx2"/>
                          </a:solidFill>
                          <a:latin typeface="+mj-lt"/>
                        </a:rPr>
                        <a:t> 3</a:t>
                      </a:r>
                      <a:endParaRPr lang="en-US" sz="800" dirty="0">
                        <a:solidFill>
                          <a:schemeClr val="tx2"/>
                        </a:solidFill>
                        <a:latin typeface="+mj-lt"/>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 7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8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9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10</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15</a:t>
                      </a:r>
                    </a:p>
                  </a:txBody>
                  <a:tcPr vert="vert27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830691" y="2932100"/>
            <a:ext cx="609600" cy="22912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2896" y="111691"/>
            <a:ext cx="6143625" cy="188595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Up Arrow 3"/>
          <p:cNvSpPr/>
          <p:nvPr/>
        </p:nvSpPr>
        <p:spPr>
          <a:xfrm flipH="1">
            <a:off x="3624942" y="4709159"/>
            <a:ext cx="1064623" cy="1913709"/>
          </a:xfrm>
          <a:prstGeom prst="upArrow">
            <a:avLst/>
          </a:prstGeom>
        </p:spPr>
        <p:style>
          <a:lnRef idx="1">
            <a:schemeClr val="dk1"/>
          </a:lnRef>
          <a:fillRef idx="3">
            <a:schemeClr val="dk1"/>
          </a:fillRef>
          <a:effectRef idx="2">
            <a:schemeClr val="dk1"/>
          </a:effectRef>
          <a:fontRef idx="minor">
            <a:schemeClr val="lt1"/>
          </a:fontRef>
        </p:style>
        <p:txBody>
          <a:bodyPr vert="vert" rtlCol="0" anchor="ctr"/>
          <a:lstStyle/>
          <a:p>
            <a:pPr algn="ctr"/>
            <a:r>
              <a:rPr lang="en-US" dirty="0"/>
              <a:t>Cardiovascular</a:t>
            </a:r>
          </a:p>
        </p:txBody>
      </p:sp>
      <p:sp>
        <p:nvSpPr>
          <p:cNvPr id="9" name="Up Arrow 8"/>
          <p:cNvSpPr/>
          <p:nvPr/>
        </p:nvSpPr>
        <p:spPr>
          <a:xfrm flipH="1">
            <a:off x="4868090" y="4709158"/>
            <a:ext cx="1064623" cy="1913709"/>
          </a:xfrm>
          <a:prstGeom prst="upArrow">
            <a:avLst/>
          </a:prstGeom>
        </p:spPr>
        <p:style>
          <a:lnRef idx="1">
            <a:schemeClr val="dk1"/>
          </a:lnRef>
          <a:fillRef idx="3">
            <a:schemeClr val="dk1"/>
          </a:fillRef>
          <a:effectRef idx="2">
            <a:schemeClr val="dk1"/>
          </a:effectRef>
          <a:fontRef idx="minor">
            <a:schemeClr val="lt1"/>
          </a:fontRef>
        </p:style>
        <p:txBody>
          <a:bodyPr vert="vert" rtlCol="0" anchor="ctr"/>
          <a:lstStyle/>
          <a:p>
            <a:pPr algn="ctr"/>
            <a:r>
              <a:rPr lang="en-US" dirty="0"/>
              <a:t>Cerebrovascular</a:t>
            </a:r>
          </a:p>
        </p:txBody>
      </p:sp>
      <p:sp>
        <p:nvSpPr>
          <p:cNvPr id="10" name="Up Arrow 9"/>
          <p:cNvSpPr/>
          <p:nvPr/>
        </p:nvSpPr>
        <p:spPr>
          <a:xfrm flipH="1">
            <a:off x="6111238" y="4709157"/>
            <a:ext cx="1064623" cy="1913709"/>
          </a:xfrm>
          <a:prstGeom prst="upArrow">
            <a:avLst/>
          </a:prstGeom>
        </p:spPr>
        <p:style>
          <a:lnRef idx="1">
            <a:schemeClr val="dk1"/>
          </a:lnRef>
          <a:fillRef idx="3">
            <a:schemeClr val="dk1"/>
          </a:fillRef>
          <a:effectRef idx="2">
            <a:schemeClr val="dk1"/>
          </a:effectRef>
          <a:fontRef idx="minor">
            <a:schemeClr val="lt1"/>
          </a:fontRef>
        </p:style>
        <p:txBody>
          <a:bodyPr vert="vert" rtlCol="0" anchor="ctr"/>
          <a:lstStyle/>
          <a:p>
            <a:pPr algn="ctr"/>
            <a:r>
              <a:rPr lang="en-US" dirty="0"/>
              <a:t>Diabetes</a:t>
            </a:r>
          </a:p>
        </p:txBody>
      </p:sp>
      <p:sp>
        <p:nvSpPr>
          <p:cNvPr id="11" name="Up Arrow 10"/>
          <p:cNvSpPr/>
          <p:nvPr/>
        </p:nvSpPr>
        <p:spPr>
          <a:xfrm flipH="1">
            <a:off x="7282541" y="4709156"/>
            <a:ext cx="1064623" cy="1913709"/>
          </a:xfrm>
          <a:prstGeom prst="upArrow">
            <a:avLst/>
          </a:prstGeom>
        </p:spPr>
        <p:style>
          <a:lnRef idx="1">
            <a:schemeClr val="dk1"/>
          </a:lnRef>
          <a:fillRef idx="3">
            <a:schemeClr val="dk1"/>
          </a:fillRef>
          <a:effectRef idx="2">
            <a:schemeClr val="dk1"/>
          </a:effectRef>
          <a:fontRef idx="minor">
            <a:schemeClr val="lt1"/>
          </a:fontRef>
        </p:style>
        <p:txBody>
          <a:bodyPr vert="vert" rtlCol="0" anchor="ctr"/>
          <a:lstStyle/>
          <a:p>
            <a:pPr algn="ctr"/>
            <a:r>
              <a:rPr lang="en-US" dirty="0"/>
              <a:t>Sedentary </a:t>
            </a:r>
          </a:p>
        </p:txBody>
      </p:sp>
      <p:sp>
        <p:nvSpPr>
          <p:cNvPr id="12" name="Up Arrow 11"/>
          <p:cNvSpPr/>
          <p:nvPr/>
        </p:nvSpPr>
        <p:spPr>
          <a:xfrm flipH="1">
            <a:off x="4246516" y="4136570"/>
            <a:ext cx="1064623" cy="1913709"/>
          </a:xfrm>
          <a:prstGeom prst="upArrow">
            <a:avLst/>
          </a:prstGeom>
        </p:spPr>
        <p:style>
          <a:lnRef idx="1">
            <a:schemeClr val="dk1"/>
          </a:lnRef>
          <a:fillRef idx="3">
            <a:schemeClr val="dk1"/>
          </a:fillRef>
          <a:effectRef idx="2">
            <a:schemeClr val="dk1"/>
          </a:effectRef>
          <a:fontRef idx="minor">
            <a:schemeClr val="lt1"/>
          </a:fontRef>
        </p:style>
        <p:txBody>
          <a:bodyPr vert="vert" rtlCol="0" anchor="ctr"/>
          <a:lstStyle/>
          <a:p>
            <a:pPr algn="ctr"/>
            <a:r>
              <a:rPr lang="en-US" dirty="0"/>
              <a:t>Metabolic </a:t>
            </a:r>
            <a:r>
              <a:rPr lang="en-US" dirty="0" err="1"/>
              <a:t>Dx</a:t>
            </a:r>
            <a:endParaRPr lang="en-US" dirty="0"/>
          </a:p>
        </p:txBody>
      </p:sp>
      <p:sp>
        <p:nvSpPr>
          <p:cNvPr id="13" name="Up Arrow 12"/>
          <p:cNvSpPr/>
          <p:nvPr/>
        </p:nvSpPr>
        <p:spPr>
          <a:xfrm flipH="1">
            <a:off x="5472246" y="4136570"/>
            <a:ext cx="1064623" cy="1913709"/>
          </a:xfrm>
          <a:prstGeom prst="upArrow">
            <a:avLst/>
          </a:prstGeom>
        </p:spPr>
        <p:style>
          <a:lnRef idx="1">
            <a:schemeClr val="dk1"/>
          </a:lnRef>
          <a:fillRef idx="3">
            <a:schemeClr val="dk1"/>
          </a:fillRef>
          <a:effectRef idx="2">
            <a:schemeClr val="dk1"/>
          </a:effectRef>
          <a:fontRef idx="minor">
            <a:schemeClr val="lt1"/>
          </a:fontRef>
        </p:style>
        <p:txBody>
          <a:bodyPr vert="vert" rtlCol="0" anchor="ctr"/>
          <a:lstStyle/>
          <a:p>
            <a:pPr algn="ctr"/>
            <a:r>
              <a:rPr lang="en-US" dirty="0"/>
              <a:t>Endocrine </a:t>
            </a:r>
            <a:r>
              <a:rPr lang="en-US" dirty="0" err="1"/>
              <a:t>Dx</a:t>
            </a:r>
            <a:endParaRPr lang="en-US" dirty="0"/>
          </a:p>
        </p:txBody>
      </p:sp>
      <p:sp>
        <p:nvSpPr>
          <p:cNvPr id="14" name="Up Arrow 13"/>
          <p:cNvSpPr/>
          <p:nvPr/>
        </p:nvSpPr>
        <p:spPr>
          <a:xfrm flipH="1">
            <a:off x="2338795" y="4706055"/>
            <a:ext cx="1064623" cy="1913709"/>
          </a:xfrm>
          <a:prstGeom prst="upArrow">
            <a:avLst/>
          </a:prstGeom>
        </p:spPr>
        <p:style>
          <a:lnRef idx="1">
            <a:schemeClr val="dk1"/>
          </a:lnRef>
          <a:fillRef idx="3">
            <a:schemeClr val="dk1"/>
          </a:fillRef>
          <a:effectRef idx="2">
            <a:schemeClr val="dk1"/>
          </a:effectRef>
          <a:fontRef idx="minor">
            <a:schemeClr val="lt1"/>
          </a:fontRef>
        </p:style>
        <p:txBody>
          <a:bodyPr vert="vert" rtlCol="0" anchor="ctr"/>
          <a:lstStyle/>
          <a:p>
            <a:pPr algn="ctr"/>
            <a:r>
              <a:rPr lang="en-US" dirty="0" err="1"/>
              <a:t>Inflamatory</a:t>
            </a:r>
            <a:r>
              <a:rPr lang="en-US" dirty="0"/>
              <a:t> </a:t>
            </a:r>
            <a:r>
              <a:rPr lang="en-US" dirty="0" err="1"/>
              <a:t>Dx</a:t>
            </a:r>
            <a:endParaRPr lang="en-US" dirty="0"/>
          </a:p>
        </p:txBody>
      </p:sp>
      <p:sp>
        <p:nvSpPr>
          <p:cNvPr id="15" name="Up Arrow 14"/>
          <p:cNvSpPr/>
          <p:nvPr/>
        </p:nvSpPr>
        <p:spPr>
          <a:xfrm flipH="1">
            <a:off x="2965809" y="4136570"/>
            <a:ext cx="1064623" cy="1913709"/>
          </a:xfrm>
          <a:prstGeom prst="upArrow">
            <a:avLst/>
          </a:prstGeom>
        </p:spPr>
        <p:style>
          <a:lnRef idx="1">
            <a:schemeClr val="dk1"/>
          </a:lnRef>
          <a:fillRef idx="3">
            <a:schemeClr val="dk1"/>
          </a:fillRef>
          <a:effectRef idx="2">
            <a:schemeClr val="dk1"/>
          </a:effectRef>
          <a:fontRef idx="minor">
            <a:schemeClr val="lt1"/>
          </a:fontRef>
        </p:style>
        <p:txBody>
          <a:bodyPr vert="vert" rtlCol="0" anchor="ctr"/>
          <a:lstStyle/>
          <a:p>
            <a:pPr algn="ctr"/>
            <a:r>
              <a:rPr lang="en-US" dirty="0"/>
              <a:t>Seizures</a:t>
            </a:r>
          </a:p>
        </p:txBody>
      </p:sp>
      <p:sp>
        <p:nvSpPr>
          <p:cNvPr id="16" name="Up Arrow 15"/>
          <p:cNvSpPr/>
          <p:nvPr/>
        </p:nvSpPr>
        <p:spPr>
          <a:xfrm flipH="1">
            <a:off x="6678385" y="4136569"/>
            <a:ext cx="1064623" cy="1913709"/>
          </a:xfrm>
          <a:prstGeom prst="upArrow">
            <a:avLst/>
          </a:prstGeom>
        </p:spPr>
        <p:style>
          <a:lnRef idx="1">
            <a:schemeClr val="dk1"/>
          </a:lnRef>
          <a:fillRef idx="3">
            <a:schemeClr val="dk1"/>
          </a:fillRef>
          <a:effectRef idx="2">
            <a:schemeClr val="dk1"/>
          </a:effectRef>
          <a:fontRef idx="minor">
            <a:schemeClr val="lt1"/>
          </a:fontRef>
        </p:style>
        <p:txBody>
          <a:bodyPr vert="vert" rtlCol="0" anchor="ctr"/>
          <a:lstStyle/>
          <a:p>
            <a:pPr algn="ctr"/>
            <a:r>
              <a:rPr lang="en-US" dirty="0"/>
              <a:t>Substance use </a:t>
            </a:r>
            <a:r>
              <a:rPr lang="en-US" dirty="0" err="1"/>
              <a:t>Dx</a:t>
            </a:r>
            <a:endParaRPr lang="en-US" dirty="0"/>
          </a:p>
        </p:txBody>
      </p:sp>
    </p:spTree>
    <p:extLst>
      <p:ext uri="{BB962C8B-B14F-4D97-AF65-F5344CB8AC3E}">
        <p14:creationId xmlns:p14="http://schemas.microsoft.com/office/powerpoint/2010/main" val="4017153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8FBD0B-D5BA-AC4A-B182-CCF391B5588A}" type="slidenum">
              <a:rPr lang="en-US" smtClean="0"/>
              <a:pPr/>
              <a:t>21</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95" y="876931"/>
            <a:ext cx="7542719" cy="15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95" y="2374726"/>
            <a:ext cx="7542719" cy="412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5909022" y="6427796"/>
            <a:ext cx="2895600" cy="365125"/>
          </a:xfrm>
        </p:spPr>
        <p:txBody>
          <a:bodyPr/>
          <a:lstStyle/>
          <a:p>
            <a:r>
              <a:rPr lang="en-US" sz="1400" dirty="0">
                <a:solidFill>
                  <a:schemeClr val="tx2"/>
                </a:solidFill>
                <a:latin typeface="+mn-lt"/>
              </a:rPr>
              <a:t>Barnes 2014, Neurology</a:t>
            </a:r>
          </a:p>
        </p:txBody>
      </p:sp>
      <p:cxnSp>
        <p:nvCxnSpPr>
          <p:cNvPr id="7" name="Straight Arrow Connector 6"/>
          <p:cNvCxnSpPr/>
          <p:nvPr/>
        </p:nvCxnSpPr>
        <p:spPr>
          <a:xfrm flipH="1">
            <a:off x="7987937" y="1992085"/>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987937" y="2784565"/>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7987937" y="3039290"/>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7987937" y="3333205"/>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8006443" y="3614057"/>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8006443" y="3894908"/>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8006443" y="4201885"/>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8006443" y="4452223"/>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8006443" y="5207725"/>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8006443" y="5503814"/>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7987937" y="5749834"/>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8006443" y="6017622"/>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8006443" y="6306275"/>
            <a:ext cx="502920" cy="0"/>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469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4565469" y="2338251"/>
            <a:ext cx="1378131" cy="159802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161211" y="2338251"/>
            <a:ext cx="1217024" cy="159802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387634" y="4097382"/>
            <a:ext cx="2355669"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023588" y="1530813"/>
            <a:ext cx="973343" cy="646331"/>
          </a:xfrm>
          <a:prstGeom prst="rect">
            <a:avLst/>
          </a:prstGeom>
          <a:noFill/>
        </p:spPr>
        <p:txBody>
          <a:bodyPr wrap="none" rtlCol="0">
            <a:spAutoFit/>
          </a:bodyPr>
          <a:lstStyle/>
          <a:p>
            <a:pPr algn="ctr"/>
            <a:r>
              <a:rPr lang="en-US" b="1" dirty="0"/>
              <a:t>Disease </a:t>
            </a:r>
          </a:p>
          <a:p>
            <a:pPr algn="ctr"/>
            <a:r>
              <a:rPr lang="en-US" b="1" dirty="0"/>
              <a:t>Burden</a:t>
            </a:r>
          </a:p>
        </p:txBody>
      </p:sp>
      <p:sp>
        <p:nvSpPr>
          <p:cNvPr id="20" name="TextBox 19"/>
          <p:cNvSpPr txBox="1"/>
          <p:nvPr/>
        </p:nvSpPr>
        <p:spPr>
          <a:xfrm>
            <a:off x="6048736" y="3947442"/>
            <a:ext cx="1133645" cy="369332"/>
          </a:xfrm>
          <a:prstGeom prst="rect">
            <a:avLst/>
          </a:prstGeom>
          <a:noFill/>
        </p:spPr>
        <p:txBody>
          <a:bodyPr wrap="none" rtlCol="0">
            <a:spAutoFit/>
          </a:bodyPr>
          <a:lstStyle/>
          <a:p>
            <a:pPr algn="ctr"/>
            <a:r>
              <a:rPr lang="en-US" b="1" dirty="0"/>
              <a:t>Dementia</a:t>
            </a:r>
          </a:p>
        </p:txBody>
      </p:sp>
      <p:sp>
        <p:nvSpPr>
          <p:cNvPr id="21" name="TextBox 20"/>
          <p:cNvSpPr txBox="1"/>
          <p:nvPr/>
        </p:nvSpPr>
        <p:spPr>
          <a:xfrm>
            <a:off x="2376989" y="3947442"/>
            <a:ext cx="582211" cy="369332"/>
          </a:xfrm>
          <a:prstGeom prst="rect">
            <a:avLst/>
          </a:prstGeom>
          <a:noFill/>
        </p:spPr>
        <p:txBody>
          <a:bodyPr wrap="none" rtlCol="0">
            <a:spAutoFit/>
          </a:bodyPr>
          <a:lstStyle/>
          <a:p>
            <a:pPr algn="ctr"/>
            <a:r>
              <a:rPr lang="en-US" b="1" dirty="0"/>
              <a:t>TBI</a:t>
            </a:r>
          </a:p>
        </p:txBody>
      </p:sp>
      <p:sp>
        <p:nvSpPr>
          <p:cNvPr id="8" name="TextBox 7"/>
          <p:cNvSpPr txBox="1"/>
          <p:nvPr/>
        </p:nvSpPr>
        <p:spPr>
          <a:xfrm>
            <a:off x="4283339" y="3137263"/>
            <a:ext cx="377027" cy="369332"/>
          </a:xfrm>
          <a:prstGeom prst="rect">
            <a:avLst/>
          </a:prstGeom>
          <a:noFill/>
        </p:spPr>
        <p:txBody>
          <a:bodyPr wrap="square" rtlCol="0">
            <a:spAutoFit/>
          </a:bodyPr>
          <a:lstStyle/>
          <a:p>
            <a:pPr algn="ctr"/>
            <a:r>
              <a:rPr lang="en-US" b="1" dirty="0"/>
              <a:t>m</a:t>
            </a:r>
          </a:p>
        </p:txBody>
      </p:sp>
      <p:cxnSp>
        <p:nvCxnSpPr>
          <p:cNvPr id="12" name="Straight Arrow Connector 11"/>
          <p:cNvCxnSpPr/>
          <p:nvPr/>
        </p:nvCxnSpPr>
        <p:spPr>
          <a:xfrm>
            <a:off x="4493149" y="3506595"/>
            <a:ext cx="0" cy="498982"/>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626817" y="3014671"/>
            <a:ext cx="370114" cy="307258"/>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3946774" y="3014671"/>
            <a:ext cx="372881" cy="345772"/>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244621" y="5162548"/>
            <a:ext cx="4937760" cy="769441"/>
          </a:xfrm>
          <a:prstGeom prst="rect">
            <a:avLst/>
          </a:prstGeom>
          <a:noFill/>
          <a:ln w="38100">
            <a:solidFill>
              <a:schemeClr val="accent1"/>
            </a:solidFill>
          </a:ln>
        </p:spPr>
        <p:txBody>
          <a:bodyPr wrap="square" rtlCol="0">
            <a:spAutoFit/>
          </a:bodyPr>
          <a:lstStyle/>
          <a:p>
            <a:pPr algn="ctr"/>
            <a:r>
              <a:rPr lang="en-US" sz="4400" b="1" dirty="0">
                <a:solidFill>
                  <a:schemeClr val="accent1"/>
                </a:solidFill>
              </a:rPr>
              <a:t>Quantify mediation</a:t>
            </a:r>
          </a:p>
        </p:txBody>
      </p:sp>
    </p:spTree>
    <p:extLst>
      <p:ext uri="{BB962C8B-B14F-4D97-AF65-F5344CB8AC3E}">
        <p14:creationId xmlns:p14="http://schemas.microsoft.com/office/powerpoint/2010/main" val="1475270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81EF69-24B8-46FB-B956-D7830547BF61}"/>
              </a:ext>
            </a:extLst>
          </p:cNvPr>
          <p:cNvSpPr txBox="1"/>
          <p:nvPr/>
        </p:nvSpPr>
        <p:spPr>
          <a:xfrm>
            <a:off x="2446154" y="43848"/>
            <a:ext cx="3043254" cy="1200329"/>
          </a:xfrm>
          <a:prstGeom prst="rect">
            <a:avLst/>
          </a:prstGeom>
          <a:noFill/>
          <a:ln w="57150">
            <a:solidFill>
              <a:schemeClr val="accent1"/>
            </a:solidFill>
          </a:ln>
        </p:spPr>
        <p:txBody>
          <a:bodyPr wrap="square" rtlCol="0">
            <a:spAutoFit/>
          </a:bodyPr>
          <a:lstStyle/>
          <a:p>
            <a:pPr algn="ctr"/>
            <a:r>
              <a:rPr lang="en-US" sz="3600" dirty="0">
                <a:solidFill>
                  <a:schemeClr val="accent1"/>
                </a:solidFill>
              </a:rPr>
              <a:t>Uniform Measurement</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63" y="1335517"/>
            <a:ext cx="1752600" cy="178868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8" name="Table 7"/>
          <p:cNvGraphicFramePr>
            <a:graphicFrameLocks noGrp="1"/>
          </p:cNvGraphicFramePr>
          <p:nvPr/>
        </p:nvGraphicFramePr>
        <p:xfrm>
          <a:off x="2912896" y="3275785"/>
          <a:ext cx="5153025" cy="670560"/>
        </p:xfrm>
        <a:graphic>
          <a:graphicData uri="http://schemas.openxmlformats.org/drawingml/2006/table">
            <a:tbl>
              <a:tblPr firstRow="1" bandRow="1">
                <a:tableStyleId>{5C22544A-7EE6-4342-B048-85BDC9FD1C3A}</a:tableStyleId>
              </a:tblPr>
              <a:tblGrid>
                <a:gridCol w="343535">
                  <a:extLst>
                    <a:ext uri="{9D8B030D-6E8A-4147-A177-3AD203B41FA5}">
                      <a16:colId xmlns:a16="http://schemas.microsoft.com/office/drawing/2014/main" val="20000"/>
                    </a:ext>
                  </a:extLst>
                </a:gridCol>
                <a:gridCol w="343535">
                  <a:extLst>
                    <a:ext uri="{9D8B030D-6E8A-4147-A177-3AD203B41FA5}">
                      <a16:colId xmlns:a16="http://schemas.microsoft.com/office/drawing/2014/main" val="20001"/>
                    </a:ext>
                  </a:extLst>
                </a:gridCol>
                <a:gridCol w="343535">
                  <a:extLst>
                    <a:ext uri="{9D8B030D-6E8A-4147-A177-3AD203B41FA5}">
                      <a16:colId xmlns:a16="http://schemas.microsoft.com/office/drawing/2014/main" val="20002"/>
                    </a:ext>
                  </a:extLst>
                </a:gridCol>
                <a:gridCol w="343535">
                  <a:extLst>
                    <a:ext uri="{9D8B030D-6E8A-4147-A177-3AD203B41FA5}">
                      <a16:colId xmlns:a16="http://schemas.microsoft.com/office/drawing/2014/main" val="20003"/>
                    </a:ext>
                  </a:extLst>
                </a:gridCol>
                <a:gridCol w="343535">
                  <a:extLst>
                    <a:ext uri="{9D8B030D-6E8A-4147-A177-3AD203B41FA5}">
                      <a16:colId xmlns:a16="http://schemas.microsoft.com/office/drawing/2014/main" val="20004"/>
                    </a:ext>
                  </a:extLst>
                </a:gridCol>
                <a:gridCol w="343535">
                  <a:extLst>
                    <a:ext uri="{9D8B030D-6E8A-4147-A177-3AD203B41FA5}">
                      <a16:colId xmlns:a16="http://schemas.microsoft.com/office/drawing/2014/main" val="20005"/>
                    </a:ext>
                  </a:extLst>
                </a:gridCol>
                <a:gridCol w="343535">
                  <a:extLst>
                    <a:ext uri="{9D8B030D-6E8A-4147-A177-3AD203B41FA5}">
                      <a16:colId xmlns:a16="http://schemas.microsoft.com/office/drawing/2014/main" val="20006"/>
                    </a:ext>
                  </a:extLst>
                </a:gridCol>
                <a:gridCol w="343535">
                  <a:extLst>
                    <a:ext uri="{9D8B030D-6E8A-4147-A177-3AD203B41FA5}">
                      <a16:colId xmlns:a16="http://schemas.microsoft.com/office/drawing/2014/main" val="20007"/>
                    </a:ext>
                  </a:extLst>
                </a:gridCol>
                <a:gridCol w="343535">
                  <a:extLst>
                    <a:ext uri="{9D8B030D-6E8A-4147-A177-3AD203B41FA5}">
                      <a16:colId xmlns:a16="http://schemas.microsoft.com/office/drawing/2014/main" val="20008"/>
                    </a:ext>
                  </a:extLst>
                </a:gridCol>
                <a:gridCol w="343535">
                  <a:extLst>
                    <a:ext uri="{9D8B030D-6E8A-4147-A177-3AD203B41FA5}">
                      <a16:colId xmlns:a16="http://schemas.microsoft.com/office/drawing/2014/main" val="20009"/>
                    </a:ext>
                  </a:extLst>
                </a:gridCol>
                <a:gridCol w="343535">
                  <a:extLst>
                    <a:ext uri="{9D8B030D-6E8A-4147-A177-3AD203B41FA5}">
                      <a16:colId xmlns:a16="http://schemas.microsoft.com/office/drawing/2014/main" val="20010"/>
                    </a:ext>
                  </a:extLst>
                </a:gridCol>
                <a:gridCol w="343535">
                  <a:extLst>
                    <a:ext uri="{9D8B030D-6E8A-4147-A177-3AD203B41FA5}">
                      <a16:colId xmlns:a16="http://schemas.microsoft.com/office/drawing/2014/main" val="20011"/>
                    </a:ext>
                  </a:extLst>
                </a:gridCol>
                <a:gridCol w="343535">
                  <a:extLst>
                    <a:ext uri="{9D8B030D-6E8A-4147-A177-3AD203B41FA5}">
                      <a16:colId xmlns:a16="http://schemas.microsoft.com/office/drawing/2014/main" val="20012"/>
                    </a:ext>
                  </a:extLst>
                </a:gridCol>
                <a:gridCol w="343535">
                  <a:extLst>
                    <a:ext uri="{9D8B030D-6E8A-4147-A177-3AD203B41FA5}">
                      <a16:colId xmlns:a16="http://schemas.microsoft.com/office/drawing/2014/main" val="20013"/>
                    </a:ext>
                  </a:extLst>
                </a:gridCol>
                <a:gridCol w="343535">
                  <a:extLst>
                    <a:ext uri="{9D8B030D-6E8A-4147-A177-3AD203B41FA5}">
                      <a16:colId xmlns:a16="http://schemas.microsoft.com/office/drawing/2014/main" val="20014"/>
                    </a:ext>
                  </a:extLst>
                </a:gridCol>
              </a:tblGrid>
              <a:tr h="134620">
                <a:tc gridSpan="15">
                  <a:txBody>
                    <a:bodyPr/>
                    <a:lstStyle/>
                    <a:p>
                      <a:r>
                        <a:rPr lang="en-US" sz="800" dirty="0">
                          <a:solidFill>
                            <a:schemeClr val="tx2"/>
                          </a:solidFill>
                          <a:latin typeface="+mj-lt"/>
                        </a:rPr>
                        <a:t>.</a:t>
                      </a:r>
                      <a:r>
                        <a:rPr lang="en-US" sz="800" baseline="0" dirty="0">
                          <a:solidFill>
                            <a:schemeClr val="tx2"/>
                          </a:solidFill>
                          <a:latin typeface="+mj-lt"/>
                        </a:rPr>
                        <a:t> . . . . . . . . . . . . . . . . . . . . . . . . . . . . . . . . . . . . . . . . . . . . . . . . . . . . . . . . . . . . . . . . . . . . . . . . . . . . . . . . . . . . . . </a:t>
                      </a:r>
                      <a:endParaRPr lang="en-US" sz="80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solidFill>
                          <a:schemeClr val="tx2"/>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200">
                <a:tc>
                  <a:txBody>
                    <a:bodyPr/>
                    <a:lstStyle/>
                    <a:p>
                      <a:r>
                        <a:rPr lang="en-US" sz="800" dirty="0">
                          <a:solidFill>
                            <a:schemeClr val="tx2"/>
                          </a:solidFill>
                          <a:latin typeface="+mj-lt"/>
                        </a:rPr>
                        <a:t>Year 1</a:t>
                      </a: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a:t>
                      </a:r>
                      <a:r>
                        <a:rPr lang="en-US" sz="800" baseline="0" dirty="0">
                          <a:solidFill>
                            <a:schemeClr val="tx2"/>
                          </a:solidFill>
                          <a:latin typeface="+mj-lt"/>
                        </a:rPr>
                        <a:t> 3</a:t>
                      </a:r>
                      <a:endParaRPr lang="en-US" sz="800" dirty="0">
                        <a:solidFill>
                          <a:schemeClr val="tx2"/>
                        </a:solidFill>
                        <a:latin typeface="+mj-lt"/>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 7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8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9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10</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800" dirty="0">
                          <a:solidFill>
                            <a:schemeClr val="tx2"/>
                          </a:solidFill>
                          <a:latin typeface="+mj-lt"/>
                        </a:rPr>
                        <a:t>Year 15</a:t>
                      </a:r>
                    </a:p>
                  </a:txBody>
                  <a:tcPr vert="vert27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713126" y="1692691"/>
            <a:ext cx="609600" cy="22912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591064" y="3481374"/>
            <a:ext cx="1799440" cy="1816798"/>
          </a:xfrm>
          <a:prstGeom prst="rect">
            <a:avLst/>
          </a:prstGeom>
          <a:ln w="19050">
            <a:solidFill>
              <a:schemeClr val="tx2"/>
            </a:solidFill>
          </a:ln>
        </p:spPr>
      </p:pic>
      <p:sp>
        <p:nvSpPr>
          <p:cNvPr id="6" name="Rectangle 5"/>
          <p:cNvSpPr/>
          <p:nvPr/>
        </p:nvSpPr>
        <p:spPr>
          <a:xfrm>
            <a:off x="1368446" y="3717222"/>
            <a:ext cx="609600" cy="22912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485496" y="1163976"/>
            <a:ext cx="2503876" cy="1200329"/>
          </a:xfrm>
          <a:prstGeom prst="rect">
            <a:avLst/>
          </a:prstGeom>
          <a:solidFill>
            <a:schemeClr val="bg1"/>
          </a:solidFill>
          <a:ln w="57150">
            <a:solidFill>
              <a:schemeClr val="accent1"/>
            </a:solidFill>
          </a:ln>
        </p:spPr>
        <p:txBody>
          <a:bodyPr wrap="square" rtlCol="0">
            <a:spAutoFit/>
          </a:bodyPr>
          <a:lstStyle/>
          <a:p>
            <a:pPr algn="ctr"/>
            <a:r>
              <a:rPr lang="en-US" sz="3600" dirty="0">
                <a:solidFill>
                  <a:schemeClr val="accent1"/>
                </a:solidFill>
              </a:rPr>
              <a:t>Adjust for selection</a:t>
            </a:r>
          </a:p>
        </p:txBody>
      </p:sp>
      <p:sp>
        <p:nvSpPr>
          <p:cNvPr id="9" name="TextBox 8"/>
          <p:cNvSpPr txBox="1"/>
          <p:nvPr/>
        </p:nvSpPr>
        <p:spPr>
          <a:xfrm>
            <a:off x="3967781" y="2281045"/>
            <a:ext cx="2669299" cy="1200329"/>
          </a:xfrm>
          <a:prstGeom prst="rect">
            <a:avLst/>
          </a:prstGeom>
          <a:solidFill>
            <a:schemeClr val="bg1"/>
          </a:solidFill>
          <a:ln w="57150">
            <a:solidFill>
              <a:schemeClr val="accent1"/>
            </a:solidFill>
          </a:ln>
        </p:spPr>
        <p:txBody>
          <a:bodyPr wrap="square" rtlCol="0">
            <a:spAutoFit/>
          </a:bodyPr>
          <a:lstStyle/>
          <a:p>
            <a:pPr algn="ctr"/>
            <a:r>
              <a:rPr lang="en-US" sz="3600" dirty="0">
                <a:solidFill>
                  <a:schemeClr val="accent1"/>
                </a:solidFill>
              </a:rPr>
              <a:t>Test for Mediation</a:t>
            </a:r>
          </a:p>
        </p:txBody>
      </p:sp>
      <p:sp>
        <p:nvSpPr>
          <p:cNvPr id="10" name="TextBox 9"/>
          <p:cNvSpPr txBox="1"/>
          <p:nvPr/>
        </p:nvSpPr>
        <p:spPr>
          <a:xfrm>
            <a:off x="4737434" y="3385506"/>
            <a:ext cx="2503876" cy="1754326"/>
          </a:xfrm>
          <a:prstGeom prst="rect">
            <a:avLst/>
          </a:prstGeom>
          <a:solidFill>
            <a:schemeClr val="bg1"/>
          </a:solidFill>
          <a:ln w="57150">
            <a:solidFill>
              <a:schemeClr val="accent1"/>
            </a:solidFill>
          </a:ln>
        </p:spPr>
        <p:txBody>
          <a:bodyPr wrap="square" rtlCol="0">
            <a:spAutoFit/>
          </a:bodyPr>
          <a:lstStyle/>
          <a:p>
            <a:pPr algn="ctr"/>
            <a:r>
              <a:rPr lang="en-US" sz="3600" dirty="0">
                <a:solidFill>
                  <a:schemeClr val="accent1"/>
                </a:solidFill>
              </a:rPr>
              <a:t>Marginal Structural Models?</a:t>
            </a:r>
          </a:p>
        </p:txBody>
      </p:sp>
      <p:sp>
        <p:nvSpPr>
          <p:cNvPr id="11" name="TextBox 10"/>
          <p:cNvSpPr txBox="1"/>
          <p:nvPr/>
        </p:nvSpPr>
        <p:spPr>
          <a:xfrm>
            <a:off x="5028756" y="5028872"/>
            <a:ext cx="3216647" cy="1200329"/>
          </a:xfrm>
          <a:prstGeom prst="rect">
            <a:avLst/>
          </a:prstGeom>
          <a:solidFill>
            <a:schemeClr val="bg1"/>
          </a:solidFill>
          <a:ln w="57150">
            <a:solidFill>
              <a:schemeClr val="accent1"/>
            </a:solidFill>
          </a:ln>
        </p:spPr>
        <p:txBody>
          <a:bodyPr wrap="square" rtlCol="0">
            <a:spAutoFit/>
          </a:bodyPr>
          <a:lstStyle/>
          <a:p>
            <a:pPr algn="ctr"/>
            <a:r>
              <a:rPr lang="en-US" sz="3600" dirty="0">
                <a:solidFill>
                  <a:schemeClr val="accent1"/>
                </a:solidFill>
              </a:rPr>
              <a:t>Model competing risks</a:t>
            </a:r>
          </a:p>
        </p:txBody>
      </p:sp>
    </p:spTree>
    <p:extLst>
      <p:ext uri="{BB962C8B-B14F-4D97-AF65-F5344CB8AC3E}">
        <p14:creationId xmlns:p14="http://schemas.microsoft.com/office/powerpoint/2010/main" val="240239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219528"/>
            <a:ext cx="8915400" cy="625171"/>
          </a:xfrm>
        </p:spPr>
        <p:txBody>
          <a:bodyPr>
            <a:noAutofit/>
          </a:bodyPr>
          <a:lstStyle/>
          <a:p>
            <a:pPr algn="ctr"/>
            <a:r>
              <a:rPr lang="en-US" sz="2800" dirty="0"/>
              <a:t>Leveraging Existing Aging Research Networks to investigate TBI and AD/ADRD risk </a:t>
            </a:r>
            <a:br>
              <a:rPr lang="en-US" sz="2800" dirty="0"/>
            </a:br>
            <a:r>
              <a:rPr lang="en-US" sz="2800" dirty="0"/>
              <a:t>(LEARN TBI &amp; AD)</a:t>
            </a:r>
            <a:br>
              <a:rPr lang="en-US" sz="2800" dirty="0"/>
            </a:br>
            <a:endParaRPr lang="en-US" sz="2800" dirty="0"/>
          </a:p>
        </p:txBody>
      </p:sp>
      <p:sp>
        <p:nvSpPr>
          <p:cNvPr id="4" name="Slide Number Placeholder 3"/>
          <p:cNvSpPr>
            <a:spLocks noGrp="1"/>
          </p:cNvSpPr>
          <p:nvPr>
            <p:ph type="sldNum" sz="quarter" idx="12"/>
          </p:nvPr>
        </p:nvSpPr>
        <p:spPr/>
        <p:txBody>
          <a:bodyPr/>
          <a:lstStyle/>
          <a:p>
            <a:fld id="{9F8FBD0B-D5BA-AC4A-B182-CCF391B5588A}" type="slidenum">
              <a:rPr lang="en-US" smtClean="0"/>
              <a:pPr/>
              <a:t>24</a:t>
            </a:fld>
            <a:endParaRPr lang="en-US"/>
          </a:p>
        </p:txBody>
      </p:sp>
      <p:sp>
        <p:nvSpPr>
          <p:cNvPr id="5" name="Text Placeholder 4"/>
          <p:cNvSpPr>
            <a:spLocks noGrp="1"/>
          </p:cNvSpPr>
          <p:nvPr>
            <p:ph type="body" idx="1"/>
          </p:nvPr>
        </p:nvSpPr>
        <p:spPr>
          <a:xfrm>
            <a:off x="0" y="5199136"/>
            <a:ext cx="8819147" cy="787517"/>
          </a:xfrm>
        </p:spPr>
        <p:txBody>
          <a:bodyPr>
            <a:noAutofit/>
          </a:bodyPr>
          <a:lstStyle/>
          <a:p>
            <a:pPr marL="342900" indent="-342900">
              <a:lnSpc>
                <a:spcPct val="120000"/>
              </a:lnSpc>
              <a:spcBef>
                <a:spcPts val="0"/>
              </a:spcBef>
              <a:buFont typeface="Wingdings"/>
              <a:buChar char="à"/>
            </a:pPr>
            <a:r>
              <a:rPr lang="en-US" sz="2000" dirty="0">
                <a:solidFill>
                  <a:schemeClr val="tx1"/>
                </a:solidFill>
                <a:sym typeface="Wingdings" panose="05000000000000000000" pitchFamily="2" charset="2"/>
              </a:rPr>
              <a:t>C</a:t>
            </a:r>
            <a:r>
              <a:rPr lang="en-US" sz="2000" dirty="0">
                <a:solidFill>
                  <a:schemeClr val="tx1"/>
                </a:solidFill>
              </a:rPr>
              <a:t>ombined dataset of up to 24 years of longitudinal data </a:t>
            </a:r>
          </a:p>
          <a:p>
            <a:pPr marL="342900" indent="-342900">
              <a:lnSpc>
                <a:spcPct val="120000"/>
              </a:lnSpc>
              <a:spcBef>
                <a:spcPts val="0"/>
              </a:spcBef>
              <a:buFont typeface="Wingdings"/>
              <a:buChar char="à"/>
            </a:pPr>
            <a:r>
              <a:rPr lang="en-US" sz="2000" dirty="0">
                <a:solidFill>
                  <a:schemeClr val="tx1"/>
                </a:solidFill>
              </a:rPr>
              <a:t>&gt;19,700 individuals </a:t>
            </a:r>
          </a:p>
          <a:p>
            <a:pPr marL="342900" indent="-342900">
              <a:lnSpc>
                <a:spcPct val="120000"/>
              </a:lnSpc>
              <a:spcBef>
                <a:spcPts val="0"/>
              </a:spcBef>
              <a:buFont typeface="Wingdings"/>
              <a:buChar char="à"/>
            </a:pPr>
            <a:r>
              <a:rPr lang="en-US" sz="2400" dirty="0">
                <a:solidFill>
                  <a:schemeClr val="tx1"/>
                </a:solidFill>
              </a:rPr>
              <a:t>Comprehensive investigation of TBI-AD/ADRD relationships</a:t>
            </a:r>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1981"/>
            <a:ext cx="9144000" cy="250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ame 7">
            <a:extLst>
              <a:ext uri="{FF2B5EF4-FFF2-40B4-BE49-F238E27FC236}">
                <a16:creationId xmlns:a16="http://schemas.microsoft.com/office/drawing/2014/main" id="{F71078AC-ECA4-4FBC-809B-E2E3CD48E2A7}"/>
              </a:ext>
            </a:extLst>
          </p:cNvPr>
          <p:cNvSpPr/>
          <p:nvPr/>
        </p:nvSpPr>
        <p:spPr>
          <a:xfrm>
            <a:off x="1426711" y="2298280"/>
            <a:ext cx="1845878" cy="2582148"/>
          </a:xfrm>
          <a:prstGeom prst="frame">
            <a:avLst>
              <a:gd name="adj1" fmla="val 9543"/>
            </a:avLst>
          </a:prstGeom>
          <a:solidFill>
            <a:schemeClr val="tx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EFACD352-FE2A-4641-8DB6-4B0B1447BA50}"/>
              </a:ext>
            </a:extLst>
          </p:cNvPr>
          <p:cNvSpPr/>
          <p:nvPr/>
        </p:nvSpPr>
        <p:spPr>
          <a:xfrm>
            <a:off x="2953303" y="2128973"/>
            <a:ext cx="4897302" cy="2900227"/>
          </a:xfrm>
          <a:prstGeom prst="frame">
            <a:avLst>
              <a:gd name="adj1" fmla="val 9543"/>
            </a:avLst>
          </a:prstGeom>
          <a:solidFill>
            <a:schemeClr val="tx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045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8FBD0B-D5BA-AC4A-B182-CCF391B5588A}" type="slidenum">
              <a:rPr lang="en-US" smtClean="0"/>
              <a:pPr/>
              <a:t>25</a:t>
            </a:fld>
            <a:endParaRPr lang="en-US"/>
          </a:p>
        </p:txBody>
      </p:sp>
      <p:sp>
        <p:nvSpPr>
          <p:cNvPr id="5" name="Text Placeholder 4"/>
          <p:cNvSpPr>
            <a:spLocks noGrp="1"/>
          </p:cNvSpPr>
          <p:nvPr>
            <p:ph type="body" idx="1"/>
          </p:nvPr>
        </p:nvSpPr>
        <p:spPr>
          <a:xfrm>
            <a:off x="207334" y="240591"/>
            <a:ext cx="8521995" cy="4197252"/>
          </a:xfrm>
        </p:spPr>
        <p:txBody>
          <a:bodyPr>
            <a:normAutofit fontScale="25000" lnSpcReduction="20000"/>
          </a:bodyPr>
          <a:lstStyle/>
          <a:p>
            <a:pPr lvl="0" algn="ctr">
              <a:lnSpc>
                <a:spcPct val="120000"/>
              </a:lnSpc>
              <a:spcBef>
                <a:spcPts val="0"/>
              </a:spcBef>
            </a:pPr>
            <a:r>
              <a:rPr lang="en-US" sz="11200" dirty="0">
                <a:solidFill>
                  <a:schemeClr val="accent6"/>
                </a:solidFill>
              </a:rPr>
              <a:t>LEARN TBI &amp; AD</a:t>
            </a:r>
          </a:p>
          <a:p>
            <a:pPr lvl="0" algn="ctr">
              <a:lnSpc>
                <a:spcPct val="120000"/>
              </a:lnSpc>
              <a:spcBef>
                <a:spcPts val="0"/>
              </a:spcBef>
            </a:pPr>
            <a:endParaRPr lang="en-US" sz="5600" dirty="0">
              <a:solidFill>
                <a:schemeClr val="accent6"/>
              </a:solidFill>
            </a:endParaRPr>
          </a:p>
          <a:p>
            <a:pPr lvl="0">
              <a:lnSpc>
                <a:spcPct val="120000"/>
              </a:lnSpc>
              <a:spcBef>
                <a:spcPts val="0"/>
              </a:spcBef>
            </a:pPr>
            <a:r>
              <a:rPr lang="en-US" sz="6400" dirty="0">
                <a:solidFill>
                  <a:schemeClr val="tx1"/>
                </a:solidFill>
              </a:rPr>
              <a:t>We will test the association of TBI and RHI on </a:t>
            </a:r>
            <a:r>
              <a:rPr lang="en-US" sz="6400" u="sng" dirty="0">
                <a:solidFill>
                  <a:schemeClr val="tx1"/>
                </a:solidFill>
              </a:rPr>
              <a:t>clinical</a:t>
            </a:r>
            <a:r>
              <a:rPr lang="en-US" sz="6400" dirty="0">
                <a:solidFill>
                  <a:schemeClr val="tx1"/>
                </a:solidFill>
              </a:rPr>
              <a:t> AD/ADRD outcomes. </a:t>
            </a:r>
          </a:p>
          <a:p>
            <a:pPr lvl="0">
              <a:lnSpc>
                <a:spcPct val="120000"/>
              </a:lnSpc>
              <a:spcBef>
                <a:spcPts val="0"/>
              </a:spcBef>
            </a:pPr>
            <a:r>
              <a:rPr lang="en-US" sz="6400" b="0" dirty="0">
                <a:solidFill>
                  <a:schemeClr val="tx1"/>
                </a:solidFill>
              </a:rPr>
              <a:t>- Dementia, AD, PD and dementia with </a:t>
            </a:r>
            <a:r>
              <a:rPr lang="en-US" sz="6400" b="0" dirty="0" err="1">
                <a:solidFill>
                  <a:schemeClr val="tx1"/>
                </a:solidFill>
              </a:rPr>
              <a:t>Lewy</a:t>
            </a:r>
            <a:r>
              <a:rPr lang="en-US" sz="6400" b="0" dirty="0">
                <a:solidFill>
                  <a:schemeClr val="tx1"/>
                </a:solidFill>
              </a:rPr>
              <a:t> bodies (DLB); and </a:t>
            </a:r>
          </a:p>
          <a:p>
            <a:pPr lvl="0">
              <a:lnSpc>
                <a:spcPct val="120000"/>
              </a:lnSpc>
              <a:spcBef>
                <a:spcPts val="0"/>
              </a:spcBef>
              <a:tabLst>
                <a:tab pos="117475" algn="l"/>
              </a:tabLst>
            </a:pPr>
            <a:r>
              <a:rPr lang="en-US" sz="6400" b="0" dirty="0">
                <a:solidFill>
                  <a:schemeClr val="tx1"/>
                </a:solidFill>
              </a:rPr>
              <a:t>- Decline in AD/ADRD clinical </a:t>
            </a:r>
            <a:r>
              <a:rPr lang="en-US" sz="6400" b="0" dirty="0" err="1">
                <a:solidFill>
                  <a:schemeClr val="tx1"/>
                </a:solidFill>
              </a:rPr>
              <a:t>endophenoptypes</a:t>
            </a:r>
            <a:r>
              <a:rPr lang="en-US" sz="6400" b="0" dirty="0">
                <a:solidFill>
                  <a:schemeClr val="tx1"/>
                </a:solidFill>
              </a:rPr>
              <a:t>, including cognition, activities of daily living   	(ADLs), mood and motor function.</a:t>
            </a:r>
          </a:p>
          <a:p>
            <a:pPr lvl="0">
              <a:lnSpc>
                <a:spcPct val="120000"/>
              </a:lnSpc>
              <a:spcBef>
                <a:spcPts val="0"/>
              </a:spcBef>
            </a:pPr>
            <a:endParaRPr lang="en-US" sz="6400" dirty="0">
              <a:solidFill>
                <a:schemeClr val="tx1"/>
              </a:solidFill>
            </a:endParaRPr>
          </a:p>
          <a:p>
            <a:pPr lvl="0">
              <a:lnSpc>
                <a:spcPct val="120000"/>
              </a:lnSpc>
              <a:spcBef>
                <a:spcPts val="0"/>
              </a:spcBef>
            </a:pPr>
            <a:r>
              <a:rPr lang="en-US" sz="6400" dirty="0">
                <a:solidFill>
                  <a:schemeClr val="tx1"/>
                </a:solidFill>
              </a:rPr>
              <a:t>We will test the association of TBI and RHI on </a:t>
            </a:r>
            <a:r>
              <a:rPr lang="en-US" sz="6400" u="sng" dirty="0">
                <a:solidFill>
                  <a:schemeClr val="tx1"/>
                </a:solidFill>
              </a:rPr>
              <a:t>neuropathological</a:t>
            </a:r>
            <a:r>
              <a:rPr lang="en-US" sz="6400" dirty="0">
                <a:solidFill>
                  <a:schemeClr val="tx1"/>
                </a:solidFill>
              </a:rPr>
              <a:t> AD/ADRD outcomes. We will use autopsy data to test associations of: </a:t>
            </a:r>
          </a:p>
          <a:p>
            <a:pPr lvl="0">
              <a:lnSpc>
                <a:spcPct val="120000"/>
              </a:lnSpc>
              <a:spcBef>
                <a:spcPts val="0"/>
              </a:spcBef>
            </a:pPr>
            <a:r>
              <a:rPr lang="en-US" sz="6400" b="0" dirty="0">
                <a:solidFill>
                  <a:schemeClr val="tx1"/>
                </a:solidFill>
              </a:rPr>
              <a:t>- TBI and RHI with </a:t>
            </a:r>
            <a:r>
              <a:rPr lang="en-US" sz="6400" b="0" u="sng" dirty="0">
                <a:solidFill>
                  <a:schemeClr val="tx1"/>
                </a:solidFill>
              </a:rPr>
              <a:t>pathologically confirmed</a:t>
            </a:r>
            <a:r>
              <a:rPr lang="en-US" sz="6400" b="0" dirty="0">
                <a:solidFill>
                  <a:schemeClr val="tx1"/>
                </a:solidFill>
              </a:rPr>
              <a:t> AD, PD and DLB</a:t>
            </a:r>
          </a:p>
          <a:p>
            <a:pPr lvl="0">
              <a:lnSpc>
                <a:spcPct val="120000"/>
              </a:lnSpc>
              <a:spcBef>
                <a:spcPts val="0"/>
              </a:spcBef>
              <a:tabLst>
                <a:tab pos="117475" algn="l"/>
              </a:tabLst>
            </a:pPr>
            <a:r>
              <a:rPr lang="en-US" sz="6400" b="0" dirty="0">
                <a:solidFill>
                  <a:schemeClr val="tx1"/>
                </a:solidFill>
              </a:rPr>
              <a:t>- TBI and RHI with other ADRD semi-quantitative and quantitative neuropathological indices 	including NFTs, diffuse and </a:t>
            </a:r>
            <a:r>
              <a:rPr lang="en-US" sz="6400" b="0" dirty="0" err="1">
                <a:solidFill>
                  <a:schemeClr val="tx1"/>
                </a:solidFill>
              </a:rPr>
              <a:t>neuritic</a:t>
            </a:r>
            <a:r>
              <a:rPr lang="en-US" sz="6400" b="0" dirty="0">
                <a:solidFill>
                  <a:schemeClr val="tx1"/>
                </a:solidFill>
              </a:rPr>
              <a:t> plaques, </a:t>
            </a:r>
            <a:r>
              <a:rPr lang="en-US" sz="6400" b="0" dirty="0" err="1">
                <a:solidFill>
                  <a:schemeClr val="tx1"/>
                </a:solidFill>
              </a:rPr>
              <a:t>Lewy</a:t>
            </a:r>
            <a:r>
              <a:rPr lang="en-US" sz="6400" b="0" dirty="0">
                <a:solidFill>
                  <a:schemeClr val="tx1"/>
                </a:solidFill>
              </a:rPr>
              <a:t> bodies, TDP-43 and vascular pathology. </a:t>
            </a:r>
          </a:p>
          <a:p>
            <a:pPr lvl="0">
              <a:lnSpc>
                <a:spcPct val="120000"/>
              </a:lnSpc>
              <a:spcBef>
                <a:spcPts val="0"/>
              </a:spcBef>
            </a:pPr>
            <a:endParaRPr lang="en-US" sz="6400" b="0" dirty="0">
              <a:solidFill>
                <a:schemeClr val="tx1"/>
              </a:solidFill>
            </a:endParaRPr>
          </a:p>
          <a:p>
            <a:pPr lvl="0" algn="ctr">
              <a:lnSpc>
                <a:spcPct val="120000"/>
              </a:lnSpc>
              <a:spcBef>
                <a:spcPts val="0"/>
              </a:spcBef>
            </a:pPr>
            <a:r>
              <a:rPr lang="en-US" sz="6400" i="1" dirty="0">
                <a:solidFill>
                  <a:schemeClr val="tx1"/>
                </a:solidFill>
              </a:rPr>
              <a:t>We will determine if genetic risk loci associated with brain </a:t>
            </a:r>
          </a:p>
          <a:p>
            <a:pPr lvl="0" algn="ctr">
              <a:lnSpc>
                <a:spcPct val="120000"/>
              </a:lnSpc>
              <a:spcBef>
                <a:spcPts val="0"/>
              </a:spcBef>
            </a:pPr>
            <a:r>
              <a:rPr lang="en-US" sz="6400" i="1" dirty="0">
                <a:solidFill>
                  <a:schemeClr val="tx1"/>
                </a:solidFill>
              </a:rPr>
              <a:t>function/disease modify these associations.</a:t>
            </a:r>
          </a:p>
          <a:p>
            <a:pPr lvl="0">
              <a:lnSpc>
                <a:spcPct val="120000"/>
              </a:lnSpc>
              <a:spcBef>
                <a:spcPts val="0"/>
              </a:spcBef>
            </a:pPr>
            <a:endParaRPr lang="en-US" sz="6400" dirty="0">
              <a:solidFill>
                <a:schemeClr val="tx1"/>
              </a:solidFill>
            </a:endParaRPr>
          </a:p>
          <a:p>
            <a:pPr lvl="0">
              <a:lnSpc>
                <a:spcPct val="120000"/>
              </a:lnSpc>
              <a:spcBef>
                <a:spcPts val="0"/>
              </a:spcBef>
            </a:pPr>
            <a:r>
              <a:rPr lang="en-US" sz="6400" dirty="0">
                <a:solidFill>
                  <a:schemeClr val="tx1"/>
                </a:solidFill>
              </a:rPr>
              <a:t>We will investigate CTE neuropathology in community-based cohorts. We will apply consensus-derived CTE neuropathological diagnostic criteria: </a:t>
            </a:r>
          </a:p>
          <a:p>
            <a:pPr lvl="0">
              <a:lnSpc>
                <a:spcPct val="120000"/>
              </a:lnSpc>
              <a:spcBef>
                <a:spcPts val="0"/>
              </a:spcBef>
            </a:pPr>
            <a:r>
              <a:rPr lang="en-US" sz="6400" b="0" dirty="0">
                <a:solidFill>
                  <a:schemeClr val="tx1"/>
                </a:solidFill>
              </a:rPr>
              <a:t>- To estimate lifetime the cumulative incidence of CTE in the community, </a:t>
            </a:r>
          </a:p>
          <a:p>
            <a:pPr lvl="0">
              <a:lnSpc>
                <a:spcPct val="120000"/>
              </a:lnSpc>
              <a:spcBef>
                <a:spcPts val="0"/>
              </a:spcBef>
              <a:tabLst>
                <a:tab pos="117475" algn="l"/>
              </a:tabLst>
            </a:pPr>
            <a:r>
              <a:rPr lang="en-US" sz="6400" b="0" dirty="0">
                <a:solidFill>
                  <a:schemeClr val="tx1"/>
                </a:solidFill>
              </a:rPr>
              <a:t>- To test associations of TBI and RHI and other risk factors (e.g., </a:t>
            </a:r>
            <a:r>
              <a:rPr lang="en-US" sz="6400" b="0" i="1" dirty="0">
                <a:solidFill>
                  <a:schemeClr val="tx1"/>
                </a:solidFill>
              </a:rPr>
              <a:t>APOE </a:t>
            </a:r>
            <a:r>
              <a:rPr lang="en-US" sz="6400" b="0" dirty="0">
                <a:solidFill>
                  <a:schemeClr val="tx1"/>
                </a:solidFill>
              </a:rPr>
              <a:t>ε4</a:t>
            </a:r>
            <a:r>
              <a:rPr lang="en-US" sz="6400" b="0" i="1" dirty="0">
                <a:solidFill>
                  <a:schemeClr val="tx1"/>
                </a:solidFill>
              </a:rPr>
              <a:t> </a:t>
            </a:r>
            <a:r>
              <a:rPr lang="en-US" sz="6400" b="0" dirty="0">
                <a:solidFill>
                  <a:schemeClr val="tx1"/>
                </a:solidFill>
              </a:rPr>
              <a:t>genotype) with CTE 	pathology, and </a:t>
            </a:r>
          </a:p>
          <a:p>
            <a:pPr lvl="0">
              <a:lnSpc>
                <a:spcPct val="120000"/>
              </a:lnSpc>
              <a:spcBef>
                <a:spcPts val="0"/>
              </a:spcBef>
              <a:tabLst>
                <a:tab pos="117475" algn="l"/>
              </a:tabLst>
            </a:pPr>
            <a:r>
              <a:rPr lang="en-US" sz="6400" b="0" dirty="0">
                <a:solidFill>
                  <a:schemeClr val="tx1"/>
                </a:solidFill>
              </a:rPr>
              <a:t>- To measure the variance in AD/ADRD clinical outcomes accounted for by CTE pathology, 	independent of other pathologies. </a:t>
            </a:r>
          </a:p>
          <a:p>
            <a:endParaRPr lang="en-US" dirty="0"/>
          </a:p>
        </p:txBody>
      </p:sp>
    </p:spTree>
    <p:extLst>
      <p:ext uri="{BB962C8B-B14F-4D97-AF65-F5344CB8AC3E}">
        <p14:creationId xmlns:p14="http://schemas.microsoft.com/office/powerpoint/2010/main" val="79088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anim calcmode="lin" valueType="num">
                                      <p:cBhvr additive="base">
                                        <p:cTn id="1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anim calcmode="lin" valueType="num">
                                      <p:cBhvr additive="base">
                                        <p:cTn id="1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anim calcmode="lin" valueType="num">
                                      <p:cBhvr additive="base">
                                        <p:cTn id="1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anim calcmode="lin" valueType="num">
                                      <p:cBhvr additive="base">
                                        <p:cTn id="2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13" end="13"/>
                                            </p:txEl>
                                          </p:spTgt>
                                        </p:tgtEl>
                                        <p:attrNameLst>
                                          <p:attrName>style.visibility</p:attrName>
                                        </p:attrNameLst>
                                      </p:cBhvr>
                                      <p:to>
                                        <p:strVal val="visible"/>
                                      </p:to>
                                    </p:set>
                                    <p:anim calcmode="lin" valueType="num">
                                      <p:cBhvr additive="base">
                                        <p:cTn id="2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anim calcmode="lin" valueType="num">
                                      <p:cBhvr additive="base">
                                        <p:cTn id="3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anim calcmode="lin" valueType="num">
                                      <p:cBhvr additive="base">
                                        <p:cTn id="3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6" end="16"/>
                                            </p:txEl>
                                          </p:spTgt>
                                        </p:tgtEl>
                                        <p:attrNameLst>
                                          <p:attrName>style.visibility</p:attrName>
                                        </p:attrNameLst>
                                      </p:cBhvr>
                                      <p:to>
                                        <p:strVal val="visible"/>
                                      </p:to>
                                    </p:set>
                                    <p:anim calcmode="lin" valueType="num">
                                      <p:cBhvr additive="base">
                                        <p:cTn id="41"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219528"/>
            <a:ext cx="8915400" cy="625171"/>
          </a:xfrm>
        </p:spPr>
        <p:txBody>
          <a:bodyPr>
            <a:noAutofit/>
          </a:bodyPr>
          <a:lstStyle/>
          <a:p>
            <a:pPr algn="ctr"/>
            <a:r>
              <a:rPr lang="en-US" sz="2800" dirty="0"/>
              <a:t>LEARN TBI &amp; AD</a:t>
            </a:r>
            <a:br>
              <a:rPr lang="en-US" sz="2800" dirty="0"/>
            </a:br>
            <a:endParaRPr lang="en-US" sz="2800" dirty="0"/>
          </a:p>
        </p:txBody>
      </p:sp>
      <p:sp>
        <p:nvSpPr>
          <p:cNvPr id="4" name="Slide Number Placeholder 3"/>
          <p:cNvSpPr>
            <a:spLocks noGrp="1"/>
          </p:cNvSpPr>
          <p:nvPr>
            <p:ph type="sldNum" sz="quarter" idx="12"/>
          </p:nvPr>
        </p:nvSpPr>
        <p:spPr/>
        <p:txBody>
          <a:bodyPr/>
          <a:lstStyle/>
          <a:p>
            <a:fld id="{9F8FBD0B-D5BA-AC4A-B182-CCF391B5588A}" type="slidenum">
              <a:rPr lang="en-US" smtClean="0"/>
              <a:pPr/>
              <a:t>26</a:t>
            </a:fld>
            <a:endParaRPr lang="en-US"/>
          </a:p>
        </p:txBody>
      </p:sp>
      <p:pic>
        <p:nvPicPr>
          <p:cNvPr id="8" name="Picture 7"/>
          <p:cNvPicPr>
            <a:picLocks noChangeAspect="1"/>
          </p:cNvPicPr>
          <p:nvPr/>
        </p:nvPicPr>
        <p:blipFill>
          <a:blip r:embed="rId3"/>
          <a:stretch>
            <a:fillRect/>
          </a:stretch>
        </p:blipFill>
        <p:spPr>
          <a:xfrm>
            <a:off x="268947" y="998871"/>
            <a:ext cx="8666263" cy="4640901"/>
          </a:xfrm>
          <a:prstGeom prst="rect">
            <a:avLst/>
          </a:prstGeom>
        </p:spPr>
      </p:pic>
    </p:spTree>
    <p:extLst>
      <p:ext uri="{BB962C8B-B14F-4D97-AF65-F5344CB8AC3E}">
        <p14:creationId xmlns:p14="http://schemas.microsoft.com/office/powerpoint/2010/main" val="2376710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219528"/>
            <a:ext cx="8915400" cy="625171"/>
          </a:xfrm>
        </p:spPr>
        <p:txBody>
          <a:bodyPr>
            <a:noAutofit/>
          </a:bodyPr>
          <a:lstStyle/>
          <a:p>
            <a:pPr algn="ctr"/>
            <a:r>
              <a:rPr lang="en-US" sz="2800" dirty="0"/>
              <a:t>LEARN TBI &amp; AD</a:t>
            </a:r>
            <a:br>
              <a:rPr lang="en-US" sz="2800" dirty="0"/>
            </a:br>
            <a:endParaRPr lang="en-US" sz="2800" dirty="0"/>
          </a:p>
        </p:txBody>
      </p:sp>
      <p:sp>
        <p:nvSpPr>
          <p:cNvPr id="4" name="Slide Number Placeholder 3"/>
          <p:cNvSpPr>
            <a:spLocks noGrp="1"/>
          </p:cNvSpPr>
          <p:nvPr>
            <p:ph type="sldNum" sz="quarter" idx="12"/>
          </p:nvPr>
        </p:nvSpPr>
        <p:spPr/>
        <p:txBody>
          <a:bodyPr/>
          <a:lstStyle/>
          <a:p>
            <a:fld id="{9F8FBD0B-D5BA-AC4A-B182-CCF391B5588A}" type="slidenum">
              <a:rPr lang="en-US" smtClean="0"/>
              <a:pPr/>
              <a:t>27</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844749" y="1148316"/>
            <a:ext cx="5241851" cy="4619847"/>
          </a:xfrm>
          <a:prstGeom prst="rect">
            <a:avLst/>
          </a:prstGeom>
          <a:noFill/>
          <a:ln>
            <a:noFill/>
          </a:ln>
        </p:spPr>
      </p:pic>
    </p:spTree>
    <p:extLst>
      <p:ext uri="{BB962C8B-B14F-4D97-AF65-F5344CB8AC3E}">
        <p14:creationId xmlns:p14="http://schemas.microsoft.com/office/powerpoint/2010/main" val="1431899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8FBD0B-D5BA-AC4A-B182-CCF391B5588A}" type="slidenum">
              <a:rPr lang="en-US" smtClean="0"/>
              <a:pPr/>
              <a:t>28</a:t>
            </a:fld>
            <a:endParaRPr lang="en-US"/>
          </a:p>
        </p:txBody>
      </p:sp>
      <p:pic>
        <p:nvPicPr>
          <p:cNvPr id="8" name="Picture 7"/>
          <p:cNvPicPr>
            <a:picLocks noChangeAspect="1"/>
          </p:cNvPicPr>
          <p:nvPr/>
        </p:nvPicPr>
        <p:blipFill>
          <a:blip r:embed="rId3"/>
          <a:stretch>
            <a:fillRect/>
          </a:stretch>
        </p:blipFill>
        <p:spPr>
          <a:xfrm>
            <a:off x="6432698" y="2826106"/>
            <a:ext cx="2591142" cy="2874495"/>
          </a:xfrm>
          <a:prstGeom prst="rect">
            <a:avLst/>
          </a:prstGeom>
        </p:spPr>
      </p:pic>
      <p:sp>
        <p:nvSpPr>
          <p:cNvPr id="9" name="TextBox 8"/>
          <p:cNvSpPr txBox="1"/>
          <p:nvPr/>
        </p:nvSpPr>
        <p:spPr>
          <a:xfrm>
            <a:off x="196702" y="334925"/>
            <a:ext cx="8729331" cy="4524315"/>
          </a:xfrm>
          <a:prstGeom prst="rect">
            <a:avLst/>
          </a:prstGeom>
          <a:noFill/>
        </p:spPr>
        <p:txBody>
          <a:bodyPr wrap="square" rtlCol="0">
            <a:spAutoFit/>
          </a:bodyPr>
          <a:lstStyle/>
          <a:p>
            <a:pPr algn="ctr"/>
            <a:r>
              <a:rPr lang="en-US" b="1" dirty="0"/>
              <a:t>Integrative Data Analysis/Individual Patient Data Meta Analysis (IPDMA) </a:t>
            </a:r>
          </a:p>
          <a:p>
            <a:pPr algn="ctr"/>
            <a:r>
              <a:rPr lang="en-US" dirty="0"/>
              <a:t>= Pool raw data from 2+ individual studies</a:t>
            </a:r>
          </a:p>
          <a:p>
            <a:endParaRPr lang="en-US" dirty="0"/>
          </a:p>
          <a:p>
            <a:pPr marL="285750" indent="-285750">
              <a:buFont typeface="Arial" panose="020B0604020202020204" pitchFamily="34" charset="0"/>
              <a:buChar char="•"/>
            </a:pPr>
            <a:r>
              <a:rPr lang="en-US" dirty="0"/>
              <a:t>Like traditional MA, useful when outcome-exposure relationships differ across studies</a:t>
            </a:r>
          </a:p>
          <a:p>
            <a:pPr marL="285750" indent="-285750">
              <a:buFont typeface="Arial" panose="020B0604020202020204" pitchFamily="34" charset="0"/>
              <a:buChar char="•"/>
            </a:pPr>
            <a:r>
              <a:rPr lang="en-US" dirty="0"/>
              <a:t>Increased sample heterogeneity, greater representation of low-frequency outcomes</a:t>
            </a:r>
          </a:p>
          <a:p>
            <a:pPr marL="285750" indent="-285750">
              <a:buFont typeface="Arial" panose="020B0604020202020204" pitchFamily="34" charset="0"/>
              <a:buChar char="•"/>
            </a:pPr>
            <a:r>
              <a:rPr lang="en-US" dirty="0"/>
              <a:t>Directly model sources of between-study/between-subject variability</a:t>
            </a:r>
          </a:p>
          <a:p>
            <a:pPr marL="285750" indent="-285750">
              <a:buFont typeface="Arial" panose="020B0604020202020204" pitchFamily="34" charset="0"/>
              <a:buChar char="•"/>
            </a:pPr>
            <a:r>
              <a:rPr lang="en-US" dirty="0"/>
              <a:t>Broader psychometric assessment of key constructs </a:t>
            </a:r>
          </a:p>
          <a:p>
            <a:pPr marL="285750" indent="-285750">
              <a:buFont typeface="Arial" panose="020B0604020202020204" pitchFamily="34" charset="0"/>
              <a:buChar char="•"/>
            </a:pPr>
            <a:r>
              <a:rPr lang="en-US" dirty="0"/>
              <a:t>Increased statistical power to test complex models</a:t>
            </a:r>
          </a:p>
          <a:p>
            <a:pPr marL="285750" indent="-285750">
              <a:buFont typeface="Arial" panose="020B0604020202020204" pitchFamily="34" charset="0"/>
              <a:buChar char="•"/>
            </a:pPr>
            <a:r>
              <a:rPr lang="en-US" dirty="0"/>
              <a:t>Identify sources of between-study heterogeneity and model their effects on IV-DV </a:t>
            </a:r>
            <a:r>
              <a:rPr lang="en-US" dirty="0" err="1"/>
              <a:t>assoc</a:t>
            </a:r>
            <a:endParaRPr lang="en-US" dirty="0"/>
          </a:p>
          <a:p>
            <a:pPr marL="285750" indent="-285750">
              <a:buFont typeface="Arial" panose="020B0604020202020204" pitchFamily="34" charset="0"/>
              <a:buChar char="•"/>
            </a:pPr>
            <a:endParaRPr lang="en-US" dirty="0"/>
          </a:p>
          <a:p>
            <a:pPr marL="342900" indent="-342900">
              <a:buAutoNum type="arabicParenR"/>
            </a:pPr>
            <a:r>
              <a:rPr lang="en-US" dirty="0"/>
              <a:t>Uniform data coding</a:t>
            </a:r>
          </a:p>
          <a:p>
            <a:pPr marL="342900" indent="-342900">
              <a:buAutoNum type="arabicParenR"/>
            </a:pPr>
            <a:r>
              <a:rPr lang="en-US" dirty="0"/>
              <a:t>Unified definition of TBI</a:t>
            </a:r>
          </a:p>
          <a:p>
            <a:pPr marL="342900" indent="-342900">
              <a:buAutoNum type="arabicParenR"/>
            </a:pPr>
            <a:r>
              <a:rPr lang="en-US" dirty="0"/>
              <a:t>Harmonize covariates and outcomes (= construct, ≠ measure)</a:t>
            </a:r>
          </a:p>
          <a:p>
            <a:pPr marL="342900" indent="-342900">
              <a:buAutoNum type="arabicParenR"/>
            </a:pPr>
            <a:r>
              <a:rPr lang="en-US" dirty="0"/>
              <a:t>Pool data, analyze </a:t>
            </a:r>
          </a:p>
          <a:p>
            <a:endParaRPr lang="en-US" dirty="0"/>
          </a:p>
          <a:p>
            <a:endParaRPr lang="en-US" dirty="0"/>
          </a:p>
        </p:txBody>
      </p:sp>
      <p:sp>
        <p:nvSpPr>
          <p:cNvPr id="11" name="Up Arrow 10"/>
          <p:cNvSpPr/>
          <p:nvPr/>
        </p:nvSpPr>
        <p:spPr>
          <a:xfrm>
            <a:off x="1102702" y="4234958"/>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29608" y="5144451"/>
            <a:ext cx="2030820" cy="12118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Plan B: Coordinated analysis of  IPDMA </a:t>
            </a:r>
          </a:p>
        </p:txBody>
      </p:sp>
    </p:spTree>
    <p:extLst>
      <p:ext uri="{BB962C8B-B14F-4D97-AF65-F5344CB8AC3E}">
        <p14:creationId xmlns:p14="http://schemas.microsoft.com/office/powerpoint/2010/main" val="399106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anim calcmode="lin" valueType="num">
                                      <p:cBhvr additive="base">
                                        <p:cTn id="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1" end="11"/>
                                            </p:txEl>
                                          </p:spTgt>
                                        </p:tgtEl>
                                        <p:attrNameLst>
                                          <p:attrName>style.visibility</p:attrName>
                                        </p:attrNameLst>
                                      </p:cBhvr>
                                      <p:to>
                                        <p:strVal val="visible"/>
                                      </p:to>
                                    </p:set>
                                    <p:anim calcmode="lin" valueType="num">
                                      <p:cBhvr additive="base">
                                        <p:cTn id="1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12" end="12"/>
                                            </p:txEl>
                                          </p:spTgt>
                                        </p:tgtEl>
                                        <p:attrNameLst>
                                          <p:attrName>style.visibility</p:attrName>
                                        </p:attrNameLst>
                                      </p:cBhvr>
                                      <p:to>
                                        <p:strVal val="visible"/>
                                      </p:to>
                                    </p:set>
                                    <p:anim calcmode="lin" valueType="num">
                                      <p:cBhvr additive="base">
                                        <p:cTn id="15"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13" end="13"/>
                                            </p:txEl>
                                          </p:spTgt>
                                        </p:tgtEl>
                                        <p:attrNameLst>
                                          <p:attrName>style.visibility</p:attrName>
                                        </p:attrNameLst>
                                      </p:cBhvr>
                                      <p:to>
                                        <p:strVal val="visible"/>
                                      </p:to>
                                    </p:set>
                                    <p:anim calcmode="lin" valueType="num">
                                      <p:cBhvr additive="base">
                                        <p:cTn id="27"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219528"/>
            <a:ext cx="8915400" cy="625171"/>
          </a:xfrm>
        </p:spPr>
        <p:txBody>
          <a:bodyPr>
            <a:noAutofit/>
          </a:bodyPr>
          <a:lstStyle/>
          <a:p>
            <a:pPr algn="ctr"/>
            <a:r>
              <a:rPr lang="en-US" sz="2800" dirty="0"/>
              <a:t>Leveraging Existing Aging Research Networks to investigate TBI and AD/ADRD risk </a:t>
            </a:r>
            <a:br>
              <a:rPr lang="en-US" sz="2800" dirty="0"/>
            </a:br>
            <a:r>
              <a:rPr lang="en-US" sz="2800" dirty="0"/>
              <a:t>(LEARN TBI &amp; AD)</a:t>
            </a:r>
            <a:br>
              <a:rPr lang="en-US" sz="2800" dirty="0"/>
            </a:br>
            <a:endParaRPr lang="en-US" sz="2800" dirty="0"/>
          </a:p>
        </p:txBody>
      </p:sp>
      <p:sp>
        <p:nvSpPr>
          <p:cNvPr id="4" name="Slide Number Placeholder 3"/>
          <p:cNvSpPr>
            <a:spLocks noGrp="1"/>
          </p:cNvSpPr>
          <p:nvPr>
            <p:ph type="sldNum" sz="quarter" idx="12"/>
          </p:nvPr>
        </p:nvSpPr>
        <p:spPr/>
        <p:txBody>
          <a:bodyPr/>
          <a:lstStyle/>
          <a:p>
            <a:fld id="{9F8FBD0B-D5BA-AC4A-B182-CCF391B5588A}" type="slidenum">
              <a:rPr lang="en-US" smtClean="0"/>
              <a:pPr/>
              <a:t>29</a:t>
            </a:fld>
            <a:endParaRPr lang="en-US"/>
          </a:p>
        </p:txBody>
      </p:sp>
      <p:sp>
        <p:nvSpPr>
          <p:cNvPr id="5" name="Text Placeholder 4"/>
          <p:cNvSpPr>
            <a:spLocks noGrp="1"/>
          </p:cNvSpPr>
          <p:nvPr>
            <p:ph type="body" idx="1"/>
          </p:nvPr>
        </p:nvSpPr>
        <p:spPr>
          <a:xfrm>
            <a:off x="1568303" y="4866736"/>
            <a:ext cx="5911701" cy="787517"/>
          </a:xfrm>
        </p:spPr>
        <p:txBody>
          <a:bodyPr>
            <a:noAutofit/>
          </a:bodyPr>
          <a:lstStyle/>
          <a:p>
            <a:pPr marL="342900" indent="-342900">
              <a:lnSpc>
                <a:spcPct val="120000"/>
              </a:lnSpc>
              <a:spcBef>
                <a:spcPts val="0"/>
              </a:spcBef>
              <a:buFont typeface="Wingdings" panose="05000000000000000000" pitchFamily="2" charset="2"/>
              <a:buChar char="à"/>
            </a:pPr>
            <a:r>
              <a:rPr lang="en-US" sz="2000" dirty="0">
                <a:solidFill>
                  <a:schemeClr val="tx1"/>
                </a:solidFill>
                <a:sym typeface="Wingdings" panose="05000000000000000000" pitchFamily="2" charset="2"/>
              </a:rPr>
              <a:t>Individual Patient Data Meta Analysis (IPDMA)</a:t>
            </a:r>
          </a:p>
          <a:p>
            <a:pPr marL="342900" indent="-342900">
              <a:lnSpc>
                <a:spcPct val="120000"/>
              </a:lnSpc>
              <a:spcBef>
                <a:spcPts val="0"/>
              </a:spcBef>
              <a:buFont typeface="Wingdings" panose="05000000000000000000" pitchFamily="2" charset="2"/>
              <a:buChar char="à"/>
            </a:pPr>
            <a:endParaRPr lang="en-US" sz="2000" dirty="0">
              <a:solidFill>
                <a:schemeClr val="tx1"/>
              </a:solidFill>
              <a:sym typeface="Wingdings" panose="05000000000000000000" pitchFamily="2" charset="2"/>
            </a:endParaRPr>
          </a:p>
          <a:p>
            <a:pPr>
              <a:lnSpc>
                <a:spcPct val="120000"/>
              </a:lnSpc>
              <a:spcBef>
                <a:spcPts val="0"/>
              </a:spcBef>
            </a:pPr>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1981"/>
            <a:ext cx="9144000" cy="250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3192536" y="3053087"/>
            <a:ext cx="1331618" cy="1362858"/>
          </a:xfrm>
          <a:prstGeom prst="rect">
            <a:avLst/>
          </a:prstGeom>
        </p:spPr>
      </p:pic>
      <p:pic>
        <p:nvPicPr>
          <p:cNvPr id="6" name="Picture 5"/>
          <p:cNvPicPr>
            <a:picLocks noChangeAspect="1"/>
          </p:cNvPicPr>
          <p:nvPr/>
        </p:nvPicPr>
        <p:blipFill>
          <a:blip r:embed="rId5"/>
          <a:stretch>
            <a:fillRect/>
          </a:stretch>
        </p:blipFill>
        <p:spPr>
          <a:xfrm>
            <a:off x="6229571" y="3053087"/>
            <a:ext cx="1390429" cy="1505531"/>
          </a:xfrm>
          <a:prstGeom prst="rect">
            <a:avLst/>
          </a:prstGeom>
        </p:spPr>
      </p:pic>
      <p:pic>
        <p:nvPicPr>
          <p:cNvPr id="7" name="Picture 6"/>
          <p:cNvPicPr>
            <a:picLocks noChangeAspect="1"/>
          </p:cNvPicPr>
          <p:nvPr/>
        </p:nvPicPr>
        <p:blipFill>
          <a:blip r:embed="rId6"/>
          <a:stretch>
            <a:fillRect/>
          </a:stretch>
        </p:blipFill>
        <p:spPr>
          <a:xfrm>
            <a:off x="7644201" y="3053087"/>
            <a:ext cx="1415578" cy="1505531"/>
          </a:xfrm>
          <a:prstGeom prst="rect">
            <a:avLst/>
          </a:prstGeom>
        </p:spPr>
      </p:pic>
      <p:pic>
        <p:nvPicPr>
          <p:cNvPr id="8" name="Picture 7"/>
          <p:cNvPicPr>
            <a:picLocks noChangeAspect="1"/>
          </p:cNvPicPr>
          <p:nvPr/>
        </p:nvPicPr>
        <p:blipFill>
          <a:blip r:embed="rId7"/>
          <a:stretch>
            <a:fillRect/>
          </a:stretch>
        </p:blipFill>
        <p:spPr>
          <a:xfrm>
            <a:off x="1760242" y="3215322"/>
            <a:ext cx="1347293" cy="1343295"/>
          </a:xfrm>
          <a:prstGeom prst="rect">
            <a:avLst/>
          </a:prstGeom>
        </p:spPr>
      </p:pic>
      <p:pic>
        <p:nvPicPr>
          <p:cNvPr id="9" name="Picture 8"/>
          <p:cNvPicPr>
            <a:picLocks noChangeAspect="1"/>
          </p:cNvPicPr>
          <p:nvPr/>
        </p:nvPicPr>
        <p:blipFill>
          <a:blip r:embed="rId8"/>
          <a:stretch>
            <a:fillRect/>
          </a:stretch>
        </p:blipFill>
        <p:spPr>
          <a:xfrm rot="10800000" flipV="1">
            <a:off x="4672741" y="3053085"/>
            <a:ext cx="1408242" cy="1505531"/>
          </a:xfrm>
          <a:prstGeom prst="rect">
            <a:avLst/>
          </a:prstGeom>
        </p:spPr>
      </p:pic>
      <p:pic>
        <p:nvPicPr>
          <p:cNvPr id="10" name="Picture 9"/>
          <p:cNvPicPr>
            <a:picLocks noChangeAspect="1"/>
          </p:cNvPicPr>
          <p:nvPr/>
        </p:nvPicPr>
        <p:blipFill>
          <a:blip r:embed="rId9"/>
          <a:stretch>
            <a:fillRect/>
          </a:stretch>
        </p:blipFill>
        <p:spPr>
          <a:xfrm>
            <a:off x="3668233" y="5260494"/>
            <a:ext cx="1605349" cy="1588225"/>
          </a:xfrm>
          <a:prstGeom prst="rect">
            <a:avLst/>
          </a:prstGeom>
        </p:spPr>
      </p:pic>
    </p:spTree>
    <p:extLst>
      <p:ext uri="{BB962C8B-B14F-4D97-AF65-F5344CB8AC3E}">
        <p14:creationId xmlns:p14="http://schemas.microsoft.com/office/powerpoint/2010/main" val="115905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idx="4294967295"/>
          </p:nvPr>
        </p:nvSpPr>
        <p:spPr>
          <a:xfrm>
            <a:off x="596011" y="123825"/>
            <a:ext cx="7785100" cy="625475"/>
          </a:xfrm>
        </p:spPr>
        <p:txBody>
          <a:bodyPr>
            <a:noAutofit/>
          </a:bodyPr>
          <a:lstStyle/>
          <a:p>
            <a:pPr algn="ctr"/>
            <a:r>
              <a:rPr lang="en-US" sz="2800" dirty="0">
                <a:solidFill>
                  <a:schemeClr val="accent3"/>
                </a:solidFill>
              </a:rPr>
              <a:t>TBI and Dementia (2007 – present)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00" y="5630861"/>
            <a:ext cx="754223" cy="88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163439" y="1095313"/>
          <a:ext cx="8898672" cy="5559933"/>
        </p:xfrm>
        <a:graphic>
          <a:graphicData uri="http://schemas.openxmlformats.org/drawingml/2006/table">
            <a:tbl>
              <a:tblPr firstRow="1" firstCol="1" bandRow="1">
                <a:tableStyleId>{5C22544A-7EE6-4342-B048-85BDC9FD1C3A}</a:tableStyleId>
              </a:tblPr>
              <a:tblGrid>
                <a:gridCol w="1483112">
                  <a:extLst>
                    <a:ext uri="{9D8B030D-6E8A-4147-A177-3AD203B41FA5}">
                      <a16:colId xmlns:a16="http://schemas.microsoft.com/office/drawing/2014/main" val="20000"/>
                    </a:ext>
                  </a:extLst>
                </a:gridCol>
                <a:gridCol w="1483112">
                  <a:extLst>
                    <a:ext uri="{9D8B030D-6E8A-4147-A177-3AD203B41FA5}">
                      <a16:colId xmlns:a16="http://schemas.microsoft.com/office/drawing/2014/main" val="20001"/>
                    </a:ext>
                  </a:extLst>
                </a:gridCol>
                <a:gridCol w="1483112">
                  <a:extLst>
                    <a:ext uri="{9D8B030D-6E8A-4147-A177-3AD203B41FA5}">
                      <a16:colId xmlns:a16="http://schemas.microsoft.com/office/drawing/2014/main" val="20002"/>
                    </a:ext>
                  </a:extLst>
                </a:gridCol>
                <a:gridCol w="1483112">
                  <a:extLst>
                    <a:ext uri="{9D8B030D-6E8A-4147-A177-3AD203B41FA5}">
                      <a16:colId xmlns:a16="http://schemas.microsoft.com/office/drawing/2014/main" val="20003"/>
                    </a:ext>
                  </a:extLst>
                </a:gridCol>
                <a:gridCol w="1483112">
                  <a:extLst>
                    <a:ext uri="{9D8B030D-6E8A-4147-A177-3AD203B41FA5}">
                      <a16:colId xmlns:a16="http://schemas.microsoft.com/office/drawing/2014/main" val="20004"/>
                    </a:ext>
                  </a:extLst>
                </a:gridCol>
                <a:gridCol w="1483112">
                  <a:extLst>
                    <a:ext uri="{9D8B030D-6E8A-4147-A177-3AD203B41FA5}">
                      <a16:colId xmlns:a16="http://schemas.microsoft.com/office/drawing/2014/main" val="20005"/>
                    </a:ext>
                  </a:extLst>
                </a:gridCol>
              </a:tblGrid>
              <a:tr h="522964">
                <a:tc>
                  <a:txBody>
                    <a:bodyPr/>
                    <a:lstStyle/>
                    <a:p>
                      <a:pPr marL="0" marR="0" algn="ctr">
                        <a:spcBef>
                          <a:spcPts val="0"/>
                        </a:spcBef>
                        <a:spcAft>
                          <a:spcPts val="0"/>
                        </a:spcAft>
                      </a:pPr>
                      <a:r>
                        <a:rPr lang="en-US" sz="1600" dirty="0">
                          <a:solidFill>
                            <a:schemeClr val="tx2"/>
                          </a:solidFill>
                          <a:effectLst/>
                        </a:rPr>
                        <a:t>Type of</a:t>
                      </a:r>
                      <a:r>
                        <a:rPr lang="en-US" sz="1600" baseline="0" dirty="0">
                          <a:solidFill>
                            <a:schemeClr val="tx2"/>
                          </a:solidFill>
                          <a:effectLst/>
                        </a:rPr>
                        <a:t> </a:t>
                      </a:r>
                    </a:p>
                    <a:p>
                      <a:pPr marL="0" marR="0" algn="ctr">
                        <a:spcBef>
                          <a:spcPts val="0"/>
                        </a:spcBef>
                        <a:spcAft>
                          <a:spcPts val="0"/>
                        </a:spcAft>
                      </a:pPr>
                      <a:r>
                        <a:rPr lang="en-US" sz="1600" dirty="0">
                          <a:solidFill>
                            <a:schemeClr val="tx2"/>
                          </a:solidFill>
                          <a:effectLst/>
                        </a:rPr>
                        <a:t>Study</a:t>
                      </a:r>
                      <a:endParaRPr lang="en-US" sz="1600" dirty="0">
                        <a:solidFill>
                          <a:schemeClr val="tx2"/>
                        </a:solidFill>
                        <a:effectLst/>
                        <a:latin typeface="Times New Roman"/>
                        <a:ea typeface="Calibri"/>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2"/>
                          </a:solidFill>
                          <a:effectLst/>
                          <a:latin typeface="+mn-lt"/>
                          <a:ea typeface="+mn-ea"/>
                        </a:rPr>
                        <a:t>Primary</a:t>
                      </a:r>
                      <a:r>
                        <a:rPr lang="en-US" sz="1600" baseline="0" dirty="0">
                          <a:solidFill>
                            <a:schemeClr val="tx2"/>
                          </a:solidFill>
                          <a:effectLst/>
                          <a:latin typeface="+mn-lt"/>
                          <a:ea typeface="+mn-ea"/>
                        </a:rPr>
                        <a:t> Author</a:t>
                      </a:r>
                      <a:endParaRPr lang="en-US" sz="1600" dirty="0">
                        <a:solidFill>
                          <a:schemeClr val="tx2"/>
                        </a:solidFill>
                        <a:effectLst/>
                        <a:latin typeface="Times New Roman"/>
                        <a:ea typeface="Calibri"/>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2"/>
                          </a:solidFill>
                          <a:effectLst/>
                        </a:rPr>
                        <a:t>Publication Year </a:t>
                      </a:r>
                      <a:endParaRPr lang="en-US" sz="1600" dirty="0">
                        <a:solidFill>
                          <a:schemeClr val="tx2"/>
                        </a:solidFill>
                        <a:effectLst/>
                        <a:latin typeface="Times New Roman"/>
                        <a:ea typeface="Calibri"/>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chemeClr val="tx2"/>
                          </a:solidFill>
                          <a:effectLst/>
                        </a:rPr>
                        <a:t>TBI </a:t>
                      </a:r>
                      <a:r>
                        <a:rPr lang="en-US" sz="1600" b="1" dirty="0">
                          <a:solidFill>
                            <a:schemeClr val="tx2"/>
                          </a:solidFill>
                          <a:effectLst/>
                          <a:sym typeface="Wingdings" panose="05000000000000000000" pitchFamily="2" charset="2"/>
                        </a:rPr>
                        <a:t> Dementia</a:t>
                      </a:r>
                      <a:endParaRPr lang="en-US" sz="1600" b="1" dirty="0">
                        <a:solidFill>
                          <a:schemeClr val="tx2"/>
                        </a:solidFill>
                        <a:effectLst/>
                        <a:latin typeface="Times New Roman"/>
                        <a:ea typeface="Calibri"/>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a:solidFill>
                            <a:schemeClr val="tx2"/>
                          </a:solidFill>
                          <a:latin typeface="+mn-lt"/>
                          <a:ea typeface="Times New Roman"/>
                        </a:rPr>
                        <a:t>APOE </a:t>
                      </a:r>
                      <a:r>
                        <a:rPr lang="en-US" sz="1600" b="1" dirty="0">
                          <a:solidFill>
                            <a:schemeClr val="tx2"/>
                          </a:solidFill>
                          <a:latin typeface="+mn-lt"/>
                          <a:ea typeface="Times New Roman"/>
                          <a:sym typeface="Symbol"/>
                        </a:rPr>
                        <a:t></a:t>
                      </a:r>
                      <a:r>
                        <a:rPr lang="en-US" sz="1600" b="1" dirty="0">
                          <a:solidFill>
                            <a:schemeClr val="tx2"/>
                          </a:solidFill>
                          <a:latin typeface="+mn-lt"/>
                          <a:ea typeface="Times New Roman"/>
                        </a:rPr>
                        <a:t>4 Interaction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2"/>
                          </a:solidFill>
                          <a:effectLst/>
                        </a:rPr>
                        <a:t>Type of </a:t>
                      </a:r>
                    </a:p>
                    <a:p>
                      <a:pPr marL="0" marR="0" algn="ctr">
                        <a:spcBef>
                          <a:spcPts val="0"/>
                        </a:spcBef>
                        <a:spcAft>
                          <a:spcPts val="0"/>
                        </a:spcAft>
                      </a:pPr>
                      <a:r>
                        <a:rPr lang="en-US" sz="1600" dirty="0">
                          <a:solidFill>
                            <a:schemeClr val="tx2"/>
                          </a:solidFill>
                          <a:effectLst/>
                        </a:rPr>
                        <a:t>Dementia</a:t>
                      </a:r>
                      <a:endParaRPr lang="en-US" sz="16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9940">
                <a:tc>
                  <a:txBody>
                    <a:bodyPr/>
                    <a:lstStyle/>
                    <a:p>
                      <a:pPr marL="0" marR="0">
                        <a:spcBef>
                          <a:spcPts val="0"/>
                        </a:spcBef>
                        <a:spcAft>
                          <a:spcPts val="0"/>
                        </a:spcAft>
                      </a:pPr>
                      <a:r>
                        <a:rPr lang="en-US" sz="1400" dirty="0">
                          <a:solidFill>
                            <a:schemeClr val="tx2"/>
                          </a:solidFill>
                          <a:effectLst/>
                          <a:latin typeface="Times New Roman"/>
                          <a:ea typeface="Calibri"/>
                        </a:rPr>
                        <a:t>Retrospective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Barnes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2018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spcBef>
                          <a:spcPts val="0"/>
                        </a:spcBef>
                        <a:spcAft>
                          <a:spcPts val="0"/>
                        </a:spcAft>
                      </a:pPr>
                      <a:r>
                        <a:rPr lang="en-US" sz="1400" b="1" dirty="0">
                          <a:solidFill>
                            <a:schemeClr val="tx2"/>
                          </a:solidFill>
                          <a:effectLst/>
                          <a:latin typeface="Times New Roman"/>
                          <a:ea typeface="Calibri"/>
                        </a:rPr>
                        <a:t>Yes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ACD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1"/>
                  </a:ext>
                </a:extLst>
              </a:tr>
              <a:tr h="309940">
                <a:tc>
                  <a:txBody>
                    <a:bodyPr/>
                    <a:lstStyle/>
                    <a:p>
                      <a:pPr marL="0" marR="0">
                        <a:spcBef>
                          <a:spcPts val="0"/>
                        </a:spcBef>
                        <a:spcAft>
                          <a:spcPts val="0"/>
                        </a:spcAft>
                      </a:pPr>
                      <a:r>
                        <a:rPr lang="en-US" sz="1400" dirty="0">
                          <a:solidFill>
                            <a:schemeClr val="tx2"/>
                          </a:solidFill>
                          <a:effectLst/>
                          <a:latin typeface="Times New Roman"/>
                          <a:ea typeface="Calibri"/>
                        </a:rPr>
                        <a:t>Retrospective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Fann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2018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spcBef>
                          <a:spcPts val="0"/>
                        </a:spcBef>
                        <a:spcAft>
                          <a:spcPts val="0"/>
                        </a:spcAft>
                      </a:pPr>
                      <a:r>
                        <a:rPr lang="en-US" sz="1400" b="1" dirty="0">
                          <a:solidFill>
                            <a:schemeClr val="tx2"/>
                          </a:solidFill>
                          <a:effectLst/>
                          <a:latin typeface="Times New Roman"/>
                          <a:ea typeface="Calibri"/>
                        </a:rPr>
                        <a:t>Yes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ACD,</a:t>
                      </a:r>
                      <a:r>
                        <a:rPr lang="en-US" sz="1400" baseline="0" dirty="0">
                          <a:solidFill>
                            <a:schemeClr val="tx2"/>
                          </a:solidFill>
                          <a:effectLst/>
                          <a:latin typeface="Times New Roman"/>
                          <a:ea typeface="Calibri"/>
                        </a:rPr>
                        <a:t> AD</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2"/>
                  </a:ext>
                </a:extLst>
              </a:tr>
              <a:tr h="309940">
                <a:tc>
                  <a:txBody>
                    <a:bodyPr/>
                    <a:lstStyle/>
                    <a:p>
                      <a:pPr marL="0" marR="0">
                        <a:spcBef>
                          <a:spcPts val="0"/>
                        </a:spcBef>
                        <a:spcAft>
                          <a:spcPts val="0"/>
                        </a:spcAft>
                      </a:pPr>
                      <a:r>
                        <a:rPr lang="en-US" sz="1400" dirty="0">
                          <a:solidFill>
                            <a:schemeClr val="tx2"/>
                          </a:solidFill>
                          <a:effectLst/>
                        </a:rPr>
                        <a:t>Retrospective </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Barnes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2104</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spcBef>
                          <a:spcPts val="0"/>
                        </a:spcBef>
                        <a:spcAft>
                          <a:spcPts val="0"/>
                        </a:spcAft>
                      </a:pPr>
                      <a:r>
                        <a:rPr lang="en-US" sz="1400" b="1" dirty="0">
                          <a:solidFill>
                            <a:schemeClr val="tx2"/>
                          </a:solidFill>
                          <a:effectLst/>
                        </a:rPr>
                        <a:t>Yes</a:t>
                      </a:r>
                      <a:endParaRPr lang="en-US" sz="1400" b="1"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N/A</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ACD, AD</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3"/>
                  </a:ext>
                </a:extLst>
              </a:tr>
              <a:tr h="351177">
                <a:tc>
                  <a:txBody>
                    <a:bodyPr/>
                    <a:lstStyle/>
                    <a:p>
                      <a:pPr marL="0" marR="0">
                        <a:spcBef>
                          <a:spcPts val="0"/>
                        </a:spcBef>
                        <a:spcAft>
                          <a:spcPts val="0"/>
                        </a:spcAft>
                      </a:pPr>
                      <a:r>
                        <a:rPr lang="en-US" sz="1400" dirty="0">
                          <a:solidFill>
                            <a:schemeClr val="tx2"/>
                          </a:solidFill>
                          <a:effectLst/>
                        </a:rPr>
                        <a:t>Retrospective </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Gardner </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2014</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spcBef>
                          <a:spcPts val="0"/>
                        </a:spcBef>
                        <a:spcAft>
                          <a:spcPts val="0"/>
                        </a:spcAft>
                      </a:pPr>
                      <a:r>
                        <a:rPr lang="en-US" sz="1400" b="1" dirty="0">
                          <a:solidFill>
                            <a:schemeClr val="tx2"/>
                          </a:solidFill>
                          <a:effectLst/>
                        </a:rPr>
                        <a:t>Yes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N/A</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ACD</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4"/>
                  </a:ext>
                </a:extLst>
              </a:tr>
              <a:tr h="365999">
                <a:tc>
                  <a:txBody>
                    <a:bodyPr/>
                    <a:lstStyle/>
                    <a:p>
                      <a:pPr marL="0" marR="0">
                        <a:spcBef>
                          <a:spcPts val="0"/>
                        </a:spcBef>
                        <a:spcAft>
                          <a:spcPts val="0"/>
                        </a:spcAft>
                      </a:pPr>
                      <a:r>
                        <a:rPr lang="en-US" sz="1400" dirty="0">
                          <a:solidFill>
                            <a:schemeClr val="tx2"/>
                          </a:solidFill>
                          <a:effectLst/>
                        </a:rPr>
                        <a:t>Retrospective </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Lee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2014</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spcBef>
                          <a:spcPts val="0"/>
                        </a:spcBef>
                        <a:spcAft>
                          <a:spcPts val="0"/>
                        </a:spcAft>
                      </a:pPr>
                      <a:r>
                        <a:rPr lang="en-US" sz="1400" b="1" dirty="0">
                          <a:solidFill>
                            <a:schemeClr val="tx2"/>
                          </a:solidFill>
                          <a:effectLst/>
                        </a:rPr>
                        <a:t>Yes</a:t>
                      </a:r>
                      <a:endParaRPr lang="en-US" sz="1400" b="1"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N/A</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a:solidFill>
                            <a:schemeClr val="tx2"/>
                          </a:solidFill>
                          <a:effectLst/>
                        </a:rPr>
                        <a:t>ACD, AD</a:t>
                      </a:r>
                      <a:endParaRPr lang="en-US" sz="140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5"/>
                  </a:ext>
                </a:extLst>
              </a:tr>
              <a:tr h="2769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effectLst/>
                        </a:rPr>
                        <a:t>Case control</a:t>
                      </a:r>
                      <a:endParaRPr lang="en-US" sz="1400" dirty="0">
                        <a:solidFill>
                          <a:schemeClr val="tx2"/>
                        </a:solidFill>
                        <a:effectLst/>
                        <a:latin typeface="+mn-lt"/>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effectLst/>
                          <a:latin typeface="Times New Roman"/>
                          <a:ea typeface="Calibri"/>
                        </a:rPr>
                        <a:t>Wang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2012</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spcBef>
                          <a:spcPts val="0"/>
                        </a:spcBef>
                        <a:spcAft>
                          <a:spcPts val="0"/>
                        </a:spcAft>
                      </a:pPr>
                      <a:r>
                        <a:rPr lang="en-US" sz="1400" b="1" dirty="0">
                          <a:solidFill>
                            <a:schemeClr val="tx2"/>
                          </a:solidFill>
                          <a:effectLst/>
                        </a:rPr>
                        <a:t>Yes</a:t>
                      </a:r>
                      <a:endParaRPr lang="en-US" sz="1400" b="1"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N/A</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AD, VaD, ACD</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6"/>
                  </a:ext>
                </a:extLst>
              </a:tr>
              <a:tr h="2767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effectLst/>
                        </a:rPr>
                        <a:t>Case control</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Suhanov</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2006</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spcBef>
                          <a:spcPts val="0"/>
                        </a:spcBef>
                        <a:spcAft>
                          <a:spcPts val="0"/>
                        </a:spcAft>
                      </a:pPr>
                      <a:r>
                        <a:rPr lang="en-US" sz="1400" b="1" dirty="0">
                          <a:solidFill>
                            <a:schemeClr val="tx2"/>
                          </a:solidFill>
                          <a:effectLst/>
                        </a:rPr>
                        <a:t>Yes</a:t>
                      </a:r>
                      <a:endParaRPr lang="en-US" sz="1400" b="1"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N/A</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spcBef>
                          <a:spcPts val="0"/>
                        </a:spcBef>
                        <a:spcAft>
                          <a:spcPts val="0"/>
                        </a:spcAft>
                      </a:pPr>
                      <a:r>
                        <a:rPr lang="en-US" sz="1400" dirty="0">
                          <a:solidFill>
                            <a:schemeClr val="tx2"/>
                          </a:solidFill>
                          <a:effectLst/>
                        </a:rPr>
                        <a:t>AD</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7"/>
                  </a:ext>
                </a:extLst>
              </a:tr>
              <a:tr h="330765">
                <a:tc>
                  <a:txBody>
                    <a:bodyPr/>
                    <a:lstStyle/>
                    <a:p>
                      <a:pPr marL="0" marR="0">
                        <a:spcBef>
                          <a:spcPts val="0"/>
                        </a:spcBef>
                        <a:spcAft>
                          <a:spcPts val="0"/>
                        </a:spcAft>
                      </a:pPr>
                      <a:r>
                        <a:rPr lang="en-US" sz="1400" dirty="0">
                          <a:solidFill>
                            <a:schemeClr val="tx2"/>
                          </a:solidFill>
                          <a:effectLst/>
                          <a:latin typeface="Times New Roman"/>
                          <a:ea typeface="Calibri"/>
                        </a:rPr>
                        <a:t>Prospective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Abner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2014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lgn="ctr">
                        <a:spcBef>
                          <a:spcPts val="0"/>
                        </a:spcBef>
                        <a:spcAft>
                          <a:spcPts val="0"/>
                        </a:spcAft>
                      </a:pPr>
                      <a:r>
                        <a:rPr lang="en-US" sz="1400" b="1" dirty="0">
                          <a:solidFill>
                            <a:schemeClr val="tx2"/>
                          </a:solidFill>
                          <a:effectLst/>
                          <a:latin typeface="Times New Roman"/>
                          <a:ea typeface="Calibri"/>
                        </a:rPr>
                        <a:t>Conditional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8"/>
                  </a:ext>
                </a:extLst>
              </a:tr>
              <a:tr h="388139">
                <a:tc>
                  <a:txBody>
                    <a:bodyPr/>
                    <a:lstStyle/>
                    <a:p>
                      <a:pPr marL="0" marR="0">
                        <a:spcBef>
                          <a:spcPts val="0"/>
                        </a:spcBef>
                        <a:spcAft>
                          <a:spcPts val="0"/>
                        </a:spcAft>
                      </a:pPr>
                      <a:r>
                        <a:rPr lang="en-US" sz="1400" dirty="0">
                          <a:solidFill>
                            <a:schemeClr val="tx2"/>
                          </a:solidFill>
                          <a:effectLst/>
                          <a:latin typeface="Times New Roman"/>
                          <a:ea typeface="Calibri"/>
                        </a:rPr>
                        <a:t>Prospective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Nordstrom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2014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lgn="ctr">
                        <a:spcBef>
                          <a:spcPts val="0"/>
                        </a:spcBef>
                        <a:spcAft>
                          <a:spcPts val="0"/>
                        </a:spcAft>
                      </a:pPr>
                      <a:r>
                        <a:rPr lang="en-US" sz="1400" b="1" dirty="0">
                          <a:solidFill>
                            <a:schemeClr val="tx2"/>
                          </a:solidFill>
                          <a:effectLst/>
                          <a:latin typeface="Times New Roman"/>
                          <a:ea typeface="Calibri"/>
                        </a:rPr>
                        <a:t>Conditional</a:t>
                      </a:r>
                      <a:r>
                        <a:rPr lang="en-US" sz="1400" b="1" baseline="0" dirty="0">
                          <a:solidFill>
                            <a:schemeClr val="tx2"/>
                          </a:solidFill>
                          <a:effectLst/>
                          <a:latin typeface="Times New Roman"/>
                          <a:ea typeface="Calibri"/>
                        </a:rPr>
                        <a:t> </a:t>
                      </a:r>
                      <a:endParaRPr lang="en-US" sz="1400" b="1"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YOD/ACD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9"/>
                  </a:ext>
                </a:extLst>
              </a:tr>
              <a:tr h="303780">
                <a:tc>
                  <a:txBody>
                    <a:bodyPr/>
                    <a:lstStyle/>
                    <a:p>
                      <a:pPr marL="0" marR="0">
                        <a:spcBef>
                          <a:spcPts val="0"/>
                        </a:spcBef>
                        <a:spcAft>
                          <a:spcPts val="0"/>
                        </a:spcAft>
                      </a:pPr>
                      <a:r>
                        <a:rPr lang="en-US" sz="1400" dirty="0">
                          <a:solidFill>
                            <a:schemeClr val="tx2"/>
                          </a:solidFill>
                          <a:effectLst/>
                          <a:latin typeface="Times New Roman"/>
                          <a:ea typeface="Calibri"/>
                        </a:rPr>
                        <a:t>Prospective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Sundstrom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2007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lgn="ctr">
                        <a:spcBef>
                          <a:spcPts val="0"/>
                        </a:spcBef>
                        <a:spcAft>
                          <a:spcPts val="0"/>
                        </a:spcAft>
                      </a:pPr>
                      <a:r>
                        <a:rPr lang="en-US" sz="1400" b="1" dirty="0">
                          <a:solidFill>
                            <a:schemeClr val="tx2"/>
                          </a:solidFill>
                          <a:effectLst/>
                          <a:latin typeface="Times New Roman"/>
                          <a:ea typeface="Calibri"/>
                        </a:rPr>
                        <a:t>Conditional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ACD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10"/>
                  </a:ext>
                </a:extLst>
              </a:tr>
              <a:tr h="388983">
                <a:tc>
                  <a:txBody>
                    <a:bodyPr/>
                    <a:lstStyle/>
                    <a:p>
                      <a:pPr marL="0" marR="0">
                        <a:spcBef>
                          <a:spcPts val="0"/>
                        </a:spcBef>
                        <a:spcAft>
                          <a:spcPts val="0"/>
                        </a:spcAft>
                      </a:pPr>
                      <a:r>
                        <a:rPr lang="en-US" sz="1400" dirty="0">
                          <a:solidFill>
                            <a:schemeClr val="tx2"/>
                          </a:solidFill>
                          <a:effectLst/>
                          <a:latin typeface="Times New Roman"/>
                          <a:ea typeface="Calibri"/>
                        </a:rPr>
                        <a:t>Case control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Sayed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2013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lgn="ctr">
                        <a:spcBef>
                          <a:spcPts val="0"/>
                        </a:spcBef>
                        <a:spcAft>
                          <a:spcPts val="0"/>
                        </a:spcAft>
                      </a:pPr>
                      <a:r>
                        <a:rPr lang="en-US" sz="1400" b="1" dirty="0">
                          <a:solidFill>
                            <a:schemeClr val="tx2"/>
                          </a:solidFill>
                          <a:effectLst/>
                          <a:latin typeface="Times New Roman"/>
                          <a:ea typeface="Calibri"/>
                        </a:rPr>
                        <a:t>Conditional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spcBef>
                          <a:spcPts val="0"/>
                        </a:spcBef>
                        <a:spcAft>
                          <a:spcPts val="0"/>
                        </a:spcAft>
                      </a:pPr>
                      <a:r>
                        <a:rPr lang="en-US" sz="1400" dirty="0">
                          <a:solidFill>
                            <a:schemeClr val="tx2"/>
                          </a:solidFill>
                          <a:effectLst/>
                          <a:latin typeface="Times New Roman"/>
                          <a:ea typeface="Calibri"/>
                        </a:rPr>
                        <a:t>AD, LBD, VaD, FTD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11"/>
                  </a:ext>
                </a:extLst>
              </a:tr>
              <a:tr h="463616">
                <a:tc>
                  <a:txBody>
                    <a:bodyPr/>
                    <a:lstStyle/>
                    <a:p>
                      <a:pPr marL="0" marR="0">
                        <a:spcBef>
                          <a:spcPts val="0"/>
                        </a:spcBef>
                        <a:spcAft>
                          <a:spcPts val="0"/>
                        </a:spcAft>
                      </a:pPr>
                      <a:r>
                        <a:rPr lang="en-US" sz="1400" dirty="0">
                          <a:solidFill>
                            <a:schemeClr val="tx2"/>
                          </a:solidFill>
                          <a:effectLst/>
                          <a:latin typeface="Times New Roman"/>
                          <a:ea typeface="Calibri"/>
                        </a:rPr>
                        <a:t>Prospective </a:t>
                      </a:r>
                    </a:p>
                    <a:p>
                      <a:pPr marL="0" marR="0">
                        <a:spcBef>
                          <a:spcPts val="0"/>
                        </a:spcBef>
                        <a:spcAft>
                          <a:spcPts val="0"/>
                        </a:spcAft>
                      </a:pPr>
                      <a:r>
                        <a:rPr lang="en-US" sz="1400" dirty="0">
                          <a:solidFill>
                            <a:srgbClr val="FF00FF"/>
                          </a:solidFill>
                          <a:effectLst/>
                          <a:latin typeface="Times New Roman"/>
                          <a:ea typeface="Calibri"/>
                        </a:rPr>
                        <a:t>w.</a:t>
                      </a:r>
                      <a:r>
                        <a:rPr lang="en-US" sz="1400" baseline="0" dirty="0">
                          <a:solidFill>
                            <a:srgbClr val="FF00FF"/>
                          </a:solidFill>
                          <a:effectLst/>
                          <a:latin typeface="Times New Roman"/>
                          <a:ea typeface="Calibri"/>
                        </a:rPr>
                        <a:t> Autopsy</a:t>
                      </a:r>
                      <a:endParaRPr lang="en-US" sz="1400" dirty="0">
                        <a:solidFill>
                          <a:srgbClr val="FF00FF"/>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Crane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2016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2"/>
                          </a:solidFill>
                          <a:effectLst/>
                          <a:latin typeface="Times New Roman"/>
                          <a:ea typeface="Calibri"/>
                        </a:rPr>
                        <a: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ACD, AD</a:t>
                      </a:r>
                    </a:p>
                    <a:p>
                      <a:pPr marL="0" marR="0">
                        <a:spcBef>
                          <a:spcPts val="0"/>
                        </a:spcBef>
                        <a:spcAft>
                          <a:spcPts val="0"/>
                        </a:spcAft>
                      </a:pPr>
                      <a:r>
                        <a:rPr lang="en-US" sz="1400" dirty="0">
                          <a:solidFill>
                            <a:srgbClr val="FF00FF"/>
                          </a:solidFill>
                          <a:effectLst/>
                          <a:latin typeface="Times New Roman"/>
                          <a:ea typeface="Calibri"/>
                        </a:rPr>
                        <a:t>LBD, PD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97042">
                <a:tc>
                  <a:txBody>
                    <a:bodyPr/>
                    <a:lstStyle/>
                    <a:p>
                      <a:pPr marL="0" marR="0">
                        <a:spcBef>
                          <a:spcPts val="0"/>
                        </a:spcBef>
                        <a:spcAft>
                          <a:spcPts val="0"/>
                        </a:spcAft>
                      </a:pPr>
                      <a:r>
                        <a:rPr lang="en-US" sz="1400" dirty="0">
                          <a:solidFill>
                            <a:schemeClr val="tx2"/>
                          </a:solidFill>
                          <a:effectLst/>
                          <a:latin typeface="Times New Roman"/>
                          <a:ea typeface="Calibri"/>
                        </a:rPr>
                        <a:t>Prospective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Dams-O’Connor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2013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2"/>
                          </a:solidFill>
                          <a:effectLst/>
                          <a:latin typeface="Times New Roman"/>
                          <a:ea typeface="Calibri"/>
                        </a:rPr>
                        <a: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ACD,</a:t>
                      </a:r>
                      <a:r>
                        <a:rPr lang="en-US" sz="1400" baseline="0" dirty="0">
                          <a:solidFill>
                            <a:schemeClr val="tx2"/>
                          </a:solidFill>
                          <a:effectLst/>
                          <a:latin typeface="Times New Roman"/>
                          <a:ea typeface="Calibri"/>
                        </a:rPr>
                        <a:t> AD</a:t>
                      </a:r>
                      <a:endParaRPr lang="en-US" sz="1400" dirty="0">
                        <a:solidFill>
                          <a:schemeClr val="tx2"/>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526219">
                <a:tc>
                  <a:txBody>
                    <a:bodyPr/>
                    <a:lstStyle/>
                    <a:p>
                      <a:pPr marL="0" marR="0">
                        <a:spcBef>
                          <a:spcPts val="0"/>
                        </a:spcBef>
                        <a:spcAft>
                          <a:spcPts val="0"/>
                        </a:spcAft>
                      </a:pPr>
                      <a:r>
                        <a:rPr lang="en-US" sz="1400" dirty="0">
                          <a:solidFill>
                            <a:schemeClr val="tx2"/>
                          </a:solidFill>
                          <a:effectLst/>
                          <a:latin typeface="Times New Roman"/>
                          <a:ea typeface="Calibri"/>
                        </a:rPr>
                        <a:t>Prospective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Helmes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2011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chemeClr val="tx2"/>
                          </a:solidFill>
                          <a:effectLst/>
                          <a:latin typeface="Times New Roman"/>
                          <a:ea typeface="Calibri"/>
                        </a:rPr>
                        <a: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2"/>
                          </a:solidFill>
                          <a:effectLst/>
                          <a:latin typeface="Times New Roman"/>
                          <a:ea typeface="Calibri"/>
                        </a:rPr>
                        <a:t>ACD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609493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9BA159-2943-4139-B67B-209E6356706F}" type="slidenum">
              <a:rPr lang="en-US"/>
              <a:pPr>
                <a:defRPr/>
              </a:pPr>
              <a:t>30</a:t>
            </a:fld>
            <a:endParaRPr lang="en-US"/>
          </a:p>
        </p:txBody>
      </p:sp>
      <p:pic>
        <p:nvPicPr>
          <p:cNvPr id="7" name="Picture 6"/>
          <p:cNvPicPr>
            <a:picLocks noChangeAspect="1"/>
          </p:cNvPicPr>
          <p:nvPr/>
        </p:nvPicPr>
        <p:blipFill>
          <a:blip r:embed="rId3"/>
          <a:stretch>
            <a:fillRect/>
          </a:stretch>
        </p:blipFill>
        <p:spPr>
          <a:xfrm>
            <a:off x="138223" y="362614"/>
            <a:ext cx="3802977" cy="3438525"/>
          </a:xfrm>
          <a:prstGeom prst="rect">
            <a:avLst/>
          </a:prstGeom>
        </p:spPr>
      </p:pic>
      <p:pic>
        <p:nvPicPr>
          <p:cNvPr id="8" name="Picture 7"/>
          <p:cNvPicPr>
            <a:picLocks noChangeAspect="1"/>
          </p:cNvPicPr>
          <p:nvPr/>
        </p:nvPicPr>
        <p:blipFill>
          <a:blip r:embed="rId4"/>
          <a:stretch>
            <a:fillRect/>
          </a:stretch>
        </p:blipFill>
        <p:spPr>
          <a:xfrm>
            <a:off x="138223" y="3801139"/>
            <a:ext cx="8787810" cy="1580085"/>
          </a:xfrm>
          <a:prstGeom prst="rect">
            <a:avLst/>
          </a:prstGeom>
        </p:spPr>
      </p:pic>
      <p:pic>
        <p:nvPicPr>
          <p:cNvPr id="9" name="Picture 8"/>
          <p:cNvPicPr>
            <a:picLocks noChangeAspect="1"/>
          </p:cNvPicPr>
          <p:nvPr/>
        </p:nvPicPr>
        <p:blipFill>
          <a:blip r:embed="rId5"/>
          <a:stretch>
            <a:fillRect/>
          </a:stretch>
        </p:blipFill>
        <p:spPr>
          <a:xfrm>
            <a:off x="4183912" y="1286093"/>
            <a:ext cx="4742121" cy="1464942"/>
          </a:xfrm>
          <a:prstGeom prst="rect">
            <a:avLst/>
          </a:prstGeom>
        </p:spPr>
      </p:pic>
    </p:spTree>
    <p:extLst>
      <p:ext uri="{BB962C8B-B14F-4D97-AF65-F5344CB8AC3E}">
        <p14:creationId xmlns:p14="http://schemas.microsoft.com/office/powerpoint/2010/main" val="234233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598" y="143059"/>
            <a:ext cx="8458202" cy="1761941"/>
          </a:xfrm>
        </p:spPr>
        <p:txBody>
          <a:bodyPr>
            <a:normAutofit/>
          </a:bodyPr>
          <a:lstStyle/>
          <a:p>
            <a:pPr eaLnBrk="1" hangingPunct="1"/>
            <a:r>
              <a:rPr lang="en-US" sz="2800" dirty="0">
                <a:solidFill>
                  <a:schemeClr val="tx2"/>
                </a:solidFill>
              </a:rPr>
              <a:t>Thank You</a:t>
            </a:r>
            <a:br>
              <a:rPr lang="en-US" sz="2800" dirty="0">
                <a:solidFill>
                  <a:schemeClr val="tx2"/>
                </a:solidFill>
              </a:rPr>
            </a:br>
            <a:r>
              <a:rPr lang="en-US" sz="2800" dirty="0">
                <a:solidFill>
                  <a:schemeClr val="tx2"/>
                </a:solidFill>
              </a:rPr>
              <a:t>kristen.dams-o’connor@mountsinai.org</a:t>
            </a:r>
          </a:p>
        </p:txBody>
      </p:sp>
      <p:sp>
        <p:nvSpPr>
          <p:cNvPr id="4" name="Slide Number Placeholder 3"/>
          <p:cNvSpPr>
            <a:spLocks noGrp="1"/>
          </p:cNvSpPr>
          <p:nvPr>
            <p:ph type="sldNum" sz="quarter" idx="12"/>
          </p:nvPr>
        </p:nvSpPr>
        <p:spPr/>
        <p:txBody>
          <a:bodyPr/>
          <a:lstStyle/>
          <a:p>
            <a:pPr>
              <a:defRPr/>
            </a:pPr>
            <a:fld id="{E69BA159-2943-4139-B67B-209E6356706F}" type="slidenum">
              <a:rPr lang="en-US"/>
              <a:pPr>
                <a:defRPr/>
              </a:pPr>
              <a:t>31</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599" y="143059"/>
            <a:ext cx="977764" cy="115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365" y="5908706"/>
            <a:ext cx="1661805" cy="67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598" y="1169894"/>
            <a:ext cx="8772763" cy="5262979"/>
          </a:xfrm>
          <a:prstGeom prst="rect">
            <a:avLst/>
          </a:prstGeom>
          <a:noFill/>
        </p:spPr>
        <p:txBody>
          <a:bodyPr wrap="square" rtlCol="0">
            <a:spAutoFit/>
          </a:bodyPr>
          <a:lstStyle/>
          <a:p>
            <a:r>
              <a:rPr lang="en-US" sz="1600" b="1" u="sng" dirty="0"/>
              <a:t>University of Washington</a:t>
            </a:r>
            <a:r>
              <a:rPr lang="en-US" sz="1600" dirty="0"/>
              <a:t>					</a:t>
            </a:r>
            <a:r>
              <a:rPr lang="en-US" sz="1600" b="1" u="sng" dirty="0"/>
              <a:t>Uniformed Services University</a:t>
            </a:r>
            <a:r>
              <a:rPr lang="en-US" sz="1600" dirty="0"/>
              <a:t>	</a:t>
            </a:r>
          </a:p>
          <a:p>
            <a:r>
              <a:rPr lang="en-US" sz="1600" dirty="0"/>
              <a:t>Paul Crane MD MPH						</a:t>
            </a:r>
            <a:r>
              <a:rPr lang="en-US" sz="1600" b="1" u="sng" dirty="0"/>
              <a:t>of Health Sciences/CNRM</a:t>
            </a:r>
            <a:r>
              <a:rPr lang="en-US" sz="1600" dirty="0"/>
              <a:t>	</a:t>
            </a:r>
            <a:endParaRPr lang="en-US" sz="1600" b="1" u="sng" dirty="0"/>
          </a:p>
          <a:p>
            <a:r>
              <a:rPr lang="en-US" sz="1600" dirty="0"/>
              <a:t>Laura Gibbons PhD	C. Dirk Keene MD		Dan Perl </a:t>
            </a:r>
            <a:r>
              <a:rPr lang="en-US" sz="1600"/>
              <a:t>MD </a:t>
            </a:r>
          </a:p>
          <a:p>
            <a:r>
              <a:rPr lang="en-US" sz="1600" dirty="0"/>
              <a:t>Christine Mac Donald PhD					Dara Dickstein PhD</a:t>
            </a:r>
          </a:p>
          <a:p>
            <a:r>
              <a:rPr lang="en-US" sz="1600" dirty="0"/>
              <a:t>Jeanne Hoffman PhD						</a:t>
            </a:r>
          </a:p>
          <a:p>
            <a:r>
              <a:rPr lang="en-US" sz="1600" dirty="0"/>
              <a:t>									</a:t>
            </a:r>
            <a:r>
              <a:rPr lang="en-US" sz="1600" b="1" u="sng" dirty="0"/>
              <a:t>New York Medical Examiner’s Office</a:t>
            </a:r>
          </a:p>
          <a:p>
            <a:r>
              <a:rPr lang="en-US" sz="1600" b="1" u="sng" dirty="0"/>
              <a:t>KPW Health Research Institute</a:t>
            </a:r>
            <a:r>
              <a:rPr lang="en-US" sz="1600" dirty="0"/>
              <a:t>			Rebecca Folkerth MD</a:t>
            </a:r>
          </a:p>
          <a:p>
            <a:r>
              <a:rPr lang="en-US" sz="1600" dirty="0"/>
              <a:t>Eric Larson MD MPH		</a:t>
            </a:r>
          </a:p>
          <a:p>
            <a:r>
              <a:rPr lang="en-US" sz="1600" dirty="0"/>
              <a:t>Rod Walker, MPH						</a:t>
            </a:r>
            <a:r>
              <a:rPr lang="en-US" sz="1600" b="1" u="sng" dirty="0"/>
              <a:t>George Washington University</a:t>
            </a:r>
          </a:p>
          <a:p>
            <a:r>
              <a:rPr lang="en-US" sz="1600" dirty="0"/>
              <a:t>									Melinda Power, PhD</a:t>
            </a:r>
          </a:p>
          <a:p>
            <a:r>
              <a:rPr lang="en-US" sz="1600" b="1" u="sng" dirty="0"/>
              <a:t>Massachusetts General Hospital/Harvard</a:t>
            </a:r>
            <a:endParaRPr lang="en-US" sz="1600" dirty="0"/>
          </a:p>
          <a:p>
            <a:r>
              <a:rPr lang="en-US" sz="1600" dirty="0"/>
              <a:t>Brian </a:t>
            </a:r>
            <a:r>
              <a:rPr lang="en-US" sz="1600" dirty="0" err="1"/>
              <a:t>Edlow</a:t>
            </a:r>
            <a:r>
              <a:rPr lang="en-US" sz="1600" dirty="0"/>
              <a:t> MD 	 Bruce </a:t>
            </a:r>
            <a:r>
              <a:rPr lang="en-US" sz="1600" dirty="0" err="1"/>
              <a:t>Fischl</a:t>
            </a:r>
            <a:r>
              <a:rPr lang="en-US" sz="1600" dirty="0"/>
              <a:t> PhD 		</a:t>
            </a:r>
            <a:r>
              <a:rPr lang="en-US" sz="1600" b="1" u="sng" dirty="0"/>
              <a:t>Rush University Medical Center</a:t>
            </a:r>
            <a:endParaRPr lang="en-US" sz="1600" dirty="0"/>
          </a:p>
          <a:p>
            <a:r>
              <a:rPr lang="en-US" sz="1600" dirty="0"/>
              <a:t>Ona Wu PhD      </a:t>
            </a:r>
            <a:r>
              <a:rPr lang="en-US" sz="1600" dirty="0" err="1"/>
              <a:t>Lilla</a:t>
            </a:r>
            <a:r>
              <a:rPr lang="en-US" sz="1600" dirty="0"/>
              <a:t> </a:t>
            </a:r>
            <a:r>
              <a:rPr lang="en-US" sz="1600" dirty="0" err="1"/>
              <a:t>Zollei</a:t>
            </a:r>
            <a:r>
              <a:rPr lang="en-US" sz="1600" dirty="0"/>
              <a:t> 				David Bennett MD	Julie Schneider MD 			 								Lisa Barnes PhD     Sue </a:t>
            </a:r>
            <a:r>
              <a:rPr lang="en-US" sz="1600" dirty="0" err="1"/>
              <a:t>Leurgans</a:t>
            </a:r>
            <a:r>
              <a:rPr lang="en-US" sz="1600" dirty="0"/>
              <a:t> PhD</a:t>
            </a:r>
            <a:endParaRPr lang="en-US" sz="1600" b="1" u="sng" dirty="0"/>
          </a:p>
          <a:p>
            <a:r>
              <a:rPr lang="en-US" sz="1600" b="1" u="sng" dirty="0"/>
              <a:t>TBIMS Data and Statistical Center </a:t>
            </a:r>
            <a:r>
              <a:rPr lang="en-US" sz="1600" dirty="0"/>
              <a:t>			</a:t>
            </a:r>
          </a:p>
          <a:p>
            <a:r>
              <a:rPr lang="en-US" sz="1600" dirty="0"/>
              <a:t>Jessie Ketchum, PhD     Dave Mellick, MA		</a:t>
            </a:r>
            <a:r>
              <a:rPr lang="en-US" sz="1600" b="1" u="sng" dirty="0"/>
              <a:t>Boston University</a:t>
            </a:r>
          </a:p>
          <a:p>
            <a:r>
              <a:rPr lang="en-US" sz="1600" b="1" dirty="0"/>
              <a:t>									</a:t>
            </a:r>
            <a:r>
              <a:rPr lang="en-US" sz="1600" dirty="0"/>
              <a:t>Ann McKee MD     Jesse Mez MD </a:t>
            </a:r>
          </a:p>
          <a:p>
            <a:r>
              <a:rPr lang="en-US" sz="1600" b="1" u="sng" dirty="0"/>
              <a:t>University of Pennsylvania</a:t>
            </a:r>
            <a:r>
              <a:rPr lang="en-US" sz="1600" dirty="0"/>
              <a:t>				</a:t>
            </a:r>
          </a:p>
          <a:p>
            <a:r>
              <a:rPr lang="en-US" sz="1600" dirty="0"/>
              <a:t>Ramon Diaz-</a:t>
            </a:r>
            <a:r>
              <a:rPr lang="en-US" sz="1600" dirty="0" err="1"/>
              <a:t>Arrastia</a:t>
            </a:r>
            <a:r>
              <a:rPr lang="en-US" sz="1600" dirty="0"/>
              <a:t>, MD PhD </a:t>
            </a:r>
            <a:r>
              <a:rPr lang="en-US" sz="1600" b="1" dirty="0"/>
              <a:t>				</a:t>
            </a:r>
            <a:r>
              <a:rPr lang="en-US" sz="1600" b="1" u="sng" dirty="0"/>
              <a:t>Icahn School of Medicine at Mount Sinai</a:t>
            </a:r>
          </a:p>
          <a:p>
            <a:r>
              <a:rPr lang="en-US" sz="1600" dirty="0"/>
              <a:t>									Sam Gandy MD PhD       John Crary MD PhD</a:t>
            </a:r>
          </a:p>
          <a:p>
            <a:endParaRPr lang="en-US" sz="1600" dirty="0"/>
          </a:p>
        </p:txBody>
      </p:sp>
    </p:spTree>
    <p:extLst>
      <p:ext uri="{BB962C8B-B14F-4D97-AF65-F5344CB8AC3E}">
        <p14:creationId xmlns:p14="http://schemas.microsoft.com/office/powerpoint/2010/main" val="1673971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598" y="143059"/>
            <a:ext cx="8458202" cy="1761941"/>
          </a:xfrm>
        </p:spPr>
        <p:txBody>
          <a:bodyPr>
            <a:normAutofit/>
          </a:bodyPr>
          <a:lstStyle/>
          <a:p>
            <a:pPr eaLnBrk="1" hangingPunct="1"/>
            <a:r>
              <a:rPr lang="en-US" sz="2800" dirty="0">
                <a:solidFill>
                  <a:schemeClr val="tx2"/>
                </a:solidFill>
              </a:rPr>
              <a:t>Thank You</a:t>
            </a:r>
            <a:br>
              <a:rPr lang="en-US" sz="2800" dirty="0">
                <a:solidFill>
                  <a:schemeClr val="tx2"/>
                </a:solidFill>
              </a:rPr>
            </a:br>
            <a:r>
              <a:rPr lang="en-US" sz="2800" dirty="0">
                <a:solidFill>
                  <a:schemeClr val="tx2"/>
                </a:solidFill>
              </a:rPr>
              <a:t>kristen.dams-o’connor@mountsinai.org</a:t>
            </a:r>
          </a:p>
        </p:txBody>
      </p:sp>
      <p:sp>
        <p:nvSpPr>
          <p:cNvPr id="4" name="Slide Number Placeholder 3"/>
          <p:cNvSpPr>
            <a:spLocks noGrp="1"/>
          </p:cNvSpPr>
          <p:nvPr>
            <p:ph type="sldNum" sz="quarter" idx="12"/>
          </p:nvPr>
        </p:nvSpPr>
        <p:spPr/>
        <p:txBody>
          <a:bodyPr/>
          <a:lstStyle/>
          <a:p>
            <a:pPr>
              <a:defRPr/>
            </a:pPr>
            <a:fld id="{E69BA159-2943-4139-B67B-209E6356706F}" type="slidenum">
              <a:rPr lang="en-US"/>
              <a:pPr>
                <a:defRPr/>
              </a:pPr>
              <a:t>32</a:t>
            </a:fld>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599" y="143059"/>
            <a:ext cx="977764" cy="115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0772" y="2302728"/>
            <a:ext cx="5288861" cy="21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578" y="5005397"/>
            <a:ext cx="814388" cy="69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7287" y="5005396"/>
            <a:ext cx="568731" cy="56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94507" y="5400808"/>
            <a:ext cx="4841390" cy="369332"/>
          </a:xfrm>
          <a:prstGeom prst="rect">
            <a:avLst/>
          </a:prstGeom>
          <a:noFill/>
        </p:spPr>
        <p:txBody>
          <a:bodyPr wrap="none" rtlCol="0">
            <a:spAutoFit/>
          </a:bodyPr>
          <a:lstStyle/>
          <a:p>
            <a:r>
              <a:rPr lang="en-US" dirty="0"/>
              <a:t>@SinaiTBI		 @BrainInjuryResearchCenter</a:t>
            </a:r>
          </a:p>
        </p:txBody>
      </p:sp>
    </p:spTree>
    <p:extLst>
      <p:ext uri="{BB962C8B-B14F-4D97-AF65-F5344CB8AC3E}">
        <p14:creationId xmlns:p14="http://schemas.microsoft.com/office/powerpoint/2010/main" val="238424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8FBD0B-D5BA-AC4A-B182-CCF391B5588A}" type="slidenum">
              <a:rPr lang="en-US" smtClean="0"/>
              <a:pPr/>
              <a:t>33</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206" y="1744579"/>
            <a:ext cx="6255594" cy="511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04" y="92075"/>
            <a:ext cx="5571585" cy="165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971" y="3789946"/>
            <a:ext cx="1989383" cy="2585323"/>
          </a:xfrm>
          <a:prstGeom prst="rect">
            <a:avLst/>
          </a:prstGeom>
          <a:noFill/>
        </p:spPr>
        <p:txBody>
          <a:bodyPr wrap="square" rtlCol="0">
            <a:spAutoFit/>
          </a:bodyPr>
          <a:lstStyle/>
          <a:p>
            <a:r>
              <a:rPr lang="en-US" dirty="0"/>
              <a:t>Danish National Registry study:</a:t>
            </a:r>
          </a:p>
          <a:p>
            <a:r>
              <a:rPr lang="en-US" dirty="0"/>
              <a:t>after clinical review, 58% vs 86% dementia cases correctly classified in those &lt;60y vs 60+ </a:t>
            </a:r>
          </a:p>
          <a:p>
            <a:r>
              <a:rPr lang="en-US" dirty="0"/>
              <a:t>(Salem et al., 2014)</a:t>
            </a:r>
          </a:p>
        </p:txBody>
      </p:sp>
    </p:spTree>
    <p:extLst>
      <p:ext uri="{BB962C8B-B14F-4D97-AF65-F5344CB8AC3E}">
        <p14:creationId xmlns:p14="http://schemas.microsoft.com/office/powerpoint/2010/main" val="240881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idx="4294967295"/>
          </p:nvPr>
        </p:nvSpPr>
        <p:spPr>
          <a:xfrm>
            <a:off x="80088" y="436563"/>
            <a:ext cx="8905875" cy="625475"/>
          </a:xfrm>
        </p:spPr>
        <p:txBody>
          <a:bodyPr>
            <a:noAutofit/>
          </a:bodyPr>
          <a:lstStyle/>
          <a:p>
            <a:r>
              <a:rPr lang="en-US" sz="3200" dirty="0">
                <a:solidFill>
                  <a:schemeClr val="tx2"/>
                </a:solidFill>
              </a:rPr>
              <a:t>Where does the TBI end and the Dementia begin?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8" y="6193946"/>
            <a:ext cx="563379" cy="66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887" y="2595813"/>
            <a:ext cx="68516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40437" y="3021235"/>
            <a:ext cx="4914551" cy="923330"/>
          </a:xfrm>
          <a:prstGeom prst="rect">
            <a:avLst/>
          </a:prstGeom>
          <a:noFill/>
        </p:spPr>
        <p:txBody>
          <a:bodyPr wrap="none" rtlCol="0">
            <a:spAutoFit/>
          </a:bodyPr>
          <a:lstStyle/>
          <a:p>
            <a:r>
              <a:rPr lang="en-US" dirty="0">
                <a:solidFill>
                  <a:schemeClr val="bg1"/>
                </a:solidFill>
              </a:rPr>
              <a:t>Slowed processing speed * Memory problems </a:t>
            </a:r>
          </a:p>
          <a:p>
            <a:r>
              <a:rPr lang="en-US" dirty="0">
                <a:solidFill>
                  <a:schemeClr val="bg1"/>
                </a:solidFill>
              </a:rPr>
              <a:t>Apathy * Irritability * Executive dysfunction</a:t>
            </a:r>
          </a:p>
          <a:p>
            <a:r>
              <a:rPr lang="en-US" dirty="0">
                <a:solidFill>
                  <a:schemeClr val="bg1"/>
                </a:solidFill>
              </a:rPr>
              <a:t>ADL problems * Gait disturbance * Motor slowing</a:t>
            </a: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782326">
            <a:off x="6981106" y="2578569"/>
            <a:ext cx="2298129" cy="1808664"/>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69466">
            <a:off x="537948" y="2378673"/>
            <a:ext cx="1667576" cy="183949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27463" y="4993609"/>
            <a:ext cx="7537267" cy="1446550"/>
          </a:xfrm>
          <a:prstGeom prst="rect">
            <a:avLst/>
          </a:prstGeom>
          <a:solidFill>
            <a:schemeClr val="bg1"/>
          </a:solidFill>
          <a:ln w="38100">
            <a:solidFill>
              <a:schemeClr val="accent1"/>
            </a:solidFill>
          </a:ln>
        </p:spPr>
        <p:txBody>
          <a:bodyPr wrap="square">
            <a:spAutoFit/>
          </a:bodyPr>
          <a:lstStyle/>
          <a:p>
            <a:pPr algn="ctr"/>
            <a:r>
              <a:rPr lang="en-US" sz="4400" b="1" dirty="0">
                <a:solidFill>
                  <a:schemeClr val="accent1"/>
                </a:solidFill>
              </a:rPr>
              <a:t>Unified definition of Post-Traumatic Dementia</a:t>
            </a:r>
          </a:p>
        </p:txBody>
      </p:sp>
    </p:spTree>
    <p:extLst>
      <p:ext uri="{BB962C8B-B14F-4D97-AF65-F5344CB8AC3E}">
        <p14:creationId xmlns:p14="http://schemas.microsoft.com/office/powerpoint/2010/main" val="3520282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2" presetClass="entr" presetSubtype="4"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 calcmode="lin" valueType="num">
                                      <p:cBhvr additive="base">
                                        <p:cTn id="10" dur="500" fill="hold"/>
                                        <p:tgtEl>
                                          <p:spTgt spid="11267"/>
                                        </p:tgtEl>
                                        <p:attrNameLst>
                                          <p:attrName>ppt_x</p:attrName>
                                        </p:attrNameLst>
                                      </p:cBhvr>
                                      <p:tavLst>
                                        <p:tav tm="0">
                                          <p:val>
                                            <p:strVal val="#ppt_x"/>
                                          </p:val>
                                        </p:tav>
                                        <p:tav tm="100000">
                                          <p:val>
                                            <p:strVal val="#ppt_x"/>
                                          </p:val>
                                        </p:tav>
                                      </p:tavLst>
                                    </p:anim>
                                    <p:anim calcmode="lin" valueType="num">
                                      <p:cBhvr additive="base">
                                        <p:cTn id="11" dur="500" fill="hold"/>
                                        <p:tgtEl>
                                          <p:spTgt spid="11267"/>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266"/>
                                        </p:tgtEl>
                                        <p:attrNameLst>
                                          <p:attrName>style.visibility</p:attrName>
                                        </p:attrNameLst>
                                      </p:cBhvr>
                                      <p:to>
                                        <p:strVal val="visible"/>
                                      </p:to>
                                    </p:set>
                                    <p:anim calcmode="lin" valueType="num">
                                      <p:cBhvr additive="base">
                                        <p:cTn id="18" dur="500" fill="hold"/>
                                        <p:tgtEl>
                                          <p:spTgt spid="11266"/>
                                        </p:tgtEl>
                                        <p:attrNameLst>
                                          <p:attrName>ppt_x</p:attrName>
                                        </p:attrNameLst>
                                      </p:cBhvr>
                                      <p:tavLst>
                                        <p:tav tm="0">
                                          <p:val>
                                            <p:strVal val="#ppt_x"/>
                                          </p:val>
                                        </p:tav>
                                        <p:tav tm="100000">
                                          <p:val>
                                            <p:strVal val="#ppt_x"/>
                                          </p:val>
                                        </p:tav>
                                      </p:tavLst>
                                    </p:anim>
                                    <p:anim calcmode="lin" valueType="num">
                                      <p:cBhvr additive="base">
                                        <p:cTn id="19"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8FBD0B-D5BA-AC4A-B182-CCF391B5588A}" type="slidenum">
              <a:rPr lang="en-US" smtClean="0"/>
              <a:pPr/>
              <a:t>35</a:t>
            </a:fld>
            <a:endParaRPr lang="en-US"/>
          </a:p>
        </p:txBody>
      </p:sp>
      <p:sp>
        <p:nvSpPr>
          <p:cNvPr id="6" name="Rectangle 5"/>
          <p:cNvSpPr/>
          <p:nvPr/>
        </p:nvSpPr>
        <p:spPr>
          <a:xfrm>
            <a:off x="3437715" y="3244334"/>
            <a:ext cx="2268570" cy="369332"/>
          </a:xfrm>
          <a:prstGeom prst="rect">
            <a:avLst/>
          </a:prstGeom>
        </p:spPr>
        <p:txBody>
          <a:bodyPr wrap="none">
            <a:spAutoFit/>
          </a:bodyPr>
          <a:lstStyle/>
          <a:p>
            <a:pPr lvl="1">
              <a:spcBef>
                <a:spcPts val="0"/>
              </a:spcBef>
            </a:pPr>
            <a:r>
              <a:rPr lang="en-US" b="1" dirty="0">
                <a:solidFill>
                  <a:schemeClr val="bg1"/>
                </a:solidFill>
              </a:rPr>
              <a:t>Competing risks</a:t>
            </a:r>
          </a:p>
        </p:txBody>
      </p:sp>
      <p:pic>
        <p:nvPicPr>
          <p:cNvPr id="9" name="Content Placeholder 8"/>
          <p:cNvPicPr>
            <a:picLocks noGrp="1" noChangeAspect="1"/>
          </p:cNvPicPr>
          <p:nvPr>
            <p:ph idx="1"/>
          </p:nvPr>
        </p:nvPicPr>
        <p:blipFill>
          <a:blip r:embed="rId3"/>
          <a:stretch>
            <a:fillRect/>
          </a:stretch>
        </p:blipFill>
        <p:spPr>
          <a:xfrm>
            <a:off x="158470" y="196771"/>
            <a:ext cx="3949799" cy="3123898"/>
          </a:xfrm>
          <a:prstGeom prst="rect">
            <a:avLst/>
          </a:prstGeom>
        </p:spPr>
      </p:pic>
      <p:pic>
        <p:nvPicPr>
          <p:cNvPr id="8" name="Picture 7"/>
          <p:cNvPicPr>
            <a:picLocks noChangeAspect="1"/>
          </p:cNvPicPr>
          <p:nvPr/>
        </p:nvPicPr>
        <p:blipFill>
          <a:blip r:embed="rId4"/>
          <a:stretch>
            <a:fillRect/>
          </a:stretch>
        </p:blipFill>
        <p:spPr>
          <a:xfrm>
            <a:off x="2948414" y="3604274"/>
            <a:ext cx="5968224" cy="2925245"/>
          </a:xfrm>
          <a:prstGeom prst="rect">
            <a:avLst/>
          </a:prstGeom>
          <a:ln w="57150">
            <a:solidFill>
              <a:schemeClr val="tx1"/>
            </a:solidFill>
          </a:ln>
        </p:spPr>
      </p:pic>
      <p:pic>
        <p:nvPicPr>
          <p:cNvPr id="10" name="Picture 9"/>
          <p:cNvPicPr>
            <a:picLocks noChangeAspect="1"/>
          </p:cNvPicPr>
          <p:nvPr/>
        </p:nvPicPr>
        <p:blipFill>
          <a:blip r:embed="rId5"/>
          <a:stretch>
            <a:fillRect/>
          </a:stretch>
        </p:blipFill>
        <p:spPr>
          <a:xfrm>
            <a:off x="0" y="90480"/>
            <a:ext cx="8166893" cy="3230189"/>
          </a:xfrm>
          <a:prstGeom prst="rect">
            <a:avLst/>
          </a:prstGeom>
        </p:spPr>
      </p:pic>
    </p:spTree>
    <p:extLst>
      <p:ext uri="{BB962C8B-B14F-4D97-AF65-F5344CB8AC3E}">
        <p14:creationId xmlns:p14="http://schemas.microsoft.com/office/powerpoint/2010/main" val="292891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2B6A2E-C152-4BFA-8B26-30952A93E6AA}" type="slidenum">
              <a:rPr lang="en-US" smtClean="0">
                <a:solidFill>
                  <a:srgbClr val="221F72">
                    <a:tint val="75000"/>
                  </a:srgbClr>
                </a:solidFill>
              </a:rPr>
              <a:pPr>
                <a:defRPr/>
              </a:pPr>
              <a:t>4</a:t>
            </a:fld>
            <a:endParaRPr lang="en-US">
              <a:solidFill>
                <a:srgbClr val="221F72">
                  <a:tint val="75000"/>
                </a:srgbClr>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537"/>
            <a:ext cx="9144000" cy="189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597" y="5349874"/>
            <a:ext cx="6629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descr="https://www.paulickreport.com/wp-content/uploads/2015/12/concussions-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443893"/>
            <a:ext cx="1905981" cy="1905981"/>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782" y="2161309"/>
            <a:ext cx="6704215" cy="121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9803" y="3531334"/>
            <a:ext cx="5971194" cy="173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06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additive="base">
                                        <p:cTn id="7" dur="500" fill="hold"/>
                                        <p:tgtEl>
                                          <p:spTgt spid="18440"/>
                                        </p:tgtEl>
                                        <p:attrNameLst>
                                          <p:attrName>ppt_x</p:attrName>
                                        </p:attrNameLst>
                                      </p:cBhvr>
                                      <p:tavLst>
                                        <p:tav tm="0">
                                          <p:val>
                                            <p:strVal val="0-#ppt_w/2"/>
                                          </p:val>
                                        </p:tav>
                                        <p:tav tm="100000">
                                          <p:val>
                                            <p:strVal val="#ppt_x"/>
                                          </p:val>
                                        </p:tav>
                                      </p:tavLst>
                                    </p:anim>
                                    <p:anim calcmode="lin" valueType="num">
                                      <p:cBhvr additive="base">
                                        <p:cTn id="8" dur="500" fill="hold"/>
                                        <p:tgtEl>
                                          <p:spTgt spid="184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0-#ppt_w/2"/>
                                          </p:val>
                                        </p:tav>
                                        <p:tav tm="100000">
                                          <p:val>
                                            <p:strVal val="#ppt_x"/>
                                          </p:val>
                                        </p:tav>
                                      </p:tavLst>
                                    </p:anim>
                                    <p:anim calcmode="lin" valueType="num">
                                      <p:cBhvr additive="base">
                                        <p:cTn id="12" dur="500" fill="hold"/>
                                        <p:tgtEl>
                                          <p:spTgt spid="1126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438"/>
                                        </p:tgtEl>
                                        <p:attrNameLst>
                                          <p:attrName>style.visibility</p:attrName>
                                        </p:attrNameLst>
                                      </p:cBhvr>
                                      <p:to>
                                        <p:strVal val="visible"/>
                                      </p:to>
                                    </p:set>
                                    <p:anim calcmode="lin" valueType="num">
                                      <p:cBhvr additive="base">
                                        <p:cTn id="15" dur="500" fill="hold"/>
                                        <p:tgtEl>
                                          <p:spTgt spid="18438"/>
                                        </p:tgtEl>
                                        <p:attrNameLst>
                                          <p:attrName>ppt_x</p:attrName>
                                        </p:attrNameLst>
                                      </p:cBhvr>
                                      <p:tavLst>
                                        <p:tav tm="0">
                                          <p:val>
                                            <p:strVal val="1+#ppt_w/2"/>
                                          </p:val>
                                        </p:tav>
                                        <p:tav tm="100000">
                                          <p:val>
                                            <p:strVal val="#ppt_x"/>
                                          </p:val>
                                        </p:tav>
                                      </p:tavLst>
                                    </p:anim>
                                    <p:anim calcmode="lin" valueType="num">
                                      <p:cBhvr additive="base">
                                        <p:cTn id="16" dur="500" fill="hold"/>
                                        <p:tgtEl>
                                          <p:spTgt spid="1843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435"/>
                                        </p:tgtEl>
                                        <p:attrNameLst>
                                          <p:attrName>style.visibility</p:attrName>
                                        </p:attrNameLst>
                                      </p:cBhvr>
                                      <p:to>
                                        <p:strVal val="visible"/>
                                      </p:to>
                                    </p:set>
                                    <p:anim calcmode="lin" valueType="num">
                                      <p:cBhvr additive="base">
                                        <p:cTn id="19" dur="500" fill="hold"/>
                                        <p:tgtEl>
                                          <p:spTgt spid="18435"/>
                                        </p:tgtEl>
                                        <p:attrNameLst>
                                          <p:attrName>ppt_x</p:attrName>
                                        </p:attrNameLst>
                                      </p:cBhvr>
                                      <p:tavLst>
                                        <p:tav tm="0">
                                          <p:val>
                                            <p:strVal val="1+#ppt_w/2"/>
                                          </p:val>
                                        </p:tav>
                                        <p:tav tm="100000">
                                          <p:val>
                                            <p:strVal val="#ppt_x"/>
                                          </p:val>
                                        </p:tav>
                                      </p:tavLst>
                                    </p:anim>
                                    <p:anim calcmode="lin" valueType="num">
                                      <p:cBhvr additive="base">
                                        <p:cTn id="20"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26511" y="2495792"/>
            <a:ext cx="2768190" cy="2858738"/>
          </a:xfrm>
          <a:prstGeom prst="rect">
            <a:avLst/>
          </a:prstGeom>
        </p:spPr>
      </p:pic>
      <p:sp>
        <p:nvSpPr>
          <p:cNvPr id="3" name="TextBox 2"/>
          <p:cNvSpPr txBox="1"/>
          <p:nvPr/>
        </p:nvSpPr>
        <p:spPr>
          <a:xfrm>
            <a:off x="340951" y="1961625"/>
            <a:ext cx="4820595" cy="3539430"/>
          </a:xfrm>
          <a:prstGeom prst="rect">
            <a:avLst/>
          </a:prstGeom>
          <a:noFill/>
        </p:spPr>
        <p:txBody>
          <a:bodyPr wrap="square" rtlCol="0">
            <a:spAutoFit/>
          </a:bodyPr>
          <a:lstStyle/>
          <a:p>
            <a:pPr algn="ctr"/>
            <a:r>
              <a:rPr lang="en-US" sz="3600" b="1" dirty="0">
                <a:solidFill>
                  <a:schemeClr val="accent2"/>
                </a:solidFill>
              </a:rPr>
              <a:t>Methodological Challenges</a:t>
            </a:r>
          </a:p>
          <a:p>
            <a:pPr algn="ctr"/>
            <a:endParaRPr lang="en-US" sz="2000" dirty="0"/>
          </a:p>
          <a:p>
            <a:pPr marL="457200" indent="-457200" algn="ctr">
              <a:buFont typeface="Arial" panose="020B0604020202020204" pitchFamily="34" charset="0"/>
              <a:buChar char="•"/>
            </a:pPr>
            <a:r>
              <a:rPr lang="en-US" sz="2800" dirty="0"/>
              <a:t>Exposure ascertainment</a:t>
            </a:r>
          </a:p>
          <a:p>
            <a:pPr marL="457200" indent="-457200" algn="ctr">
              <a:buFont typeface="Arial" panose="020B0604020202020204" pitchFamily="34" charset="0"/>
              <a:buChar char="•"/>
            </a:pPr>
            <a:r>
              <a:rPr lang="en-US" sz="2800" dirty="0"/>
              <a:t>Outcome ascertainment</a:t>
            </a:r>
          </a:p>
          <a:p>
            <a:pPr marL="457200" indent="-457200" algn="ctr">
              <a:buFont typeface="Arial" panose="020B0604020202020204" pitchFamily="34" charset="0"/>
              <a:buChar char="•"/>
            </a:pPr>
            <a:r>
              <a:rPr lang="en-US" sz="2800" dirty="0"/>
              <a:t>Selection bias</a:t>
            </a:r>
          </a:p>
          <a:p>
            <a:pPr marL="457200" indent="-457200" algn="ctr">
              <a:buFont typeface="Arial" panose="020B0604020202020204" pitchFamily="34" charset="0"/>
              <a:buChar char="•"/>
            </a:pPr>
            <a:r>
              <a:rPr lang="en-US" sz="2800" dirty="0"/>
              <a:t>Causal inference </a:t>
            </a:r>
          </a:p>
          <a:p>
            <a:pPr algn="ctr"/>
            <a:endParaRPr lang="en-US" sz="2000" dirty="0"/>
          </a:p>
        </p:txBody>
      </p:sp>
    </p:spTree>
    <p:extLst>
      <p:ext uri="{BB962C8B-B14F-4D97-AF65-F5344CB8AC3E}">
        <p14:creationId xmlns:p14="http://schemas.microsoft.com/office/powerpoint/2010/main" val="12584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How to measure TBI exposure?</a:t>
            </a:r>
          </a:p>
        </p:txBody>
      </p:sp>
      <p:sp>
        <p:nvSpPr>
          <p:cNvPr id="3" name="Content Placeholder 2"/>
          <p:cNvSpPr>
            <a:spLocks noGrp="1"/>
          </p:cNvSpPr>
          <p:nvPr>
            <p:ph idx="1"/>
          </p:nvPr>
        </p:nvSpPr>
        <p:spPr>
          <a:xfrm>
            <a:off x="216568" y="1134627"/>
            <a:ext cx="8229600" cy="4525963"/>
          </a:xfrm>
        </p:spPr>
        <p:txBody>
          <a:bodyPr>
            <a:noAutofit/>
          </a:bodyPr>
          <a:lstStyle/>
          <a:p>
            <a:pPr>
              <a:lnSpc>
                <a:spcPct val="100000"/>
              </a:lnSpc>
              <a:spcBef>
                <a:spcPts val="0"/>
              </a:spcBef>
            </a:pPr>
            <a:r>
              <a:rPr lang="en-US" sz="2000" b="1" dirty="0">
                <a:latin typeface="+mn-lt"/>
              </a:rPr>
              <a:t>Medical Records</a:t>
            </a:r>
          </a:p>
          <a:p>
            <a:pPr lvl="1">
              <a:spcBef>
                <a:spcPts val="0"/>
              </a:spcBef>
            </a:pPr>
            <a:r>
              <a:rPr lang="en-US" sz="2000" dirty="0">
                <a:latin typeface="+mn-lt"/>
              </a:rPr>
              <a:t>ICD-9/10</a:t>
            </a:r>
          </a:p>
          <a:p>
            <a:pPr lvl="1">
              <a:spcBef>
                <a:spcPts val="0"/>
              </a:spcBef>
            </a:pPr>
            <a:r>
              <a:rPr lang="en-US" sz="2000" dirty="0">
                <a:latin typeface="+mn-lt"/>
              </a:rPr>
              <a:t>Chart abstraction</a:t>
            </a:r>
          </a:p>
          <a:p>
            <a:pPr lvl="1">
              <a:spcBef>
                <a:spcPts val="0"/>
              </a:spcBef>
            </a:pPr>
            <a:r>
              <a:rPr lang="en-US" sz="2000" dirty="0">
                <a:latin typeface="+mn-lt"/>
              </a:rPr>
              <a:t>Claims data</a:t>
            </a:r>
          </a:p>
          <a:p>
            <a:pPr lvl="1">
              <a:spcBef>
                <a:spcPts val="0"/>
              </a:spcBef>
            </a:pPr>
            <a:r>
              <a:rPr lang="en-US" sz="2000" dirty="0">
                <a:latin typeface="+mn-lt"/>
              </a:rPr>
              <a:t>MISSING: </a:t>
            </a:r>
          </a:p>
          <a:p>
            <a:pPr lvl="2">
              <a:spcBef>
                <a:spcPts val="0"/>
              </a:spcBef>
            </a:pPr>
            <a:r>
              <a:rPr lang="en-US" sz="2000" dirty="0">
                <a:latin typeface="+mn-lt"/>
              </a:rPr>
              <a:t>TBIs treated by PCP, outside of health system, etc.</a:t>
            </a:r>
          </a:p>
          <a:p>
            <a:pPr lvl="2">
              <a:spcBef>
                <a:spcPts val="0"/>
              </a:spcBef>
            </a:pPr>
            <a:r>
              <a:rPr lang="en-US" sz="2000" dirty="0">
                <a:latin typeface="+mn-lt"/>
              </a:rPr>
              <a:t>Unreported TBIs (domestic violence, gang violence, etc.)</a:t>
            </a:r>
          </a:p>
          <a:p>
            <a:pPr lvl="2">
              <a:spcBef>
                <a:spcPts val="0"/>
              </a:spcBef>
            </a:pPr>
            <a:r>
              <a:rPr lang="en-US" sz="2000" dirty="0">
                <a:latin typeface="+mn-lt"/>
              </a:rPr>
              <a:t>TBI in context of severe extracranial trauma</a:t>
            </a:r>
          </a:p>
          <a:p>
            <a:pPr marL="914400" lvl="2" indent="0">
              <a:spcBef>
                <a:spcPts val="0"/>
              </a:spcBef>
              <a:buNone/>
            </a:pPr>
            <a:endParaRPr lang="en-US" sz="2000" dirty="0">
              <a:latin typeface="+mn-lt"/>
            </a:endParaRPr>
          </a:p>
          <a:p>
            <a:pPr>
              <a:lnSpc>
                <a:spcPct val="100000"/>
              </a:lnSpc>
              <a:spcBef>
                <a:spcPts val="0"/>
              </a:spcBef>
            </a:pPr>
            <a:r>
              <a:rPr lang="en-US" sz="2000" b="1" dirty="0">
                <a:latin typeface="+mn-lt"/>
              </a:rPr>
              <a:t>Self Report</a:t>
            </a:r>
          </a:p>
          <a:p>
            <a:pPr lvl="1">
              <a:spcBef>
                <a:spcPts val="0"/>
              </a:spcBef>
            </a:pPr>
            <a:r>
              <a:rPr lang="en-US" sz="2000" dirty="0">
                <a:latin typeface="+mn-lt"/>
              </a:rPr>
              <a:t>Single-item screener</a:t>
            </a:r>
          </a:p>
          <a:p>
            <a:pPr lvl="1">
              <a:spcBef>
                <a:spcPts val="0"/>
              </a:spcBef>
            </a:pPr>
            <a:r>
              <a:rPr lang="en-US" sz="2000" dirty="0">
                <a:latin typeface="+mn-lt"/>
              </a:rPr>
              <a:t>Structured Interview (e.g., BISQ, OSU-TBI-ID, BAT-L)</a:t>
            </a:r>
          </a:p>
          <a:p>
            <a:pPr marL="457200" lvl="1" indent="0">
              <a:spcBef>
                <a:spcPts val="0"/>
              </a:spcBef>
              <a:buNone/>
            </a:pPr>
            <a:endParaRPr lang="en-US" sz="2000" dirty="0">
              <a:latin typeface="+mn-lt"/>
            </a:endParaRPr>
          </a:p>
          <a:p>
            <a:pPr>
              <a:lnSpc>
                <a:spcPct val="100000"/>
              </a:lnSpc>
              <a:spcBef>
                <a:spcPts val="0"/>
              </a:spcBef>
            </a:pPr>
            <a:r>
              <a:rPr lang="en-US" sz="2000" b="1" dirty="0">
                <a:latin typeface="+mn-lt"/>
              </a:rPr>
              <a:t>Other Report</a:t>
            </a:r>
          </a:p>
        </p:txBody>
      </p:sp>
      <p:sp>
        <p:nvSpPr>
          <p:cNvPr id="5" name="Slide Number Placeholder 4"/>
          <p:cNvSpPr>
            <a:spLocks noGrp="1"/>
          </p:cNvSpPr>
          <p:nvPr>
            <p:ph type="sldNum" sz="quarter" idx="12"/>
          </p:nvPr>
        </p:nvSpPr>
        <p:spPr/>
        <p:txBody>
          <a:bodyPr/>
          <a:lstStyle/>
          <a:p>
            <a:fld id="{9F8FBD0B-D5BA-AC4A-B182-CCF391B5588A}" type="slidenum">
              <a:rPr lang="en-US" smtClean="0"/>
              <a:pPr/>
              <a:t>6</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198" y="1493086"/>
            <a:ext cx="1965602" cy="142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761081" y="619424"/>
            <a:ext cx="2033337" cy="3170099"/>
          </a:xfrm>
          <a:prstGeom prst="rect">
            <a:avLst/>
          </a:prstGeom>
          <a:noFill/>
        </p:spPr>
        <p:txBody>
          <a:bodyPr wrap="square" rtlCol="0">
            <a:spAutoFit/>
          </a:bodyPr>
          <a:lstStyle/>
          <a:p>
            <a:r>
              <a:rPr lang="en-US" sz="20000" dirty="0">
                <a:solidFill>
                  <a:srgbClr val="FF0000"/>
                </a:solidFill>
                <a:latin typeface="+mj-lt"/>
              </a:rPr>
              <a:t>X</a:t>
            </a:r>
          </a:p>
        </p:txBody>
      </p:sp>
      <p:graphicFrame>
        <p:nvGraphicFramePr>
          <p:cNvPr id="12" name="Diagram 11"/>
          <p:cNvGraphicFramePr/>
          <p:nvPr/>
        </p:nvGraphicFramePr>
        <p:xfrm>
          <a:off x="4515741" y="3825616"/>
          <a:ext cx="4410913" cy="2961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187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8FBD0B-D5BA-AC4A-B182-CCF391B5588A}" type="slidenum">
              <a:rPr lang="en-US" smtClean="0"/>
              <a:pPr/>
              <a:t>7</a:t>
            </a:fld>
            <a:endParaRPr lang="en-US"/>
          </a:p>
        </p:txBody>
      </p:sp>
      <p:pic>
        <p:nvPicPr>
          <p:cNvPr id="8" name="Picture 7"/>
          <p:cNvPicPr>
            <a:picLocks noChangeAspect="1"/>
          </p:cNvPicPr>
          <p:nvPr/>
        </p:nvPicPr>
        <p:blipFill>
          <a:blip r:embed="rId3"/>
          <a:stretch>
            <a:fillRect/>
          </a:stretch>
        </p:blipFill>
        <p:spPr>
          <a:xfrm>
            <a:off x="136099" y="4145019"/>
            <a:ext cx="6377280" cy="2393893"/>
          </a:xfrm>
          <a:prstGeom prst="rect">
            <a:avLst/>
          </a:prstGeom>
        </p:spPr>
      </p:pic>
      <p:pic>
        <p:nvPicPr>
          <p:cNvPr id="9" name="Picture 8"/>
          <p:cNvPicPr>
            <a:picLocks noChangeAspect="1"/>
          </p:cNvPicPr>
          <p:nvPr/>
        </p:nvPicPr>
        <p:blipFill>
          <a:blip r:embed="rId4"/>
          <a:stretch>
            <a:fillRect/>
          </a:stretch>
        </p:blipFill>
        <p:spPr>
          <a:xfrm>
            <a:off x="1620027" y="599844"/>
            <a:ext cx="7387874" cy="2903000"/>
          </a:xfrm>
          <a:prstGeom prst="rect">
            <a:avLst/>
          </a:prstGeom>
        </p:spPr>
      </p:pic>
      <p:sp>
        <p:nvSpPr>
          <p:cNvPr id="10" name="TextBox 9"/>
          <p:cNvSpPr txBox="1"/>
          <p:nvPr/>
        </p:nvSpPr>
        <p:spPr>
          <a:xfrm>
            <a:off x="6160478" y="0"/>
            <a:ext cx="2313454" cy="369332"/>
          </a:xfrm>
          <a:prstGeom prst="rect">
            <a:avLst/>
          </a:prstGeom>
          <a:noFill/>
        </p:spPr>
        <p:txBody>
          <a:bodyPr wrap="none" rtlCol="0">
            <a:spAutoFit/>
          </a:bodyPr>
          <a:lstStyle/>
          <a:p>
            <a:r>
              <a:rPr lang="en-US" dirty="0"/>
              <a:t>Whiteneck 2016 JHTR</a:t>
            </a:r>
          </a:p>
        </p:txBody>
      </p:sp>
      <p:sp>
        <p:nvSpPr>
          <p:cNvPr id="12" name="Frame 11"/>
          <p:cNvSpPr/>
          <p:nvPr/>
        </p:nvSpPr>
        <p:spPr>
          <a:xfrm>
            <a:off x="2936675" y="5010325"/>
            <a:ext cx="956603" cy="1657190"/>
          </a:xfrm>
          <a:prstGeom prst="frame">
            <a:avLst>
              <a:gd name="adj1" fmla="val 9543"/>
            </a:avLst>
          </a:prstGeom>
          <a:solidFill>
            <a:schemeClr val="tx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rot="5400000">
            <a:off x="5176252" y="1743324"/>
            <a:ext cx="2265995" cy="1253045"/>
          </a:xfrm>
          <a:prstGeom prst="frame">
            <a:avLst>
              <a:gd name="adj1" fmla="val 9543"/>
            </a:avLst>
          </a:prstGeom>
          <a:solidFill>
            <a:schemeClr val="tx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ight Arrow 3">
            <a:extLst>
              <a:ext uri="{FF2B5EF4-FFF2-40B4-BE49-F238E27FC236}">
                <a16:creationId xmlns:a16="http://schemas.microsoft.com/office/drawing/2014/main" id="{0DB0D2B7-6AF0-4289-86FF-6D0AF09EB844}"/>
              </a:ext>
            </a:extLst>
          </p:cNvPr>
          <p:cNvSpPr/>
          <p:nvPr/>
        </p:nvSpPr>
        <p:spPr>
          <a:xfrm>
            <a:off x="239455" y="0"/>
            <a:ext cx="3577855" cy="1329070"/>
          </a:xfrm>
          <a:prstGeom prst="rightArrow">
            <a:avLst/>
          </a:prstGeom>
          <a:solidFill>
            <a:srgbClr val="FFCCFF"/>
          </a:solidFill>
          <a:ln w="2857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rgbClr val="FF00FF"/>
                </a:solidFill>
                <a:effectLst>
                  <a:outerShdw blurRad="38100" dist="19050" dir="2700000" algn="tl" rotWithShape="0">
                    <a:schemeClr val="dk1">
                      <a:alpha val="40000"/>
                    </a:schemeClr>
                  </a:outerShdw>
                </a:effectLst>
              </a:rPr>
              <a:t>Population-based study: </a:t>
            </a:r>
          </a:p>
          <a:p>
            <a:pPr algn="ctr"/>
            <a:r>
              <a:rPr lang="en-US" dirty="0">
                <a:ln w="0"/>
                <a:solidFill>
                  <a:srgbClr val="FF00FF"/>
                </a:solidFill>
                <a:effectLst>
                  <a:outerShdw blurRad="38100" dist="19050" dir="2700000" algn="tl" rotWithShape="0">
                    <a:schemeClr val="dk1">
                      <a:alpha val="40000"/>
                    </a:schemeClr>
                  </a:outerShdw>
                </a:effectLst>
              </a:rPr>
              <a:t>42% report TBI </a:t>
            </a:r>
            <a:endParaRPr lang="en-US" b="1" dirty="0">
              <a:ln w="22225">
                <a:solidFill>
                  <a:schemeClr val="accent2"/>
                </a:solidFill>
                <a:prstDash val="solid"/>
              </a:ln>
              <a:solidFill>
                <a:srgbClr val="FF00FF"/>
              </a:solidFill>
            </a:endParaRPr>
          </a:p>
        </p:txBody>
      </p:sp>
      <p:sp>
        <p:nvSpPr>
          <p:cNvPr id="14" name="Right Arrow 8">
            <a:extLst>
              <a:ext uri="{FF2B5EF4-FFF2-40B4-BE49-F238E27FC236}">
                <a16:creationId xmlns:a16="http://schemas.microsoft.com/office/drawing/2014/main" id="{E16672F8-2E7A-460D-ADE4-B0CECEE8B01C}"/>
              </a:ext>
            </a:extLst>
          </p:cNvPr>
          <p:cNvSpPr/>
          <p:nvPr/>
        </p:nvSpPr>
        <p:spPr>
          <a:xfrm>
            <a:off x="136099" y="0"/>
            <a:ext cx="3577855" cy="1329070"/>
          </a:xfrm>
          <a:prstGeom prst="rightArrow">
            <a:avLst/>
          </a:prstGeom>
          <a:solidFill>
            <a:srgbClr val="FFCCFF"/>
          </a:solidFill>
          <a:ln w="2857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rgbClr val="FF00FF"/>
                </a:solidFill>
                <a:effectLst>
                  <a:outerShdw blurRad="38100" dist="19050" dir="2700000" algn="tl" rotWithShape="0">
                    <a:schemeClr val="dk1">
                      <a:alpha val="40000"/>
                    </a:schemeClr>
                  </a:outerShdw>
                </a:effectLst>
              </a:rPr>
              <a:t>Non-hospitalized TBI: greater disability </a:t>
            </a:r>
            <a:r>
              <a:rPr lang="en-US" sz="1000" dirty="0">
                <a:ln w="0"/>
                <a:solidFill>
                  <a:srgbClr val="FF00FF"/>
                </a:solidFill>
                <a:effectLst>
                  <a:outerShdw blurRad="38100" dist="19050" dir="2700000" algn="tl" rotWithShape="0">
                    <a:schemeClr val="dk1">
                      <a:alpha val="40000"/>
                    </a:schemeClr>
                  </a:outerShdw>
                </a:effectLst>
              </a:rPr>
              <a:t>(</a:t>
            </a:r>
            <a:r>
              <a:rPr lang="en-US" sz="1000" dirty="0" err="1">
                <a:ln w="0"/>
                <a:solidFill>
                  <a:srgbClr val="FF00FF"/>
                </a:solidFill>
                <a:effectLst>
                  <a:outerShdw blurRad="38100" dist="19050" dir="2700000" algn="tl" rotWithShape="0">
                    <a:schemeClr val="dk1">
                      <a:alpha val="40000"/>
                    </a:schemeClr>
                  </a:outerShdw>
                </a:effectLst>
              </a:rPr>
              <a:t>Whiteneck</a:t>
            </a:r>
            <a:r>
              <a:rPr lang="en-US" sz="1000" dirty="0">
                <a:ln w="0"/>
                <a:solidFill>
                  <a:srgbClr val="FF00FF"/>
                </a:solidFill>
                <a:effectLst>
                  <a:outerShdw blurRad="38100" dist="19050" dir="2700000" algn="tl" rotWithShape="0">
                    <a:schemeClr val="dk1">
                      <a:alpha val="40000"/>
                    </a:schemeClr>
                  </a:outerShdw>
                </a:effectLst>
              </a:rPr>
              <a:t> 2016 JHTR)</a:t>
            </a:r>
            <a:endParaRPr lang="en-US" sz="1000" b="1" dirty="0">
              <a:ln w="22225">
                <a:solidFill>
                  <a:schemeClr val="accent2"/>
                </a:solidFill>
                <a:prstDash val="solid"/>
              </a:ln>
              <a:solidFill>
                <a:srgbClr val="FF00FF"/>
              </a:solidFill>
            </a:endParaRPr>
          </a:p>
        </p:txBody>
      </p:sp>
    </p:spTree>
    <p:extLst>
      <p:ext uri="{BB962C8B-B14F-4D97-AF65-F5344CB8AC3E}">
        <p14:creationId xmlns:p14="http://schemas.microsoft.com/office/powerpoint/2010/main" val="125881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solidFill>
                  <a:schemeClr val="tx1"/>
                </a:solidFill>
              </a:rPr>
              <a:t>Self-report measurement</a:t>
            </a:r>
            <a:br>
              <a:rPr lang="en-US" sz="3600" dirty="0">
                <a:solidFill>
                  <a:schemeClr val="tx1"/>
                </a:solidFill>
              </a:rPr>
            </a:br>
            <a:r>
              <a:rPr lang="en-US" sz="3600" dirty="0">
                <a:solidFill>
                  <a:schemeClr val="tx1"/>
                </a:solidFill>
              </a:rPr>
              <a:t>of lifetime TBI exposure </a:t>
            </a:r>
          </a:p>
        </p:txBody>
      </p:sp>
      <p:sp>
        <p:nvSpPr>
          <p:cNvPr id="3" name="Content Placeholder 2"/>
          <p:cNvSpPr>
            <a:spLocks noGrp="1"/>
          </p:cNvSpPr>
          <p:nvPr>
            <p:ph idx="1"/>
          </p:nvPr>
        </p:nvSpPr>
        <p:spPr>
          <a:xfrm>
            <a:off x="163286" y="1917628"/>
            <a:ext cx="8523514" cy="4525963"/>
          </a:xfrm>
        </p:spPr>
        <p:txBody>
          <a:bodyPr>
            <a:normAutofit/>
          </a:bodyPr>
          <a:lstStyle/>
          <a:p>
            <a:pPr>
              <a:lnSpc>
                <a:spcPct val="100000"/>
              </a:lnSpc>
            </a:pPr>
            <a:r>
              <a:rPr lang="en-US" sz="2400" b="1" dirty="0">
                <a:latin typeface="+mn-lt"/>
              </a:rPr>
              <a:t>Brain Injury Screening Questionnaire </a:t>
            </a:r>
            <a:r>
              <a:rPr lang="en-US" sz="2400" b="1" dirty="0">
                <a:solidFill>
                  <a:schemeClr val="accent2"/>
                </a:solidFill>
                <a:latin typeface="+mn-lt"/>
              </a:rPr>
              <a:t>*</a:t>
            </a:r>
            <a:endParaRPr lang="en-US" sz="2400" b="1" dirty="0">
              <a:latin typeface="+mn-lt"/>
            </a:endParaRPr>
          </a:p>
          <a:p>
            <a:pPr marL="0" indent="0">
              <a:lnSpc>
                <a:spcPct val="100000"/>
              </a:lnSpc>
              <a:buNone/>
            </a:pPr>
            <a:r>
              <a:rPr lang="en-US" sz="2400" b="1" dirty="0">
                <a:latin typeface="+mn-lt"/>
              </a:rPr>
              <a:t>	</a:t>
            </a:r>
            <a:r>
              <a:rPr lang="en-US" sz="2000" dirty="0">
                <a:latin typeface="+mn-lt"/>
              </a:rPr>
              <a:t>(Gordon 2000; Dams-O’Connor 2014)</a:t>
            </a:r>
          </a:p>
          <a:p>
            <a:pPr>
              <a:lnSpc>
                <a:spcPct val="100000"/>
              </a:lnSpc>
            </a:pPr>
            <a:r>
              <a:rPr lang="en-US" sz="2400" b="1" dirty="0">
                <a:latin typeface="+mn-lt"/>
              </a:rPr>
              <a:t>Ohio State University TBI Identification Method </a:t>
            </a:r>
            <a:r>
              <a:rPr lang="en-US" sz="2400" b="1" dirty="0">
                <a:solidFill>
                  <a:schemeClr val="accent2"/>
                </a:solidFill>
                <a:latin typeface="+mn-lt"/>
              </a:rPr>
              <a:t>*</a:t>
            </a:r>
            <a:endParaRPr lang="en-US" sz="2400" b="1" dirty="0">
              <a:latin typeface="+mn-lt"/>
            </a:endParaRPr>
          </a:p>
          <a:p>
            <a:pPr marL="457200" lvl="1" indent="0">
              <a:buNone/>
            </a:pPr>
            <a:r>
              <a:rPr lang="en-US" sz="2000" dirty="0">
                <a:latin typeface="+mn-lt"/>
              </a:rPr>
              <a:t>(Corrigan 2007; </a:t>
            </a:r>
            <a:r>
              <a:rPr lang="en-US" sz="2000" dirty="0" err="1">
                <a:latin typeface="+mn-lt"/>
              </a:rPr>
              <a:t>Bogner</a:t>
            </a:r>
            <a:r>
              <a:rPr lang="en-US" sz="2000" dirty="0">
                <a:latin typeface="+mn-lt"/>
              </a:rPr>
              <a:t> 2009)</a:t>
            </a:r>
          </a:p>
        </p:txBody>
      </p:sp>
      <p:sp>
        <p:nvSpPr>
          <p:cNvPr id="5" name="Slide Number Placeholder 4"/>
          <p:cNvSpPr>
            <a:spLocks noGrp="1"/>
          </p:cNvSpPr>
          <p:nvPr>
            <p:ph type="sldNum" sz="quarter" idx="12"/>
          </p:nvPr>
        </p:nvSpPr>
        <p:spPr/>
        <p:txBody>
          <a:bodyPr/>
          <a:lstStyle/>
          <a:p>
            <a:pPr>
              <a:lnSpc>
                <a:spcPct val="100000"/>
              </a:lnSpc>
            </a:pPr>
            <a:r>
              <a:rPr lang="en-US" sz="900" b="1" dirty="0">
                <a:solidFill>
                  <a:schemeClr val="accent2"/>
                </a:solidFill>
                <a:latin typeface="+mn-lt"/>
              </a:rPr>
              <a:t>*Goldin 2016</a:t>
            </a:r>
            <a:endParaRPr lang="en-US" sz="900" b="1" dirty="0">
              <a:latin typeface="+mn-lt"/>
            </a:endParaRPr>
          </a:p>
        </p:txBody>
      </p:sp>
      <p:pic>
        <p:nvPicPr>
          <p:cNvPr id="4" name="Picture 3" descr="The Atlantis Blog: The Role of Saturn in our Ancient Ski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19" y="4174672"/>
            <a:ext cx="2024895" cy="1998208"/>
          </a:xfrm>
          <a:prstGeom prst="rect">
            <a:avLst/>
          </a:prstGeom>
        </p:spPr>
      </p:pic>
      <p:pic>
        <p:nvPicPr>
          <p:cNvPr id="6" name="Picture 5" descr="BikeWheel by carlitos - Simple bicycle &lt;strong&gt;wheel&lt;/strong&gt; draw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671" y="4229100"/>
            <a:ext cx="1812744" cy="1812744"/>
          </a:xfrm>
          <a:prstGeom prst="rect">
            <a:avLst/>
          </a:prstGeom>
        </p:spPr>
      </p:pic>
      <p:pic>
        <p:nvPicPr>
          <p:cNvPr id="7" name="Picture 6" descr="Rueda. &lt;strong&gt;Wheel&lt;/strong&gt;. Pneu by mediobit - rueda de camiÃ³n si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638" y="4180115"/>
            <a:ext cx="1858005" cy="1858005"/>
          </a:xfrm>
          <a:prstGeom prst="rect">
            <a:avLst/>
          </a:prstGeom>
        </p:spPr>
      </p:pic>
      <p:sp>
        <p:nvSpPr>
          <p:cNvPr id="8" name="TextBox 7"/>
          <p:cNvSpPr txBox="1"/>
          <p:nvPr/>
        </p:nvSpPr>
        <p:spPr>
          <a:xfrm>
            <a:off x="678114" y="4693912"/>
            <a:ext cx="7300396" cy="769441"/>
          </a:xfrm>
          <a:prstGeom prst="rect">
            <a:avLst/>
          </a:prstGeom>
          <a:solidFill>
            <a:schemeClr val="bg1"/>
          </a:solidFill>
          <a:ln w="28575">
            <a:solidFill>
              <a:schemeClr val="accent1"/>
            </a:solidFill>
          </a:ln>
        </p:spPr>
        <p:txBody>
          <a:bodyPr wrap="none" rtlCol="0">
            <a:spAutoFit/>
          </a:bodyPr>
          <a:lstStyle/>
          <a:p>
            <a:r>
              <a:rPr lang="en-US" sz="4400" b="1" dirty="0">
                <a:solidFill>
                  <a:schemeClr val="accent1"/>
                </a:solidFill>
              </a:rPr>
              <a:t>     Consistent Methodology    </a:t>
            </a:r>
          </a:p>
        </p:txBody>
      </p:sp>
    </p:spTree>
    <p:extLst>
      <p:ext uri="{BB962C8B-B14F-4D97-AF65-F5344CB8AC3E}">
        <p14:creationId xmlns:p14="http://schemas.microsoft.com/office/powerpoint/2010/main" val="40181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a:t>Mount Sinai / Presentation Slide / December 5, 2012</a:t>
            </a:r>
          </a:p>
        </p:txBody>
      </p:sp>
      <p:sp>
        <p:nvSpPr>
          <p:cNvPr id="5" name="Slide Number Placeholder 4"/>
          <p:cNvSpPr>
            <a:spLocks noGrp="1"/>
          </p:cNvSpPr>
          <p:nvPr>
            <p:ph type="sldNum" sz="quarter" idx="12"/>
          </p:nvPr>
        </p:nvSpPr>
        <p:spPr/>
        <p:txBody>
          <a:bodyPr/>
          <a:lstStyle/>
          <a:p>
            <a:fld id="{9F8FBD0B-D5BA-AC4A-B182-CCF391B5588A}" type="slidenum">
              <a:rPr lang="en-US" smtClean="0"/>
              <a:pPr/>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42888"/>
            <a:ext cx="8629650" cy="63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537192"/>
      </p:ext>
    </p:extLst>
  </p:cSld>
  <p:clrMapOvr>
    <a:masterClrMapping/>
  </p:clrMapOvr>
</p:sld>
</file>

<file path=ppt/theme/theme1.xml><?xml version="1.0" encoding="utf-8"?>
<a:theme xmlns:a="http://schemas.openxmlformats.org/drawingml/2006/main" name="MountSinai">
  <a:themeElements>
    <a:clrScheme name="Custom 1">
      <a:dk1>
        <a:srgbClr val="221F72"/>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39164</TotalTime>
  <Words>3727</Words>
  <Application>Microsoft Office PowerPoint</Application>
  <PresentationFormat>On-screen Show (4:3)</PresentationFormat>
  <Paragraphs>531</Paragraphs>
  <Slides>35</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Lucida Grande</vt:lpstr>
      <vt:lpstr>Times New Roman</vt:lpstr>
      <vt:lpstr>Wingdings</vt:lpstr>
      <vt:lpstr>MountSinai</vt:lpstr>
      <vt:lpstr>Document</vt:lpstr>
      <vt:lpstr>Leveraging Existing Aging Research Networks: LEARN TBI-AD  Kristen Dams-O'Connor, Ph.D.       Jesse Mez, MD MPH Director, Brain Injury Research Center      Clinical Core Director, BU ADRC Associate Professor of Rehabilitation Medicine and Neurology   Associate Professor of Neurology Icahn School of Medicine at Mount Sinai       Boston University</vt:lpstr>
      <vt:lpstr>PowerPoint Presentation</vt:lpstr>
      <vt:lpstr>TBI and Dementia (2007 – present)</vt:lpstr>
      <vt:lpstr>PowerPoint Presentation</vt:lpstr>
      <vt:lpstr>PowerPoint Presentation</vt:lpstr>
      <vt:lpstr>How to measure TBI exposure?</vt:lpstr>
      <vt:lpstr>PowerPoint Presentation</vt:lpstr>
      <vt:lpstr>Self-report measurement of lifetime TBI exposure </vt:lpstr>
      <vt:lpstr>PowerPoint Presentation</vt:lpstr>
      <vt:lpstr>PowerPoint Presentation</vt:lpstr>
      <vt:lpstr>PowerPoint Presentation</vt:lpstr>
      <vt:lpstr>PowerPoint Presentation</vt:lpstr>
      <vt:lpstr>PowerPoint Presentation</vt:lpstr>
      <vt:lpstr>Age at injury influences dementia risk after TBI</vt:lpstr>
      <vt:lpstr>PowerPoint Presentation</vt:lpstr>
      <vt:lpstr>Pooled results</vt:lpstr>
      <vt:lpstr>Exposure younger than Age 25 results</vt:lpstr>
      <vt:lpstr>PowerPoint Presentation</vt:lpstr>
      <vt:lpstr>PowerPoint Presentation</vt:lpstr>
      <vt:lpstr>PowerPoint Presentation</vt:lpstr>
      <vt:lpstr>PowerPoint Presentation</vt:lpstr>
      <vt:lpstr>PowerPoint Presentation</vt:lpstr>
      <vt:lpstr>PowerPoint Presentation</vt:lpstr>
      <vt:lpstr>Leveraging Existing Aging Research Networks to investigate TBI and AD/ADRD risk  (LEARN TBI &amp; AD) </vt:lpstr>
      <vt:lpstr>PowerPoint Presentation</vt:lpstr>
      <vt:lpstr>LEARN TBI &amp; AD </vt:lpstr>
      <vt:lpstr>LEARN TBI &amp; AD </vt:lpstr>
      <vt:lpstr>PowerPoint Presentation</vt:lpstr>
      <vt:lpstr>Leveraging Existing Aging Research Networks to investigate TBI and AD/ADRD risk  (LEARN TBI &amp; AD) </vt:lpstr>
      <vt:lpstr>PowerPoint Presentation</vt:lpstr>
      <vt:lpstr>Thank You kristen.dams-o’connor@mountsinai.org</vt:lpstr>
      <vt:lpstr>Thank You kristen.dams-o’connor@mountsinai.org</vt:lpstr>
      <vt:lpstr>PowerPoint Presentation</vt:lpstr>
      <vt:lpstr>Where does the TBI end and the Dementia begin?</vt:lpstr>
      <vt:lpstr>PowerPoint Presentation</vt:lpstr>
    </vt:vector>
  </TitlesOfParts>
  <Company>Infinia Group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Times New Roman Bold 45/48 points</dc:title>
  <dc:creator>Ilgin Sezer</dc:creator>
  <cp:lastModifiedBy>Kristen Dams-OConnor</cp:lastModifiedBy>
  <cp:revision>397</cp:revision>
  <cp:lastPrinted>2017-11-11T19:48:03Z</cp:lastPrinted>
  <dcterms:created xsi:type="dcterms:W3CDTF">2012-12-06T21:23:44Z</dcterms:created>
  <dcterms:modified xsi:type="dcterms:W3CDTF">2019-08-19T15:42:54Z</dcterms:modified>
</cp:coreProperties>
</file>