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7"/>
  </p:notesMasterIdLst>
  <p:sldIdLst>
    <p:sldId id="325" r:id="rId2"/>
    <p:sldId id="328" r:id="rId3"/>
    <p:sldId id="318" r:id="rId4"/>
    <p:sldId id="329" r:id="rId5"/>
    <p:sldId id="330" r:id="rId6"/>
    <p:sldId id="333" r:id="rId7"/>
    <p:sldId id="335" r:id="rId8"/>
    <p:sldId id="334" r:id="rId9"/>
    <p:sldId id="331" r:id="rId10"/>
    <p:sldId id="332" r:id="rId11"/>
    <p:sldId id="298" r:id="rId12"/>
    <p:sldId id="275" r:id="rId13"/>
    <p:sldId id="276" r:id="rId14"/>
    <p:sldId id="277" r:id="rId15"/>
    <p:sldId id="278" r:id="rId16"/>
    <p:sldId id="279" r:id="rId17"/>
    <p:sldId id="280" r:id="rId18"/>
    <p:sldId id="281" r:id="rId19"/>
    <p:sldId id="282" r:id="rId20"/>
    <p:sldId id="283" r:id="rId21"/>
    <p:sldId id="289" r:id="rId22"/>
    <p:sldId id="290" r:id="rId23"/>
    <p:sldId id="291" r:id="rId24"/>
    <p:sldId id="292" r:id="rId25"/>
    <p:sldId id="293" r:id="rId26"/>
    <p:sldId id="294" r:id="rId27"/>
    <p:sldId id="295" r:id="rId28"/>
    <p:sldId id="296" r:id="rId29"/>
    <p:sldId id="297" r:id="rId30"/>
    <p:sldId id="321" r:id="rId31"/>
    <p:sldId id="323" r:id="rId32"/>
    <p:sldId id="324" r:id="rId33"/>
    <p:sldId id="259" r:id="rId34"/>
    <p:sldId id="336" r:id="rId35"/>
    <p:sldId id="319" r:id="rId36"/>
    <p:sldId id="265" r:id="rId37"/>
    <p:sldId id="266" r:id="rId38"/>
    <p:sldId id="337" r:id="rId39"/>
    <p:sldId id="338" r:id="rId40"/>
    <p:sldId id="349" r:id="rId41"/>
    <p:sldId id="269" r:id="rId42"/>
    <p:sldId id="339" r:id="rId43"/>
    <p:sldId id="299" r:id="rId44"/>
    <p:sldId id="340" r:id="rId45"/>
    <p:sldId id="326" r:id="rId46"/>
    <p:sldId id="359" r:id="rId47"/>
    <p:sldId id="350" r:id="rId48"/>
    <p:sldId id="351" r:id="rId49"/>
    <p:sldId id="352" r:id="rId50"/>
    <p:sldId id="353" r:id="rId51"/>
    <p:sldId id="354" r:id="rId52"/>
    <p:sldId id="355" r:id="rId53"/>
    <p:sldId id="356" r:id="rId54"/>
    <p:sldId id="357" r:id="rId55"/>
    <p:sldId id="35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549" autoAdjust="0"/>
    <p:restoredTop sz="87226"/>
  </p:normalViewPr>
  <p:slideViewPr>
    <p:cSldViewPr snapToGrid="0">
      <p:cViewPr varScale="1">
        <p:scale>
          <a:sx n="95" d="100"/>
          <a:sy n="95" d="100"/>
        </p:scale>
        <p:origin x="936" y="184"/>
      </p:cViewPr>
      <p:guideLst/>
    </p:cSldViewPr>
  </p:slideViewPr>
  <p:notesTextViewPr>
    <p:cViewPr>
      <p:scale>
        <a:sx n="1" d="1"/>
        <a:sy n="1" d="1"/>
      </p:scale>
      <p:origin x="0" y="0"/>
    </p:cViewPr>
  </p:notesTextViewPr>
  <p:sorterViewPr>
    <p:cViewPr>
      <p:scale>
        <a:sx n="93" d="100"/>
        <a:sy n="93" d="100"/>
      </p:scale>
      <p:origin x="0" y="-78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62"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1" Type="http://schemas.openxmlformats.org/officeDocument/2006/relationships/image" Target="../media/image31.emf"/><Relationship Id="rId2" Type="http://schemas.openxmlformats.org/officeDocument/2006/relationships/image" Target="../media/image3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9.emf"/><Relationship Id="rId2" Type="http://schemas.openxmlformats.org/officeDocument/2006/relationships/image" Target="../media/image70.emf"/><Relationship Id="rId3" Type="http://schemas.openxmlformats.org/officeDocument/2006/relationships/image" Target="../media/image7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1" Type="http://schemas.openxmlformats.org/officeDocument/2006/relationships/image" Target="../media/image35.emf"/><Relationship Id="rId2"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emf"/><Relationship Id="rId6" Type="http://schemas.openxmlformats.org/officeDocument/2006/relationships/image" Target="../media/image44.emf"/><Relationship Id="rId7" Type="http://schemas.openxmlformats.org/officeDocument/2006/relationships/image" Target="../media/image45.emf"/><Relationship Id="rId1" Type="http://schemas.openxmlformats.org/officeDocument/2006/relationships/image" Target="../media/image39.emf"/><Relationship Id="rId2" Type="http://schemas.openxmlformats.org/officeDocument/2006/relationships/image" Target="../media/image4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1" Type="http://schemas.openxmlformats.org/officeDocument/2006/relationships/image" Target="../media/image46.emf"/><Relationship Id="rId2" Type="http://schemas.openxmlformats.org/officeDocument/2006/relationships/image" Target="../media/image4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0.emf"/><Relationship Id="rId2" Type="http://schemas.openxmlformats.org/officeDocument/2006/relationships/image" Target="../media/image51.emf"/><Relationship Id="rId3"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emf"/><Relationship Id="rId5" Type="http://schemas.openxmlformats.org/officeDocument/2006/relationships/image" Target="../media/image55.emf"/><Relationship Id="rId6" Type="http://schemas.openxmlformats.org/officeDocument/2006/relationships/image" Target="../media/image56.emf"/><Relationship Id="rId7" Type="http://schemas.openxmlformats.org/officeDocument/2006/relationships/image" Target="../media/image57.emf"/><Relationship Id="rId8" Type="http://schemas.openxmlformats.org/officeDocument/2006/relationships/image" Target="../media/image58.emf"/><Relationship Id="rId9" Type="http://schemas.openxmlformats.org/officeDocument/2006/relationships/image" Target="../media/image59.emf"/><Relationship Id="rId1" Type="http://schemas.openxmlformats.org/officeDocument/2006/relationships/image" Target="../media/image35.emf"/><Relationship Id="rId2" Type="http://schemas.openxmlformats.org/officeDocument/2006/relationships/image" Target="../media/image5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0.emf"/><Relationship Id="rId2" Type="http://schemas.openxmlformats.org/officeDocument/2006/relationships/image" Target="../media/image6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2.emf"/><Relationship Id="rId2" Type="http://schemas.openxmlformats.org/officeDocument/2006/relationships/image" Target="../media/image63.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6.emf"/><Relationship Id="rId4" Type="http://schemas.openxmlformats.org/officeDocument/2006/relationships/image" Target="../media/image67.emf"/><Relationship Id="rId5" Type="http://schemas.openxmlformats.org/officeDocument/2006/relationships/image" Target="../media/image68.emf"/><Relationship Id="rId1" Type="http://schemas.openxmlformats.org/officeDocument/2006/relationships/image" Target="../media/image64.emf"/><Relationship Id="rId2" Type="http://schemas.openxmlformats.org/officeDocument/2006/relationships/image" Target="../media/image6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99747-D652-465E-BE2F-E325C46F1FF2}" type="datetimeFigureOut">
              <a:rPr lang="en-US" smtClean="0"/>
              <a:t>9/6/17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B0E6A-FD10-4C84-91FE-45B86613C754}" type="slidenum">
              <a:rPr lang="en-US" smtClean="0"/>
              <a:t>‹#›</a:t>
            </a:fld>
            <a:endParaRPr lang="en-US"/>
          </a:p>
        </p:txBody>
      </p:sp>
    </p:spTree>
    <p:extLst>
      <p:ext uri="{BB962C8B-B14F-4D97-AF65-F5344CB8AC3E}">
        <p14:creationId xmlns:p14="http://schemas.microsoft.com/office/powerpoint/2010/main" val="418003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slides</a:t>
            </a:r>
            <a:r>
              <a:rPr lang="en-US" baseline="0" dirty="0"/>
              <a:t> are included more for later reference.  </a:t>
            </a:r>
            <a:endParaRPr lang="en-US" dirty="0"/>
          </a:p>
        </p:txBody>
      </p:sp>
      <p:sp>
        <p:nvSpPr>
          <p:cNvPr id="4" name="Slide Number Placeholder 3"/>
          <p:cNvSpPr>
            <a:spLocks noGrp="1"/>
          </p:cNvSpPr>
          <p:nvPr>
            <p:ph type="sldNum" sz="quarter" idx="10"/>
          </p:nvPr>
        </p:nvSpPr>
        <p:spPr/>
        <p:txBody>
          <a:bodyPr/>
          <a:lstStyle/>
          <a:p>
            <a:fld id="{4DBB0E6A-FD10-4C84-91FE-45B86613C754}" type="slidenum">
              <a:rPr lang="en-US" smtClean="0"/>
              <a:t>2</a:t>
            </a:fld>
            <a:endParaRPr lang="en-US"/>
          </a:p>
        </p:txBody>
      </p:sp>
    </p:spTree>
    <p:extLst>
      <p:ext uri="{BB962C8B-B14F-4D97-AF65-F5344CB8AC3E}">
        <p14:creationId xmlns:p14="http://schemas.microsoft.com/office/powerpoint/2010/main" val="3948991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B0E6A-FD10-4C84-91FE-45B86613C7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1899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07DA5E-D61F-9D4D-9292-85AF5609B660}" type="slidenum">
              <a:rPr lang="en-US" smtClean="0"/>
              <a:t>47</a:t>
            </a:fld>
            <a:endParaRPr lang="en-US"/>
          </a:p>
        </p:txBody>
      </p:sp>
    </p:spTree>
    <p:extLst>
      <p:ext uri="{BB962C8B-B14F-4D97-AF65-F5344CB8AC3E}">
        <p14:creationId xmlns:p14="http://schemas.microsoft.com/office/powerpoint/2010/main" val="1914356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07DA5E-D61F-9D4D-9292-85AF5609B660}" type="slidenum">
              <a:rPr lang="en-US" smtClean="0"/>
              <a:t>48</a:t>
            </a:fld>
            <a:endParaRPr lang="en-US"/>
          </a:p>
        </p:txBody>
      </p:sp>
    </p:spTree>
    <p:extLst>
      <p:ext uri="{BB962C8B-B14F-4D97-AF65-F5344CB8AC3E}">
        <p14:creationId xmlns:p14="http://schemas.microsoft.com/office/powerpoint/2010/main" val="850683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07DA5E-D61F-9D4D-9292-85AF5609B660}" type="slidenum">
              <a:rPr lang="en-US" smtClean="0"/>
              <a:t>49</a:t>
            </a:fld>
            <a:endParaRPr lang="en-US"/>
          </a:p>
        </p:txBody>
      </p:sp>
    </p:spTree>
    <p:extLst>
      <p:ext uri="{BB962C8B-B14F-4D97-AF65-F5344CB8AC3E}">
        <p14:creationId xmlns:p14="http://schemas.microsoft.com/office/powerpoint/2010/main" val="1215106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07DA5E-D61F-9D4D-9292-85AF5609B660}" type="slidenum">
              <a:rPr lang="en-US" smtClean="0"/>
              <a:t>50</a:t>
            </a:fld>
            <a:endParaRPr lang="en-US"/>
          </a:p>
        </p:txBody>
      </p:sp>
    </p:spTree>
    <p:extLst>
      <p:ext uri="{BB962C8B-B14F-4D97-AF65-F5344CB8AC3E}">
        <p14:creationId xmlns:p14="http://schemas.microsoft.com/office/powerpoint/2010/main" val="931027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07DA5E-D61F-9D4D-9292-85AF5609B660}" type="slidenum">
              <a:rPr lang="en-US" smtClean="0"/>
              <a:t>51</a:t>
            </a:fld>
            <a:endParaRPr lang="en-US"/>
          </a:p>
        </p:txBody>
      </p:sp>
    </p:spTree>
    <p:extLst>
      <p:ext uri="{BB962C8B-B14F-4D97-AF65-F5344CB8AC3E}">
        <p14:creationId xmlns:p14="http://schemas.microsoft.com/office/powerpoint/2010/main" val="373307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07DA5E-D61F-9D4D-9292-85AF5609B660}" type="slidenum">
              <a:rPr lang="en-US" smtClean="0"/>
              <a:t>52</a:t>
            </a:fld>
            <a:endParaRPr lang="en-US"/>
          </a:p>
        </p:txBody>
      </p:sp>
    </p:spTree>
    <p:extLst>
      <p:ext uri="{BB962C8B-B14F-4D97-AF65-F5344CB8AC3E}">
        <p14:creationId xmlns:p14="http://schemas.microsoft.com/office/powerpoint/2010/main" val="1918349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07DA5E-D61F-9D4D-9292-85AF5609B660}" type="slidenum">
              <a:rPr lang="en-US" smtClean="0"/>
              <a:t>53</a:t>
            </a:fld>
            <a:endParaRPr lang="en-US"/>
          </a:p>
        </p:txBody>
      </p:sp>
    </p:spTree>
    <p:extLst>
      <p:ext uri="{BB962C8B-B14F-4D97-AF65-F5344CB8AC3E}">
        <p14:creationId xmlns:p14="http://schemas.microsoft.com/office/powerpoint/2010/main" val="1088847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07DA5E-D61F-9D4D-9292-85AF5609B660}" type="slidenum">
              <a:rPr lang="en-US" smtClean="0"/>
              <a:t>54</a:t>
            </a:fld>
            <a:endParaRPr lang="en-US"/>
          </a:p>
        </p:txBody>
      </p:sp>
    </p:spTree>
    <p:extLst>
      <p:ext uri="{BB962C8B-B14F-4D97-AF65-F5344CB8AC3E}">
        <p14:creationId xmlns:p14="http://schemas.microsoft.com/office/powerpoint/2010/main" val="1038616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07DA5E-D61F-9D4D-9292-85AF5609B660}" type="slidenum">
              <a:rPr lang="en-US" smtClean="0"/>
              <a:t>55</a:t>
            </a:fld>
            <a:endParaRPr lang="en-US"/>
          </a:p>
        </p:txBody>
      </p:sp>
    </p:spTree>
    <p:extLst>
      <p:ext uri="{BB962C8B-B14F-4D97-AF65-F5344CB8AC3E}">
        <p14:creationId xmlns:p14="http://schemas.microsoft.com/office/powerpoint/2010/main" val="1955658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a:t>
            </a:r>
            <a:r>
              <a:rPr lang="en-US" baseline="0" dirty="0"/>
              <a:t> power lesson…</a:t>
            </a:r>
            <a:endParaRPr lang="en-US" dirty="0"/>
          </a:p>
        </p:txBody>
      </p:sp>
      <p:sp>
        <p:nvSpPr>
          <p:cNvPr id="4" name="Slide Number Placeholder 3"/>
          <p:cNvSpPr>
            <a:spLocks noGrp="1"/>
          </p:cNvSpPr>
          <p:nvPr>
            <p:ph type="sldNum" sz="quarter" idx="10"/>
          </p:nvPr>
        </p:nvSpPr>
        <p:spPr/>
        <p:txBody>
          <a:bodyPr/>
          <a:lstStyle/>
          <a:p>
            <a:fld id="{4DBB0E6A-FD10-4C84-91FE-45B86613C754}" type="slidenum">
              <a:rPr lang="en-US" smtClean="0"/>
              <a:t>8</a:t>
            </a:fld>
            <a:endParaRPr lang="en-US"/>
          </a:p>
        </p:txBody>
      </p:sp>
    </p:spTree>
    <p:extLst>
      <p:ext uri="{BB962C8B-B14F-4D97-AF65-F5344CB8AC3E}">
        <p14:creationId xmlns:p14="http://schemas.microsoft.com/office/powerpoint/2010/main" val="74018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a:t>
            </a:r>
            <a:r>
              <a:rPr lang="en-US" baseline="0" dirty="0"/>
              <a:t> 119, 133</a:t>
            </a:r>
            <a:endParaRPr lang="en-US" dirty="0"/>
          </a:p>
        </p:txBody>
      </p:sp>
      <p:sp>
        <p:nvSpPr>
          <p:cNvPr id="4" name="Slide Number Placeholder 3"/>
          <p:cNvSpPr>
            <a:spLocks noGrp="1"/>
          </p:cNvSpPr>
          <p:nvPr>
            <p:ph type="sldNum" sz="quarter" idx="10"/>
          </p:nvPr>
        </p:nvSpPr>
        <p:spPr/>
        <p:txBody>
          <a:bodyPr/>
          <a:lstStyle/>
          <a:p>
            <a:fld id="{E6857639-4C21-4882-A585-3FC8A7485551}" type="slidenum">
              <a:rPr lang="en-US" smtClean="0"/>
              <a:t>20</a:t>
            </a:fld>
            <a:endParaRPr lang="en-US"/>
          </a:p>
        </p:txBody>
      </p:sp>
    </p:spTree>
    <p:extLst>
      <p:ext uri="{BB962C8B-B14F-4D97-AF65-F5344CB8AC3E}">
        <p14:creationId xmlns:p14="http://schemas.microsoft.com/office/powerpoint/2010/main" val="251316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CPH 738: Intro to Statistical Genetics</a:t>
            </a:r>
          </a:p>
        </p:txBody>
      </p:sp>
      <p:sp>
        <p:nvSpPr>
          <p:cNvPr id="5" name="Date Placeholder 4"/>
          <p:cNvSpPr>
            <a:spLocks noGrp="1"/>
          </p:cNvSpPr>
          <p:nvPr>
            <p:ph type="dt" idx="11"/>
          </p:nvPr>
        </p:nvSpPr>
        <p:spPr/>
        <p:txBody>
          <a:bodyPr/>
          <a:lstStyle/>
          <a:p>
            <a:fld id="{77C42530-DB89-487A-AB0C-A9ABE437AF77}" type="datetimeFigureOut">
              <a:rPr lang="en-US" smtClean="0"/>
              <a:pPr/>
              <a:t>9/6/17</a:t>
            </a:fld>
            <a:endParaRPr lang="en-US"/>
          </a:p>
        </p:txBody>
      </p:sp>
      <p:sp>
        <p:nvSpPr>
          <p:cNvPr id="6" name="Footer Placeholder 5"/>
          <p:cNvSpPr>
            <a:spLocks noGrp="1"/>
          </p:cNvSpPr>
          <p:nvPr>
            <p:ph type="ftr" sz="quarter" idx="12"/>
          </p:nvPr>
        </p:nvSpPr>
        <p:spPr/>
        <p:txBody>
          <a:bodyPr/>
          <a:lstStyle/>
          <a:p>
            <a:r>
              <a:rPr lang="fr-FR"/>
              <a:t>Lecture 5 - Quantitative Trait Linkage</a:t>
            </a:r>
            <a:endParaRPr lang="en-US"/>
          </a:p>
        </p:txBody>
      </p:sp>
      <p:sp>
        <p:nvSpPr>
          <p:cNvPr id="7" name="Slide Number Placeholder 6"/>
          <p:cNvSpPr>
            <a:spLocks noGrp="1"/>
          </p:cNvSpPr>
          <p:nvPr>
            <p:ph type="sldNum" sz="quarter" idx="13"/>
          </p:nvPr>
        </p:nvSpPr>
        <p:spPr/>
        <p:txBody>
          <a:bodyPr/>
          <a:lstStyle/>
          <a:p>
            <a:fld id="{3578E6DD-AD09-486F-8ACA-3B4492B80B19}" type="slidenum">
              <a:rPr lang="en-US" smtClean="0"/>
              <a:pPr/>
              <a:t>36</a:t>
            </a:fld>
            <a:endParaRPr lang="en-US"/>
          </a:p>
        </p:txBody>
      </p:sp>
    </p:spTree>
    <p:extLst>
      <p:ext uri="{BB962C8B-B14F-4D97-AF65-F5344CB8AC3E}">
        <p14:creationId xmlns:p14="http://schemas.microsoft.com/office/powerpoint/2010/main" val="3042524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CPH 738: Intro to Statistical Genetics</a:t>
            </a:r>
          </a:p>
        </p:txBody>
      </p:sp>
      <p:sp>
        <p:nvSpPr>
          <p:cNvPr id="5" name="Date Placeholder 4"/>
          <p:cNvSpPr>
            <a:spLocks noGrp="1"/>
          </p:cNvSpPr>
          <p:nvPr>
            <p:ph type="dt" idx="11"/>
          </p:nvPr>
        </p:nvSpPr>
        <p:spPr/>
        <p:txBody>
          <a:bodyPr/>
          <a:lstStyle/>
          <a:p>
            <a:fld id="{77C42530-DB89-487A-AB0C-A9ABE437AF77}" type="datetimeFigureOut">
              <a:rPr lang="en-US" smtClean="0"/>
              <a:pPr/>
              <a:t>9/6/17</a:t>
            </a:fld>
            <a:endParaRPr lang="en-US"/>
          </a:p>
        </p:txBody>
      </p:sp>
      <p:sp>
        <p:nvSpPr>
          <p:cNvPr id="6" name="Footer Placeholder 5"/>
          <p:cNvSpPr>
            <a:spLocks noGrp="1"/>
          </p:cNvSpPr>
          <p:nvPr>
            <p:ph type="ftr" sz="quarter" idx="12"/>
          </p:nvPr>
        </p:nvSpPr>
        <p:spPr/>
        <p:txBody>
          <a:bodyPr/>
          <a:lstStyle/>
          <a:p>
            <a:r>
              <a:rPr lang="fr-FR"/>
              <a:t>Lecture 5 - Quantitative Trait Linkage</a:t>
            </a:r>
            <a:endParaRPr lang="en-US"/>
          </a:p>
        </p:txBody>
      </p:sp>
      <p:sp>
        <p:nvSpPr>
          <p:cNvPr id="7" name="Slide Number Placeholder 6"/>
          <p:cNvSpPr>
            <a:spLocks noGrp="1"/>
          </p:cNvSpPr>
          <p:nvPr>
            <p:ph type="sldNum" sz="quarter" idx="13"/>
          </p:nvPr>
        </p:nvSpPr>
        <p:spPr/>
        <p:txBody>
          <a:bodyPr/>
          <a:lstStyle/>
          <a:p>
            <a:fld id="{3578E6DD-AD09-486F-8ACA-3B4492B80B19}" type="slidenum">
              <a:rPr lang="en-US" smtClean="0"/>
              <a:pPr/>
              <a:t>37</a:t>
            </a:fld>
            <a:endParaRPr lang="en-US"/>
          </a:p>
        </p:txBody>
      </p:sp>
    </p:spTree>
    <p:extLst>
      <p:ext uri="{BB962C8B-B14F-4D97-AF65-F5344CB8AC3E}">
        <p14:creationId xmlns:p14="http://schemas.microsoft.com/office/powerpoint/2010/main" val="3982775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Heritability is the proportion of a phenotype that is passed on to the next generation</a:t>
            </a:r>
          </a:p>
          <a:p>
            <a:r>
              <a:rPr lang="en-US" sz="1200" b="0" i="0" u="none" strike="noStrike" kern="1200" baseline="0" dirty="0">
                <a:solidFill>
                  <a:schemeClr val="tx1"/>
                </a:solidFill>
                <a:latin typeface="+mn-lt"/>
                <a:ea typeface="+mn-ea"/>
                <a:cs typeface="+mn-cs"/>
              </a:rPr>
              <a:t>This is a commonly held misconception; phenotypes are not passed on but genes are. The definition of narrow-sense</a:t>
            </a:r>
          </a:p>
          <a:p>
            <a:r>
              <a:rPr lang="en-US" sz="1200" b="0" i="0" u="none" strike="noStrike" kern="1200" baseline="0" dirty="0">
                <a:solidFill>
                  <a:schemeClr val="tx1"/>
                </a:solidFill>
                <a:latin typeface="+mn-lt"/>
                <a:ea typeface="+mn-ea"/>
                <a:cs typeface="+mn-cs"/>
              </a:rPr>
              <a:t>heritability (BOX 1) contains the variation in additive genetic effects (A). Half of these effects are passed on from each</a:t>
            </a:r>
          </a:p>
          <a:p>
            <a:r>
              <a:rPr lang="en-US" sz="1200" b="0" i="0" u="none" strike="noStrike" kern="1200" baseline="0" dirty="0">
                <a:solidFill>
                  <a:schemeClr val="tx1"/>
                </a:solidFill>
                <a:latin typeface="+mn-lt"/>
                <a:ea typeface="+mn-ea"/>
                <a:cs typeface="+mn-cs"/>
              </a:rPr>
              <a:t>parent, but the actual half is unique to each offspring</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High heritability implies genetic determination</a:t>
            </a:r>
          </a:p>
          <a:p>
            <a:r>
              <a:rPr lang="en-US" sz="1200" b="0" i="0" u="none" strike="noStrike" kern="1200" baseline="0" dirty="0">
                <a:solidFill>
                  <a:schemeClr val="tx1"/>
                </a:solidFill>
                <a:latin typeface="+mn-lt"/>
                <a:ea typeface="+mn-ea"/>
                <a:cs typeface="+mn-cs"/>
              </a:rPr>
              <a:t>A high heritability means that most of the variation that is observed in the present population is caused by variation in</a:t>
            </a:r>
          </a:p>
          <a:p>
            <a:r>
              <a:rPr lang="en-US" sz="1200" b="0" i="0" u="none" strike="noStrike" kern="1200" baseline="0" dirty="0">
                <a:solidFill>
                  <a:schemeClr val="tx1"/>
                </a:solidFill>
                <a:latin typeface="+mn-lt"/>
                <a:ea typeface="+mn-ea"/>
                <a:cs typeface="+mn-cs"/>
              </a:rPr>
              <a:t>genotypes. It means that, in the current population, the phenotype of an individual is a good predictor of the genotype.</a:t>
            </a:r>
          </a:p>
          <a:p>
            <a:r>
              <a:rPr lang="en-US" sz="1200" b="0" i="0" u="none" strike="noStrike" kern="1200" baseline="0" dirty="0">
                <a:solidFill>
                  <a:schemeClr val="tx1"/>
                </a:solidFill>
                <a:latin typeface="+mn-lt"/>
                <a:ea typeface="+mn-ea"/>
                <a:cs typeface="+mn-cs"/>
              </a:rPr>
              <a:t>However, it does not mean that the phenotype is determined once we know the genotype, because the environment can</a:t>
            </a:r>
          </a:p>
          <a:p>
            <a:r>
              <a:rPr lang="en-US" sz="1200" b="0" i="0" u="none" strike="noStrike" kern="1200" baseline="0" dirty="0">
                <a:solidFill>
                  <a:schemeClr val="tx1"/>
                </a:solidFill>
                <a:latin typeface="+mn-lt"/>
                <a:ea typeface="+mn-ea"/>
                <a:cs typeface="+mn-cs"/>
              </a:rPr>
              <a:t>change or can be manipulated to alter the phenotype. For example, the well-documented secular rise in height in many</a:t>
            </a:r>
          </a:p>
          <a:p>
            <a:r>
              <a:rPr lang="en-US" sz="1200" b="0" i="0" u="none" strike="noStrike" kern="1200" baseline="0" dirty="0">
                <a:solidFill>
                  <a:schemeClr val="tx1"/>
                </a:solidFill>
                <a:latin typeface="+mn-lt"/>
                <a:ea typeface="+mn-ea"/>
                <a:cs typeface="+mn-cs"/>
              </a:rPr>
              <a:t>human populations77,78 is not at odds with reported </a:t>
            </a:r>
            <a:r>
              <a:rPr lang="en-US" sz="1200" b="0" i="0" u="none" strike="noStrike" kern="1200" baseline="0" dirty="0" err="1">
                <a:solidFill>
                  <a:schemeClr val="tx1"/>
                </a:solidFill>
                <a:latin typeface="+mn-lt"/>
                <a:ea typeface="+mn-ea"/>
                <a:cs typeface="+mn-cs"/>
              </a:rPr>
              <a:t>heritabilities</a:t>
            </a:r>
            <a:r>
              <a:rPr lang="en-US" sz="1200" b="0" i="0" u="none" strike="noStrike" kern="1200" baseline="0" dirty="0">
                <a:solidFill>
                  <a:schemeClr val="tx1"/>
                </a:solidFill>
                <a:latin typeface="+mn-lt"/>
                <a:ea typeface="+mn-ea"/>
                <a:cs typeface="+mn-cs"/>
              </a:rPr>
              <a:t> of about 0.8, but is likely to reflect changes in the</a:t>
            </a:r>
          </a:p>
          <a:p>
            <a:r>
              <a:rPr lang="en-US" sz="1200" b="0" i="0" u="none" strike="noStrike" kern="1200" baseline="0" dirty="0">
                <a:solidFill>
                  <a:schemeClr val="tx1"/>
                </a:solidFill>
                <a:latin typeface="+mn-lt"/>
                <a:ea typeface="+mn-ea"/>
                <a:cs typeface="+mn-cs"/>
              </a:rPr>
              <a:t>environment resulting from improved nutrition and medical care. Genetic determination is sometimes implied when</a:t>
            </a:r>
          </a:p>
          <a:p>
            <a:r>
              <a:rPr lang="en-US" sz="1200" b="0" i="0" u="none" strike="noStrike" kern="1200" baseline="0" dirty="0">
                <a:solidFill>
                  <a:schemeClr val="tx1"/>
                </a:solidFill>
                <a:latin typeface="+mn-lt"/>
                <a:ea typeface="+mn-ea"/>
                <a:cs typeface="+mn-cs"/>
              </a:rPr>
              <a:t>making predictions about the phenotype of offspring given the parental phenotypes for traits with a high heritability.</a:t>
            </a:r>
          </a:p>
          <a:p>
            <a:r>
              <a:rPr lang="en-US" sz="1200" b="0" i="0" u="none" strike="noStrike" kern="1200" baseline="0" dirty="0">
                <a:solidFill>
                  <a:schemeClr val="tx1"/>
                </a:solidFill>
                <a:latin typeface="+mn-lt"/>
                <a:ea typeface="+mn-ea"/>
                <a:cs typeface="+mn-cs"/>
              </a:rPr>
              <a:t>What this ignores is the segregation of genes within families: in a non-inbred population, half of the additive genetic</a:t>
            </a:r>
          </a:p>
          <a:p>
            <a:r>
              <a:rPr lang="en-US" sz="1200" b="0" i="0" u="none" strike="noStrike" kern="1200" baseline="0" dirty="0">
                <a:solidFill>
                  <a:schemeClr val="tx1"/>
                </a:solidFill>
                <a:latin typeface="+mn-lt"/>
                <a:ea typeface="+mn-ea"/>
                <a:cs typeface="+mn-cs"/>
              </a:rPr>
              <a:t>variance is between families and half is within families. This implies that for a trait such as adult height in human</a:t>
            </a:r>
          </a:p>
          <a:p>
            <a:r>
              <a:rPr lang="en-US" sz="1200" b="0" i="0" u="none" strike="noStrike" kern="1200" baseline="0" dirty="0">
                <a:solidFill>
                  <a:schemeClr val="tx1"/>
                </a:solidFill>
                <a:latin typeface="+mn-lt"/>
                <a:ea typeface="+mn-ea"/>
                <a:cs typeface="+mn-cs"/>
              </a:rPr>
              <a:t>populations, with a heritability of 0.8 and a standard deviation of approximately 7 cm in the population, the standard</a:t>
            </a:r>
          </a:p>
          <a:p>
            <a:r>
              <a:rPr lang="en-US" sz="1200" b="0" i="0" u="none" strike="noStrike" kern="1200" baseline="0" dirty="0">
                <a:solidFill>
                  <a:schemeClr val="tx1"/>
                </a:solidFill>
                <a:latin typeface="+mn-lt"/>
                <a:ea typeface="+mn-ea"/>
                <a:cs typeface="+mn-cs"/>
              </a:rPr>
              <a:t>deviation of height in adult offspring around the mean value of the parents is 5.4 cm (=√[72 (1 – .*0.8)]), which is not</a:t>
            </a:r>
          </a:p>
          <a:p>
            <a:r>
              <a:rPr lang="en-US" sz="1200" b="0" i="0" u="none" strike="noStrike" kern="1200" baseline="0" dirty="0">
                <a:solidFill>
                  <a:schemeClr val="tx1"/>
                </a:solidFill>
                <a:latin typeface="+mn-lt"/>
                <a:ea typeface="+mn-ea"/>
                <a:cs typeface="+mn-cs"/>
              </a:rPr>
              <a:t>much smaller than the standard deviation in the entire population. Hence, tall parents have on average tall children, but</a:t>
            </a:r>
          </a:p>
          <a:p>
            <a:r>
              <a:rPr lang="en-US" sz="1200" b="0" i="0" u="none" strike="noStrike" kern="1200" baseline="0" dirty="0">
                <a:solidFill>
                  <a:schemeClr val="tx1"/>
                </a:solidFill>
                <a:latin typeface="+mn-lt"/>
                <a:ea typeface="+mn-ea"/>
                <a:cs typeface="+mn-cs"/>
              </a:rPr>
              <a:t>with a considerable variation around the parental mean</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Low heritability implies no additive genetic variance</a:t>
            </a:r>
          </a:p>
          <a:p>
            <a:r>
              <a:rPr lang="en-US" sz="1200" b="0" i="0" u="none" strike="noStrike" kern="1200" baseline="0" dirty="0">
                <a:solidFill>
                  <a:schemeClr val="tx1"/>
                </a:solidFill>
                <a:latin typeface="+mn-lt"/>
                <a:ea typeface="+mn-ea"/>
                <a:cs typeface="+mn-cs"/>
              </a:rPr>
              <a:t>A low heritability means that of all observed variation, a small proportion is caused by variation in genotypes. It does</a:t>
            </a:r>
          </a:p>
          <a:p>
            <a:r>
              <a:rPr lang="en-US" sz="1200" b="0" i="0" u="none" strike="noStrike" kern="1200" baseline="0" dirty="0">
                <a:solidFill>
                  <a:schemeClr val="tx1"/>
                </a:solidFill>
                <a:latin typeface="+mn-lt"/>
                <a:ea typeface="+mn-ea"/>
                <a:cs typeface="+mn-cs"/>
              </a:rPr>
              <a:t>not mean that the additive genetic variance is small. This difference matters because the response to natural or artificial</a:t>
            </a:r>
          </a:p>
          <a:p>
            <a:r>
              <a:rPr lang="en-US" sz="1200" b="0" i="0" u="none" strike="noStrike" kern="1200" baseline="0" dirty="0">
                <a:solidFill>
                  <a:schemeClr val="tx1"/>
                </a:solidFill>
                <a:latin typeface="+mn-lt"/>
                <a:ea typeface="+mn-ea"/>
                <a:cs typeface="+mn-cs"/>
              </a:rPr>
              <a:t>selection depends on the amount of genetic variation in the population. Many phenotypes relating to fitness in natural</a:t>
            </a:r>
          </a:p>
          <a:p>
            <a:r>
              <a:rPr lang="en-US" sz="1200" b="0" i="0" u="none" strike="noStrike" kern="1200" baseline="0" dirty="0">
                <a:solidFill>
                  <a:schemeClr val="tx1"/>
                </a:solidFill>
                <a:latin typeface="+mn-lt"/>
                <a:ea typeface="+mn-ea"/>
                <a:cs typeface="+mn-cs"/>
              </a:rPr>
              <a:t>populations have a large amount of additive genetic variation relative to the mean79–81. Egg number in farmed chickens</a:t>
            </a:r>
          </a:p>
          <a:p>
            <a:r>
              <a:rPr lang="en-US" sz="1200" b="0" i="0" u="none" strike="noStrike" kern="1200" baseline="0" dirty="0">
                <a:solidFill>
                  <a:schemeClr val="tx1"/>
                </a:solidFill>
                <a:latin typeface="+mn-lt"/>
                <a:ea typeface="+mn-ea"/>
                <a:cs typeface="+mn-cs"/>
              </a:rPr>
              <a:t>has responded dramatically to artificial selection82. These observations are surprising because theory predicts that</a:t>
            </a:r>
          </a:p>
          <a:p>
            <a:r>
              <a:rPr lang="en-US" sz="1200" b="0" i="0" u="none" strike="noStrike" kern="1200" baseline="0" dirty="0">
                <a:solidFill>
                  <a:schemeClr val="tx1"/>
                </a:solidFill>
                <a:latin typeface="+mn-lt"/>
                <a:ea typeface="+mn-ea"/>
                <a:cs typeface="+mn-cs"/>
              </a:rPr>
              <a:t>additive variation for fitness should be small because of natural selection. These observations led </a:t>
            </a:r>
            <a:r>
              <a:rPr lang="en-US" sz="1200" b="0" i="0" u="none" strike="noStrike" kern="1200" baseline="0" dirty="0" err="1">
                <a:solidFill>
                  <a:schemeClr val="tx1"/>
                </a:solidFill>
                <a:latin typeface="+mn-lt"/>
                <a:ea typeface="+mn-ea"/>
                <a:cs typeface="+mn-cs"/>
              </a:rPr>
              <a:t>Houle</a:t>
            </a:r>
            <a:r>
              <a:rPr lang="en-US" sz="1200" b="0" i="0" u="none" strike="noStrike" kern="1200" baseline="0" dirty="0">
                <a:solidFill>
                  <a:schemeClr val="tx1"/>
                </a:solidFill>
                <a:latin typeface="+mn-lt"/>
                <a:ea typeface="+mn-ea"/>
                <a:cs typeface="+mn-cs"/>
              </a:rPr>
              <a:t> to propose</a:t>
            </a:r>
          </a:p>
          <a:p>
            <a:r>
              <a:rPr lang="en-US" sz="1200" b="0" i="0" u="none" strike="noStrike" kern="1200" baseline="0" dirty="0">
                <a:solidFill>
                  <a:schemeClr val="tx1"/>
                </a:solidFill>
                <a:latin typeface="+mn-lt"/>
                <a:ea typeface="+mn-ea"/>
                <a:cs typeface="+mn-cs"/>
              </a:rPr>
              <a:t>the additive genetic coefficient of variation (CVA = </a:t>
            </a:r>
            <a:r>
              <a:rPr lang="en-US" sz="1200" b="0" i="0" u="none" strike="noStrike" kern="1200" baseline="0" dirty="0" err="1">
                <a:solidFill>
                  <a:schemeClr val="tx1"/>
                </a:solidFill>
                <a:latin typeface="+mn-lt"/>
                <a:ea typeface="+mn-ea"/>
                <a:cs typeface="+mn-cs"/>
              </a:rPr>
              <a:t>σA</a:t>
            </a:r>
            <a:r>
              <a:rPr lang="en-US" sz="1200" b="0" i="0" u="none" strike="noStrike" kern="1200" baseline="0" dirty="0">
                <a:solidFill>
                  <a:schemeClr val="tx1"/>
                </a:solidFill>
                <a:latin typeface="+mn-lt"/>
                <a:ea typeface="+mn-ea"/>
                <a:cs typeface="+mn-cs"/>
              </a:rPr>
              <a:t>/mean) to measure ‘evolvability’79. He showed that, for natural</a:t>
            </a:r>
          </a:p>
          <a:p>
            <a:r>
              <a:rPr lang="en-US" sz="1200" b="0" i="0" u="none" strike="noStrike" kern="1200" baseline="0" dirty="0">
                <a:solidFill>
                  <a:schemeClr val="tx1"/>
                </a:solidFill>
                <a:latin typeface="+mn-lt"/>
                <a:ea typeface="+mn-ea"/>
                <a:cs typeface="+mn-cs"/>
              </a:rPr>
              <a:t>populations, fitness-related traits tend to have a larger value of CVA than morphological traits. Nevertheless, the</a:t>
            </a:r>
          </a:p>
          <a:p>
            <a:r>
              <a:rPr lang="en-US" sz="1200" b="0" i="0" u="none" strike="noStrike" kern="1200" baseline="0" dirty="0">
                <a:solidFill>
                  <a:schemeClr val="tx1"/>
                </a:solidFill>
                <a:latin typeface="+mn-lt"/>
                <a:ea typeface="+mn-ea"/>
                <a:cs typeface="+mn-cs"/>
              </a:rPr>
              <a:t>response to natural or artificial directional selection on the phenotype is proportional to </a:t>
            </a:r>
            <a:r>
              <a:rPr lang="en-US" sz="1200" b="0" i="0" u="none" strike="noStrike" kern="1200" baseline="0" dirty="0" err="1">
                <a:solidFill>
                  <a:schemeClr val="tx1"/>
                </a:solidFill>
                <a:latin typeface="+mn-lt"/>
                <a:ea typeface="+mn-ea"/>
                <a:cs typeface="+mn-cs"/>
              </a:rPr>
              <a:t>hσA</a:t>
            </a:r>
            <a:r>
              <a:rPr lang="en-US" sz="1200" b="0" i="0" u="none" strike="noStrike" kern="1200" baseline="0" dirty="0">
                <a:solidFill>
                  <a:schemeClr val="tx1"/>
                </a:solidFill>
                <a:latin typeface="+mn-lt"/>
                <a:ea typeface="+mn-ea"/>
                <a:cs typeface="+mn-cs"/>
              </a:rPr>
              <a:t>, so both the heritability</a:t>
            </a:r>
          </a:p>
          <a:p>
            <a:r>
              <a:rPr lang="en-US" sz="1200" b="0" i="0" u="none" strike="noStrike" kern="1200" baseline="0" dirty="0">
                <a:solidFill>
                  <a:schemeClr val="tx1"/>
                </a:solidFill>
                <a:latin typeface="+mn-lt"/>
                <a:ea typeface="+mn-ea"/>
                <a:cs typeface="+mn-cs"/>
              </a:rPr>
              <a:t>and genetic variance are important. In addition, a coefficient of variance (CV) can only be used to compare traits if the</a:t>
            </a:r>
          </a:p>
          <a:p>
            <a:r>
              <a:rPr lang="en-US" sz="1200" b="0" i="0" u="none" strike="noStrike" kern="1200" baseline="0" dirty="0">
                <a:solidFill>
                  <a:schemeClr val="tx1"/>
                </a:solidFill>
                <a:latin typeface="+mn-lt"/>
                <a:ea typeface="+mn-ea"/>
                <a:cs typeface="+mn-cs"/>
              </a:rPr>
              <a:t>mean has an intrinsic biological meaning. Many traits in human populations have an artificial scale (for example,</a:t>
            </a:r>
          </a:p>
          <a:p>
            <a:r>
              <a:rPr lang="en-US" sz="1200" b="0" i="0" u="none" strike="noStrike" kern="1200" baseline="0" dirty="0">
                <a:solidFill>
                  <a:schemeClr val="tx1"/>
                </a:solidFill>
                <a:latin typeface="+mn-lt"/>
                <a:ea typeface="+mn-ea"/>
                <a:cs typeface="+mn-cs"/>
              </a:rPr>
              <a:t>intelligence quotient (IQ)), so their CV is not informative</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Heritability is informative about the nature of between-group differences</a:t>
            </a:r>
          </a:p>
          <a:p>
            <a:r>
              <a:rPr lang="en-US" sz="1200" b="0" i="0" u="none" strike="noStrike" kern="1200" baseline="0" dirty="0">
                <a:solidFill>
                  <a:schemeClr val="tx1"/>
                </a:solidFill>
                <a:latin typeface="+mn-lt"/>
                <a:ea typeface="+mn-ea"/>
                <a:cs typeface="+mn-cs"/>
              </a:rPr>
              <a:t>This misconception comes in two forms, and in both cases height and IQ in human populations are good examples. The</a:t>
            </a:r>
          </a:p>
          <a:p>
            <a:r>
              <a:rPr lang="en-US" sz="1200" b="0" i="0" u="none" strike="noStrike" kern="1200" baseline="0" dirty="0">
                <a:solidFill>
                  <a:schemeClr val="tx1"/>
                </a:solidFill>
                <a:latin typeface="+mn-lt"/>
                <a:ea typeface="+mn-ea"/>
                <a:cs typeface="+mn-cs"/>
              </a:rPr>
              <a:t>first misconception is that when the heritability is high, groups that differ greatly in the mean of the trait in question must</a:t>
            </a:r>
          </a:p>
          <a:p>
            <a:r>
              <a:rPr lang="en-US" sz="1200" b="0" i="0" u="none" strike="noStrike" kern="1200" baseline="0" dirty="0">
                <a:solidFill>
                  <a:schemeClr val="tx1"/>
                </a:solidFill>
                <a:latin typeface="+mn-lt"/>
                <a:ea typeface="+mn-ea"/>
                <a:cs typeface="+mn-cs"/>
              </a:rPr>
              <a:t>do so because of genetic differences. The second misconception is that the observation of a shift in the mean of a</a:t>
            </a:r>
          </a:p>
          <a:p>
            <a:r>
              <a:rPr lang="en-US" sz="1200" b="0" i="0" u="none" strike="noStrike" kern="1200" baseline="0" dirty="0">
                <a:solidFill>
                  <a:schemeClr val="tx1"/>
                </a:solidFill>
                <a:latin typeface="+mn-lt"/>
                <a:ea typeface="+mn-ea"/>
                <a:cs typeface="+mn-cs"/>
              </a:rPr>
              <a:t>character over time (when we can discount changes in gene frequencies) for a trait with high heritability is a paradox. For</a:t>
            </a:r>
          </a:p>
          <a:p>
            <a:r>
              <a:rPr lang="en-US" sz="1200" b="0" i="0" u="none" strike="noStrike" kern="1200" baseline="0" dirty="0">
                <a:solidFill>
                  <a:schemeClr val="tx1"/>
                </a:solidFill>
                <a:latin typeface="+mn-lt"/>
                <a:ea typeface="+mn-ea"/>
                <a:cs typeface="+mn-cs"/>
              </a:rPr>
              <a:t>IQ, a large increase in the mean has been observed in numerous populations, and this phenomenon is called the Flynn</a:t>
            </a:r>
          </a:p>
          <a:p>
            <a:r>
              <a:rPr lang="en-US" sz="1200" b="0" i="0" u="none" strike="noStrike" kern="1200" baseline="0" dirty="0">
                <a:solidFill>
                  <a:schemeClr val="tx1"/>
                </a:solidFill>
                <a:latin typeface="+mn-lt"/>
                <a:ea typeface="+mn-ea"/>
                <a:cs typeface="+mn-cs"/>
              </a:rPr>
              <a:t>effect, after its discoverer83. The problem with this suggested paradox is that heritability should not be used to make</a:t>
            </a:r>
          </a:p>
          <a:p>
            <a:r>
              <a:rPr lang="en-US" sz="1200" b="0" i="0" u="none" strike="noStrike" kern="1200" baseline="0" dirty="0">
                <a:solidFill>
                  <a:schemeClr val="tx1"/>
                </a:solidFill>
                <a:latin typeface="+mn-lt"/>
                <a:ea typeface="+mn-ea"/>
                <a:cs typeface="+mn-cs"/>
              </a:rPr>
              <a:t>predictions about mean changes in the population over time or about differences between groups, because in each</a:t>
            </a:r>
          </a:p>
          <a:p>
            <a:r>
              <a:rPr lang="en-US" sz="1200" b="0" i="0" u="none" strike="noStrike" kern="1200" baseline="0" dirty="0">
                <a:solidFill>
                  <a:schemeClr val="tx1"/>
                </a:solidFill>
                <a:latin typeface="+mn-lt"/>
                <a:ea typeface="+mn-ea"/>
                <a:cs typeface="+mn-cs"/>
              </a:rPr>
              <a:t>individual calculation the heritability is defined for a particular population and says nothing about environments in other</a:t>
            </a:r>
          </a:p>
          <a:p>
            <a:r>
              <a:rPr lang="en-US" sz="1200" b="0" i="0" u="none" strike="noStrike" kern="1200" baseline="0" dirty="0">
                <a:solidFill>
                  <a:schemeClr val="tx1"/>
                </a:solidFill>
                <a:latin typeface="+mn-lt"/>
                <a:ea typeface="+mn-ea"/>
                <a:cs typeface="+mn-cs"/>
              </a:rPr>
              <a:t>populations. White males born in the United States were the tallest in the world in the mid-19th century and about 9 cm</a:t>
            </a:r>
          </a:p>
          <a:p>
            <a:r>
              <a:rPr lang="en-US" sz="1200" b="0" i="0" u="none" strike="noStrike" kern="1200" baseline="0" dirty="0">
                <a:solidFill>
                  <a:schemeClr val="tx1"/>
                </a:solidFill>
                <a:latin typeface="+mn-lt"/>
                <a:ea typeface="+mn-ea"/>
                <a:cs typeface="+mn-cs"/>
              </a:rPr>
              <a:t>taller than Dutch males78. At the end of the 20th century, although the height of males in the United States had</a:t>
            </a:r>
          </a:p>
          <a:p>
            <a:r>
              <a:rPr lang="en-US" sz="1200" b="0" i="0" u="none" strike="noStrike" kern="1200" baseline="0" dirty="0">
                <a:solidFill>
                  <a:schemeClr val="tx1"/>
                </a:solidFill>
                <a:latin typeface="+mn-lt"/>
                <a:ea typeface="+mn-ea"/>
                <a:cs typeface="+mn-cs"/>
              </a:rPr>
              <a:t>increased, many European countries had overtaken them and Dutch males are now approximately 5 cm taller than white</a:t>
            </a:r>
          </a:p>
          <a:p>
            <a:r>
              <a:rPr lang="en-US" sz="1200" b="0" i="0" u="none" strike="noStrike" kern="1200" baseline="0" dirty="0">
                <a:solidFill>
                  <a:schemeClr val="tx1"/>
                </a:solidFill>
                <a:latin typeface="+mn-lt"/>
                <a:ea typeface="+mn-ea"/>
                <a:cs typeface="+mn-cs"/>
              </a:rPr>
              <a:t>US males78, a trend that is likely to be environmental rather than genetic in origin</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 large heritability implies genes of large effect</a:t>
            </a:r>
          </a:p>
          <a:p>
            <a:r>
              <a:rPr lang="en-US" sz="1200" b="0" i="0" u="none" strike="noStrike" kern="1200" baseline="0" dirty="0">
                <a:solidFill>
                  <a:schemeClr val="tx1"/>
                </a:solidFill>
                <a:latin typeface="+mn-lt"/>
                <a:ea typeface="+mn-ea"/>
                <a:cs typeface="+mn-cs"/>
              </a:rPr>
              <a:t>In many gene-mapping experiments, the probability of detecting a gene of large effect increases with heritability.</a:t>
            </a:r>
          </a:p>
          <a:p>
            <a:r>
              <a:rPr lang="en-US" sz="1200" b="0" i="0" u="none" strike="noStrike" kern="1200" baseline="0" dirty="0">
                <a:solidFill>
                  <a:schemeClr val="tx1"/>
                </a:solidFill>
                <a:latin typeface="+mn-lt"/>
                <a:ea typeface="+mn-ea"/>
                <a:cs typeface="+mn-cs"/>
              </a:rPr>
              <a:t>However, this does not by itself imply that there is a relationship between heritability and the number or size of genes</a:t>
            </a:r>
          </a:p>
          <a:p>
            <a:r>
              <a:rPr lang="en-US" sz="1200" b="0" i="0" u="none" strike="noStrike" kern="1200" baseline="0" dirty="0">
                <a:solidFill>
                  <a:schemeClr val="tx1"/>
                </a:solidFill>
                <a:latin typeface="+mn-lt"/>
                <a:ea typeface="+mn-ea"/>
                <a:cs typeface="+mn-cs"/>
              </a:rPr>
              <a:t>affecting the trait. Mendelian single-gene traits have a broad-sense heritability of 1.0 but these seem to be exceptions.</a:t>
            </a:r>
          </a:p>
          <a:p>
            <a:r>
              <a:rPr lang="en-US" sz="1200" b="0" i="0" u="none" strike="noStrike" kern="1200" baseline="0" dirty="0">
                <a:solidFill>
                  <a:schemeClr val="tx1"/>
                </a:solidFill>
                <a:latin typeface="+mn-lt"/>
                <a:ea typeface="+mn-ea"/>
                <a:cs typeface="+mn-cs"/>
              </a:rPr>
              <a:t>Morphological traits usually have high heritability, but are polygenic, for although a few individual genes have been</a:t>
            </a:r>
          </a:p>
          <a:p>
            <a:r>
              <a:rPr lang="en-US" sz="1200" b="0" i="0" u="none" strike="noStrike" kern="1200" baseline="0" dirty="0">
                <a:solidFill>
                  <a:schemeClr val="tx1"/>
                </a:solidFill>
                <a:latin typeface="+mn-lt"/>
                <a:ea typeface="+mn-ea"/>
                <a:cs typeface="+mn-cs"/>
              </a:rPr>
              <a:t>identified that have a large effect84,85, these do not explain a high proportion of the genetic variance86.</a:t>
            </a:r>
            <a:endParaRPr lang="en-US" dirty="0"/>
          </a:p>
        </p:txBody>
      </p:sp>
      <p:sp>
        <p:nvSpPr>
          <p:cNvPr id="4" name="Slide Number Placeholder 3"/>
          <p:cNvSpPr>
            <a:spLocks noGrp="1"/>
          </p:cNvSpPr>
          <p:nvPr>
            <p:ph type="sldNum" sz="quarter" idx="10"/>
          </p:nvPr>
        </p:nvSpPr>
        <p:spPr/>
        <p:txBody>
          <a:bodyPr/>
          <a:lstStyle/>
          <a:p>
            <a:fld id="{4DBB0E6A-FD10-4C84-91FE-45B86613C754}" type="slidenum">
              <a:rPr lang="en-US" smtClean="0"/>
              <a:t>38</a:t>
            </a:fld>
            <a:endParaRPr lang="en-US"/>
          </a:p>
        </p:txBody>
      </p:sp>
    </p:spTree>
    <p:extLst>
      <p:ext uri="{BB962C8B-B14F-4D97-AF65-F5344CB8AC3E}">
        <p14:creationId xmlns:p14="http://schemas.microsoft.com/office/powerpoint/2010/main" val="304438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Genotyping is not required to compute</a:t>
            </a:r>
            <a:r>
              <a:rPr lang="en-US" baseline="0" dirty="0"/>
              <a:t> h2, because it can be derived by comparing the phenotypic similarity between relatives sharing genes and the environment to different degrees.  </a:t>
            </a:r>
          </a:p>
          <a:p>
            <a:endParaRPr lang="en-US" baseline="0" dirty="0"/>
          </a:p>
          <a:p>
            <a:r>
              <a:rPr lang="en-US" baseline="0" dirty="0"/>
              <a:t>Twin studies are preferable to sibling studies when e2 is decomposed into c2 and e2:  equal environments assumption.  Same-sex DZ twins are more likely to have a truly common environment than opposite-sex DZ twins or siblings (because of differences in gender and age).  Still, this assumption may not entirely hold even for MZ twins.</a:t>
            </a:r>
          </a:p>
          <a:p>
            <a:endParaRPr lang="en-US" dirty="0"/>
          </a:p>
        </p:txBody>
      </p:sp>
      <p:sp>
        <p:nvSpPr>
          <p:cNvPr id="4" name="Slide Number Placeholder 3"/>
          <p:cNvSpPr>
            <a:spLocks noGrp="1"/>
          </p:cNvSpPr>
          <p:nvPr>
            <p:ph type="sldNum" sz="quarter" idx="10"/>
          </p:nvPr>
        </p:nvSpPr>
        <p:spPr/>
        <p:txBody>
          <a:bodyPr/>
          <a:lstStyle/>
          <a:p>
            <a:fld id="{E6409AF6-D7D3-4829-BE55-EC3F79D9441E}" type="slidenum">
              <a:rPr lang="en-US" smtClean="0"/>
              <a:t>40</a:t>
            </a:fld>
            <a:endParaRPr lang="en-US"/>
          </a:p>
        </p:txBody>
      </p:sp>
    </p:spTree>
    <p:extLst>
      <p:ext uri="{BB962C8B-B14F-4D97-AF65-F5344CB8AC3E}">
        <p14:creationId xmlns:p14="http://schemas.microsoft.com/office/powerpoint/2010/main" val="438264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*GCTA provides the proportion, not the heritability. Adjustment for prediction errors and the relationship between SNPs and causal variants is required to estimate an unbiased heritability (details are in Nat Genet. 2010 Jul;42(7):565-9)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Proportion of phenotypic variance explained by all SNPs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4DBB0E6A-FD10-4C84-91FE-45B86613C754}" type="slidenum">
              <a:rPr lang="en-US" smtClean="0"/>
              <a:t>41</a:t>
            </a:fld>
            <a:endParaRPr lang="en-US"/>
          </a:p>
        </p:txBody>
      </p:sp>
    </p:spTree>
    <p:extLst>
      <p:ext uri="{BB962C8B-B14F-4D97-AF65-F5344CB8AC3E}">
        <p14:creationId xmlns:p14="http://schemas.microsoft.com/office/powerpoint/2010/main" val="1244667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07DA5E-D61F-9D4D-9292-85AF5609B660}" type="slidenum">
              <a:rPr lang="en-US" smtClean="0"/>
              <a:t>43</a:t>
            </a:fld>
            <a:endParaRPr lang="en-US"/>
          </a:p>
        </p:txBody>
      </p:sp>
    </p:spTree>
    <p:extLst>
      <p:ext uri="{BB962C8B-B14F-4D97-AF65-F5344CB8AC3E}">
        <p14:creationId xmlns:p14="http://schemas.microsoft.com/office/powerpoint/2010/main" val="3629895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Standard-Slid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86609" y="1551816"/>
            <a:ext cx="11153089"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296946"/>
            <a:ext cx="8534400" cy="1106334"/>
          </a:xfrm>
        </p:spPr>
        <p:txBody>
          <a:bodyPr/>
          <a:lstStyle>
            <a:lvl1pPr marL="0" indent="0" algn="ctr">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724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5" name="Picture 4" descr="Standard-Slide-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60782" y="274638"/>
            <a:ext cx="11121617" cy="1143000"/>
          </a:xfrm>
        </p:spPr>
        <p:txBody>
          <a:bodyPr>
            <a:noAutofit/>
          </a:bodyPr>
          <a:lstStyle>
            <a:lvl1pPr>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0782" y="1600201"/>
            <a:ext cx="11121617"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5771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Standard-Slide-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603418" y="274638"/>
            <a:ext cx="8978981"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2638011" y="1600201"/>
            <a:ext cx="426646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314912" y="1600201"/>
            <a:ext cx="42674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9508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Picture 4" descr="Standard-Slide-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1" y="274638"/>
            <a:ext cx="10972799"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47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5" name="Picture 4" descr="Standard-Slide-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1" y="274638"/>
            <a:ext cx="10972799" cy="1143000"/>
          </a:xfrm>
        </p:spPr>
        <p:txBody>
          <a:bodyPr>
            <a:no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3381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pic>
        <p:nvPicPr>
          <p:cNvPr id="5" name="Picture 4" descr="Standard-Slide-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306529" y="274638"/>
            <a:ext cx="9275871"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0132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pic>
        <p:nvPicPr>
          <p:cNvPr id="5" name="Picture 4" descr="Standard-Slide-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306529" y="283278"/>
            <a:ext cx="9275871" cy="1143000"/>
          </a:xfrm>
        </p:spPr>
        <p:txBody>
          <a:bodyPr>
            <a:noAutofit/>
          </a:bodyPr>
          <a:lstStyle>
            <a:lvl1pPr>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8841"/>
            <a:ext cx="5384800" cy="4525963"/>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8841"/>
            <a:ext cx="5384800" cy="4525963"/>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0033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pic>
        <p:nvPicPr>
          <p:cNvPr id="5" name="Picture 4" descr="Standard-Slide-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1" y="274638"/>
            <a:ext cx="10972799"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3569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6_Two Content">
    <p:spTree>
      <p:nvGrpSpPr>
        <p:cNvPr id="1" name=""/>
        <p:cNvGrpSpPr/>
        <p:nvPr/>
      </p:nvGrpSpPr>
      <p:grpSpPr>
        <a:xfrm>
          <a:off x="0" y="0"/>
          <a:ext cx="0" cy="0"/>
          <a:chOff x="0" y="0"/>
          <a:chExt cx="0" cy="0"/>
        </a:xfrm>
      </p:grpSpPr>
      <p:pic>
        <p:nvPicPr>
          <p:cNvPr id="5" name="Picture 4" descr="Standard-Slide-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1" y="274638"/>
            <a:ext cx="10972799" cy="1143000"/>
          </a:xfrm>
        </p:spPr>
        <p:txBody>
          <a:bodyPr>
            <a:noAutofit/>
          </a:bodyPr>
          <a:lstStyle>
            <a:lvl1pPr>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6629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Standard-Slide-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603418" y="274638"/>
            <a:ext cx="8978981" cy="1143000"/>
          </a:xfrm>
        </p:spPr>
        <p:txBody>
          <a:bodyPr>
            <a:no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2614934" y="1535113"/>
            <a:ext cx="4257065" cy="639762"/>
          </a:xfrm>
        </p:spPr>
        <p:txBody>
          <a:bodyPr anchor="b">
            <a:normAutofit/>
          </a:bodyPr>
          <a:lstStyle>
            <a:lvl1pPr marL="0" indent="0">
              <a:buNone/>
              <a:defRPr sz="2000" b="1" i="0">
                <a:solidFill>
                  <a:schemeClr val="accent4"/>
                </a:solidFill>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14934" y="2174875"/>
            <a:ext cx="425706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314912" y="1535113"/>
            <a:ext cx="4267488" cy="639762"/>
          </a:xfrm>
        </p:spPr>
        <p:txBody>
          <a:bodyPr anchor="b">
            <a:normAutofit/>
          </a:bodyPr>
          <a:lstStyle>
            <a:lvl1pPr marL="0" indent="0">
              <a:buNone/>
              <a:defRPr sz="2000" b="1" i="0">
                <a:solidFill>
                  <a:srgbClr val="4A4D4D"/>
                </a:solidFill>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314912" y="2174875"/>
            <a:ext cx="42674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0098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7" name="Picture 6" descr="Standard-Slide-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1" y="274638"/>
            <a:ext cx="10972799" cy="1143000"/>
          </a:xfrm>
        </p:spPr>
        <p:txBody>
          <a:bodyPr>
            <a:no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i="0">
                <a:solidFill>
                  <a:srgbClr val="4A4D4D"/>
                </a:solidFill>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i="0">
                <a:solidFill>
                  <a:srgbClr val="4A4D4D"/>
                </a:solidFill>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360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descr="Standard-Slid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86609" y="1551816"/>
            <a:ext cx="11153089"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296946"/>
            <a:ext cx="8534400" cy="1106334"/>
          </a:xfrm>
        </p:spPr>
        <p:txBody>
          <a:bodyPr/>
          <a:lstStyle>
            <a:lvl1pPr marL="0" indent="0" algn="ctr">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60931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7" name="Picture 6" descr="Standard-Slide-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1" y="274638"/>
            <a:ext cx="10972799" cy="1143000"/>
          </a:xfrm>
        </p:spPr>
        <p:txBody>
          <a:bodyPr>
            <a:noAutofit/>
          </a:bodyPr>
          <a:lstStyle>
            <a:lvl1pP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i="0">
                <a:solidFill>
                  <a:schemeClr val="bg1"/>
                </a:solidFill>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i="0">
                <a:solidFill>
                  <a:schemeClr val="bg1"/>
                </a:solidFill>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5506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pic>
        <p:nvPicPr>
          <p:cNvPr id="7" name="Picture 6" descr="Standard-Slide-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296795" y="274638"/>
            <a:ext cx="9285604" cy="1143000"/>
          </a:xfrm>
        </p:spPr>
        <p:txBody>
          <a:bodyPr>
            <a:no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i="0">
                <a:solidFill>
                  <a:srgbClr val="4A4D4D"/>
                </a:solidFill>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i="0">
                <a:solidFill>
                  <a:srgbClr val="4A4D4D"/>
                </a:solidFill>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1129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pic>
        <p:nvPicPr>
          <p:cNvPr id="7" name="Picture 6" descr="Standard-Slide-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296795" y="274638"/>
            <a:ext cx="9285604" cy="1143000"/>
          </a:xfrm>
        </p:spPr>
        <p:txBody>
          <a:bodyPr>
            <a:noAutofit/>
          </a:bodyPr>
          <a:lstStyle>
            <a:lvl1pPr>
              <a:defRPr sz="360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i="0">
                <a:solidFill>
                  <a:srgbClr val="FFFFFF"/>
                </a:solidFill>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i="0">
                <a:solidFill>
                  <a:srgbClr val="FFFFFF"/>
                </a:solidFill>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535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pic>
        <p:nvPicPr>
          <p:cNvPr id="7" name="Picture 6" descr="Standard-Slide-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1" y="274638"/>
            <a:ext cx="10972799" cy="1143000"/>
          </a:xfrm>
        </p:spPr>
        <p:txBody>
          <a:bodyPr>
            <a:no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i="0">
                <a:solidFill>
                  <a:schemeClr val="accent4"/>
                </a:solidFill>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i="0">
                <a:solidFill>
                  <a:schemeClr val="accent4"/>
                </a:solidFill>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6648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6_Comparison">
    <p:spTree>
      <p:nvGrpSpPr>
        <p:cNvPr id="1" name=""/>
        <p:cNvGrpSpPr/>
        <p:nvPr/>
      </p:nvGrpSpPr>
      <p:grpSpPr>
        <a:xfrm>
          <a:off x="0" y="0"/>
          <a:ext cx="0" cy="0"/>
          <a:chOff x="0" y="0"/>
          <a:chExt cx="0" cy="0"/>
        </a:xfrm>
      </p:grpSpPr>
      <p:pic>
        <p:nvPicPr>
          <p:cNvPr id="7" name="Picture 6" descr="Standard-Slide-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1" y="274638"/>
            <a:ext cx="10972799" cy="1143000"/>
          </a:xfrm>
        </p:spPr>
        <p:txBody>
          <a:bodyPr>
            <a:noAutofit/>
          </a:bodyPr>
          <a:lstStyle>
            <a:lvl1pP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i="0">
                <a:solidFill>
                  <a:schemeClr val="bg1"/>
                </a:solidFill>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i="0">
                <a:solidFill>
                  <a:schemeClr val="bg1"/>
                </a:solidFill>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7154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pic>
        <p:nvPicPr>
          <p:cNvPr id="3" name="Picture 2" descr="Standard-Slide-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557339" y="274638"/>
            <a:ext cx="9025061" cy="1143000"/>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2308549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Standard-Slide-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10536" y="274638"/>
            <a:ext cx="10971864" cy="1143000"/>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259098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2" descr="Standard-Slide-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10536" y="274638"/>
            <a:ext cx="10971864" cy="1143000"/>
          </a:xfrm>
        </p:spPr>
        <p:txBody>
          <a:bodyPr>
            <a:noAutofit/>
          </a:bodyPr>
          <a:lstStyle>
            <a:lvl1pPr>
              <a:defRPr sz="36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2918751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3" name="Picture 2" descr="Standard-Slide-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199475" y="274638"/>
            <a:ext cx="9382925" cy="1143000"/>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2678096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3" name="Picture 2" descr="Standard-Slide-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199475" y="274638"/>
            <a:ext cx="9382925" cy="1143000"/>
          </a:xfrm>
        </p:spPr>
        <p:txBody>
          <a:bodyPr>
            <a:noAutofit/>
          </a:bodyPr>
          <a:lstStyle>
            <a:lvl1pPr>
              <a:defRPr sz="36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43741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5" name="Picture 4" descr="Standard-Slide-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86609" y="1551816"/>
            <a:ext cx="11153089"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296946"/>
            <a:ext cx="8534400" cy="1106334"/>
          </a:xfrm>
        </p:spPr>
        <p:txBody>
          <a:bodyPr/>
          <a:lstStyle>
            <a:lvl1pPr marL="0" indent="0" algn="ctr">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48902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3" name="Picture 2" descr="Standard-Slide-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10536" y="274638"/>
            <a:ext cx="10971864" cy="1143000"/>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191479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pic>
        <p:nvPicPr>
          <p:cNvPr id="3" name="Picture 2" descr="Standard-Slide-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10536" y="274638"/>
            <a:ext cx="10971864" cy="1143000"/>
          </a:xfrm>
        </p:spPr>
        <p:txBody>
          <a:bodyPr>
            <a:noAutofit/>
          </a:bodyPr>
          <a:lstStyle>
            <a:lvl1pPr>
              <a:defRPr sz="36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159781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Standard-Slide-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2135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descr="Standard-Slide-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1485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 descr="Standard-Slide-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72430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 descr="Standard-Slide-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5822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2" name="Picture 1" descr="Standard-Slide-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95661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2" name="Picture 1" descr="Standard-Slide-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79006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descr="Standard-Slide-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2882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5_Content with Caption">
    <p:spTree>
      <p:nvGrpSpPr>
        <p:cNvPr id="1" name=""/>
        <p:cNvGrpSpPr/>
        <p:nvPr/>
      </p:nvGrpSpPr>
      <p:grpSpPr>
        <a:xfrm>
          <a:off x="0" y="0"/>
          <a:ext cx="0" cy="0"/>
          <a:chOff x="0" y="0"/>
          <a:chExt cx="0" cy="0"/>
        </a:xfrm>
      </p:grpSpPr>
      <p:pic>
        <p:nvPicPr>
          <p:cNvPr id="5" name="Picture 4" descr="Standard-Slide-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615142" y="277132"/>
            <a:ext cx="3190711"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6105360" y="273050"/>
            <a:ext cx="5477040" cy="62155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15142" y="1439182"/>
            <a:ext cx="3190711" cy="5049458"/>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524601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Standard-Slide-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488223" y="274638"/>
            <a:ext cx="9094176"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2488222" y="1600201"/>
            <a:ext cx="9094177"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17631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Standard-Slide-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1" y="273050"/>
            <a:ext cx="4011084" cy="2461272"/>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734322"/>
            <a:ext cx="4011084" cy="33918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597320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5" name="Picture 4" descr="Standard-Slide-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1" y="1572272"/>
            <a:ext cx="4011084" cy="1162050"/>
          </a:xfrm>
        </p:spPr>
        <p:txBody>
          <a:bodyPr anchor="b"/>
          <a:lstStyle>
            <a:lvl1pPr algn="l">
              <a:defRPr sz="20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734322"/>
            <a:ext cx="4011084" cy="339184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096381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5" name="Picture 4" descr="Standard-Slide-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1" y="1572272"/>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734322"/>
            <a:ext cx="4011084" cy="33918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612739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pic>
        <p:nvPicPr>
          <p:cNvPr id="5" name="Picture 4" descr="Standard-Slide-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1" y="1572272"/>
            <a:ext cx="4011084" cy="1162050"/>
          </a:xfrm>
        </p:spPr>
        <p:txBody>
          <a:bodyPr anchor="b"/>
          <a:lstStyle>
            <a:lvl1pPr algn="l">
              <a:defRPr sz="2000" b="1">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734322"/>
            <a:ext cx="4011084" cy="3391840"/>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0467293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6_Content with Caption">
    <p:spTree>
      <p:nvGrpSpPr>
        <p:cNvPr id="1" name=""/>
        <p:cNvGrpSpPr/>
        <p:nvPr/>
      </p:nvGrpSpPr>
      <p:grpSpPr>
        <a:xfrm>
          <a:off x="0" y="0"/>
          <a:ext cx="0" cy="0"/>
          <a:chOff x="0" y="0"/>
          <a:chExt cx="0" cy="0"/>
        </a:xfrm>
      </p:grpSpPr>
      <p:pic>
        <p:nvPicPr>
          <p:cNvPr id="5" name="Picture 4" descr="Standard-Slide-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1" y="1572272"/>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734322"/>
            <a:ext cx="4011084" cy="33918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2750218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pic>
        <p:nvPicPr>
          <p:cNvPr id="5" name="Picture 4" descr="Standard-Slide-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1" y="1572272"/>
            <a:ext cx="4011084" cy="1162050"/>
          </a:xfrm>
        </p:spPr>
        <p:txBody>
          <a:bodyPr anchor="b"/>
          <a:lstStyle>
            <a:lvl1pPr algn="l">
              <a:defRPr sz="2000" b="1">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734322"/>
            <a:ext cx="4011084" cy="3391840"/>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9211796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Standard-Slide-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11317" y="4800600"/>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33113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311317" y="5367338"/>
            <a:ext cx="7315200" cy="804862"/>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38911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5" name="Picture 4" descr="Standard-Slide-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2816406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5" name="Picture 4" descr="Standard-Slide-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389717" y="4800600"/>
            <a:ext cx="7315200" cy="566738"/>
          </a:xfrm>
        </p:spPr>
        <p:txBody>
          <a:bodyPr anchor="b"/>
          <a:lstStyle>
            <a:lvl1pPr algn="l">
              <a:defRPr sz="2000" b="1">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b="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2628760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pic>
        <p:nvPicPr>
          <p:cNvPr id="5" name="Picture 4" descr="Standard-Slide-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6512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Standard-Slide-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60782" y="274638"/>
            <a:ext cx="11121617"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0782" y="1600201"/>
            <a:ext cx="11121617"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1443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pic>
        <p:nvPicPr>
          <p:cNvPr id="5" name="Picture 4" descr="Standard-Slide-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389717" y="4800600"/>
            <a:ext cx="7315200" cy="566738"/>
          </a:xfrm>
        </p:spPr>
        <p:txBody>
          <a:bodyPr anchor="b"/>
          <a:lstStyle>
            <a:lvl1pPr algn="l">
              <a:defRPr sz="2000" b="1">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b="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3671007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5_Picture with Caption">
    <p:spTree>
      <p:nvGrpSpPr>
        <p:cNvPr id="1" name=""/>
        <p:cNvGrpSpPr/>
        <p:nvPr/>
      </p:nvGrpSpPr>
      <p:grpSpPr>
        <a:xfrm>
          <a:off x="0" y="0"/>
          <a:ext cx="0" cy="0"/>
          <a:chOff x="0" y="0"/>
          <a:chExt cx="0" cy="0"/>
        </a:xfrm>
      </p:grpSpPr>
      <p:pic>
        <p:nvPicPr>
          <p:cNvPr id="5" name="Picture 4" descr="Standard-Slide-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9675606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6_Picture with Caption">
    <p:spTree>
      <p:nvGrpSpPr>
        <p:cNvPr id="1" name=""/>
        <p:cNvGrpSpPr/>
        <p:nvPr/>
      </p:nvGrpSpPr>
      <p:grpSpPr>
        <a:xfrm>
          <a:off x="0" y="0"/>
          <a:ext cx="0" cy="0"/>
          <a:chOff x="0" y="0"/>
          <a:chExt cx="0" cy="0"/>
        </a:xfrm>
      </p:grpSpPr>
      <p:pic>
        <p:nvPicPr>
          <p:cNvPr id="5" name="Picture 4" descr="Standard-Slide-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389717" y="4800600"/>
            <a:ext cx="7315200" cy="566738"/>
          </a:xfrm>
        </p:spPr>
        <p:txBody>
          <a:bodyPr anchor="b"/>
          <a:lstStyle>
            <a:lvl1pPr algn="l">
              <a:defRPr sz="2000" b="1">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b="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9917948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D9B3F0-2D64-405A-9D9A-5C64B6EB0879}" type="datetimeFigureOut">
              <a:rPr lang="en-US" smtClean="0"/>
              <a:t>9/6/17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649A9-CEE5-49E1-A843-814BF921F62F}" type="slidenum">
              <a:rPr lang="en-US" smtClean="0"/>
              <a:t>‹#›</a:t>
            </a:fld>
            <a:endParaRPr lang="en-US"/>
          </a:p>
        </p:txBody>
      </p:sp>
    </p:spTree>
    <p:extLst>
      <p:ext uri="{BB962C8B-B14F-4D97-AF65-F5344CB8AC3E}">
        <p14:creationId xmlns:p14="http://schemas.microsoft.com/office/powerpoint/2010/main" val="37878184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8851" y="-1588"/>
            <a:ext cx="1073149" cy="103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a:cxnSpLocks noChangeShapeType="1"/>
          </p:cNvCxnSpPr>
          <p:nvPr/>
        </p:nvCxnSpPr>
        <p:spPr bwMode="auto">
          <a:xfrm>
            <a:off x="1" y="1039813"/>
            <a:ext cx="12204700"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Straight Connector 6"/>
          <p:cNvCxnSpPr/>
          <p:nvPr/>
        </p:nvCxnSpPr>
        <p:spPr>
          <a:xfrm>
            <a:off x="1" y="1008063"/>
            <a:ext cx="12204700" cy="0"/>
          </a:xfrm>
          <a:prstGeom prst="line">
            <a:avLst/>
          </a:prstGeom>
          <a:ln w="38100" cap="flat" cmpd="sng" algn="ctr">
            <a:solidFill>
              <a:srgbClr val="856B38"/>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0" y="0"/>
            <a:ext cx="12192000" cy="1051560"/>
          </a:xfrm>
          <a:prstGeom prst="rect">
            <a:avLst/>
          </a:prstGeom>
          <a:ln w="28575" cap="flat" cmpd="sng" algn="ctr">
            <a:noFill/>
            <a:prstDash val="solid"/>
            <a:round/>
            <a:headEnd type="none" w="med" len="med"/>
            <a:tailEnd type="none" w="med" len="med"/>
          </a:ln>
        </p:spPr>
        <p:txBody>
          <a:bodyPr anchor="ctr"/>
          <a:lstStyle>
            <a:lvl1pPr algn="l">
              <a:defRPr sz="4000">
                <a:latin typeface="Arial Narrow"/>
                <a:cs typeface="Arial"/>
              </a:defRPr>
            </a:lvl1pPr>
          </a:lstStyle>
          <a:p>
            <a:r>
              <a:rPr lang="en-US"/>
              <a:t>Click to edit Master title style</a:t>
            </a:r>
            <a:endParaRPr lang="en-US" dirty="0"/>
          </a:p>
        </p:txBody>
      </p:sp>
      <p:sp>
        <p:nvSpPr>
          <p:cNvPr id="8" name="Text Placeholder 7"/>
          <p:cNvSpPr>
            <a:spLocks noGrp="1"/>
          </p:cNvSpPr>
          <p:nvPr>
            <p:ph type="body" sz="quarter" idx="10"/>
          </p:nvPr>
        </p:nvSpPr>
        <p:spPr>
          <a:xfrm>
            <a:off x="319385" y="1265238"/>
            <a:ext cx="11582400" cy="5303520"/>
          </a:xfrm>
          <a:prstGeom prst="rect">
            <a:avLst/>
          </a:prstGeom>
        </p:spPr>
        <p:txBody>
          <a:bodyPr/>
          <a:lstStyle>
            <a:lvl1pPr>
              <a:buClr>
                <a:srgbClr val="856B38"/>
              </a:buClr>
              <a:defRPr>
                <a:latin typeface="Arial Narrow" pitchFamily="34" charset="0"/>
                <a:cs typeface="Arial" pitchFamily="34" charset="0"/>
              </a:defRPr>
            </a:lvl1pPr>
            <a:lvl2pPr>
              <a:buClr>
                <a:srgbClr val="856B38"/>
              </a:buClr>
              <a:defRPr>
                <a:latin typeface="Arial Narrow" pitchFamily="34" charset="0"/>
                <a:cs typeface="Arial" pitchFamily="34" charset="0"/>
              </a:defRPr>
            </a:lvl2pPr>
            <a:lvl3pPr>
              <a:buClr>
                <a:srgbClr val="856B38"/>
              </a:buClr>
              <a:defRPr>
                <a:latin typeface="Arial Narrow" pitchFamily="34" charset="0"/>
                <a:cs typeface="Arial" pitchFamily="34" charset="0"/>
              </a:defRPr>
            </a:lvl3pPr>
            <a:lvl4pPr>
              <a:buClr>
                <a:srgbClr val="856B38"/>
              </a:buClr>
              <a:defRPr>
                <a:latin typeface="Arial Narrow" pitchFamily="34" charset="0"/>
                <a:cs typeface="Arial" pitchFamily="34" charset="0"/>
              </a:defRPr>
            </a:lvl4pPr>
            <a:lvl5pPr>
              <a:buClr>
                <a:srgbClr val="856B38"/>
              </a:buClr>
              <a:defRPr>
                <a:latin typeface="Arial Narrow"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902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descr="Standard-Slide-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60782" y="274638"/>
            <a:ext cx="11121617" cy="1143000"/>
          </a:xfrm>
        </p:spPr>
        <p:txBody>
          <a:bodyPr>
            <a:no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0782" y="1600201"/>
            <a:ext cx="11121617" cy="452596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337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descr="Standard-Slide-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488223" y="274638"/>
            <a:ext cx="9094176" cy="1143000"/>
          </a:xfrm>
        </p:spPr>
        <p:txBody>
          <a:bodyPr>
            <a:noAutofit/>
          </a:bodyPr>
          <a:lstStyle>
            <a:lvl1pPr>
              <a:defRPr sz="3600">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437744" y="1600201"/>
            <a:ext cx="11144656"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43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descr="Standard-Slide-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488223" y="274638"/>
            <a:ext cx="9094176" cy="1143000"/>
          </a:xfrm>
        </p:spPr>
        <p:txBody>
          <a:bodyPr>
            <a:noAutofit/>
          </a:bodyPr>
          <a:lstStyle>
            <a:lvl1pPr>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37744" y="1600201"/>
            <a:ext cx="11144656" cy="452596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082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5" name="Picture 4" descr="Standard-Slide-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60782" y="274638"/>
            <a:ext cx="11121617"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0782" y="1600201"/>
            <a:ext cx="11121617"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28571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theme" Target="../theme/theme1.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51445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6" r:id="rId54"/>
  </p:sldLayoutIdLst>
  <p:txStyles>
    <p:titleStyle>
      <a:lvl1pPr algn="ctr" defTabSz="457200" rtl="0" eaLnBrk="1" latinLnBrk="0" hangingPunct="1">
        <a:spcBef>
          <a:spcPct val="0"/>
        </a:spcBef>
        <a:buNone/>
        <a:defRPr sz="4400" b="1" kern="1200">
          <a:solidFill>
            <a:schemeClr val="tx1"/>
          </a:solidFill>
          <a:latin typeface="Avenir Next Regular"/>
          <a:ea typeface="+mj-ea"/>
          <a:cs typeface="Avenir Next Regular"/>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rcury Display"/>
          <a:ea typeface="+mn-ea"/>
          <a:cs typeface="Mercury Display"/>
        </a:defRPr>
      </a:lvl1pPr>
      <a:lvl2pPr marL="742950" indent="-285750" algn="l" defTabSz="457200" rtl="0" eaLnBrk="1" latinLnBrk="0" hangingPunct="1">
        <a:spcBef>
          <a:spcPct val="20000"/>
        </a:spcBef>
        <a:buFont typeface="Arial"/>
        <a:buChar char="–"/>
        <a:defRPr sz="2800" b="0" i="0" kern="1200">
          <a:solidFill>
            <a:schemeClr val="tx1"/>
          </a:solidFill>
          <a:latin typeface="Mercury Display"/>
          <a:ea typeface="+mn-ea"/>
          <a:cs typeface="Mercury Display"/>
        </a:defRPr>
      </a:lvl2pPr>
      <a:lvl3pPr marL="1143000" indent="-228600" algn="l" defTabSz="457200" rtl="0" eaLnBrk="1" latinLnBrk="0" hangingPunct="1">
        <a:spcBef>
          <a:spcPct val="20000"/>
        </a:spcBef>
        <a:buFont typeface="Arial"/>
        <a:buChar char="•"/>
        <a:defRPr sz="2400" b="0" i="0" kern="1200">
          <a:solidFill>
            <a:schemeClr val="tx1"/>
          </a:solidFill>
          <a:latin typeface="Mercury Display"/>
          <a:ea typeface="+mn-ea"/>
          <a:cs typeface="Mercury Display"/>
        </a:defRPr>
      </a:lvl3pPr>
      <a:lvl4pPr marL="16002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4pPr>
      <a:lvl5pPr marL="20574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hyperlink" Target="http://csg.sph.umich.edu/abecasis/cats/gas_power_calculator/index.html" TargetMode="External"/><Relationship Id="rId3" Type="http://schemas.openxmlformats.org/officeDocument/2006/relationships/hyperlink" Target="http://dceg.cancer.gov/bb/tools/pg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hyperlink" Target="http://biostats.usc.edu/Quanto.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7.png"/><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31.emf"/><Relationship Id="rId6" Type="http://schemas.openxmlformats.org/officeDocument/2006/relationships/oleObject" Target="../embeddings/oleObject2.bin"/><Relationship Id="rId7" Type="http://schemas.openxmlformats.org/officeDocument/2006/relationships/image" Target="../media/image32.emf"/><Relationship Id="rId8" Type="http://schemas.openxmlformats.org/officeDocument/2006/relationships/oleObject" Target="../embeddings/oleObject3.bin"/><Relationship Id="rId9" Type="http://schemas.openxmlformats.org/officeDocument/2006/relationships/image" Target="../media/image33.emf"/><Relationship Id="rId10" Type="http://schemas.openxmlformats.org/officeDocument/2006/relationships/oleObject" Target="../embeddings/oleObject4.bin"/><Relationship Id="rId11" Type="http://schemas.openxmlformats.org/officeDocument/2006/relationships/image" Target="../media/image34.emf"/><Relationship Id="rId1" Type="http://schemas.openxmlformats.org/officeDocument/2006/relationships/vmlDrawing" Target="../drawings/vmlDrawing1.vml"/><Relationship Id="rId2"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5.bin"/><Relationship Id="rId5" Type="http://schemas.openxmlformats.org/officeDocument/2006/relationships/image" Target="../media/image35.emf"/><Relationship Id="rId6" Type="http://schemas.openxmlformats.org/officeDocument/2006/relationships/oleObject" Target="../embeddings/oleObject6.bin"/><Relationship Id="rId7" Type="http://schemas.openxmlformats.org/officeDocument/2006/relationships/image" Target="../media/image36.emf"/><Relationship Id="rId8" Type="http://schemas.openxmlformats.org/officeDocument/2006/relationships/oleObject" Target="../embeddings/oleObject7.bin"/><Relationship Id="rId9" Type="http://schemas.openxmlformats.org/officeDocument/2006/relationships/image" Target="../media/image37.emf"/><Relationship Id="rId10" Type="http://schemas.openxmlformats.org/officeDocument/2006/relationships/oleObject" Target="../embeddings/oleObject8.bin"/><Relationship Id="rId11" Type="http://schemas.openxmlformats.org/officeDocument/2006/relationships/image" Target="../media/image38.emf"/><Relationship Id="rId1" Type="http://schemas.openxmlformats.org/officeDocument/2006/relationships/vmlDrawing" Target="../drawings/vmlDrawing2.vml"/><Relationship Id="rId2"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1" Type="http://schemas.openxmlformats.org/officeDocument/2006/relationships/image" Target="../media/image42.emf"/><Relationship Id="rId12" Type="http://schemas.openxmlformats.org/officeDocument/2006/relationships/oleObject" Target="../embeddings/oleObject13.bin"/><Relationship Id="rId13" Type="http://schemas.openxmlformats.org/officeDocument/2006/relationships/image" Target="../media/image43.emf"/><Relationship Id="rId14" Type="http://schemas.openxmlformats.org/officeDocument/2006/relationships/oleObject" Target="../embeddings/oleObject14.bin"/><Relationship Id="rId15" Type="http://schemas.openxmlformats.org/officeDocument/2006/relationships/image" Target="../media/image44.emf"/><Relationship Id="rId16" Type="http://schemas.openxmlformats.org/officeDocument/2006/relationships/oleObject" Target="../embeddings/oleObject15.bin"/><Relationship Id="rId17" Type="http://schemas.openxmlformats.org/officeDocument/2006/relationships/image" Target="../media/image45.emf"/><Relationship Id="rId1" Type="http://schemas.openxmlformats.org/officeDocument/2006/relationships/vmlDrawing" Target="../drawings/vmlDrawing3.vml"/><Relationship Id="rId2" Type="http://schemas.openxmlformats.org/officeDocument/2006/relationships/slideLayout" Target="../slideLayouts/slideLayout33.xml"/><Relationship Id="rId3" Type="http://schemas.openxmlformats.org/officeDocument/2006/relationships/notesSlide" Target="../notesSlides/notesSlide12.xml"/><Relationship Id="rId4" Type="http://schemas.openxmlformats.org/officeDocument/2006/relationships/oleObject" Target="../embeddings/oleObject9.bin"/><Relationship Id="rId5" Type="http://schemas.openxmlformats.org/officeDocument/2006/relationships/image" Target="../media/image39.emf"/><Relationship Id="rId6" Type="http://schemas.openxmlformats.org/officeDocument/2006/relationships/oleObject" Target="../embeddings/oleObject10.bin"/><Relationship Id="rId7" Type="http://schemas.openxmlformats.org/officeDocument/2006/relationships/image" Target="../media/image40.emf"/><Relationship Id="rId8" Type="http://schemas.openxmlformats.org/officeDocument/2006/relationships/oleObject" Target="../embeddings/oleObject11.bin"/><Relationship Id="rId9" Type="http://schemas.openxmlformats.org/officeDocument/2006/relationships/image" Target="../media/image41.emf"/><Relationship Id="rId10" Type="http://schemas.openxmlformats.org/officeDocument/2006/relationships/oleObject" Target="../embeddings/oleObject12.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6.bin"/><Relationship Id="rId5" Type="http://schemas.openxmlformats.org/officeDocument/2006/relationships/image" Target="../media/image46.emf"/><Relationship Id="rId6" Type="http://schemas.openxmlformats.org/officeDocument/2006/relationships/oleObject" Target="../embeddings/oleObject17.bin"/><Relationship Id="rId7" Type="http://schemas.openxmlformats.org/officeDocument/2006/relationships/image" Target="../media/image47.emf"/><Relationship Id="rId8" Type="http://schemas.openxmlformats.org/officeDocument/2006/relationships/oleObject" Target="../embeddings/oleObject18.bin"/><Relationship Id="rId9" Type="http://schemas.openxmlformats.org/officeDocument/2006/relationships/image" Target="../media/image48.emf"/><Relationship Id="rId10" Type="http://schemas.openxmlformats.org/officeDocument/2006/relationships/oleObject" Target="../embeddings/oleObject19.bin"/><Relationship Id="rId11" Type="http://schemas.openxmlformats.org/officeDocument/2006/relationships/image" Target="../media/image49.emf"/><Relationship Id="rId1" Type="http://schemas.openxmlformats.org/officeDocument/2006/relationships/vmlDrawing" Target="../drawings/vmlDrawing4.vml"/><Relationship Id="rId2"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20.bin"/><Relationship Id="rId5" Type="http://schemas.openxmlformats.org/officeDocument/2006/relationships/image" Target="../media/image50.emf"/><Relationship Id="rId6" Type="http://schemas.openxmlformats.org/officeDocument/2006/relationships/oleObject" Target="../embeddings/oleObject21.bin"/><Relationship Id="rId7" Type="http://schemas.openxmlformats.org/officeDocument/2006/relationships/image" Target="../media/image51.emf"/><Relationship Id="rId8" Type="http://schemas.openxmlformats.org/officeDocument/2006/relationships/oleObject" Target="../embeddings/oleObject22.bin"/><Relationship Id="rId9" Type="http://schemas.openxmlformats.org/officeDocument/2006/relationships/image" Target="../media/image38.emf"/><Relationship Id="rId1" Type="http://schemas.openxmlformats.org/officeDocument/2006/relationships/vmlDrawing" Target="../drawings/vmlDrawing5.vml"/><Relationship Id="rId2"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9" Type="http://schemas.openxmlformats.org/officeDocument/2006/relationships/image" Target="../media/image53.emf"/><Relationship Id="rId20" Type="http://schemas.openxmlformats.org/officeDocument/2006/relationships/oleObject" Target="../embeddings/oleObject31.bin"/><Relationship Id="rId21" Type="http://schemas.openxmlformats.org/officeDocument/2006/relationships/image" Target="../media/image59.emf"/><Relationship Id="rId10" Type="http://schemas.openxmlformats.org/officeDocument/2006/relationships/oleObject" Target="../embeddings/oleObject26.bin"/><Relationship Id="rId11" Type="http://schemas.openxmlformats.org/officeDocument/2006/relationships/image" Target="../media/image54.emf"/><Relationship Id="rId12" Type="http://schemas.openxmlformats.org/officeDocument/2006/relationships/oleObject" Target="../embeddings/oleObject27.bin"/><Relationship Id="rId13" Type="http://schemas.openxmlformats.org/officeDocument/2006/relationships/image" Target="../media/image55.emf"/><Relationship Id="rId14" Type="http://schemas.openxmlformats.org/officeDocument/2006/relationships/oleObject" Target="../embeddings/oleObject28.bin"/><Relationship Id="rId15" Type="http://schemas.openxmlformats.org/officeDocument/2006/relationships/image" Target="../media/image56.emf"/><Relationship Id="rId16" Type="http://schemas.openxmlformats.org/officeDocument/2006/relationships/oleObject" Target="../embeddings/oleObject29.bin"/><Relationship Id="rId17" Type="http://schemas.openxmlformats.org/officeDocument/2006/relationships/image" Target="../media/image57.emf"/><Relationship Id="rId18" Type="http://schemas.openxmlformats.org/officeDocument/2006/relationships/oleObject" Target="../embeddings/oleObject30.bin"/><Relationship Id="rId19" Type="http://schemas.openxmlformats.org/officeDocument/2006/relationships/image" Target="../media/image58.emf"/><Relationship Id="rId1" Type="http://schemas.openxmlformats.org/officeDocument/2006/relationships/vmlDrawing" Target="../drawings/vmlDrawing6.vml"/><Relationship Id="rId2" Type="http://schemas.openxmlformats.org/officeDocument/2006/relationships/slideLayout" Target="../slideLayouts/slideLayout33.xml"/><Relationship Id="rId3" Type="http://schemas.openxmlformats.org/officeDocument/2006/relationships/notesSlide" Target="../notesSlides/notesSlide15.xml"/><Relationship Id="rId4" Type="http://schemas.openxmlformats.org/officeDocument/2006/relationships/oleObject" Target="../embeddings/oleObject23.bin"/><Relationship Id="rId5" Type="http://schemas.openxmlformats.org/officeDocument/2006/relationships/image" Target="../media/image35.emf"/><Relationship Id="rId6" Type="http://schemas.openxmlformats.org/officeDocument/2006/relationships/oleObject" Target="../embeddings/oleObject24.bin"/><Relationship Id="rId7" Type="http://schemas.openxmlformats.org/officeDocument/2006/relationships/image" Target="../media/image52.emf"/><Relationship Id="rId8" Type="http://schemas.openxmlformats.org/officeDocument/2006/relationships/oleObject" Target="../embeddings/oleObject25.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32.bin"/><Relationship Id="rId5" Type="http://schemas.openxmlformats.org/officeDocument/2006/relationships/image" Target="../media/image60.emf"/><Relationship Id="rId6" Type="http://schemas.openxmlformats.org/officeDocument/2006/relationships/oleObject" Target="../embeddings/oleObject33.bin"/><Relationship Id="rId7" Type="http://schemas.openxmlformats.org/officeDocument/2006/relationships/image" Target="../media/image61.emf"/><Relationship Id="rId1" Type="http://schemas.openxmlformats.org/officeDocument/2006/relationships/vmlDrawing" Target="../drawings/vmlDrawing7.vml"/><Relationship Id="rId2"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34.bin"/><Relationship Id="rId5" Type="http://schemas.openxmlformats.org/officeDocument/2006/relationships/image" Target="../media/image62.emf"/><Relationship Id="rId6" Type="http://schemas.openxmlformats.org/officeDocument/2006/relationships/oleObject" Target="../embeddings/oleObject35.bin"/><Relationship Id="rId7" Type="http://schemas.openxmlformats.org/officeDocument/2006/relationships/image" Target="../media/image63.emf"/><Relationship Id="rId1" Type="http://schemas.openxmlformats.org/officeDocument/2006/relationships/vmlDrawing" Target="../drawings/vmlDrawing8.vml"/><Relationship Id="rId2"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11" Type="http://schemas.openxmlformats.org/officeDocument/2006/relationships/image" Target="../media/image67.emf"/><Relationship Id="rId12" Type="http://schemas.openxmlformats.org/officeDocument/2006/relationships/oleObject" Target="../embeddings/oleObject40.bin"/><Relationship Id="rId13" Type="http://schemas.openxmlformats.org/officeDocument/2006/relationships/image" Target="../media/image68.emf"/><Relationship Id="rId1" Type="http://schemas.openxmlformats.org/officeDocument/2006/relationships/vmlDrawing" Target="../drawings/vmlDrawing9.vml"/><Relationship Id="rId2" Type="http://schemas.openxmlformats.org/officeDocument/2006/relationships/slideLayout" Target="../slideLayouts/slideLayout33.xml"/><Relationship Id="rId3" Type="http://schemas.openxmlformats.org/officeDocument/2006/relationships/notesSlide" Target="../notesSlides/notesSlide18.xml"/><Relationship Id="rId4" Type="http://schemas.openxmlformats.org/officeDocument/2006/relationships/oleObject" Target="../embeddings/oleObject36.bin"/><Relationship Id="rId5" Type="http://schemas.openxmlformats.org/officeDocument/2006/relationships/image" Target="../media/image64.emf"/><Relationship Id="rId6" Type="http://schemas.openxmlformats.org/officeDocument/2006/relationships/oleObject" Target="../embeddings/oleObject37.bin"/><Relationship Id="rId7" Type="http://schemas.openxmlformats.org/officeDocument/2006/relationships/image" Target="../media/image65.emf"/><Relationship Id="rId8" Type="http://schemas.openxmlformats.org/officeDocument/2006/relationships/oleObject" Target="../embeddings/oleObject38.bin"/><Relationship Id="rId9" Type="http://schemas.openxmlformats.org/officeDocument/2006/relationships/image" Target="../media/image66.emf"/><Relationship Id="rId10" Type="http://schemas.openxmlformats.org/officeDocument/2006/relationships/oleObject" Target="../embeddings/oleObject39.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41.bin"/><Relationship Id="rId5" Type="http://schemas.openxmlformats.org/officeDocument/2006/relationships/image" Target="../media/image69.emf"/><Relationship Id="rId6" Type="http://schemas.openxmlformats.org/officeDocument/2006/relationships/oleObject" Target="../embeddings/oleObject42.bin"/><Relationship Id="rId7" Type="http://schemas.openxmlformats.org/officeDocument/2006/relationships/image" Target="../media/image70.emf"/><Relationship Id="rId8" Type="http://schemas.openxmlformats.org/officeDocument/2006/relationships/oleObject" Target="../embeddings/oleObject43.bin"/><Relationship Id="rId9" Type="http://schemas.openxmlformats.org/officeDocument/2006/relationships/image" Target="../media/image71.emf"/><Relationship Id="rId1" Type="http://schemas.openxmlformats.org/officeDocument/2006/relationships/vmlDrawing" Target="../drawings/vmlDrawing10.vml"/><Relationship Id="rId2"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5.png"/><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93512"/>
            <a:ext cx="10363200" cy="1470025"/>
          </a:xfrm>
        </p:spPr>
        <p:txBody>
          <a:bodyPr/>
          <a:lstStyle/>
          <a:p>
            <a:r>
              <a:rPr lang="en-US" dirty="0"/>
              <a:t>Friday Harbor 2017</a:t>
            </a:r>
          </a:p>
        </p:txBody>
      </p:sp>
      <p:sp>
        <p:nvSpPr>
          <p:cNvPr id="3" name="Subtitle 2"/>
          <p:cNvSpPr>
            <a:spLocks noGrp="1"/>
          </p:cNvSpPr>
          <p:nvPr>
            <p:ph type="subTitle" idx="1"/>
          </p:nvPr>
        </p:nvSpPr>
        <p:spPr>
          <a:xfrm>
            <a:off x="1828800" y="2449285"/>
            <a:ext cx="8534400" cy="2608490"/>
          </a:xfrm>
        </p:spPr>
        <p:txBody>
          <a:bodyPr>
            <a:normAutofit fontScale="92500" lnSpcReduction="10000"/>
          </a:bodyPr>
          <a:lstStyle/>
          <a:p>
            <a:r>
              <a:rPr lang="en-US" dirty="0"/>
              <a:t>Power and Heritability</a:t>
            </a:r>
          </a:p>
          <a:p>
            <a:endParaRPr lang="en-US" dirty="0"/>
          </a:p>
          <a:p>
            <a:r>
              <a:rPr lang="en-US" dirty="0"/>
              <a:t>Sept </a:t>
            </a:r>
            <a:r>
              <a:rPr lang="en-US" dirty="0" smtClean="0"/>
              <a:t>7 </a:t>
            </a:r>
            <a:r>
              <a:rPr lang="en-US" dirty="0"/>
              <a:t>2017</a:t>
            </a:r>
          </a:p>
          <a:p>
            <a:endParaRPr lang="en-US" dirty="0"/>
          </a:p>
          <a:p>
            <a:r>
              <a:rPr lang="en-US" dirty="0"/>
              <a:t>David Fardo</a:t>
            </a:r>
          </a:p>
        </p:txBody>
      </p:sp>
    </p:spTree>
    <p:extLst>
      <p:ext uri="{BB962C8B-B14F-4D97-AF65-F5344CB8AC3E}">
        <p14:creationId xmlns:p14="http://schemas.microsoft.com/office/powerpoint/2010/main" val="395262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sp>
        <p:nvSpPr>
          <p:cNvPr id="9" name="Content Placeholder 8"/>
          <p:cNvSpPr>
            <a:spLocks noGrp="1"/>
          </p:cNvSpPr>
          <p:nvPr>
            <p:ph idx="1"/>
          </p:nvPr>
        </p:nvSpPr>
        <p:spPr/>
        <p:txBody>
          <a:bodyPr/>
          <a:lstStyle/>
          <a:p>
            <a:r>
              <a:rPr lang="en-US" dirty="0"/>
              <a:t>No control over genetic architecture BUT…</a:t>
            </a:r>
          </a:p>
          <a:p>
            <a:endParaRPr lang="en-US" dirty="0"/>
          </a:p>
          <a:p>
            <a:r>
              <a:rPr lang="en-US" dirty="0"/>
              <a:t>Subject selection</a:t>
            </a:r>
          </a:p>
          <a:p>
            <a:r>
              <a:rPr lang="en-US" dirty="0"/>
              <a:t>Definition/measurement of phenotype</a:t>
            </a:r>
          </a:p>
          <a:p>
            <a:r>
              <a:rPr lang="en-US" dirty="0"/>
              <a:t>How many / which variants</a:t>
            </a:r>
          </a:p>
          <a:p>
            <a:r>
              <a:rPr lang="en-US" dirty="0"/>
              <a:t>Covariate adjustment</a:t>
            </a:r>
          </a:p>
          <a:p>
            <a:r>
              <a:rPr lang="en-US" dirty="0"/>
              <a:t>Statistical method</a:t>
            </a:r>
          </a:p>
          <a:p>
            <a:r>
              <a:rPr lang="en-US" dirty="0"/>
              <a:t>…</a:t>
            </a:r>
          </a:p>
        </p:txBody>
      </p:sp>
      <p:sp>
        <p:nvSpPr>
          <p:cNvPr id="10" name="Text Placeholder 9"/>
          <p:cNvSpPr>
            <a:spLocks noGrp="1"/>
          </p:cNvSpPr>
          <p:nvPr>
            <p:ph type="body" sz="half" idx="2"/>
          </p:nvPr>
        </p:nvSpPr>
        <p:spPr/>
        <p:txBody>
          <a:bodyPr/>
          <a:lstStyle/>
          <a:p>
            <a:endParaRPr lang="en-US"/>
          </a:p>
        </p:txBody>
      </p:sp>
      <p:pic>
        <p:nvPicPr>
          <p:cNvPr id="11" name="Picture 10"/>
          <p:cNvPicPr>
            <a:picLocks noChangeAspect="1"/>
          </p:cNvPicPr>
          <p:nvPr/>
        </p:nvPicPr>
        <p:blipFill>
          <a:blip r:embed="rId2"/>
          <a:stretch>
            <a:fillRect/>
          </a:stretch>
        </p:blipFill>
        <p:spPr>
          <a:xfrm>
            <a:off x="436749" y="1494808"/>
            <a:ext cx="3955957" cy="2559245"/>
          </a:xfrm>
          <a:prstGeom prst="rect">
            <a:avLst/>
          </a:prstGeom>
          <a:ln>
            <a:solidFill>
              <a:schemeClr val="tx1"/>
            </a:solidFill>
          </a:ln>
        </p:spPr>
      </p:pic>
    </p:spTree>
    <p:extLst>
      <p:ext uri="{BB962C8B-B14F-4D97-AF65-F5344CB8AC3E}">
        <p14:creationId xmlns:p14="http://schemas.microsoft.com/office/powerpoint/2010/main" val="373673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fontScale="90000"/>
          </a:bodyPr>
          <a:lstStyle/>
          <a:p>
            <a:r>
              <a:rPr lang="en-US" dirty="0"/>
              <a:t>There are </a:t>
            </a:r>
            <a:r>
              <a:rPr lang="en-US" i="1" u="sng" dirty="0"/>
              <a:t>many</a:t>
            </a:r>
            <a:r>
              <a:rPr lang="en-US" dirty="0"/>
              <a:t> quality programs for power calculation</a:t>
            </a:r>
          </a:p>
        </p:txBody>
      </p:sp>
      <p:sp>
        <p:nvSpPr>
          <p:cNvPr id="3" name="Content Placeholder 2"/>
          <p:cNvSpPr>
            <a:spLocks noGrp="1"/>
          </p:cNvSpPr>
          <p:nvPr>
            <p:ph idx="4294967295"/>
          </p:nvPr>
        </p:nvSpPr>
        <p:spPr>
          <a:xfrm>
            <a:off x="838200" y="1825625"/>
            <a:ext cx="10515600" cy="4351338"/>
          </a:xfrm>
        </p:spPr>
        <p:txBody>
          <a:bodyPr>
            <a:normAutofit fontScale="85000" lnSpcReduction="10000"/>
          </a:bodyPr>
          <a:lstStyle/>
          <a:p>
            <a:r>
              <a:rPr lang="en-US" dirty="0"/>
              <a:t>GPC: http://zzz.bwh.harvard.edu/gpc/</a:t>
            </a:r>
          </a:p>
          <a:p>
            <a:r>
              <a:rPr lang="en-US" dirty="0" err="1"/>
              <a:t>CaTS</a:t>
            </a:r>
            <a:r>
              <a:rPr lang="en-US" dirty="0"/>
              <a:t>: http://csg.sph.umich.edu/abecasis/cats/</a:t>
            </a:r>
          </a:p>
          <a:p>
            <a:r>
              <a:rPr lang="en-US" dirty="0"/>
              <a:t>GAS: </a:t>
            </a:r>
            <a:r>
              <a:rPr lang="en-US" dirty="0">
                <a:hlinkClick r:id="rId2"/>
              </a:rPr>
              <a:t>http://csg.sph.umich.edu/abecasis/cats/gas_power_calculator/index.html</a:t>
            </a:r>
            <a:endParaRPr lang="en-US" dirty="0"/>
          </a:p>
          <a:p>
            <a:r>
              <a:rPr lang="en-US" dirty="0"/>
              <a:t>PGA: </a:t>
            </a:r>
            <a:r>
              <a:rPr lang="en-US" dirty="0">
                <a:hlinkClick r:id="rId3"/>
              </a:rPr>
              <a:t>http://dceg.cancer.gov/bb/tools/pga</a:t>
            </a:r>
            <a:endParaRPr lang="en-US" dirty="0"/>
          </a:p>
          <a:p>
            <a:r>
              <a:rPr lang="en-US" dirty="0"/>
              <a:t>R- </a:t>
            </a:r>
            <a:r>
              <a:rPr lang="en-US" dirty="0" err="1"/>
              <a:t>powerGWASinteraction</a:t>
            </a:r>
            <a:r>
              <a:rPr lang="en-US" dirty="0"/>
              <a:t> (GE/GG), GAP, </a:t>
            </a:r>
            <a:r>
              <a:rPr lang="en-US" dirty="0" smtClean="0"/>
              <a:t>GWAS.PC, Bioconductor/</a:t>
            </a:r>
            <a:r>
              <a:rPr lang="en-US" dirty="0" err="1" smtClean="0"/>
              <a:t>GeneticDesign</a:t>
            </a:r>
            <a:endParaRPr lang="en-US" dirty="0"/>
          </a:p>
          <a:p>
            <a:r>
              <a:rPr lang="en-US" dirty="0" err="1"/>
              <a:t>GWASPower</a:t>
            </a:r>
            <a:r>
              <a:rPr lang="en-US" dirty="0"/>
              <a:t>[/QT]</a:t>
            </a:r>
          </a:p>
          <a:p>
            <a:r>
              <a:rPr lang="en-US" dirty="0"/>
              <a:t>Others for other models, e.g., gene-based, meta analysis, simulation, </a:t>
            </a:r>
            <a:r>
              <a:rPr lang="en-US" dirty="0" err="1"/>
              <a:t>SurvivalGWAS_Power</a:t>
            </a:r>
            <a:r>
              <a:rPr lang="en-US" dirty="0"/>
              <a:t>, </a:t>
            </a:r>
            <a:r>
              <a:rPr lang="mr-IN" dirty="0"/>
              <a:t>…</a:t>
            </a:r>
            <a:endParaRPr lang="en-US" dirty="0"/>
          </a:p>
        </p:txBody>
      </p:sp>
    </p:spTree>
    <p:extLst>
      <p:ext uri="{BB962C8B-B14F-4D97-AF65-F5344CB8AC3E}">
        <p14:creationId xmlns:p14="http://schemas.microsoft.com/office/powerpoint/2010/main" val="3275573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122363"/>
            <a:ext cx="9144000" cy="2387600"/>
          </a:xfrm>
        </p:spPr>
        <p:txBody>
          <a:bodyPr/>
          <a:lstStyle/>
          <a:p>
            <a:r>
              <a:rPr lang="en-US" dirty="0"/>
              <a:t>QUANTO</a:t>
            </a:r>
          </a:p>
        </p:txBody>
      </p:sp>
    </p:spTree>
    <p:extLst>
      <p:ext uri="{BB962C8B-B14F-4D97-AF65-F5344CB8AC3E}">
        <p14:creationId xmlns:p14="http://schemas.microsoft.com/office/powerpoint/2010/main" val="1070104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US" dirty="0"/>
              <a:t>About QUANTO</a:t>
            </a:r>
          </a:p>
        </p:txBody>
      </p:sp>
      <p:sp>
        <p:nvSpPr>
          <p:cNvPr id="3" name="Content Placeholder 2"/>
          <p:cNvSpPr>
            <a:spLocks noGrp="1"/>
          </p:cNvSpPr>
          <p:nvPr>
            <p:ph idx="4294967295"/>
          </p:nvPr>
        </p:nvSpPr>
        <p:spPr>
          <a:xfrm>
            <a:off x="838200" y="1825625"/>
            <a:ext cx="10515600" cy="4351338"/>
          </a:xfrm>
        </p:spPr>
        <p:txBody>
          <a:bodyPr>
            <a:normAutofit fontScale="62500" lnSpcReduction="20000"/>
          </a:bodyPr>
          <a:lstStyle/>
          <a:p>
            <a:pPr marL="0" indent="0" algn="ctr">
              <a:buNone/>
            </a:pPr>
            <a:r>
              <a:rPr lang="en-US" dirty="0"/>
              <a:t>Authors: Jim </a:t>
            </a:r>
            <a:r>
              <a:rPr lang="en-US" dirty="0" err="1"/>
              <a:t>Gauderman</a:t>
            </a:r>
            <a:r>
              <a:rPr lang="en-US" dirty="0"/>
              <a:t>, John Morrison</a:t>
            </a:r>
          </a:p>
          <a:p>
            <a:pPr marL="0" indent="0" algn="ctr">
              <a:buNone/>
            </a:pPr>
            <a:r>
              <a:rPr lang="en-US" dirty="0">
                <a:hlinkClick r:id="rId2"/>
              </a:rPr>
              <a:t>http://biostats.usc.edu/Quanto.html</a:t>
            </a:r>
            <a:r>
              <a:rPr lang="en-US" dirty="0"/>
              <a:t> </a:t>
            </a:r>
          </a:p>
          <a:p>
            <a:pPr marL="0" indent="0" algn="ctr">
              <a:buNone/>
            </a:pPr>
            <a:endParaRPr lang="en-US" dirty="0"/>
          </a:p>
          <a:p>
            <a:r>
              <a:rPr lang="en-US" dirty="0"/>
              <a:t>Association studies</a:t>
            </a:r>
          </a:p>
          <a:p>
            <a:pPr lvl="1"/>
            <a:r>
              <a:rPr lang="en-US" dirty="0"/>
              <a:t>Gene or environment effects</a:t>
            </a:r>
          </a:p>
          <a:p>
            <a:pPr lvl="1"/>
            <a:r>
              <a:rPr lang="en-US" dirty="0"/>
              <a:t>Gene-environment interaction</a:t>
            </a:r>
          </a:p>
          <a:p>
            <a:pPr lvl="1"/>
            <a:r>
              <a:rPr lang="en-US" dirty="0"/>
              <a:t>Gene-gene interaction</a:t>
            </a:r>
          </a:p>
          <a:p>
            <a:endParaRPr lang="en-US" dirty="0"/>
          </a:p>
          <a:p>
            <a:r>
              <a:rPr lang="en-US" dirty="0"/>
              <a:t>Study designs</a:t>
            </a:r>
          </a:p>
          <a:p>
            <a:pPr lvl="1"/>
            <a:r>
              <a:rPr lang="en-US" dirty="0"/>
              <a:t>Case-control (matched and unmatched)</a:t>
            </a:r>
          </a:p>
          <a:p>
            <a:pPr lvl="1"/>
            <a:r>
              <a:rPr lang="en-US" dirty="0"/>
              <a:t>Case-sibling</a:t>
            </a:r>
          </a:p>
          <a:p>
            <a:pPr lvl="1"/>
            <a:r>
              <a:rPr lang="en-US" dirty="0"/>
              <a:t>Case-parent</a:t>
            </a:r>
          </a:p>
          <a:p>
            <a:pPr lvl="1"/>
            <a:r>
              <a:rPr lang="en-US" dirty="0"/>
              <a:t>Case-only</a:t>
            </a:r>
          </a:p>
          <a:p>
            <a:pPr lvl="1"/>
            <a:r>
              <a:rPr lang="en-US" dirty="0"/>
              <a:t>Continuous Traits</a:t>
            </a:r>
          </a:p>
          <a:p>
            <a:pPr marL="0" indent="0" algn="ctr">
              <a:buNone/>
            </a:pPr>
            <a:endParaRPr lang="en-US" dirty="0"/>
          </a:p>
        </p:txBody>
      </p:sp>
    </p:spTree>
    <p:extLst>
      <p:ext uri="{BB962C8B-B14F-4D97-AF65-F5344CB8AC3E}">
        <p14:creationId xmlns:p14="http://schemas.microsoft.com/office/powerpoint/2010/main" val="2956000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4096" b="14502"/>
          <a:stretch/>
        </p:blipFill>
        <p:spPr bwMode="auto">
          <a:xfrm>
            <a:off x="2498835" y="605825"/>
            <a:ext cx="7194330" cy="56463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1725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dirty="0"/>
              <a:t>Example 1</a:t>
            </a:r>
          </a:p>
        </p:txBody>
      </p:sp>
      <p:sp>
        <p:nvSpPr>
          <p:cNvPr id="3" name="Content Placeholder 2"/>
          <p:cNvSpPr>
            <a:spLocks noGrp="1"/>
          </p:cNvSpPr>
          <p:nvPr>
            <p:ph idx="4294967295"/>
          </p:nvPr>
        </p:nvSpPr>
        <p:spPr>
          <a:xfrm>
            <a:off x="838200" y="1825625"/>
            <a:ext cx="10515600" cy="4351338"/>
          </a:xfrm>
        </p:spPr>
        <p:txBody>
          <a:bodyPr>
            <a:normAutofit fontScale="85000" lnSpcReduction="20000"/>
          </a:bodyPr>
          <a:lstStyle/>
          <a:p>
            <a:pPr marL="0" indent="0">
              <a:buNone/>
            </a:pPr>
            <a:r>
              <a:rPr lang="en-US" dirty="0"/>
              <a:t>Testing the main effect of a gene for a disease</a:t>
            </a:r>
          </a:p>
          <a:p>
            <a:pPr marL="0" indent="0">
              <a:buNone/>
            </a:pPr>
            <a:endParaRPr lang="en-US" dirty="0"/>
          </a:p>
          <a:p>
            <a:pPr marL="0" indent="0">
              <a:buNone/>
            </a:pPr>
            <a:r>
              <a:rPr lang="en-US" dirty="0"/>
              <a:t>Assumptions: </a:t>
            </a:r>
          </a:p>
          <a:p>
            <a:r>
              <a:rPr lang="en-US" dirty="0"/>
              <a:t>Disease prevalence (</a:t>
            </a:r>
            <a:r>
              <a:rPr lang="en-US" dirty="0" err="1"/>
              <a:t>K</a:t>
            </a:r>
            <a:r>
              <a:rPr lang="en-US" baseline="-25000" dirty="0" err="1"/>
              <a:t>p</a:t>
            </a:r>
            <a:r>
              <a:rPr lang="en-US" dirty="0"/>
              <a:t>) estimated at 10%</a:t>
            </a:r>
          </a:p>
          <a:p>
            <a:r>
              <a:rPr lang="en-US" dirty="0"/>
              <a:t>Two alleles (A, a),and only those with AA are thought at risk (recessive model)</a:t>
            </a:r>
          </a:p>
          <a:p>
            <a:r>
              <a:rPr lang="en-US" dirty="0"/>
              <a:t>AA genotype estimated at 40%, and so prevalence of A allele is about 63% (assuming HWE)</a:t>
            </a:r>
          </a:p>
          <a:p>
            <a:r>
              <a:rPr lang="en-US" dirty="0"/>
              <a:t>Desired power of 80%, at significance 0.05, for a two-sided test</a:t>
            </a:r>
          </a:p>
          <a:p>
            <a:r>
              <a:rPr lang="en-US" dirty="0"/>
              <a:t>Matched case-control design</a:t>
            </a:r>
          </a:p>
          <a:p>
            <a:pPr marL="0" indent="0">
              <a:buNone/>
            </a:pPr>
            <a:endParaRPr lang="en-US" baseline="-25000" dirty="0"/>
          </a:p>
        </p:txBody>
      </p:sp>
    </p:spTree>
    <p:extLst>
      <p:ext uri="{BB962C8B-B14F-4D97-AF65-F5344CB8AC3E}">
        <p14:creationId xmlns:p14="http://schemas.microsoft.com/office/powerpoint/2010/main" val="3779217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dirty="0"/>
              <a:t>Example 1</a:t>
            </a:r>
          </a:p>
        </p:txBody>
      </p:sp>
      <p:sp>
        <p:nvSpPr>
          <p:cNvPr id="3" name="Content Placeholder 2"/>
          <p:cNvSpPr>
            <a:spLocks noGrp="1"/>
          </p:cNvSpPr>
          <p:nvPr>
            <p:ph idx="4294967295"/>
          </p:nvPr>
        </p:nvSpPr>
        <p:spPr>
          <a:xfrm>
            <a:off x="0" y="1825625"/>
            <a:ext cx="10515600" cy="4351338"/>
          </a:xfrm>
        </p:spPr>
        <p:txBody>
          <a:bodyPr/>
          <a:lstStyle/>
          <a:p>
            <a:r>
              <a:rPr lang="en-US" dirty="0"/>
              <a:t>Under “Parameters”</a:t>
            </a:r>
          </a:p>
          <a:p>
            <a:pPr lvl="1"/>
            <a:r>
              <a:rPr lang="en-US" dirty="0"/>
              <a:t> Select Outcome/Design-&gt; Disease-&gt; Case-control (matched)</a:t>
            </a:r>
          </a:p>
          <a:p>
            <a:pPr lvl="1"/>
            <a:r>
              <a:rPr lang="en-US" dirty="0"/>
              <a:t>Select Gene. </a:t>
            </a:r>
          </a:p>
          <a:p>
            <a:pPr lvl="1"/>
            <a:r>
              <a:rPr lang="en-US" dirty="0"/>
              <a:t>Input the following: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819400"/>
            <a:ext cx="4191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539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dirty="0"/>
              <a:t>Example 1</a:t>
            </a:r>
          </a:p>
        </p:txBody>
      </p:sp>
      <p:sp>
        <p:nvSpPr>
          <p:cNvPr id="3" name="Content Placeholder 2"/>
          <p:cNvSpPr>
            <a:spLocks noGrp="1"/>
          </p:cNvSpPr>
          <p:nvPr>
            <p:ph idx="4294967295"/>
          </p:nvPr>
        </p:nvSpPr>
        <p:spPr>
          <a:xfrm>
            <a:off x="3962400" y="1447800"/>
            <a:ext cx="8229600" cy="4525963"/>
          </a:xfrm>
        </p:spPr>
        <p:txBody>
          <a:bodyPr/>
          <a:lstStyle/>
          <a:p>
            <a:r>
              <a:rPr lang="en-US" dirty="0"/>
              <a:t>Under “Parameters”</a:t>
            </a:r>
          </a:p>
          <a:p>
            <a:pPr lvl="1"/>
            <a:r>
              <a:rPr lang="en-US" dirty="0"/>
              <a:t>Select Hypothesis -&gt; Gene Only</a:t>
            </a:r>
          </a:p>
          <a:p>
            <a:pPr lvl="1"/>
            <a:r>
              <a:rPr lang="en-US" dirty="0"/>
              <a:t>Select Outcome Model</a:t>
            </a:r>
          </a:p>
          <a:p>
            <a:pPr lvl="1"/>
            <a:r>
              <a:rPr lang="en-US" dirty="0"/>
              <a:t>Input:</a:t>
            </a:r>
          </a:p>
          <a:p>
            <a:pPr lvl="1"/>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1" y="3027218"/>
            <a:ext cx="56102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04109" y="5334000"/>
            <a:ext cx="2971800" cy="923330"/>
          </a:xfrm>
          <a:prstGeom prst="rect">
            <a:avLst/>
          </a:prstGeom>
          <a:noFill/>
        </p:spPr>
        <p:txBody>
          <a:bodyPr wrap="square" rtlCol="0">
            <a:spAutoFit/>
          </a:bodyPr>
          <a:lstStyle/>
          <a:p>
            <a:r>
              <a:rPr lang="en-US" dirty="0"/>
              <a:t>The calculation is for an odds ratio of 2.0, with no range of possible values (by = 0)</a:t>
            </a:r>
          </a:p>
        </p:txBody>
      </p:sp>
      <p:sp>
        <p:nvSpPr>
          <p:cNvPr id="5" name="Right Arrow 4"/>
          <p:cNvSpPr/>
          <p:nvPr/>
        </p:nvSpPr>
        <p:spPr>
          <a:xfrm>
            <a:off x="4267200" y="5907733"/>
            <a:ext cx="762000" cy="224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0906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dirty="0"/>
              <a:t>Example 1</a:t>
            </a:r>
          </a:p>
        </p:txBody>
      </p:sp>
      <p:sp>
        <p:nvSpPr>
          <p:cNvPr id="3" name="Content Placeholder 2"/>
          <p:cNvSpPr>
            <a:spLocks noGrp="1"/>
          </p:cNvSpPr>
          <p:nvPr>
            <p:ph idx="4294967295"/>
          </p:nvPr>
        </p:nvSpPr>
        <p:spPr>
          <a:xfrm>
            <a:off x="0" y="1825625"/>
            <a:ext cx="10515600" cy="4351338"/>
          </a:xfrm>
        </p:spPr>
        <p:txBody>
          <a:bodyPr/>
          <a:lstStyle/>
          <a:p>
            <a:r>
              <a:rPr lang="en-US" dirty="0"/>
              <a:t>Under “Parameters”</a:t>
            </a:r>
          </a:p>
          <a:p>
            <a:pPr lvl="1"/>
            <a:r>
              <a:rPr lang="en-US" dirty="0"/>
              <a:t>Select Power</a:t>
            </a:r>
          </a:p>
          <a:p>
            <a:pPr lvl="1"/>
            <a:r>
              <a:rPr lang="en-US" dirty="0"/>
              <a:t>Input: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150" y="2765714"/>
            <a:ext cx="369570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980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dirty="0"/>
              <a:t>Example 1</a:t>
            </a:r>
          </a:p>
        </p:txBody>
      </p:sp>
      <p:sp>
        <p:nvSpPr>
          <p:cNvPr id="3" name="Content Placeholder 2"/>
          <p:cNvSpPr>
            <a:spLocks noGrp="1"/>
          </p:cNvSpPr>
          <p:nvPr>
            <p:ph idx="4294967295"/>
          </p:nvPr>
        </p:nvSpPr>
        <p:spPr>
          <a:xfrm>
            <a:off x="0" y="1295400"/>
            <a:ext cx="8229600" cy="4525963"/>
          </a:xfrm>
        </p:spPr>
        <p:txBody>
          <a:bodyPr/>
          <a:lstStyle/>
          <a:p>
            <a:pPr marL="0" indent="0" algn="ctr">
              <a:buNone/>
            </a:pPr>
            <a:r>
              <a:rPr lang="en-US" dirty="0"/>
              <a:t>Calculate!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2216727"/>
            <a:ext cx="6698357"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flipV="1">
            <a:off x="4696691" y="5410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0" y="5943601"/>
            <a:ext cx="4114800" cy="646331"/>
          </a:xfrm>
          <a:prstGeom prst="rect">
            <a:avLst/>
          </a:prstGeom>
          <a:noFill/>
        </p:spPr>
        <p:txBody>
          <a:bodyPr wrap="square" rtlCol="0">
            <a:spAutoFit/>
          </a:bodyPr>
          <a:lstStyle/>
          <a:p>
            <a:r>
              <a:rPr lang="en-US" dirty="0"/>
              <a:t>135 experimental units (matched pairs) are suggested for the described study</a:t>
            </a:r>
          </a:p>
        </p:txBody>
      </p:sp>
    </p:spTree>
    <p:extLst>
      <p:ext uri="{BB962C8B-B14F-4D97-AF65-F5344CB8AC3E}">
        <p14:creationId xmlns:p14="http://schemas.microsoft.com/office/powerpoint/2010/main" val="2753861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92500" lnSpcReduction="10000"/>
          </a:bodyPr>
          <a:lstStyle/>
          <a:p>
            <a:r>
              <a:rPr lang="en-US" b="1" dirty="0">
                <a:solidFill>
                  <a:schemeClr val="accent1"/>
                </a:solidFill>
              </a:rPr>
              <a:t>Goal</a:t>
            </a:r>
            <a:r>
              <a:rPr lang="en-US" dirty="0"/>
              <a:t>: be able to answer the following questions</a:t>
            </a:r>
          </a:p>
          <a:p>
            <a:endParaRPr lang="en-US" dirty="0"/>
          </a:p>
          <a:p>
            <a:r>
              <a:rPr lang="en-US" dirty="0"/>
              <a:t>What is statistical power?</a:t>
            </a:r>
          </a:p>
          <a:p>
            <a:r>
              <a:rPr lang="en-US" dirty="0"/>
              <a:t>What is unique about genetic association studies?</a:t>
            </a:r>
          </a:p>
          <a:p>
            <a:r>
              <a:rPr lang="en-US" dirty="0"/>
              <a:t>How can I conduct a power analysis for an association study?</a:t>
            </a:r>
          </a:p>
          <a:p>
            <a:endParaRPr lang="en-US" dirty="0"/>
          </a:p>
          <a:p>
            <a:r>
              <a:rPr lang="en-US" dirty="0"/>
              <a:t>What is heritability?</a:t>
            </a:r>
          </a:p>
          <a:p>
            <a:r>
              <a:rPr lang="en-US" dirty="0"/>
              <a:t>What is heritability </a:t>
            </a:r>
            <a:r>
              <a:rPr lang="en-US" i="1" dirty="0"/>
              <a:t>not</a:t>
            </a:r>
            <a:r>
              <a:rPr lang="en-US" dirty="0"/>
              <a:t>? </a:t>
            </a:r>
          </a:p>
        </p:txBody>
      </p:sp>
    </p:spTree>
    <p:extLst>
      <p:ext uri="{BB962C8B-B14F-4D97-AF65-F5344CB8AC3E}">
        <p14:creationId xmlns:p14="http://schemas.microsoft.com/office/powerpoint/2010/main" val="3756641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dirty="0"/>
              <a:t>Example 1</a:t>
            </a:r>
          </a:p>
        </p:txBody>
      </p:sp>
      <p:sp>
        <p:nvSpPr>
          <p:cNvPr id="3" name="Content Placeholder 2"/>
          <p:cNvSpPr>
            <a:spLocks noGrp="1"/>
          </p:cNvSpPr>
          <p:nvPr>
            <p:ph idx="4294967295"/>
          </p:nvPr>
        </p:nvSpPr>
        <p:spPr>
          <a:xfrm>
            <a:off x="838200" y="1825625"/>
            <a:ext cx="10515600" cy="4351338"/>
          </a:xfrm>
        </p:spPr>
        <p:txBody>
          <a:bodyPr/>
          <a:lstStyle/>
          <a:p>
            <a:r>
              <a:rPr lang="en-US" dirty="0"/>
              <a:t>Note that different designs have different inputs and unknowns</a:t>
            </a:r>
          </a:p>
          <a:p>
            <a:r>
              <a:rPr lang="en-US" dirty="0"/>
              <a:t>You can see this when changing the design to:</a:t>
            </a:r>
          </a:p>
          <a:p>
            <a:pPr lvl="1"/>
            <a:r>
              <a:rPr lang="en-US" dirty="0"/>
              <a:t>Case-parent trio</a:t>
            </a:r>
          </a:p>
          <a:p>
            <a:pPr lvl="1"/>
            <a:r>
              <a:rPr lang="en-US" dirty="0"/>
              <a:t>Unmatched case-control </a:t>
            </a:r>
          </a:p>
          <a:p>
            <a:r>
              <a:rPr lang="en-US" dirty="0"/>
              <a:t>The study settings and calculation can be saved by QUANTO as a .</a:t>
            </a:r>
            <a:r>
              <a:rPr lang="en-US" dirty="0" err="1"/>
              <a:t>qpp</a:t>
            </a:r>
            <a:r>
              <a:rPr lang="en-US" dirty="0"/>
              <a:t> file for later use</a:t>
            </a:r>
          </a:p>
          <a:p>
            <a:pPr lvl="1"/>
            <a:r>
              <a:rPr lang="en-US" dirty="0"/>
              <a:t>Alternatively, you can save a .txt log file</a:t>
            </a:r>
          </a:p>
        </p:txBody>
      </p:sp>
    </p:spTree>
    <p:extLst>
      <p:ext uri="{BB962C8B-B14F-4D97-AF65-F5344CB8AC3E}">
        <p14:creationId xmlns:p14="http://schemas.microsoft.com/office/powerpoint/2010/main" val="3848698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dirty="0"/>
              <a:t>Example 2</a:t>
            </a:r>
          </a:p>
        </p:txBody>
      </p:sp>
      <p:sp>
        <p:nvSpPr>
          <p:cNvPr id="3" name="Content Placeholder 2"/>
          <p:cNvSpPr>
            <a:spLocks noGrp="1"/>
          </p:cNvSpPr>
          <p:nvPr>
            <p:ph idx="4294967295"/>
          </p:nvPr>
        </p:nvSpPr>
        <p:spPr>
          <a:xfrm>
            <a:off x="838200" y="1825625"/>
            <a:ext cx="10515600" cy="4351338"/>
          </a:xfrm>
        </p:spPr>
        <p:txBody>
          <a:bodyPr/>
          <a:lstStyle/>
          <a:p>
            <a:pPr marL="0" indent="0">
              <a:buNone/>
            </a:pPr>
            <a:r>
              <a:rPr lang="en-US" dirty="0"/>
              <a:t>Testing Gene x Environment interaction for a quantitative outcome</a:t>
            </a:r>
          </a:p>
          <a:p>
            <a:pPr marL="0" indent="0">
              <a:buNone/>
            </a:pPr>
            <a:endParaRPr lang="en-US" dirty="0"/>
          </a:p>
          <a:p>
            <a:pPr marL="0" indent="0">
              <a:buNone/>
            </a:pPr>
            <a:r>
              <a:rPr lang="en-US" dirty="0"/>
              <a:t>Motivation: Does GSTM1 interact with environmental tobacco smoke to produce an effect on lung function (forced expiratory volume in the first second, FEV</a:t>
            </a:r>
            <a:r>
              <a:rPr lang="en-US" baseline="-25000" dirty="0"/>
              <a:t>1</a:t>
            </a:r>
            <a:r>
              <a:rPr lang="en-US" dirty="0"/>
              <a:t>) in a sample of 10 year old children?</a:t>
            </a:r>
          </a:p>
        </p:txBody>
      </p:sp>
    </p:spTree>
    <p:extLst>
      <p:ext uri="{BB962C8B-B14F-4D97-AF65-F5344CB8AC3E}">
        <p14:creationId xmlns:p14="http://schemas.microsoft.com/office/powerpoint/2010/main" val="4129225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dirty="0"/>
              <a:t>Example 2</a:t>
            </a:r>
          </a:p>
        </p:txBody>
      </p:sp>
      <p:sp>
        <p:nvSpPr>
          <p:cNvPr id="3" name="Content Placeholder 2"/>
          <p:cNvSpPr>
            <a:spLocks noGrp="1"/>
          </p:cNvSpPr>
          <p:nvPr>
            <p:ph idx="4294967295"/>
          </p:nvPr>
        </p:nvSpPr>
        <p:spPr>
          <a:xfrm>
            <a:off x="838200" y="1825625"/>
            <a:ext cx="10515600" cy="4351338"/>
          </a:xfrm>
        </p:spPr>
        <p:txBody>
          <a:bodyPr/>
          <a:lstStyle/>
          <a:p>
            <a:pPr marL="0" indent="0">
              <a:buNone/>
            </a:pPr>
            <a:r>
              <a:rPr lang="en-US" dirty="0"/>
              <a:t>Assumptions:</a:t>
            </a:r>
          </a:p>
          <a:p>
            <a:r>
              <a:rPr lang="en-US" dirty="0"/>
              <a:t>GSTM1 is recessive with allele frequency 0.63</a:t>
            </a:r>
          </a:p>
          <a:p>
            <a:r>
              <a:rPr lang="en-US" dirty="0"/>
              <a:t>ETS is binary, with 30% of children exposed</a:t>
            </a:r>
          </a:p>
          <a:p>
            <a:r>
              <a:rPr lang="en-US" dirty="0"/>
              <a:t>The mean FEV</a:t>
            </a:r>
            <a:r>
              <a:rPr lang="en-US" baseline="-25000" dirty="0"/>
              <a:t>1</a:t>
            </a:r>
            <a:r>
              <a:rPr lang="en-US" dirty="0"/>
              <a:t> in 10 year olds is 2,000 mL, with SD of 300 </a:t>
            </a:r>
            <a:r>
              <a:rPr lang="en-US" dirty="0" err="1"/>
              <a:t>mL.</a:t>
            </a:r>
            <a:endParaRPr lang="en-US" dirty="0"/>
          </a:p>
          <a:p>
            <a:r>
              <a:rPr lang="en-US" dirty="0"/>
              <a:t>Independent individuals used for the study.</a:t>
            </a:r>
          </a:p>
        </p:txBody>
      </p:sp>
    </p:spTree>
    <p:extLst>
      <p:ext uri="{BB962C8B-B14F-4D97-AF65-F5344CB8AC3E}">
        <p14:creationId xmlns:p14="http://schemas.microsoft.com/office/powerpoint/2010/main" val="2856838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dirty="0"/>
              <a:t>Example 2</a:t>
            </a:r>
          </a:p>
        </p:txBody>
      </p:sp>
      <p:sp>
        <p:nvSpPr>
          <p:cNvPr id="3" name="Content Placeholder 2"/>
          <p:cNvSpPr>
            <a:spLocks noGrp="1"/>
          </p:cNvSpPr>
          <p:nvPr>
            <p:ph idx="4294967295"/>
          </p:nvPr>
        </p:nvSpPr>
        <p:spPr>
          <a:xfrm>
            <a:off x="838200" y="1825625"/>
            <a:ext cx="10515600" cy="4351338"/>
          </a:xfrm>
        </p:spPr>
        <p:txBody>
          <a:bodyPr/>
          <a:lstStyle/>
          <a:p>
            <a:pPr marL="0" indent="0">
              <a:buNone/>
            </a:pPr>
            <a:r>
              <a:rPr lang="en-US" dirty="0"/>
              <a:t>Assumptions (</a:t>
            </a:r>
            <a:r>
              <a:rPr lang="en-US" dirty="0" err="1"/>
              <a:t>cont</a:t>
            </a:r>
            <a:r>
              <a:rPr lang="en-US" dirty="0"/>
              <a:t>):</a:t>
            </a:r>
          </a:p>
          <a:p>
            <a:r>
              <a:rPr lang="en-US" dirty="0"/>
              <a:t>In the general population, GSTM1 carriers have 50mL lower FEV</a:t>
            </a:r>
            <a:r>
              <a:rPr lang="en-US" baseline="-25000" dirty="0"/>
              <a:t>1</a:t>
            </a:r>
            <a:r>
              <a:rPr lang="en-US" dirty="0"/>
              <a:t>.</a:t>
            </a:r>
          </a:p>
          <a:p>
            <a:r>
              <a:rPr lang="en-US" dirty="0"/>
              <a:t>In the general population, ETS exposed 10 year olds have an FEV</a:t>
            </a:r>
            <a:r>
              <a:rPr lang="en-US" baseline="-25000" dirty="0"/>
              <a:t>1</a:t>
            </a:r>
            <a:r>
              <a:rPr lang="en-US" dirty="0"/>
              <a:t> that is 75mL lower.</a:t>
            </a:r>
          </a:p>
          <a:p>
            <a:r>
              <a:rPr lang="en-US" dirty="0"/>
              <a:t>The interaction effect for those with GSTM1 and exposed to ETS is estimated to produce an additional deficit of 100mL in FEV</a:t>
            </a:r>
            <a:r>
              <a:rPr lang="en-US" baseline="-25000" dirty="0"/>
              <a:t>1</a:t>
            </a:r>
            <a:r>
              <a:rPr lang="en-US" dirty="0"/>
              <a:t>.</a:t>
            </a:r>
          </a:p>
        </p:txBody>
      </p:sp>
    </p:spTree>
    <p:extLst>
      <p:ext uri="{BB962C8B-B14F-4D97-AF65-F5344CB8AC3E}">
        <p14:creationId xmlns:p14="http://schemas.microsoft.com/office/powerpoint/2010/main" val="1970629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dirty="0"/>
              <a:t>Example 2</a:t>
            </a:r>
          </a:p>
        </p:txBody>
      </p:sp>
      <p:sp>
        <p:nvSpPr>
          <p:cNvPr id="3" name="Content Placeholder 2"/>
          <p:cNvSpPr>
            <a:spLocks noGrp="1"/>
          </p:cNvSpPr>
          <p:nvPr>
            <p:ph idx="4294967295"/>
          </p:nvPr>
        </p:nvSpPr>
        <p:spPr>
          <a:xfrm>
            <a:off x="838200" y="1825625"/>
            <a:ext cx="10515600" cy="4351338"/>
          </a:xfrm>
        </p:spPr>
        <p:txBody>
          <a:bodyPr/>
          <a:lstStyle/>
          <a:p>
            <a:r>
              <a:rPr lang="en-US" dirty="0"/>
              <a:t>Under “Parameters”</a:t>
            </a:r>
          </a:p>
          <a:p>
            <a:pPr lvl="1"/>
            <a:r>
              <a:rPr lang="en-US" dirty="0"/>
              <a:t>Select Outcome/Design -&gt; Continuous -&gt; Independent Individuals</a:t>
            </a:r>
          </a:p>
          <a:p>
            <a:pPr lvl="1"/>
            <a:r>
              <a:rPr lang="en-US" dirty="0"/>
              <a:t>Select Hypothesis -&gt; Gene-Environment Interaction</a:t>
            </a:r>
          </a:p>
        </p:txBody>
      </p:sp>
    </p:spTree>
    <p:extLst>
      <p:ext uri="{BB962C8B-B14F-4D97-AF65-F5344CB8AC3E}">
        <p14:creationId xmlns:p14="http://schemas.microsoft.com/office/powerpoint/2010/main" val="1273898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dirty="0"/>
              <a:t>Example 2</a:t>
            </a:r>
          </a:p>
        </p:txBody>
      </p:sp>
      <p:sp>
        <p:nvSpPr>
          <p:cNvPr id="3" name="Content Placeholder 2"/>
          <p:cNvSpPr>
            <a:spLocks noGrp="1"/>
          </p:cNvSpPr>
          <p:nvPr>
            <p:ph idx="4294967295"/>
          </p:nvPr>
        </p:nvSpPr>
        <p:spPr>
          <a:xfrm>
            <a:off x="0" y="1825625"/>
            <a:ext cx="10515600" cy="4351338"/>
          </a:xfrm>
        </p:spPr>
        <p:txBody>
          <a:bodyPr/>
          <a:lstStyle/>
          <a:p>
            <a:r>
              <a:rPr lang="en-US" dirty="0"/>
              <a:t>Under “Parameters”</a:t>
            </a:r>
          </a:p>
          <a:p>
            <a:pPr lvl="1"/>
            <a:r>
              <a:rPr lang="en-US" dirty="0"/>
              <a:t>Select Gene</a:t>
            </a:r>
          </a:p>
          <a:p>
            <a:pPr lvl="1"/>
            <a:r>
              <a:rPr lang="en-US" dirty="0"/>
              <a:t>Input:</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730" y="2743200"/>
            <a:ext cx="41433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2311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dirty="0"/>
              <a:t>Example 2</a:t>
            </a:r>
          </a:p>
        </p:txBody>
      </p:sp>
      <p:sp>
        <p:nvSpPr>
          <p:cNvPr id="3" name="Content Placeholder 2"/>
          <p:cNvSpPr>
            <a:spLocks noGrp="1"/>
          </p:cNvSpPr>
          <p:nvPr>
            <p:ph idx="4294967295"/>
          </p:nvPr>
        </p:nvSpPr>
        <p:spPr>
          <a:xfrm>
            <a:off x="0" y="1825625"/>
            <a:ext cx="10515600" cy="4351338"/>
          </a:xfrm>
        </p:spPr>
        <p:txBody>
          <a:bodyPr/>
          <a:lstStyle/>
          <a:p>
            <a:r>
              <a:rPr lang="en-US" dirty="0"/>
              <a:t>Under “Parameters”</a:t>
            </a:r>
          </a:p>
          <a:p>
            <a:pPr lvl="1"/>
            <a:r>
              <a:rPr lang="en-US" dirty="0"/>
              <a:t>Select Environment</a:t>
            </a:r>
          </a:p>
          <a:p>
            <a:pPr lvl="1"/>
            <a:r>
              <a:rPr lang="en-US" dirty="0"/>
              <a:t>Input: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061" y="2743200"/>
            <a:ext cx="3800475"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180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dirty="0"/>
              <a:t>Example 2</a:t>
            </a:r>
          </a:p>
        </p:txBody>
      </p:sp>
      <p:sp>
        <p:nvSpPr>
          <p:cNvPr id="3" name="Content Placeholder 2"/>
          <p:cNvSpPr>
            <a:spLocks noGrp="1"/>
          </p:cNvSpPr>
          <p:nvPr>
            <p:ph idx="4294967295"/>
          </p:nvPr>
        </p:nvSpPr>
        <p:spPr>
          <a:xfrm>
            <a:off x="0" y="1733550"/>
            <a:ext cx="10515600" cy="1989138"/>
          </a:xfrm>
        </p:spPr>
        <p:txBody>
          <a:bodyPr/>
          <a:lstStyle/>
          <a:p>
            <a:r>
              <a:rPr lang="en-US" dirty="0"/>
              <a:t>Under “Parameters”</a:t>
            </a:r>
          </a:p>
          <a:p>
            <a:pPr lvl="1"/>
            <a:r>
              <a:rPr lang="en-US" dirty="0"/>
              <a:t>Select Outcome Model</a:t>
            </a:r>
          </a:p>
          <a:p>
            <a:pPr lvl="1"/>
            <a:r>
              <a:rPr lang="en-US" dirty="0"/>
              <a:t>Input:</a:t>
            </a: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06" b="21975"/>
          <a:stretch/>
        </p:blipFill>
        <p:spPr bwMode="auto">
          <a:xfrm>
            <a:off x="4523513" y="2459458"/>
            <a:ext cx="6677891" cy="427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44568" y="5590308"/>
            <a:ext cx="1855829" cy="369332"/>
          </a:xfrm>
          <a:prstGeom prst="rect">
            <a:avLst/>
          </a:prstGeom>
          <a:noFill/>
        </p:spPr>
        <p:txBody>
          <a:bodyPr wrap="none" rtlCol="0">
            <a:spAutoFit/>
          </a:bodyPr>
          <a:lstStyle/>
          <a:p>
            <a:r>
              <a:rPr lang="en-US" dirty="0"/>
              <a:t>50 mL gene effect</a:t>
            </a:r>
          </a:p>
        </p:txBody>
      </p:sp>
      <p:sp>
        <p:nvSpPr>
          <p:cNvPr id="6" name="TextBox 5"/>
          <p:cNvSpPr txBox="1"/>
          <p:nvPr/>
        </p:nvSpPr>
        <p:spPr>
          <a:xfrm>
            <a:off x="2444567" y="4904508"/>
            <a:ext cx="1725152" cy="369332"/>
          </a:xfrm>
          <a:prstGeom prst="rect">
            <a:avLst/>
          </a:prstGeom>
          <a:noFill/>
        </p:spPr>
        <p:txBody>
          <a:bodyPr wrap="none" rtlCol="0">
            <a:spAutoFit/>
          </a:bodyPr>
          <a:lstStyle/>
          <a:p>
            <a:r>
              <a:rPr lang="en-US" dirty="0"/>
              <a:t>75 mL ETS effect</a:t>
            </a:r>
          </a:p>
        </p:txBody>
      </p:sp>
      <p:sp>
        <p:nvSpPr>
          <p:cNvPr id="7" name="TextBox 6"/>
          <p:cNvSpPr txBox="1"/>
          <p:nvPr/>
        </p:nvSpPr>
        <p:spPr>
          <a:xfrm>
            <a:off x="2444568" y="4066308"/>
            <a:ext cx="1943417" cy="369332"/>
          </a:xfrm>
          <a:prstGeom prst="rect">
            <a:avLst/>
          </a:prstGeom>
          <a:noFill/>
        </p:spPr>
        <p:txBody>
          <a:bodyPr wrap="none" rtlCol="0">
            <a:spAutoFit/>
          </a:bodyPr>
          <a:lstStyle/>
          <a:p>
            <a:r>
              <a:rPr lang="en-US" dirty="0"/>
              <a:t>100 mL interaction</a:t>
            </a:r>
          </a:p>
        </p:txBody>
      </p:sp>
      <p:cxnSp>
        <p:nvCxnSpPr>
          <p:cNvPr id="8" name="Elbow Connector 7"/>
          <p:cNvCxnSpPr/>
          <p:nvPr/>
        </p:nvCxnSpPr>
        <p:spPr>
          <a:xfrm>
            <a:off x="4387984" y="5774974"/>
            <a:ext cx="1888128" cy="34873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3"/>
          </p:cNvCxnSpPr>
          <p:nvPr/>
        </p:nvCxnSpPr>
        <p:spPr>
          <a:xfrm>
            <a:off x="4387984" y="4250974"/>
            <a:ext cx="4555128"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00396" y="5089174"/>
            <a:ext cx="3347316" cy="1034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188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dirty="0"/>
              <a:t>Example 2</a:t>
            </a:r>
          </a:p>
        </p:txBody>
      </p:sp>
      <p:sp>
        <p:nvSpPr>
          <p:cNvPr id="3" name="Content Placeholder 2"/>
          <p:cNvSpPr>
            <a:spLocks noGrp="1"/>
          </p:cNvSpPr>
          <p:nvPr>
            <p:ph idx="4294967295"/>
          </p:nvPr>
        </p:nvSpPr>
        <p:spPr>
          <a:xfrm>
            <a:off x="0" y="1143000"/>
            <a:ext cx="8229600" cy="4525963"/>
          </a:xfrm>
        </p:spPr>
        <p:txBody>
          <a:bodyPr/>
          <a:lstStyle/>
          <a:p>
            <a:pPr marL="0" indent="0" algn="ctr">
              <a:buNone/>
            </a:pPr>
            <a:r>
              <a:rPr lang="en-US" dirty="0"/>
              <a:t>Calculate!</a:t>
            </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26949"/>
          <a:stretch/>
        </p:blipFill>
        <p:spPr bwMode="auto">
          <a:xfrm>
            <a:off x="2667000" y="1813214"/>
            <a:ext cx="7132320"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106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QUANTO Acknowledgements</a:t>
            </a:r>
          </a:p>
        </p:txBody>
      </p:sp>
      <p:sp>
        <p:nvSpPr>
          <p:cNvPr id="3" name="Content Placeholder 2"/>
          <p:cNvSpPr>
            <a:spLocks noGrp="1"/>
          </p:cNvSpPr>
          <p:nvPr>
            <p:ph idx="4294967295"/>
          </p:nvPr>
        </p:nvSpPr>
        <p:spPr>
          <a:xfrm>
            <a:off x="838200" y="1825625"/>
            <a:ext cx="10515600" cy="4351338"/>
          </a:xfrm>
        </p:spPr>
        <p:txBody>
          <a:bodyPr>
            <a:normAutofit/>
          </a:bodyPr>
          <a:lstStyle/>
          <a:p>
            <a:pPr marL="0" indent="-457200">
              <a:buNone/>
            </a:pPr>
            <a:r>
              <a:rPr lang="en-US" sz="2000" dirty="0">
                <a:cs typeface="Times New Roman" pitchFamily="18" charset="0"/>
              </a:rPr>
              <a:t>Examples derived from QUANTO’s help documentation which is available to you now</a:t>
            </a:r>
          </a:p>
          <a:p>
            <a:pPr marL="0" indent="-457200">
              <a:buNone/>
            </a:pPr>
            <a:endParaRPr lang="en-US" sz="2000" dirty="0">
              <a:cs typeface="Times New Roman" pitchFamily="18" charset="0"/>
            </a:endParaRPr>
          </a:p>
          <a:p>
            <a:pPr marL="0" indent="-457200">
              <a:buNone/>
            </a:pPr>
            <a:r>
              <a:rPr lang="en-US" sz="2000" dirty="0">
                <a:cs typeface="Times New Roman" pitchFamily="18" charset="0"/>
              </a:rPr>
              <a:t>WJ </a:t>
            </a:r>
            <a:r>
              <a:rPr lang="en-US" sz="2000" dirty="0" err="1">
                <a:cs typeface="Times New Roman" pitchFamily="18" charset="0"/>
              </a:rPr>
              <a:t>Gauderman</a:t>
            </a:r>
            <a:r>
              <a:rPr lang="en-US" sz="2000" dirty="0">
                <a:cs typeface="Times New Roman" pitchFamily="18" charset="0"/>
              </a:rPr>
              <a:t> (2002), "Sample size requirements for matched case-control studies of gene-environment interaction", Stat Med 21:35-50.</a:t>
            </a:r>
            <a:br>
              <a:rPr lang="en-US" sz="2000" dirty="0">
                <a:cs typeface="Times New Roman" pitchFamily="18" charset="0"/>
              </a:rPr>
            </a:br>
            <a:r>
              <a:rPr lang="en-US" sz="2000" dirty="0">
                <a:cs typeface="Times New Roman" pitchFamily="18" charset="0"/>
              </a:rPr>
              <a:t> </a:t>
            </a:r>
          </a:p>
          <a:p>
            <a:pPr marL="0" indent="-457200">
              <a:buNone/>
            </a:pPr>
            <a:r>
              <a:rPr lang="en-US" sz="2000" dirty="0">
                <a:cs typeface="Times New Roman" pitchFamily="18" charset="0"/>
              </a:rPr>
              <a:t>WJ </a:t>
            </a:r>
            <a:r>
              <a:rPr lang="en-US" sz="2000" dirty="0" err="1">
                <a:cs typeface="Times New Roman" pitchFamily="18" charset="0"/>
              </a:rPr>
              <a:t>Gauderman</a:t>
            </a:r>
            <a:r>
              <a:rPr lang="en-US" sz="2000" dirty="0">
                <a:cs typeface="Times New Roman" pitchFamily="18" charset="0"/>
              </a:rPr>
              <a:t> (2002), "Sample size requirements for association studies of gene-gene interaction", American Journal of Epidemiology, 155:478-484.</a:t>
            </a:r>
          </a:p>
          <a:p>
            <a:pPr marL="0" indent="-457200">
              <a:buNone/>
            </a:pPr>
            <a:endParaRPr lang="en-US" sz="2000" dirty="0">
              <a:cs typeface="Times New Roman" pitchFamily="18" charset="0"/>
            </a:endParaRPr>
          </a:p>
          <a:p>
            <a:pPr marL="0" indent="-457200">
              <a:buNone/>
            </a:pPr>
            <a:r>
              <a:rPr lang="en-US" sz="2000" dirty="0">
                <a:cs typeface="Times New Roman" pitchFamily="18" charset="0"/>
              </a:rPr>
              <a:t>WJ </a:t>
            </a:r>
            <a:r>
              <a:rPr lang="en-US" sz="2000" dirty="0" err="1">
                <a:cs typeface="Times New Roman" pitchFamily="18" charset="0"/>
              </a:rPr>
              <a:t>Gauderman</a:t>
            </a:r>
            <a:r>
              <a:rPr lang="en-US" sz="2000" dirty="0">
                <a:cs typeface="Times New Roman" pitchFamily="18" charset="0"/>
              </a:rPr>
              <a:t> (2003), "Candidate gene association studies for a quantitative trait, using parent-offspring trios", Genetic Epidemiology, 25:327-338</a:t>
            </a:r>
            <a:r>
              <a:rPr lang="en-US" dirty="0"/>
              <a:t>.</a:t>
            </a:r>
          </a:p>
        </p:txBody>
      </p:sp>
    </p:spTree>
    <p:extLst>
      <p:ext uri="{BB962C8B-B14F-4D97-AF65-F5344CB8AC3E}">
        <p14:creationId xmlns:p14="http://schemas.microsoft.com/office/powerpoint/2010/main" val="1197045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POWER</a:t>
            </a:r>
          </a:p>
        </p:txBody>
      </p:sp>
      <p:sp>
        <p:nvSpPr>
          <p:cNvPr id="7" name="Content Placeholder 6"/>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681591"/>
            <a:ext cx="12192000" cy="5494817"/>
          </a:xfrm>
          <a:prstGeom prst="rect">
            <a:avLst/>
          </a:prstGeom>
        </p:spPr>
      </p:pic>
      <p:sp>
        <p:nvSpPr>
          <p:cNvPr id="6" name="TextBox 5"/>
          <p:cNvSpPr txBox="1"/>
          <p:nvPr/>
        </p:nvSpPr>
        <p:spPr>
          <a:xfrm>
            <a:off x="4563035" y="6398695"/>
            <a:ext cx="5486400" cy="369332"/>
          </a:xfrm>
          <a:prstGeom prst="rect">
            <a:avLst/>
          </a:prstGeom>
          <a:noFill/>
        </p:spPr>
        <p:txBody>
          <a:bodyPr wrap="square" rtlCol="0">
            <a:spAutoFit/>
          </a:bodyPr>
          <a:lstStyle/>
          <a:p>
            <a:r>
              <a:rPr lang="en-US" dirty="0"/>
              <a:t>http://</a:t>
            </a:r>
            <a:r>
              <a:rPr lang="en-US" dirty="0" err="1"/>
              <a:t>rpsychologist.com</a:t>
            </a:r>
            <a:r>
              <a:rPr lang="en-US" dirty="0"/>
              <a:t>/d3/NHST/</a:t>
            </a:r>
          </a:p>
        </p:txBody>
      </p:sp>
    </p:spTree>
    <p:extLst>
      <p:ext uri="{BB962C8B-B14F-4D97-AF65-F5344CB8AC3E}">
        <p14:creationId xmlns:p14="http://schemas.microsoft.com/office/powerpoint/2010/main" val="39714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209800" y="2286000"/>
            <a:ext cx="7772400" cy="1143000"/>
          </a:xfrm>
        </p:spPr>
        <p:txBody>
          <a:bodyPr/>
          <a:lstStyle/>
          <a:p>
            <a:pPr eaLnBrk="1" hangingPunct="1"/>
            <a:r>
              <a:rPr lang="en-US"/>
              <a:t>Multiple Testing</a:t>
            </a:r>
          </a:p>
        </p:txBody>
      </p:sp>
    </p:spTree>
    <p:extLst>
      <p:ext uri="{BB962C8B-B14F-4D97-AF65-F5344CB8AC3E}">
        <p14:creationId xmlns:p14="http://schemas.microsoft.com/office/powerpoint/2010/main" val="1654429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t>Hypothesis Testing</a:t>
            </a:r>
          </a:p>
        </p:txBody>
      </p:sp>
      <p:sp>
        <p:nvSpPr>
          <p:cNvPr id="35843" name="Rectangle 3"/>
          <p:cNvSpPr>
            <a:spLocks noGrp="1" noChangeArrowheads="1"/>
          </p:cNvSpPr>
          <p:nvPr>
            <p:ph idx="1"/>
          </p:nvPr>
        </p:nvSpPr>
        <p:spPr/>
        <p:txBody>
          <a:bodyPr/>
          <a:lstStyle/>
          <a:p>
            <a:pPr eaLnBrk="1" hangingPunct="1"/>
            <a:r>
              <a:rPr lang="en-US"/>
              <a:t>Alpha-level (e.g. 0.05) is for ONE test</a:t>
            </a:r>
          </a:p>
          <a:p>
            <a:pPr eaLnBrk="1" hangingPunct="1"/>
            <a:r>
              <a:rPr lang="en-US"/>
              <a:t>If you ran 100 experiments</a:t>
            </a:r>
          </a:p>
          <a:p>
            <a:pPr lvl="1" eaLnBrk="1" hangingPunct="1"/>
            <a:r>
              <a:rPr lang="en-US"/>
              <a:t>~5% would have p &lt; 0.05</a:t>
            </a:r>
          </a:p>
          <a:p>
            <a:pPr lvl="1" eaLnBrk="1" hangingPunct="1"/>
            <a:r>
              <a:rPr lang="en-US"/>
              <a:t>Which of the 5 p-values &lt; 0.05 are “real”?</a:t>
            </a:r>
          </a:p>
          <a:p>
            <a:pPr eaLnBrk="1" hangingPunct="1"/>
            <a:r>
              <a:rPr lang="en-US"/>
              <a:t>If you ran 100,000 experiments</a:t>
            </a:r>
          </a:p>
          <a:p>
            <a:pPr lvl="1" eaLnBrk="1" hangingPunct="1"/>
            <a:r>
              <a:rPr lang="en-US"/>
              <a:t>~5% would have p &lt; 0.05</a:t>
            </a:r>
          </a:p>
          <a:p>
            <a:pPr lvl="1" eaLnBrk="1" hangingPunct="1"/>
            <a:r>
              <a:rPr lang="en-US"/>
              <a:t>Which of the 5000 (!) p-values &lt; 0.05 are “real”?</a:t>
            </a:r>
          </a:p>
        </p:txBody>
      </p:sp>
    </p:spTree>
    <p:extLst>
      <p:ext uri="{BB962C8B-B14F-4D97-AF65-F5344CB8AC3E}">
        <p14:creationId xmlns:p14="http://schemas.microsoft.com/office/powerpoint/2010/main" val="1578327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t>Methods to Adjust</a:t>
            </a:r>
          </a:p>
        </p:txBody>
      </p:sp>
      <p:sp>
        <p:nvSpPr>
          <p:cNvPr id="36867" name="Rectangle 3"/>
          <p:cNvSpPr>
            <a:spLocks noGrp="1" noChangeArrowheads="1"/>
          </p:cNvSpPr>
          <p:nvPr>
            <p:ph idx="1"/>
          </p:nvPr>
        </p:nvSpPr>
        <p:spPr/>
        <p:txBody>
          <a:bodyPr>
            <a:normAutofit fontScale="92500" lnSpcReduction="20000"/>
          </a:bodyPr>
          <a:lstStyle/>
          <a:p>
            <a:pPr eaLnBrk="1" hangingPunct="1"/>
            <a:r>
              <a:rPr lang="en-US" dirty="0" err="1"/>
              <a:t>Bonferroni</a:t>
            </a:r>
            <a:endParaRPr lang="en-US" dirty="0"/>
          </a:p>
          <a:p>
            <a:pPr lvl="1" eaLnBrk="1" hangingPunct="1"/>
            <a:r>
              <a:rPr lang="en-US" dirty="0"/>
              <a:t>Adjust for the number of tests directly</a:t>
            </a:r>
          </a:p>
          <a:p>
            <a:pPr lvl="1" eaLnBrk="1" hangingPunct="1"/>
            <a:r>
              <a:rPr lang="en-US" dirty="0"/>
              <a:t>Threshold = alpha / N</a:t>
            </a:r>
          </a:p>
          <a:p>
            <a:pPr lvl="2" eaLnBrk="1" hangingPunct="1"/>
            <a:r>
              <a:rPr lang="en-US" dirty="0"/>
              <a:t>0.05 / 100</a:t>
            </a:r>
          </a:p>
          <a:p>
            <a:pPr lvl="1"/>
            <a:r>
              <a:rPr lang="en-US" dirty="0"/>
              <a:t>This constrains the family-wise error rate (FWER)</a:t>
            </a:r>
          </a:p>
          <a:p>
            <a:pPr eaLnBrk="1" hangingPunct="1"/>
            <a:r>
              <a:rPr lang="en-US" dirty="0"/>
              <a:t>False-Discovery Rate (FDR)</a:t>
            </a:r>
          </a:p>
          <a:p>
            <a:pPr lvl="1" eaLnBrk="1" hangingPunct="1"/>
            <a:r>
              <a:rPr lang="en-US" dirty="0"/>
              <a:t>Related to finding the “</a:t>
            </a:r>
            <a:r>
              <a:rPr lang="en-US" dirty="0" err="1"/>
              <a:t>trues</a:t>
            </a:r>
            <a:r>
              <a:rPr lang="en-US" dirty="0"/>
              <a:t>” within the rejected H</a:t>
            </a:r>
            <a:r>
              <a:rPr lang="en-US" baseline="-25000" dirty="0"/>
              <a:t>0</a:t>
            </a:r>
            <a:endParaRPr lang="en-US" dirty="0"/>
          </a:p>
          <a:p>
            <a:pPr eaLnBrk="1" hangingPunct="1"/>
            <a:r>
              <a:rPr lang="en-US" dirty="0"/>
              <a:t>Bayesian </a:t>
            </a:r>
          </a:p>
          <a:p>
            <a:pPr lvl="1" eaLnBrk="1" hangingPunct="1"/>
            <a:r>
              <a:rPr lang="en-US" dirty="0"/>
              <a:t>Involve placing ‘prior’ information on genomic </a:t>
            </a:r>
            <a:r>
              <a:rPr lang="en-US" dirty="0" smtClean="0"/>
              <a:t>locations</a:t>
            </a:r>
          </a:p>
          <a:p>
            <a:r>
              <a:rPr lang="en-US" dirty="0" smtClean="0"/>
              <a:t>Permutation</a:t>
            </a:r>
            <a:endParaRPr lang="en-US" dirty="0"/>
          </a:p>
          <a:p>
            <a:pPr lvl="1" eaLnBrk="1" hangingPunct="1"/>
            <a:endParaRPr lang="en-US" dirty="0"/>
          </a:p>
        </p:txBody>
      </p:sp>
    </p:spTree>
    <p:extLst>
      <p:ext uri="{BB962C8B-B14F-4D97-AF65-F5344CB8AC3E}">
        <p14:creationId xmlns:p14="http://schemas.microsoft.com/office/powerpoint/2010/main" val="552893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Heritability</a:t>
            </a:r>
            <a:endParaRPr lang="en-US" dirty="0"/>
          </a:p>
        </p:txBody>
      </p:sp>
      <p:sp>
        <p:nvSpPr>
          <p:cNvPr id="5" name="Text Placeholder 4"/>
          <p:cNvSpPr>
            <a:spLocks noGrp="1"/>
          </p:cNvSpPr>
          <p:nvPr>
            <p:ph type="body" idx="1"/>
          </p:nvPr>
        </p:nvSpPr>
        <p:spPr/>
        <p:txBody>
          <a:bodyPr/>
          <a:lstStyle/>
          <a:p>
            <a:r>
              <a:rPr lang="en-US" dirty="0"/>
              <a:t>RECALL from yesterday</a:t>
            </a:r>
          </a:p>
        </p:txBody>
      </p:sp>
    </p:spTree>
    <p:extLst>
      <p:ext uri="{BB962C8B-B14F-4D97-AF65-F5344CB8AC3E}">
        <p14:creationId xmlns:p14="http://schemas.microsoft.com/office/powerpoint/2010/main" val="21216478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Polygenic Theory</a:t>
            </a:r>
          </a:p>
        </p:txBody>
      </p:sp>
      <p:sp>
        <p:nvSpPr>
          <p:cNvPr id="3" name="Text Placeholder 2"/>
          <p:cNvSpPr>
            <a:spLocks noGrp="1"/>
          </p:cNvSpPr>
          <p:nvPr>
            <p:ph type="body" sz="quarter" idx="10"/>
          </p:nvPr>
        </p:nvSpPr>
        <p:spPr/>
        <p:txBody>
          <a:bodyPr/>
          <a:lstStyle/>
          <a:p>
            <a:r>
              <a:rPr lang="en-US" dirty="0"/>
              <a:t>Heritability</a:t>
            </a:r>
          </a:p>
          <a:p>
            <a:pPr lvl="1"/>
            <a:r>
              <a:rPr lang="en-US" dirty="0"/>
              <a:t>Bad question: To what extent is a given trait genetic?</a:t>
            </a:r>
          </a:p>
          <a:p>
            <a:pPr lvl="1"/>
            <a:r>
              <a:rPr lang="en-US" dirty="0"/>
              <a:t>Correct question: How much of the differences in a given trait between people in a particular country at a particular time is caused by their genetic differences, and how much by their different environments and life histories?</a:t>
            </a:r>
          </a:p>
          <a:p>
            <a:pPr lvl="2"/>
            <a:r>
              <a:rPr lang="en-US" dirty="0"/>
              <a:t>As environmental factors are reduced or equalized, the contributions of genetics to the observed variation will increase</a:t>
            </a:r>
          </a:p>
          <a:p>
            <a:r>
              <a:rPr lang="en-US" dirty="0" err="1"/>
              <a:t>V</a:t>
            </a:r>
            <a:r>
              <a:rPr lang="en-US" baseline="-25000" dirty="0" err="1"/>
              <a:t>p</a:t>
            </a:r>
            <a:r>
              <a:rPr lang="en-US" dirty="0"/>
              <a:t> = V</a:t>
            </a:r>
            <a:r>
              <a:rPr lang="en-US" baseline="-25000" dirty="0"/>
              <a:t>G</a:t>
            </a:r>
            <a:r>
              <a:rPr lang="en-US" dirty="0"/>
              <a:t> + V</a:t>
            </a:r>
            <a:r>
              <a:rPr lang="en-US" baseline="-25000" dirty="0"/>
              <a:t>E</a:t>
            </a:r>
          </a:p>
          <a:p>
            <a:pPr lvl="1"/>
            <a:r>
              <a:rPr lang="en-US" dirty="0"/>
              <a:t>V</a:t>
            </a:r>
            <a:r>
              <a:rPr lang="en-US" baseline="-25000" dirty="0"/>
              <a:t>G</a:t>
            </a:r>
            <a:r>
              <a:rPr lang="en-US" dirty="0"/>
              <a:t> = V</a:t>
            </a:r>
            <a:r>
              <a:rPr lang="en-US" baseline="-25000" dirty="0"/>
              <a:t>Additive</a:t>
            </a:r>
            <a:r>
              <a:rPr lang="en-US" dirty="0"/>
              <a:t> + V</a:t>
            </a:r>
            <a:r>
              <a:rPr lang="en-US" baseline="-25000" dirty="0"/>
              <a:t>Dominant</a:t>
            </a:r>
            <a:r>
              <a:rPr lang="en-US" dirty="0"/>
              <a:t> + V</a:t>
            </a:r>
            <a:r>
              <a:rPr lang="en-US" baseline="-25000" dirty="0"/>
              <a:t>Interaction</a:t>
            </a:r>
            <a:endParaRPr lang="en-US" dirty="0"/>
          </a:p>
        </p:txBody>
      </p:sp>
      <p:sp>
        <p:nvSpPr>
          <p:cNvPr id="4" name="Oval 3"/>
          <p:cNvSpPr/>
          <p:nvPr/>
        </p:nvSpPr>
        <p:spPr>
          <a:xfrm>
            <a:off x="848591" y="5136573"/>
            <a:ext cx="2057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78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8275" y="347662"/>
            <a:ext cx="9296400" cy="5286375"/>
          </a:xfrm>
          <a:prstGeom prst="rect">
            <a:avLst/>
          </a:prstGeom>
        </p:spPr>
      </p:pic>
      <p:pic>
        <p:nvPicPr>
          <p:cNvPr id="7" name="Picture 6"/>
          <p:cNvPicPr>
            <a:picLocks noChangeAspect="1"/>
          </p:cNvPicPr>
          <p:nvPr/>
        </p:nvPicPr>
        <p:blipFill>
          <a:blip r:embed="rId3"/>
          <a:stretch>
            <a:fillRect/>
          </a:stretch>
        </p:blipFill>
        <p:spPr>
          <a:xfrm>
            <a:off x="461962" y="5719762"/>
            <a:ext cx="11249025" cy="361950"/>
          </a:xfrm>
          <a:prstGeom prst="rect">
            <a:avLst/>
          </a:prstGeom>
        </p:spPr>
      </p:pic>
      <p:cxnSp>
        <p:nvCxnSpPr>
          <p:cNvPr id="9" name="Straight Connector 8"/>
          <p:cNvCxnSpPr/>
          <p:nvPr/>
        </p:nvCxnSpPr>
        <p:spPr>
          <a:xfrm>
            <a:off x="6591300" y="2990849"/>
            <a:ext cx="20002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990850" y="3305175"/>
            <a:ext cx="237172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6783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eaLnBrk="1" hangingPunct="1"/>
            <a:r>
              <a:rPr lang="en-US" dirty="0"/>
              <a:t>Components of Phenotypic Variance</a:t>
            </a:r>
          </a:p>
        </p:txBody>
      </p:sp>
      <p:sp>
        <p:nvSpPr>
          <p:cNvPr id="33795" name="Rectangle 3"/>
          <p:cNvSpPr>
            <a:spLocks noGrp="1" noChangeArrowheads="1"/>
          </p:cNvSpPr>
          <p:nvPr>
            <p:ph idx="4294967295"/>
          </p:nvPr>
        </p:nvSpPr>
        <p:spPr>
          <a:xfrm>
            <a:off x="1548607" y="1600200"/>
            <a:ext cx="9094787" cy="4525963"/>
          </a:xfrm>
        </p:spPr>
        <p:txBody>
          <a:bodyPr/>
          <a:lstStyle/>
          <a:p>
            <a:pPr algn="ctr" eaLnBrk="1" hangingPunct="1">
              <a:buNone/>
            </a:pPr>
            <a:r>
              <a:rPr lang="en-US" sz="2000" dirty="0"/>
              <a:t>The difference between the value of a trait in an individual and the mean of the population…</a:t>
            </a:r>
          </a:p>
          <a:p>
            <a:pPr algn="ctr" eaLnBrk="1" hangingPunct="1">
              <a:buNone/>
            </a:pPr>
            <a:r>
              <a:rPr lang="en-US" sz="2000" dirty="0"/>
              <a:t>P = G + E</a:t>
            </a:r>
          </a:p>
          <a:p>
            <a:pPr algn="ctr" eaLnBrk="1" hangingPunct="1">
              <a:buNone/>
            </a:pPr>
            <a:endParaRPr lang="en-US" sz="2000" dirty="0"/>
          </a:p>
          <a:p>
            <a:pPr algn="ctr" eaLnBrk="1" hangingPunct="1">
              <a:buNone/>
            </a:pPr>
            <a:r>
              <a:rPr lang="en-US" sz="2000" dirty="0"/>
              <a:t>we can decompose G into…</a:t>
            </a:r>
          </a:p>
          <a:p>
            <a:pPr algn="ctr" eaLnBrk="1" hangingPunct="1">
              <a:buNone/>
            </a:pPr>
            <a:r>
              <a:rPr lang="en-US" sz="2000" dirty="0"/>
              <a:t>G = A + D + I</a:t>
            </a:r>
          </a:p>
          <a:p>
            <a:pPr algn="ctr" eaLnBrk="1" hangingPunct="1">
              <a:buNone/>
            </a:pPr>
            <a:r>
              <a:rPr lang="en-US" sz="2000" dirty="0"/>
              <a:t>	</a:t>
            </a:r>
          </a:p>
          <a:p>
            <a:pPr algn="ctr" eaLnBrk="1" hangingPunct="1">
              <a:buNone/>
            </a:pPr>
            <a:r>
              <a:rPr lang="en-US" sz="2000" dirty="0"/>
              <a:t>therefore…</a:t>
            </a:r>
          </a:p>
          <a:p>
            <a:pPr algn="ctr" eaLnBrk="1" hangingPunct="1">
              <a:buNone/>
            </a:pPr>
            <a:r>
              <a:rPr lang="en-US" sz="2000" dirty="0"/>
              <a:t>P = A + D + I + E</a:t>
            </a:r>
          </a:p>
        </p:txBody>
      </p:sp>
      <p:sp>
        <p:nvSpPr>
          <p:cNvPr id="33796" name="Rectangle 4"/>
          <p:cNvSpPr>
            <a:spLocks noChangeArrowheads="1"/>
          </p:cNvSpPr>
          <p:nvPr/>
        </p:nvSpPr>
        <p:spPr bwMode="auto">
          <a:xfrm>
            <a:off x="2286001" y="4419600"/>
            <a:ext cx="3244927" cy="1754326"/>
          </a:xfrm>
          <a:prstGeom prst="rect">
            <a:avLst/>
          </a:prstGeom>
          <a:noFill/>
          <a:ln w="9525">
            <a:noFill/>
            <a:miter lim="800000"/>
            <a:headEnd/>
            <a:tailEnd/>
          </a:ln>
        </p:spPr>
        <p:txBody>
          <a:bodyPr wrap="none">
            <a:spAutoFit/>
          </a:bodyPr>
          <a:lstStyle/>
          <a:p>
            <a:r>
              <a:rPr lang="en-US" dirty="0"/>
              <a:t>P=Phenotype</a:t>
            </a:r>
          </a:p>
          <a:p>
            <a:r>
              <a:rPr lang="en-US" dirty="0"/>
              <a:t>G=Genotype</a:t>
            </a:r>
          </a:p>
          <a:p>
            <a:r>
              <a:rPr lang="en-US" dirty="0"/>
              <a:t>A=Additive Genotype</a:t>
            </a:r>
          </a:p>
          <a:p>
            <a:r>
              <a:rPr lang="en-US" dirty="0"/>
              <a:t>D=Dominant Genotype</a:t>
            </a:r>
          </a:p>
          <a:p>
            <a:r>
              <a:rPr lang="en-US" dirty="0"/>
              <a:t>E=Environment</a:t>
            </a:r>
          </a:p>
          <a:p>
            <a:r>
              <a:rPr lang="en-US" dirty="0"/>
              <a:t>(I=Interaction) - typically ignored</a:t>
            </a:r>
          </a:p>
        </p:txBody>
      </p:sp>
    </p:spTree>
    <p:extLst>
      <p:ext uri="{BB962C8B-B14F-4D97-AF65-F5344CB8AC3E}">
        <p14:creationId xmlns:p14="http://schemas.microsoft.com/office/powerpoint/2010/main" val="2570926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r>
              <a:rPr lang="en-US"/>
              <a:t>Components of Phenotypic Variance</a:t>
            </a:r>
          </a:p>
        </p:txBody>
      </p:sp>
      <p:sp>
        <p:nvSpPr>
          <p:cNvPr id="34819" name="Rectangle 3"/>
          <p:cNvSpPr>
            <a:spLocks noGrp="1" noChangeArrowheads="1"/>
          </p:cNvSpPr>
          <p:nvPr>
            <p:ph idx="1"/>
          </p:nvPr>
        </p:nvSpPr>
        <p:spPr/>
        <p:txBody>
          <a:bodyPr>
            <a:normAutofit/>
          </a:bodyPr>
          <a:lstStyle/>
          <a:p>
            <a:pPr algn="ctr" eaLnBrk="1" hangingPunct="1">
              <a:buNone/>
            </a:pPr>
            <a:r>
              <a:rPr lang="en-US" sz="2000" dirty="0"/>
              <a:t>Now if we square the deviations in the phenotypic value…</a:t>
            </a:r>
          </a:p>
          <a:p>
            <a:pPr algn="ctr" eaLnBrk="1" hangingPunct="1">
              <a:buNone/>
            </a:pPr>
            <a:r>
              <a:rPr lang="en-US" sz="2000" dirty="0"/>
              <a:t>P</a:t>
            </a:r>
            <a:r>
              <a:rPr lang="en-US" sz="2000" baseline="30000" dirty="0"/>
              <a:t>2</a:t>
            </a:r>
            <a:r>
              <a:rPr lang="en-US" sz="2000" dirty="0"/>
              <a:t> = (A + D + E)</a:t>
            </a:r>
            <a:r>
              <a:rPr lang="en-US" sz="2000" baseline="30000" dirty="0"/>
              <a:t>2</a:t>
            </a:r>
            <a:endParaRPr lang="en-US" sz="2000" dirty="0"/>
          </a:p>
          <a:p>
            <a:pPr algn="ctr" eaLnBrk="1" hangingPunct="1">
              <a:buNone/>
            </a:pPr>
            <a:endParaRPr lang="en-US" sz="2000" dirty="0"/>
          </a:p>
          <a:p>
            <a:pPr algn="ctr" eaLnBrk="1" hangingPunct="1">
              <a:buNone/>
            </a:pPr>
            <a:r>
              <a:rPr lang="en-US" sz="2000" dirty="0"/>
              <a:t>we can express this as…</a:t>
            </a:r>
          </a:p>
          <a:p>
            <a:pPr algn="ctr" eaLnBrk="1" hangingPunct="1">
              <a:buNone/>
            </a:pPr>
            <a:r>
              <a:rPr lang="en-US" sz="2000" dirty="0"/>
              <a:t>V</a:t>
            </a:r>
            <a:r>
              <a:rPr lang="en-US" sz="2000" baseline="-25000" dirty="0"/>
              <a:t>P</a:t>
            </a:r>
            <a:r>
              <a:rPr lang="en-US" sz="2000" dirty="0"/>
              <a:t> = V</a:t>
            </a:r>
            <a:r>
              <a:rPr lang="en-US" sz="2000" baseline="-25000" dirty="0"/>
              <a:t>A</a:t>
            </a:r>
            <a:r>
              <a:rPr lang="en-US" sz="2000" dirty="0"/>
              <a:t> + V</a:t>
            </a:r>
            <a:r>
              <a:rPr lang="en-US" sz="2000" baseline="-25000" dirty="0"/>
              <a:t>D</a:t>
            </a:r>
            <a:r>
              <a:rPr lang="en-US" sz="2000" dirty="0"/>
              <a:t> + V</a:t>
            </a:r>
            <a:r>
              <a:rPr lang="en-US" sz="2000" baseline="-25000" dirty="0"/>
              <a:t>E</a:t>
            </a:r>
            <a:endParaRPr lang="en-US" sz="2000" dirty="0"/>
          </a:p>
          <a:p>
            <a:pPr algn="ctr" eaLnBrk="1" hangingPunct="1">
              <a:buNone/>
            </a:pPr>
            <a:r>
              <a:rPr lang="en-US" sz="2000" dirty="0"/>
              <a:t>	</a:t>
            </a:r>
          </a:p>
          <a:p>
            <a:pPr algn="ctr" eaLnBrk="1" hangingPunct="1">
              <a:buNone/>
            </a:pPr>
            <a:r>
              <a:rPr lang="en-US" sz="2000" dirty="0"/>
              <a:t>note that…</a:t>
            </a:r>
          </a:p>
          <a:p>
            <a:pPr algn="ctr" eaLnBrk="1" hangingPunct="1">
              <a:buNone/>
            </a:pPr>
            <a:r>
              <a:rPr lang="en-US" sz="2000" dirty="0" err="1"/>
              <a:t>Cov</a:t>
            </a:r>
            <a:r>
              <a:rPr lang="en-US" sz="2000" dirty="0"/>
              <a:t>(A,D) = 0 (additive and dominant effects are independent)</a:t>
            </a:r>
          </a:p>
          <a:p>
            <a:pPr algn="ctr" eaLnBrk="1" hangingPunct="1">
              <a:buNone/>
            </a:pPr>
            <a:r>
              <a:rPr lang="en-US" sz="2000" dirty="0" err="1"/>
              <a:t>Cov</a:t>
            </a:r>
            <a:r>
              <a:rPr lang="en-US" sz="2000" dirty="0"/>
              <a:t>(G,E) = 0 (assumption of no </a:t>
            </a:r>
            <a:r>
              <a:rPr lang="en-US" sz="2000" dirty="0" err="1"/>
              <a:t>GxE</a:t>
            </a:r>
            <a:r>
              <a:rPr lang="en-US" sz="2000" dirty="0"/>
              <a:t> interaction or I=0)</a:t>
            </a:r>
          </a:p>
          <a:p>
            <a:pPr algn="ctr" eaLnBrk="1" hangingPunct="1">
              <a:buNone/>
            </a:pPr>
            <a:endParaRPr lang="en-US" sz="2000" dirty="0"/>
          </a:p>
          <a:p>
            <a:pPr algn="ctr" eaLnBrk="1" hangingPunct="1">
              <a:buNone/>
            </a:pPr>
            <a:r>
              <a:rPr lang="en-US" sz="2000" b="1" dirty="0"/>
              <a:t>Genetic Variance</a:t>
            </a:r>
          </a:p>
          <a:p>
            <a:pPr algn="ctr" eaLnBrk="1" hangingPunct="1">
              <a:buNone/>
            </a:pPr>
            <a:r>
              <a:rPr lang="en-US" sz="2000" b="1" dirty="0"/>
              <a:t>V</a:t>
            </a:r>
            <a:r>
              <a:rPr lang="en-US" sz="2000" b="1" baseline="-25000" dirty="0"/>
              <a:t>G</a:t>
            </a:r>
            <a:r>
              <a:rPr lang="en-US" sz="2000" b="1" dirty="0"/>
              <a:t> = V</a:t>
            </a:r>
            <a:r>
              <a:rPr lang="en-US" sz="2000" b="1" baseline="-25000" dirty="0"/>
              <a:t>A</a:t>
            </a:r>
            <a:r>
              <a:rPr lang="en-US" sz="2000" b="1" dirty="0"/>
              <a:t> + V</a:t>
            </a:r>
            <a:r>
              <a:rPr lang="en-US" sz="2000" b="1" baseline="-25000" dirty="0"/>
              <a:t>D</a:t>
            </a:r>
          </a:p>
        </p:txBody>
      </p:sp>
    </p:spTree>
    <p:extLst>
      <p:ext uri="{BB962C8B-B14F-4D97-AF65-F5344CB8AC3E}">
        <p14:creationId xmlns:p14="http://schemas.microsoft.com/office/powerpoint/2010/main" val="16060868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Misconceptions</a:t>
            </a:r>
          </a:p>
        </p:txBody>
      </p:sp>
      <p:sp>
        <p:nvSpPr>
          <p:cNvPr id="5" name="Content Placeholder 4"/>
          <p:cNvSpPr>
            <a:spLocks noGrp="1"/>
          </p:cNvSpPr>
          <p:nvPr>
            <p:ph idx="1"/>
          </p:nvPr>
        </p:nvSpPr>
        <p:spPr/>
        <p:txBody>
          <a:bodyPr>
            <a:normAutofit/>
          </a:bodyPr>
          <a:lstStyle/>
          <a:p>
            <a:r>
              <a:rPr lang="en-US" dirty="0"/>
              <a:t>Heritability is the proportion of a phenotype that is passed on to the next generation</a:t>
            </a:r>
          </a:p>
          <a:p>
            <a:r>
              <a:rPr lang="en-US" dirty="0"/>
              <a:t>High heritability implies genetic determination</a:t>
            </a:r>
          </a:p>
          <a:p>
            <a:r>
              <a:rPr lang="en-US" dirty="0"/>
              <a:t>Low heritability implies no additive genetic variance</a:t>
            </a:r>
          </a:p>
          <a:p>
            <a:r>
              <a:rPr lang="en-US" dirty="0"/>
              <a:t>Heritability is informative about the nature of between-group differences</a:t>
            </a:r>
          </a:p>
          <a:p>
            <a:r>
              <a:rPr lang="en-US" dirty="0"/>
              <a:t>A large heritability implies genes of large effect</a:t>
            </a:r>
          </a:p>
        </p:txBody>
      </p:sp>
    </p:spTree>
    <p:extLst>
      <p:ext uri="{BB962C8B-B14F-4D97-AF65-F5344CB8AC3E}">
        <p14:creationId xmlns:p14="http://schemas.microsoft.com/office/powerpoint/2010/main" val="289351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Estimation</a:t>
            </a:r>
          </a:p>
        </p:txBody>
      </p:sp>
      <p:sp>
        <p:nvSpPr>
          <p:cNvPr id="3" name="Content Placeholder 2"/>
          <p:cNvSpPr>
            <a:spLocks noGrp="1"/>
          </p:cNvSpPr>
          <p:nvPr>
            <p:ph idx="1"/>
          </p:nvPr>
        </p:nvSpPr>
        <p:spPr/>
        <p:txBody>
          <a:bodyPr>
            <a:normAutofit/>
          </a:bodyPr>
          <a:lstStyle/>
          <a:p>
            <a:r>
              <a:rPr lang="en-US" dirty="0"/>
              <a:t>Twin studies</a:t>
            </a:r>
          </a:p>
          <a:p>
            <a:pPr marL="742950" lvl="2" indent="-342900"/>
            <a:r>
              <a:rPr lang="en-US" dirty="0"/>
              <a:t>Think about comparing sib-pairs or MZ/DZ twins</a:t>
            </a:r>
          </a:p>
          <a:p>
            <a:endParaRPr lang="en-US" dirty="0"/>
          </a:p>
          <a:p>
            <a:r>
              <a:rPr lang="en-US" dirty="0" smtClean="0"/>
              <a:t>Utilizing </a:t>
            </a:r>
            <a:r>
              <a:rPr lang="en-US" dirty="0"/>
              <a:t>varied familial </a:t>
            </a:r>
            <a:r>
              <a:rPr lang="en-US" dirty="0" smtClean="0"/>
              <a:t>relationships</a:t>
            </a:r>
          </a:p>
          <a:p>
            <a:endParaRPr lang="en-US" dirty="0"/>
          </a:p>
        </p:txBody>
      </p:sp>
    </p:spTree>
    <p:extLst>
      <p:ext uri="{BB962C8B-B14F-4D97-AF65-F5344CB8AC3E}">
        <p14:creationId xmlns:p14="http://schemas.microsoft.com/office/powerpoint/2010/main" val="875577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Statistical Power ? </a:t>
            </a:r>
          </a:p>
        </p:txBody>
      </p:sp>
      <p:sp>
        <p:nvSpPr>
          <p:cNvPr id="4" name="Content Placeholder 3"/>
          <p:cNvSpPr>
            <a:spLocks noGrp="1"/>
          </p:cNvSpPr>
          <p:nvPr>
            <p:ph idx="1"/>
          </p:nvPr>
        </p:nvSpPr>
        <p:spPr/>
        <p:txBody>
          <a:bodyPr>
            <a:normAutofit fontScale="92500"/>
          </a:bodyPr>
          <a:lstStyle/>
          <a:p>
            <a:r>
              <a:rPr lang="en-US" dirty="0"/>
              <a:t>From BusinessDictionary.com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http://www.businessdictionary.com/definition/statistical-power.html </a:t>
            </a:r>
          </a:p>
        </p:txBody>
      </p:sp>
      <p:pic>
        <p:nvPicPr>
          <p:cNvPr id="5" name="Picture 4"/>
          <p:cNvPicPr>
            <a:picLocks noChangeAspect="1"/>
          </p:cNvPicPr>
          <p:nvPr/>
        </p:nvPicPr>
        <p:blipFill>
          <a:blip r:embed="rId2"/>
          <a:stretch>
            <a:fillRect/>
          </a:stretch>
        </p:blipFill>
        <p:spPr>
          <a:xfrm>
            <a:off x="2879353" y="2483225"/>
            <a:ext cx="5936726" cy="2452126"/>
          </a:xfrm>
          <a:prstGeom prst="rect">
            <a:avLst/>
          </a:prstGeom>
        </p:spPr>
      </p:pic>
    </p:spTree>
    <p:extLst>
      <p:ext uri="{BB962C8B-B14F-4D97-AF65-F5344CB8AC3E}">
        <p14:creationId xmlns:p14="http://schemas.microsoft.com/office/powerpoint/2010/main" val="276819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Deriving h</a:t>
            </a:r>
            <a:r>
              <a:rPr lang="en-US" baseline="30000" dirty="0"/>
              <a:t>2</a:t>
            </a:r>
          </a:p>
        </p:txBody>
      </p:sp>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75419" t="28908" r="988" b="43575"/>
          <a:stretch/>
        </p:blipFill>
        <p:spPr>
          <a:xfrm>
            <a:off x="1921552" y="1629295"/>
            <a:ext cx="4495291" cy="3937317"/>
          </a:xfrm>
          <a:prstGeom prst="rect">
            <a:avLst/>
          </a:prstGeom>
        </p:spPr>
      </p:pic>
      <p:sp>
        <p:nvSpPr>
          <p:cNvPr id="6" name="TextBox 5"/>
          <p:cNvSpPr txBox="1"/>
          <p:nvPr/>
        </p:nvSpPr>
        <p:spPr>
          <a:xfrm>
            <a:off x="2797667" y="6003068"/>
            <a:ext cx="2743059" cy="369332"/>
          </a:xfrm>
          <a:prstGeom prst="rect">
            <a:avLst/>
          </a:prstGeom>
          <a:noFill/>
        </p:spPr>
        <p:txBody>
          <a:bodyPr wrap="none" rtlCol="0">
            <a:spAutoFit/>
          </a:bodyPr>
          <a:lstStyle/>
          <a:p>
            <a:r>
              <a:rPr lang="en-US" dirty="0" smtClean="0"/>
              <a:t>Chapter </a:t>
            </a:r>
            <a:r>
              <a:rPr lang="en-US" dirty="0"/>
              <a:t>6, Ziegler &amp; </a:t>
            </a:r>
            <a:r>
              <a:rPr lang="en-US" dirty="0" err="1"/>
              <a:t>Konig</a:t>
            </a:r>
            <a:endParaRPr lang="en-US" dirty="0"/>
          </a:p>
        </p:txBody>
      </p:sp>
      <p:grpSp>
        <p:nvGrpSpPr>
          <p:cNvPr id="21" name="Group 20"/>
          <p:cNvGrpSpPr/>
          <p:nvPr/>
        </p:nvGrpSpPr>
        <p:grpSpPr>
          <a:xfrm>
            <a:off x="4796589" y="882316"/>
            <a:ext cx="5106914" cy="5330626"/>
            <a:chOff x="3272589" y="882316"/>
            <a:chExt cx="5106914" cy="5330626"/>
          </a:xfrm>
        </p:grpSpPr>
        <p:sp>
          <p:nvSpPr>
            <p:cNvPr id="9" name="TextBox 8"/>
            <p:cNvSpPr txBox="1"/>
            <p:nvPr/>
          </p:nvSpPr>
          <p:spPr>
            <a:xfrm>
              <a:off x="4892842" y="882316"/>
              <a:ext cx="3486660" cy="369332"/>
            </a:xfrm>
            <a:prstGeom prst="rect">
              <a:avLst/>
            </a:prstGeom>
            <a:noFill/>
          </p:spPr>
          <p:txBody>
            <a:bodyPr wrap="none" rtlCol="0">
              <a:spAutoFit/>
            </a:bodyPr>
            <a:lstStyle/>
            <a:p>
              <a:r>
                <a:rPr lang="en-US" dirty="0"/>
                <a:t>Monozygotic twins reared together</a:t>
              </a:r>
            </a:p>
          </p:txBody>
        </p:sp>
        <p:sp>
          <p:nvSpPr>
            <p:cNvPr id="10" name="TextBox 9"/>
            <p:cNvSpPr txBox="1"/>
            <p:nvPr/>
          </p:nvSpPr>
          <p:spPr>
            <a:xfrm>
              <a:off x="5028690" y="2207879"/>
              <a:ext cx="3174652" cy="369332"/>
            </a:xfrm>
            <a:prstGeom prst="rect">
              <a:avLst/>
            </a:prstGeom>
            <a:noFill/>
          </p:spPr>
          <p:txBody>
            <a:bodyPr wrap="none" rtlCol="0">
              <a:spAutoFit/>
            </a:bodyPr>
            <a:lstStyle/>
            <a:p>
              <a:r>
                <a:rPr lang="en-US" dirty="0"/>
                <a:t>Monozygotic twins reared apart</a:t>
              </a:r>
            </a:p>
          </p:txBody>
        </p:sp>
        <p:sp>
          <p:nvSpPr>
            <p:cNvPr id="11" name="TextBox 10"/>
            <p:cNvSpPr txBox="1"/>
            <p:nvPr/>
          </p:nvSpPr>
          <p:spPr>
            <a:xfrm>
              <a:off x="5116771" y="3980532"/>
              <a:ext cx="3262732" cy="646331"/>
            </a:xfrm>
            <a:prstGeom prst="rect">
              <a:avLst/>
            </a:prstGeom>
            <a:noFill/>
          </p:spPr>
          <p:txBody>
            <a:bodyPr wrap="square" rtlCol="0">
              <a:spAutoFit/>
            </a:bodyPr>
            <a:lstStyle/>
            <a:p>
              <a:r>
                <a:rPr lang="en-US" dirty="0"/>
                <a:t>Dizygotic twins or full siblings reared together</a:t>
              </a:r>
            </a:p>
          </p:txBody>
        </p:sp>
        <p:sp>
          <p:nvSpPr>
            <p:cNvPr id="12" name="TextBox 11"/>
            <p:cNvSpPr txBox="1"/>
            <p:nvPr/>
          </p:nvSpPr>
          <p:spPr>
            <a:xfrm>
              <a:off x="5028690" y="5566611"/>
              <a:ext cx="3262732" cy="646331"/>
            </a:xfrm>
            <a:prstGeom prst="rect">
              <a:avLst/>
            </a:prstGeom>
            <a:noFill/>
          </p:spPr>
          <p:txBody>
            <a:bodyPr wrap="square" rtlCol="0">
              <a:spAutoFit/>
            </a:bodyPr>
            <a:lstStyle/>
            <a:p>
              <a:r>
                <a:rPr lang="en-US" dirty="0"/>
                <a:t>Dizygotic twins or full siblings reared apart</a:t>
              </a:r>
            </a:p>
          </p:txBody>
        </p:sp>
        <p:cxnSp>
          <p:nvCxnSpPr>
            <p:cNvPr id="14" name="Straight Arrow Connector 13"/>
            <p:cNvCxnSpPr>
              <a:stCxn id="9" idx="1"/>
            </p:cNvCxnSpPr>
            <p:nvPr/>
          </p:nvCxnSpPr>
          <p:spPr>
            <a:xfrm flipH="1">
              <a:off x="3272589" y="1066982"/>
              <a:ext cx="1620253" cy="562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1"/>
            </p:cNvCxnSpPr>
            <p:nvPr/>
          </p:nvCxnSpPr>
          <p:spPr>
            <a:xfrm flipH="1">
              <a:off x="3481137" y="2392545"/>
              <a:ext cx="1547553" cy="515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1"/>
            </p:cNvCxnSpPr>
            <p:nvPr/>
          </p:nvCxnSpPr>
          <p:spPr>
            <a:xfrm flipH="1">
              <a:off x="4231030" y="4303698"/>
              <a:ext cx="885741" cy="172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1"/>
            </p:cNvCxnSpPr>
            <p:nvPr/>
          </p:nvCxnSpPr>
          <p:spPr>
            <a:xfrm flipH="1" flipV="1">
              <a:off x="3481137" y="5235369"/>
              <a:ext cx="1547553" cy="654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804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09738"/>
            <a:ext cx="10515600" cy="2852737"/>
          </a:xfrm>
        </p:spPr>
        <p:txBody>
          <a:bodyPr/>
          <a:lstStyle/>
          <a:p>
            <a:r>
              <a:rPr lang="en-US" dirty="0"/>
              <a:t>GCTA</a:t>
            </a:r>
          </a:p>
        </p:txBody>
      </p:sp>
    </p:spTree>
    <p:extLst>
      <p:ext uri="{BB962C8B-B14F-4D97-AF65-F5344CB8AC3E}">
        <p14:creationId xmlns:p14="http://schemas.microsoft.com/office/powerpoint/2010/main" val="22415540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6488668"/>
            <a:ext cx="4905375" cy="369332"/>
          </a:xfrm>
          <a:prstGeom prst="rect">
            <a:avLst/>
          </a:prstGeom>
          <a:noFill/>
        </p:spPr>
        <p:txBody>
          <a:bodyPr wrap="square" rtlCol="0">
            <a:spAutoFit/>
          </a:bodyPr>
          <a:lstStyle/>
          <a:p>
            <a:r>
              <a:rPr lang="en-US" dirty="0">
                <a:solidFill>
                  <a:schemeClr val="bg1"/>
                </a:solidFill>
              </a:rPr>
              <a:t>http://cnsgenomics.com/software/gcta/</a:t>
            </a:r>
          </a:p>
        </p:txBody>
      </p:sp>
      <p:pic>
        <p:nvPicPr>
          <p:cNvPr id="3" name="Picture 2"/>
          <p:cNvPicPr>
            <a:picLocks noChangeAspect="1"/>
          </p:cNvPicPr>
          <p:nvPr/>
        </p:nvPicPr>
        <p:blipFill>
          <a:blip r:embed="rId2"/>
          <a:stretch>
            <a:fillRect/>
          </a:stretch>
        </p:blipFill>
        <p:spPr>
          <a:xfrm>
            <a:off x="171450" y="267910"/>
            <a:ext cx="12020550" cy="5813802"/>
          </a:xfrm>
          <a:prstGeom prst="rect">
            <a:avLst/>
          </a:prstGeom>
        </p:spPr>
      </p:pic>
    </p:spTree>
    <p:extLst>
      <p:ext uri="{BB962C8B-B14F-4D97-AF65-F5344CB8AC3E}">
        <p14:creationId xmlns:p14="http://schemas.microsoft.com/office/powerpoint/2010/main" val="25847499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3743427" y="1715241"/>
            <a:ext cx="4301019" cy="1745977"/>
          </a:xfrm>
          <a:prstGeom prst="round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2739407" y="3461218"/>
            <a:ext cx="6355734" cy="830997"/>
          </a:xfrm>
          <a:prstGeom prst="rect">
            <a:avLst/>
          </a:prstGeom>
        </p:spPr>
        <p:txBody>
          <a:bodyPr wrap="square">
            <a:spAutoFit/>
          </a:bodyPr>
          <a:lstStyle/>
          <a:p>
            <a:pPr algn="ctr"/>
            <a:r>
              <a:rPr lang="en-US" sz="2400" dirty="0"/>
              <a:t>What proportion of the total phenotypic variance is explained by genetic effects?</a:t>
            </a:r>
          </a:p>
        </p:txBody>
      </p:sp>
      <p:graphicFrame>
        <p:nvGraphicFramePr>
          <p:cNvPr id="32" name="Object 31"/>
          <p:cNvGraphicFramePr>
            <a:graphicFrameLocks noChangeAspect="1"/>
          </p:cNvGraphicFramePr>
          <p:nvPr>
            <p:extLst/>
          </p:nvPr>
        </p:nvGraphicFramePr>
        <p:xfrm>
          <a:off x="3418682" y="5001808"/>
          <a:ext cx="665162" cy="830263"/>
        </p:xfrm>
        <a:graphic>
          <a:graphicData uri="http://schemas.openxmlformats.org/presentationml/2006/ole">
            <mc:AlternateContent xmlns:mc="http://schemas.openxmlformats.org/markup-compatibility/2006">
              <mc:Choice xmlns:v="urn:schemas-microsoft-com:vml" Requires="v">
                <p:oleObj spid="_x0000_s7396" name="Equation" r:id="rId4" imgW="203200" imgH="254000" progId="Equation.3">
                  <p:embed/>
                </p:oleObj>
              </mc:Choice>
              <mc:Fallback>
                <p:oleObj name="Equation" r:id="rId4" imgW="203200" imgH="254000" progId="Equation.3">
                  <p:embed/>
                  <p:pic>
                    <p:nvPicPr>
                      <p:cNvPr id="32" name="Object 31"/>
                      <p:cNvPicPr/>
                      <p:nvPr/>
                    </p:nvPicPr>
                    <p:blipFill>
                      <a:blip r:embed="rId5"/>
                      <a:stretch>
                        <a:fillRect/>
                      </a:stretch>
                    </p:blipFill>
                    <p:spPr>
                      <a:xfrm>
                        <a:off x="3418682" y="5001808"/>
                        <a:ext cx="665162" cy="830263"/>
                      </a:xfrm>
                      <a:prstGeom prst="rect">
                        <a:avLst/>
                      </a:prstGeom>
                    </p:spPr>
                  </p:pic>
                </p:oleObj>
              </mc:Fallback>
            </mc:AlternateContent>
          </a:graphicData>
        </a:graphic>
      </p:graphicFrame>
      <p:sp>
        <p:nvSpPr>
          <p:cNvPr id="33" name="Rectangle 32"/>
          <p:cNvSpPr/>
          <p:nvPr/>
        </p:nvSpPr>
        <p:spPr>
          <a:xfrm>
            <a:off x="2272769" y="4519569"/>
            <a:ext cx="3008995" cy="461665"/>
          </a:xfrm>
          <a:prstGeom prst="rect">
            <a:avLst/>
          </a:prstGeom>
        </p:spPr>
        <p:txBody>
          <a:bodyPr wrap="square">
            <a:spAutoFit/>
          </a:bodyPr>
          <a:lstStyle/>
          <a:p>
            <a:r>
              <a:rPr lang="en-US" sz="2400" dirty="0"/>
              <a:t>We need to estimate</a:t>
            </a:r>
          </a:p>
        </p:txBody>
      </p:sp>
      <p:graphicFrame>
        <p:nvGraphicFramePr>
          <p:cNvPr id="34" name="Object 33"/>
          <p:cNvGraphicFramePr>
            <a:graphicFrameLocks noChangeAspect="1"/>
          </p:cNvGraphicFramePr>
          <p:nvPr>
            <p:extLst/>
          </p:nvPr>
        </p:nvGraphicFramePr>
        <p:xfrm>
          <a:off x="6689725" y="5001807"/>
          <a:ext cx="666750" cy="788988"/>
        </p:xfrm>
        <a:graphic>
          <a:graphicData uri="http://schemas.openxmlformats.org/presentationml/2006/ole">
            <mc:AlternateContent xmlns:mc="http://schemas.openxmlformats.org/markup-compatibility/2006">
              <mc:Choice xmlns:v="urn:schemas-microsoft-com:vml" Requires="v">
                <p:oleObj spid="_x0000_s7397" name="Equation" r:id="rId6" imgW="203200" imgH="241300" progId="Equation.3">
                  <p:embed/>
                </p:oleObj>
              </mc:Choice>
              <mc:Fallback>
                <p:oleObj name="Equation" r:id="rId6" imgW="203200" imgH="241300" progId="Equation.3">
                  <p:embed/>
                  <p:pic>
                    <p:nvPicPr>
                      <p:cNvPr id="34" name="Object 33"/>
                      <p:cNvPicPr/>
                      <p:nvPr/>
                    </p:nvPicPr>
                    <p:blipFill>
                      <a:blip r:embed="rId7"/>
                      <a:stretch>
                        <a:fillRect/>
                      </a:stretch>
                    </p:blipFill>
                    <p:spPr>
                      <a:xfrm>
                        <a:off x="6689725" y="5001807"/>
                        <a:ext cx="666750" cy="788988"/>
                      </a:xfrm>
                      <a:prstGeom prst="rect">
                        <a:avLst/>
                      </a:prstGeom>
                    </p:spPr>
                  </p:pic>
                </p:oleObj>
              </mc:Fallback>
            </mc:AlternateContent>
          </a:graphicData>
        </a:graphic>
      </p:graphicFrame>
      <p:sp>
        <p:nvSpPr>
          <p:cNvPr id="35" name="Rectangle 34"/>
          <p:cNvSpPr/>
          <p:nvPr/>
        </p:nvSpPr>
        <p:spPr>
          <a:xfrm>
            <a:off x="4925979" y="5256686"/>
            <a:ext cx="918794" cy="461665"/>
          </a:xfrm>
          <a:prstGeom prst="rect">
            <a:avLst/>
          </a:prstGeom>
        </p:spPr>
        <p:txBody>
          <a:bodyPr wrap="square">
            <a:spAutoFit/>
          </a:bodyPr>
          <a:lstStyle/>
          <a:p>
            <a:r>
              <a:rPr lang="en-US" sz="2400" dirty="0"/>
              <a:t>and</a:t>
            </a:r>
          </a:p>
        </p:txBody>
      </p:sp>
      <p:sp>
        <p:nvSpPr>
          <p:cNvPr id="37" name="Rectangle 36"/>
          <p:cNvSpPr/>
          <p:nvPr/>
        </p:nvSpPr>
        <p:spPr>
          <a:xfrm>
            <a:off x="2739407" y="5772215"/>
            <a:ext cx="2359052" cy="461665"/>
          </a:xfrm>
          <a:prstGeom prst="rect">
            <a:avLst/>
          </a:prstGeom>
        </p:spPr>
        <p:txBody>
          <a:bodyPr wrap="square">
            <a:spAutoFit/>
          </a:bodyPr>
          <a:lstStyle/>
          <a:p>
            <a:r>
              <a:rPr lang="en-US" sz="2400" dirty="0"/>
              <a:t>Genetic variance</a:t>
            </a:r>
          </a:p>
        </p:txBody>
      </p:sp>
      <p:sp>
        <p:nvSpPr>
          <p:cNvPr id="38" name="Rectangle 37"/>
          <p:cNvSpPr/>
          <p:nvPr/>
        </p:nvSpPr>
        <p:spPr>
          <a:xfrm>
            <a:off x="5556722" y="5778327"/>
            <a:ext cx="3308149" cy="461665"/>
          </a:xfrm>
          <a:prstGeom prst="rect">
            <a:avLst/>
          </a:prstGeom>
        </p:spPr>
        <p:txBody>
          <a:bodyPr wrap="square">
            <a:spAutoFit/>
          </a:bodyPr>
          <a:lstStyle/>
          <a:p>
            <a:r>
              <a:rPr lang="en-US" sz="2400" dirty="0"/>
              <a:t>Non-genetic variance</a:t>
            </a:r>
          </a:p>
        </p:txBody>
      </p:sp>
      <p:graphicFrame>
        <p:nvGraphicFramePr>
          <p:cNvPr id="39" name="Object 38"/>
          <p:cNvGraphicFramePr>
            <a:graphicFrameLocks noChangeAspect="1"/>
          </p:cNvGraphicFramePr>
          <p:nvPr>
            <p:extLst/>
          </p:nvPr>
        </p:nvGraphicFramePr>
        <p:xfrm>
          <a:off x="7741797" y="279672"/>
          <a:ext cx="2706688" cy="830262"/>
        </p:xfrm>
        <a:graphic>
          <a:graphicData uri="http://schemas.openxmlformats.org/presentationml/2006/ole">
            <mc:AlternateContent xmlns:mc="http://schemas.openxmlformats.org/markup-compatibility/2006">
              <mc:Choice xmlns:v="urn:schemas-microsoft-com:vml" Requires="v">
                <p:oleObj spid="_x0000_s7398" name="Equation" r:id="rId8" imgW="825500" imgH="254000" progId="Equation.3">
                  <p:embed/>
                </p:oleObj>
              </mc:Choice>
              <mc:Fallback>
                <p:oleObj name="Equation" r:id="rId8" imgW="825500" imgH="254000" progId="Equation.3">
                  <p:embed/>
                  <p:pic>
                    <p:nvPicPr>
                      <p:cNvPr id="39" name="Object 38"/>
                      <p:cNvPicPr/>
                      <p:nvPr/>
                    </p:nvPicPr>
                    <p:blipFill>
                      <a:blip r:embed="rId9"/>
                      <a:stretch>
                        <a:fillRect/>
                      </a:stretch>
                    </p:blipFill>
                    <p:spPr>
                      <a:xfrm>
                        <a:off x="7741797" y="279672"/>
                        <a:ext cx="2706688" cy="830262"/>
                      </a:xfrm>
                      <a:prstGeom prst="rect">
                        <a:avLst/>
                      </a:prstGeom>
                    </p:spPr>
                  </p:pic>
                </p:oleObj>
              </mc:Fallback>
            </mc:AlternateContent>
          </a:graphicData>
        </a:graphic>
      </p:graphicFrame>
      <p:sp>
        <p:nvSpPr>
          <p:cNvPr id="40" name="Rectangle 39"/>
          <p:cNvSpPr/>
          <p:nvPr/>
        </p:nvSpPr>
        <p:spPr>
          <a:xfrm>
            <a:off x="6892236" y="6414396"/>
            <a:ext cx="3700344" cy="369332"/>
          </a:xfrm>
          <a:prstGeom prst="rect">
            <a:avLst/>
          </a:prstGeom>
        </p:spPr>
        <p:txBody>
          <a:bodyPr wrap="square">
            <a:spAutoFit/>
          </a:bodyPr>
          <a:lstStyle/>
          <a:p>
            <a:r>
              <a:rPr lang="da-DK" dirty="0"/>
              <a:t>Nat Rev Genet. 2008 Apr;9(4):255-66</a:t>
            </a:r>
            <a:r>
              <a:rPr lang="de-DE" dirty="0"/>
              <a:t>.</a:t>
            </a:r>
            <a:endParaRPr lang="en-US" dirty="0"/>
          </a:p>
        </p:txBody>
      </p:sp>
      <p:sp>
        <p:nvSpPr>
          <p:cNvPr id="41" name="Rectangle 40"/>
          <p:cNvSpPr/>
          <p:nvPr/>
        </p:nvSpPr>
        <p:spPr>
          <a:xfrm>
            <a:off x="1723163" y="170192"/>
            <a:ext cx="5748407" cy="1200328"/>
          </a:xfrm>
          <a:prstGeom prst="rect">
            <a:avLst/>
          </a:prstGeom>
        </p:spPr>
        <p:txBody>
          <a:bodyPr wrap="square">
            <a:spAutoFit/>
          </a:bodyPr>
          <a:lstStyle/>
          <a:p>
            <a:r>
              <a:rPr lang="en-US" sz="2400" dirty="0"/>
              <a:t>Phenotypic variance can be expressed as a sum of genetic and non-genetic variances(including environmental variance)</a:t>
            </a:r>
          </a:p>
        </p:txBody>
      </p:sp>
      <p:sp>
        <p:nvSpPr>
          <p:cNvPr id="44" name="Left Arrow 43"/>
          <p:cNvSpPr/>
          <p:nvPr/>
        </p:nvSpPr>
        <p:spPr>
          <a:xfrm>
            <a:off x="8118545" y="2116763"/>
            <a:ext cx="1963988" cy="1065008"/>
          </a:xfrm>
          <a:prstGeom prst="leftArrow">
            <a:avLst>
              <a:gd name="adj1" fmla="val 62295"/>
              <a:gd name="adj2" fmla="val 4754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t>Our goal</a:t>
            </a:r>
          </a:p>
        </p:txBody>
      </p:sp>
      <p:sp>
        <p:nvSpPr>
          <p:cNvPr id="27" name="TextBox 26"/>
          <p:cNvSpPr txBox="1"/>
          <p:nvPr/>
        </p:nvSpPr>
        <p:spPr>
          <a:xfrm>
            <a:off x="4546283" y="1317740"/>
            <a:ext cx="2696521" cy="646331"/>
          </a:xfrm>
          <a:prstGeom prst="rect">
            <a:avLst/>
          </a:prstGeom>
          <a:solidFill>
            <a:schemeClr val="bg1"/>
          </a:solidFill>
        </p:spPr>
        <p:txBody>
          <a:bodyPr wrap="square" rtlCol="0">
            <a:spAutoFit/>
          </a:bodyPr>
          <a:lstStyle/>
          <a:p>
            <a:pPr algn="ctr"/>
            <a:r>
              <a:rPr lang="en-US" sz="3600" b="1" dirty="0">
                <a:solidFill>
                  <a:schemeClr val="accent2"/>
                </a:solidFill>
              </a:rPr>
              <a:t>Heritability</a:t>
            </a:r>
          </a:p>
        </p:txBody>
      </p:sp>
      <p:graphicFrame>
        <p:nvGraphicFramePr>
          <p:cNvPr id="28" name="Object 27"/>
          <p:cNvGraphicFramePr>
            <a:graphicFrameLocks noChangeAspect="1"/>
          </p:cNvGraphicFramePr>
          <p:nvPr>
            <p:extLst/>
          </p:nvPr>
        </p:nvGraphicFramePr>
        <p:xfrm>
          <a:off x="4033553" y="1867642"/>
          <a:ext cx="3822700" cy="1536700"/>
        </p:xfrm>
        <a:graphic>
          <a:graphicData uri="http://schemas.openxmlformats.org/presentationml/2006/ole">
            <mc:AlternateContent xmlns:mc="http://schemas.openxmlformats.org/markup-compatibility/2006">
              <mc:Choice xmlns:v="urn:schemas-microsoft-com:vml" Requires="v">
                <p:oleObj spid="_x0000_s7399" name="Equation" r:id="rId10" imgW="1168400" imgH="469900" progId="Equation.3">
                  <p:embed/>
                </p:oleObj>
              </mc:Choice>
              <mc:Fallback>
                <p:oleObj name="Equation" r:id="rId10" imgW="1168400" imgH="469900" progId="Equation.3">
                  <p:embed/>
                  <p:pic>
                    <p:nvPicPr>
                      <p:cNvPr id="28" name="Object 27"/>
                      <p:cNvPicPr/>
                      <p:nvPr/>
                    </p:nvPicPr>
                    <p:blipFill>
                      <a:blip r:embed="rId11"/>
                      <a:stretch>
                        <a:fillRect/>
                      </a:stretch>
                    </p:blipFill>
                    <p:spPr>
                      <a:xfrm>
                        <a:off x="4033553" y="1867642"/>
                        <a:ext cx="3822700" cy="1536700"/>
                      </a:xfrm>
                      <a:prstGeom prst="rect">
                        <a:avLst/>
                      </a:prstGeom>
                    </p:spPr>
                  </p:pic>
                </p:oleObj>
              </mc:Fallback>
            </mc:AlternateContent>
          </a:graphicData>
        </a:graphic>
      </p:graphicFrame>
    </p:spTree>
    <p:extLst>
      <p:ext uri="{BB962C8B-B14F-4D97-AF65-F5344CB8AC3E}">
        <p14:creationId xmlns:p14="http://schemas.microsoft.com/office/powerpoint/2010/main" val="22490511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 !</a:t>
            </a:r>
            <a:endParaRPr lang="en-US" dirty="0"/>
          </a:p>
        </p:txBody>
      </p:sp>
      <p:sp>
        <p:nvSpPr>
          <p:cNvPr id="5" name="Subtitle 4"/>
          <p:cNvSpPr>
            <a:spLocks noGrp="1"/>
          </p:cNvSpPr>
          <p:nvPr>
            <p:ph type="subTitle" idx="1"/>
          </p:nvPr>
        </p:nvSpPr>
        <p:spPr/>
        <p:txBody>
          <a:bodyPr/>
          <a:lstStyle/>
          <a:p>
            <a:r>
              <a:rPr lang="en-US" dirty="0" smtClean="0"/>
              <a:t>Questions ?</a:t>
            </a:r>
            <a:endParaRPr lang="en-US" dirty="0"/>
          </a:p>
        </p:txBody>
      </p:sp>
    </p:spTree>
    <p:extLst>
      <p:ext uri="{BB962C8B-B14F-4D97-AF65-F5344CB8AC3E}">
        <p14:creationId xmlns:p14="http://schemas.microsoft.com/office/powerpoint/2010/main" val="9598240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sz="half" idx="1"/>
          </p:nvPr>
        </p:nvSpPr>
        <p:spPr/>
        <p:txBody>
          <a:bodyPr>
            <a:normAutofit fontScale="62500" lnSpcReduction="20000"/>
          </a:bodyPr>
          <a:lstStyle/>
          <a:p>
            <a:pPr marL="0" indent="0">
              <a:buNone/>
            </a:pPr>
            <a:r>
              <a:rPr lang="en-US" b="1" dirty="0"/>
              <a:t>Harvard T. F. Chan School of Public Health</a:t>
            </a:r>
          </a:p>
          <a:p>
            <a:r>
              <a:rPr lang="en-US" dirty="0"/>
              <a:t>Christoph Lange</a:t>
            </a:r>
          </a:p>
          <a:p>
            <a:r>
              <a:rPr lang="en-US" dirty="0"/>
              <a:t>Pete Kraft</a:t>
            </a:r>
          </a:p>
          <a:p>
            <a:endParaRPr lang="en-US" dirty="0"/>
          </a:p>
          <a:p>
            <a:pPr marL="0" indent="0">
              <a:buNone/>
            </a:pPr>
            <a:r>
              <a:rPr lang="en-US" b="1" dirty="0"/>
              <a:t>University of Colorado</a:t>
            </a:r>
          </a:p>
          <a:p>
            <a:r>
              <a:rPr lang="en-US" dirty="0"/>
              <a:t>Matt McQueen</a:t>
            </a:r>
          </a:p>
          <a:p>
            <a:endParaRPr lang="en-US" dirty="0"/>
          </a:p>
          <a:p>
            <a:pPr marL="0" indent="0">
              <a:buNone/>
            </a:pPr>
            <a:r>
              <a:rPr lang="en-US" b="1" dirty="0"/>
              <a:t>University of Kentucky</a:t>
            </a:r>
          </a:p>
          <a:p>
            <a:r>
              <a:rPr lang="en-US" dirty="0"/>
              <a:t>Yuri Katsumata</a:t>
            </a:r>
          </a:p>
          <a:p>
            <a:r>
              <a:rPr lang="en-US" dirty="0"/>
              <a:t>Jennifer </a:t>
            </a:r>
            <a:r>
              <a:rPr lang="en-US" dirty="0" err="1" smtClean="0"/>
              <a:t>Daddysman</a:t>
            </a:r>
            <a:endParaRPr lang="en-US" dirty="0" smtClean="0"/>
          </a:p>
          <a:p>
            <a:r>
              <a:rPr lang="en-US" dirty="0" smtClean="0"/>
              <a:t>Suzanne </a:t>
            </a:r>
            <a:r>
              <a:rPr lang="en-US" dirty="0" err="1" smtClean="0"/>
              <a:t>Segerstrom</a:t>
            </a:r>
            <a:endParaRPr lang="en-US" dirty="0"/>
          </a:p>
          <a:p>
            <a:endParaRPr lang="en-US" dirty="0"/>
          </a:p>
          <a:p>
            <a:pPr marL="0" indent="0">
              <a:buNone/>
            </a:pPr>
            <a:r>
              <a:rPr lang="en-US" b="1" dirty="0"/>
              <a:t>University of Florida</a:t>
            </a:r>
          </a:p>
          <a:p>
            <a:r>
              <a:rPr lang="en-US" dirty="0"/>
              <a:t>Tyler Smith</a:t>
            </a:r>
          </a:p>
          <a:p>
            <a:pPr marL="0" indent="0">
              <a:buNone/>
            </a:pPr>
            <a:endParaRPr lang="en-US" dirty="0"/>
          </a:p>
        </p:txBody>
      </p:sp>
      <p:sp>
        <p:nvSpPr>
          <p:cNvPr id="6" name="Content Placeholder 5"/>
          <p:cNvSpPr>
            <a:spLocks noGrp="1"/>
          </p:cNvSpPr>
          <p:nvPr>
            <p:ph sz="half" idx="2"/>
          </p:nvPr>
        </p:nvSpPr>
        <p:spPr/>
        <p:txBody>
          <a:bodyPr>
            <a:normAutofit fontScale="62500" lnSpcReduction="20000"/>
          </a:bodyPr>
          <a:lstStyle/>
          <a:p>
            <a:pPr marL="0" indent="0">
              <a:buNone/>
            </a:pPr>
            <a:r>
              <a:rPr lang="en-US" b="1" dirty="0"/>
              <a:t>University of Washington</a:t>
            </a:r>
          </a:p>
          <a:p>
            <a:r>
              <a:rPr lang="en-US" dirty="0"/>
              <a:t>Paul Crane</a:t>
            </a:r>
          </a:p>
          <a:p>
            <a:r>
              <a:rPr lang="en-US" dirty="0"/>
              <a:t>Joey Mukherjee</a:t>
            </a:r>
          </a:p>
          <a:p>
            <a:pPr marL="0" indent="0">
              <a:buNone/>
            </a:pPr>
            <a:endParaRPr lang="en-US" dirty="0"/>
          </a:p>
          <a:p>
            <a:pPr marL="0" indent="0">
              <a:buNone/>
            </a:pPr>
            <a:r>
              <a:rPr lang="en-US" b="1" dirty="0"/>
              <a:t>University of Southern California</a:t>
            </a:r>
          </a:p>
          <a:p>
            <a:r>
              <a:rPr lang="en-US" dirty="0"/>
              <a:t>Jim </a:t>
            </a:r>
            <a:r>
              <a:rPr lang="en-US" dirty="0" err="1"/>
              <a:t>Gauderman</a:t>
            </a:r>
            <a:endParaRPr lang="en-US" dirty="0"/>
          </a:p>
          <a:p>
            <a:endParaRPr lang="en-US" dirty="0"/>
          </a:p>
          <a:p>
            <a:pPr marL="0" indent="0">
              <a:buNone/>
            </a:pPr>
            <a:r>
              <a:rPr lang="en-US" b="1" dirty="0"/>
              <a:t>National Institute of Aging </a:t>
            </a:r>
          </a:p>
          <a:p>
            <a:pPr marL="0" indent="0">
              <a:buNone/>
            </a:pPr>
            <a:r>
              <a:rPr lang="en-US" dirty="0"/>
              <a:t>	R01 AG042437</a:t>
            </a:r>
          </a:p>
          <a:p>
            <a:pPr marL="0" indent="0">
              <a:buNone/>
            </a:pPr>
            <a:r>
              <a:rPr lang="en-US" dirty="0"/>
              <a:t>	K25 AG043546</a:t>
            </a:r>
          </a:p>
          <a:p>
            <a:pPr marL="0" indent="0">
              <a:buNone/>
            </a:pPr>
            <a:r>
              <a:rPr lang="en-US" dirty="0"/>
              <a:t>	R01 AG057187</a:t>
            </a:r>
          </a:p>
          <a:p>
            <a:pPr marL="0" indent="0">
              <a:buNone/>
            </a:pPr>
            <a:r>
              <a:rPr lang="en-US" dirty="0"/>
              <a:t>	P30 AG028383</a:t>
            </a:r>
          </a:p>
          <a:p>
            <a:pPr marL="0" indent="0">
              <a:buNone/>
            </a:pPr>
            <a:r>
              <a:rPr lang="en-US" dirty="0"/>
              <a:t>	R01 AG054060</a:t>
            </a:r>
          </a:p>
        </p:txBody>
      </p:sp>
    </p:spTree>
    <p:extLst>
      <p:ext uri="{BB962C8B-B14F-4D97-AF65-F5344CB8AC3E}">
        <p14:creationId xmlns:p14="http://schemas.microsoft.com/office/powerpoint/2010/main" val="32162973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Extra slides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23158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1901825" y="1631950"/>
          <a:ext cx="8497888" cy="776288"/>
        </p:xfrm>
        <a:graphic>
          <a:graphicData uri="http://schemas.openxmlformats.org/presentationml/2006/ole">
            <mc:AlternateContent xmlns:mc="http://schemas.openxmlformats.org/markup-compatibility/2006">
              <mc:Choice xmlns:v="urn:schemas-microsoft-com:vml" Requires="v">
                <p:oleObj spid="_x0000_s17413" name="Equation" r:id="rId4" imgW="2501900" imgH="228600" progId="Equation.3">
                  <p:embed/>
                </p:oleObj>
              </mc:Choice>
              <mc:Fallback>
                <p:oleObj name="Equation" r:id="rId4" imgW="2501900" imgH="228600" progId="Equation.3">
                  <p:embed/>
                  <p:pic>
                    <p:nvPicPr>
                      <p:cNvPr id="0" name=""/>
                      <p:cNvPicPr/>
                      <p:nvPr/>
                    </p:nvPicPr>
                    <p:blipFill>
                      <a:blip r:embed="rId5"/>
                      <a:stretch>
                        <a:fillRect/>
                      </a:stretch>
                    </p:blipFill>
                    <p:spPr>
                      <a:xfrm>
                        <a:off x="1901825" y="1631950"/>
                        <a:ext cx="8497888" cy="776288"/>
                      </a:xfrm>
                      <a:prstGeom prst="rect">
                        <a:avLst/>
                      </a:prstGeom>
                    </p:spPr>
                  </p:pic>
                </p:oleObj>
              </mc:Fallback>
            </mc:AlternateContent>
          </a:graphicData>
        </a:graphic>
      </p:graphicFrame>
      <p:sp>
        <p:nvSpPr>
          <p:cNvPr id="19" name="TextBox 18"/>
          <p:cNvSpPr txBox="1"/>
          <p:nvPr/>
        </p:nvSpPr>
        <p:spPr>
          <a:xfrm>
            <a:off x="1677015" y="919744"/>
            <a:ext cx="3564998" cy="584776"/>
          </a:xfrm>
          <a:prstGeom prst="rect">
            <a:avLst/>
          </a:prstGeom>
          <a:noFill/>
        </p:spPr>
        <p:txBody>
          <a:bodyPr wrap="none" rtlCol="0">
            <a:spAutoFit/>
          </a:bodyPr>
          <a:lstStyle/>
          <a:p>
            <a:r>
              <a:rPr lang="en-US" sz="3200" dirty="0"/>
              <a:t>Model used in GCTA</a:t>
            </a:r>
          </a:p>
        </p:txBody>
      </p:sp>
      <p:sp>
        <p:nvSpPr>
          <p:cNvPr id="20" name="TextBox 19"/>
          <p:cNvSpPr txBox="1"/>
          <p:nvPr/>
        </p:nvSpPr>
        <p:spPr>
          <a:xfrm>
            <a:off x="1677016" y="156649"/>
            <a:ext cx="5113149" cy="523220"/>
          </a:xfrm>
          <a:prstGeom prst="rect">
            <a:avLst/>
          </a:prstGeom>
          <a:noFill/>
        </p:spPr>
        <p:txBody>
          <a:bodyPr wrap="none" rtlCol="0">
            <a:spAutoFit/>
          </a:bodyPr>
          <a:lstStyle/>
          <a:p>
            <a:r>
              <a:rPr lang="en-US" sz="2800" dirty="0"/>
              <a:t>We have p covariates and m SNPs</a:t>
            </a:r>
          </a:p>
        </p:txBody>
      </p:sp>
      <p:sp>
        <p:nvSpPr>
          <p:cNvPr id="21" name="Freeform 20"/>
          <p:cNvSpPr/>
          <p:nvPr/>
        </p:nvSpPr>
        <p:spPr>
          <a:xfrm>
            <a:off x="2840720" y="2320344"/>
            <a:ext cx="3239734" cy="175875"/>
          </a:xfrm>
          <a:custGeom>
            <a:avLst/>
            <a:gdLst>
              <a:gd name="connsiteX0" fmla="*/ 0 w 1721027"/>
              <a:gd name="connsiteY0" fmla="*/ 367654 h 718597"/>
              <a:gd name="connsiteX1" fmla="*/ 0 w 1721027"/>
              <a:gd name="connsiteY1" fmla="*/ 718597 h 718597"/>
              <a:gd name="connsiteX2" fmla="*/ 1403556 w 1721027"/>
              <a:gd name="connsiteY2" fmla="*/ 718597 h 718597"/>
              <a:gd name="connsiteX3" fmla="*/ 1403556 w 1721027"/>
              <a:gd name="connsiteY3" fmla="*/ 0 h 718597"/>
              <a:gd name="connsiteX4" fmla="*/ 1721027 w 1721027"/>
              <a:gd name="connsiteY4" fmla="*/ 0 h 718597"/>
              <a:gd name="connsiteX0" fmla="*/ 0 w 1403556"/>
              <a:gd name="connsiteY0" fmla="*/ 367654 h 718597"/>
              <a:gd name="connsiteX1" fmla="*/ 0 w 1403556"/>
              <a:gd name="connsiteY1" fmla="*/ 718597 h 718597"/>
              <a:gd name="connsiteX2" fmla="*/ 1403556 w 1403556"/>
              <a:gd name="connsiteY2" fmla="*/ 718597 h 718597"/>
              <a:gd name="connsiteX3" fmla="*/ 1403556 w 1403556"/>
              <a:gd name="connsiteY3" fmla="*/ 0 h 718597"/>
              <a:gd name="connsiteX0" fmla="*/ 0 w 1403556"/>
              <a:gd name="connsiteY0" fmla="*/ 53928 h 718597"/>
              <a:gd name="connsiteX1" fmla="*/ 0 w 1403556"/>
              <a:gd name="connsiteY1" fmla="*/ 718597 h 718597"/>
              <a:gd name="connsiteX2" fmla="*/ 1403556 w 1403556"/>
              <a:gd name="connsiteY2" fmla="*/ 718597 h 718597"/>
              <a:gd name="connsiteX3" fmla="*/ 1403556 w 1403556"/>
              <a:gd name="connsiteY3" fmla="*/ 0 h 718597"/>
            </a:gdLst>
            <a:ahLst/>
            <a:cxnLst>
              <a:cxn ang="0">
                <a:pos x="connsiteX0" y="connsiteY0"/>
              </a:cxn>
              <a:cxn ang="0">
                <a:pos x="connsiteX1" y="connsiteY1"/>
              </a:cxn>
              <a:cxn ang="0">
                <a:pos x="connsiteX2" y="connsiteY2"/>
              </a:cxn>
              <a:cxn ang="0">
                <a:pos x="connsiteX3" y="connsiteY3"/>
              </a:cxn>
            </a:cxnLst>
            <a:rect l="l" t="t" r="r" b="b"/>
            <a:pathLst>
              <a:path w="1403556" h="718597">
                <a:moveTo>
                  <a:pt x="0" y="53928"/>
                </a:moveTo>
                <a:lnTo>
                  <a:pt x="0" y="718597"/>
                </a:lnTo>
                <a:lnTo>
                  <a:pt x="1403556" y="718597"/>
                </a:lnTo>
                <a:lnTo>
                  <a:pt x="1403556" y="0"/>
                </a:lnTo>
              </a:path>
            </a:pathLst>
          </a:custGeom>
          <a:ln>
            <a:solidFill>
              <a:srgbClr val="C0504D"/>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6567578" y="2320344"/>
            <a:ext cx="3074238" cy="175875"/>
          </a:xfrm>
          <a:custGeom>
            <a:avLst/>
            <a:gdLst>
              <a:gd name="connsiteX0" fmla="*/ 0 w 1721027"/>
              <a:gd name="connsiteY0" fmla="*/ 367654 h 718597"/>
              <a:gd name="connsiteX1" fmla="*/ 0 w 1721027"/>
              <a:gd name="connsiteY1" fmla="*/ 718597 h 718597"/>
              <a:gd name="connsiteX2" fmla="*/ 1403556 w 1721027"/>
              <a:gd name="connsiteY2" fmla="*/ 718597 h 718597"/>
              <a:gd name="connsiteX3" fmla="*/ 1403556 w 1721027"/>
              <a:gd name="connsiteY3" fmla="*/ 0 h 718597"/>
              <a:gd name="connsiteX4" fmla="*/ 1721027 w 1721027"/>
              <a:gd name="connsiteY4" fmla="*/ 0 h 718597"/>
              <a:gd name="connsiteX0" fmla="*/ 0 w 1403556"/>
              <a:gd name="connsiteY0" fmla="*/ 367654 h 718597"/>
              <a:gd name="connsiteX1" fmla="*/ 0 w 1403556"/>
              <a:gd name="connsiteY1" fmla="*/ 718597 h 718597"/>
              <a:gd name="connsiteX2" fmla="*/ 1403556 w 1403556"/>
              <a:gd name="connsiteY2" fmla="*/ 718597 h 718597"/>
              <a:gd name="connsiteX3" fmla="*/ 1403556 w 1403556"/>
              <a:gd name="connsiteY3" fmla="*/ 0 h 718597"/>
              <a:gd name="connsiteX0" fmla="*/ 0 w 1403556"/>
              <a:gd name="connsiteY0" fmla="*/ 53928 h 718597"/>
              <a:gd name="connsiteX1" fmla="*/ 0 w 1403556"/>
              <a:gd name="connsiteY1" fmla="*/ 718597 h 718597"/>
              <a:gd name="connsiteX2" fmla="*/ 1403556 w 1403556"/>
              <a:gd name="connsiteY2" fmla="*/ 718597 h 718597"/>
              <a:gd name="connsiteX3" fmla="*/ 1403556 w 1403556"/>
              <a:gd name="connsiteY3" fmla="*/ 0 h 718597"/>
            </a:gdLst>
            <a:ahLst/>
            <a:cxnLst>
              <a:cxn ang="0">
                <a:pos x="connsiteX0" y="connsiteY0"/>
              </a:cxn>
              <a:cxn ang="0">
                <a:pos x="connsiteX1" y="connsiteY1"/>
              </a:cxn>
              <a:cxn ang="0">
                <a:pos x="connsiteX2" y="connsiteY2"/>
              </a:cxn>
              <a:cxn ang="0">
                <a:pos x="connsiteX3" y="connsiteY3"/>
              </a:cxn>
            </a:cxnLst>
            <a:rect l="l" t="t" r="r" b="b"/>
            <a:pathLst>
              <a:path w="1403556" h="718597">
                <a:moveTo>
                  <a:pt x="0" y="53928"/>
                </a:moveTo>
                <a:lnTo>
                  <a:pt x="0" y="718597"/>
                </a:lnTo>
                <a:lnTo>
                  <a:pt x="1403556" y="718597"/>
                </a:lnTo>
                <a:lnTo>
                  <a:pt x="1403556" y="0"/>
                </a:lnTo>
              </a:path>
            </a:pathLst>
          </a:custGeom>
          <a:ln>
            <a:solidFill>
              <a:srgbClr val="C0504D"/>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3115979" y="2508848"/>
            <a:ext cx="2510748" cy="523220"/>
          </a:xfrm>
          <a:prstGeom prst="rect">
            <a:avLst/>
          </a:prstGeom>
          <a:noFill/>
        </p:spPr>
        <p:txBody>
          <a:bodyPr wrap="none" rtlCol="0">
            <a:spAutoFit/>
          </a:bodyPr>
          <a:lstStyle/>
          <a:p>
            <a:r>
              <a:rPr lang="en-US" sz="2800" dirty="0"/>
              <a:t>Covariate terms</a:t>
            </a:r>
          </a:p>
        </p:txBody>
      </p:sp>
      <p:sp>
        <p:nvSpPr>
          <p:cNvPr id="24" name="TextBox 23"/>
          <p:cNvSpPr txBox="1"/>
          <p:nvPr/>
        </p:nvSpPr>
        <p:spPr>
          <a:xfrm>
            <a:off x="6881816" y="2531814"/>
            <a:ext cx="2241619" cy="523220"/>
          </a:xfrm>
          <a:prstGeom prst="rect">
            <a:avLst/>
          </a:prstGeom>
          <a:noFill/>
        </p:spPr>
        <p:txBody>
          <a:bodyPr wrap="none" rtlCol="0">
            <a:spAutoFit/>
          </a:bodyPr>
          <a:lstStyle/>
          <a:p>
            <a:r>
              <a:rPr lang="en-US" sz="2800" dirty="0"/>
              <a:t>Genetic terms</a:t>
            </a:r>
          </a:p>
        </p:txBody>
      </p:sp>
      <p:sp>
        <p:nvSpPr>
          <p:cNvPr id="25" name="TextBox 24"/>
          <p:cNvSpPr txBox="1"/>
          <p:nvPr/>
        </p:nvSpPr>
        <p:spPr>
          <a:xfrm>
            <a:off x="9641816" y="2508848"/>
            <a:ext cx="928234" cy="523220"/>
          </a:xfrm>
          <a:prstGeom prst="rect">
            <a:avLst/>
          </a:prstGeom>
          <a:noFill/>
        </p:spPr>
        <p:txBody>
          <a:bodyPr wrap="none" rtlCol="0">
            <a:spAutoFit/>
          </a:bodyPr>
          <a:lstStyle/>
          <a:p>
            <a:r>
              <a:rPr lang="en-US" sz="2800" dirty="0"/>
              <a:t>error</a:t>
            </a:r>
          </a:p>
        </p:txBody>
      </p:sp>
      <p:sp>
        <p:nvSpPr>
          <p:cNvPr id="26" name="Freeform 25"/>
          <p:cNvSpPr/>
          <p:nvPr/>
        </p:nvSpPr>
        <p:spPr>
          <a:xfrm>
            <a:off x="9921247" y="2361330"/>
            <a:ext cx="500691" cy="134889"/>
          </a:xfrm>
          <a:custGeom>
            <a:avLst/>
            <a:gdLst>
              <a:gd name="connsiteX0" fmla="*/ 0 w 1721027"/>
              <a:gd name="connsiteY0" fmla="*/ 367654 h 718597"/>
              <a:gd name="connsiteX1" fmla="*/ 0 w 1721027"/>
              <a:gd name="connsiteY1" fmla="*/ 718597 h 718597"/>
              <a:gd name="connsiteX2" fmla="*/ 1403556 w 1721027"/>
              <a:gd name="connsiteY2" fmla="*/ 718597 h 718597"/>
              <a:gd name="connsiteX3" fmla="*/ 1403556 w 1721027"/>
              <a:gd name="connsiteY3" fmla="*/ 0 h 718597"/>
              <a:gd name="connsiteX4" fmla="*/ 1721027 w 1721027"/>
              <a:gd name="connsiteY4" fmla="*/ 0 h 718597"/>
              <a:gd name="connsiteX0" fmla="*/ 0 w 1403556"/>
              <a:gd name="connsiteY0" fmla="*/ 367654 h 718597"/>
              <a:gd name="connsiteX1" fmla="*/ 0 w 1403556"/>
              <a:gd name="connsiteY1" fmla="*/ 718597 h 718597"/>
              <a:gd name="connsiteX2" fmla="*/ 1403556 w 1403556"/>
              <a:gd name="connsiteY2" fmla="*/ 718597 h 718597"/>
              <a:gd name="connsiteX3" fmla="*/ 1403556 w 1403556"/>
              <a:gd name="connsiteY3" fmla="*/ 0 h 718597"/>
              <a:gd name="connsiteX0" fmla="*/ 0 w 1403556"/>
              <a:gd name="connsiteY0" fmla="*/ 53928 h 718597"/>
              <a:gd name="connsiteX1" fmla="*/ 0 w 1403556"/>
              <a:gd name="connsiteY1" fmla="*/ 718597 h 718597"/>
              <a:gd name="connsiteX2" fmla="*/ 1403556 w 1403556"/>
              <a:gd name="connsiteY2" fmla="*/ 718597 h 718597"/>
              <a:gd name="connsiteX3" fmla="*/ 1403556 w 1403556"/>
              <a:gd name="connsiteY3" fmla="*/ 0 h 718597"/>
            </a:gdLst>
            <a:ahLst/>
            <a:cxnLst>
              <a:cxn ang="0">
                <a:pos x="connsiteX0" y="connsiteY0"/>
              </a:cxn>
              <a:cxn ang="0">
                <a:pos x="connsiteX1" y="connsiteY1"/>
              </a:cxn>
              <a:cxn ang="0">
                <a:pos x="connsiteX2" y="connsiteY2"/>
              </a:cxn>
              <a:cxn ang="0">
                <a:pos x="connsiteX3" y="connsiteY3"/>
              </a:cxn>
            </a:cxnLst>
            <a:rect l="l" t="t" r="r" b="b"/>
            <a:pathLst>
              <a:path w="1403556" h="718597">
                <a:moveTo>
                  <a:pt x="0" y="53928"/>
                </a:moveTo>
                <a:lnTo>
                  <a:pt x="0" y="718597"/>
                </a:lnTo>
                <a:lnTo>
                  <a:pt x="1403556" y="718597"/>
                </a:lnTo>
                <a:lnTo>
                  <a:pt x="1403556" y="0"/>
                </a:lnTo>
              </a:path>
            </a:pathLst>
          </a:custGeom>
          <a:ln>
            <a:solidFill>
              <a:srgbClr val="C0504D"/>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6" name="Object 15"/>
          <p:cNvGraphicFramePr>
            <a:graphicFrameLocks noChangeAspect="1"/>
          </p:cNvGraphicFramePr>
          <p:nvPr>
            <p:extLst/>
          </p:nvPr>
        </p:nvGraphicFramePr>
        <p:xfrm>
          <a:off x="4221534" y="3804584"/>
          <a:ext cx="2293938" cy="765175"/>
        </p:xfrm>
        <a:graphic>
          <a:graphicData uri="http://schemas.openxmlformats.org/presentationml/2006/ole">
            <mc:AlternateContent xmlns:mc="http://schemas.openxmlformats.org/markup-compatibility/2006">
              <mc:Choice xmlns:v="urn:schemas-microsoft-com:vml" Requires="v">
                <p:oleObj spid="_x0000_s17414" name="Equation" r:id="rId6" imgW="647700" imgH="215900" progId="Equation.3">
                  <p:embed/>
                </p:oleObj>
              </mc:Choice>
              <mc:Fallback>
                <p:oleObj name="Equation" r:id="rId6" imgW="647700" imgH="215900" progId="Equation.3">
                  <p:embed/>
                  <p:pic>
                    <p:nvPicPr>
                      <p:cNvPr id="0" name=""/>
                      <p:cNvPicPr/>
                      <p:nvPr/>
                    </p:nvPicPr>
                    <p:blipFill>
                      <a:blip r:embed="rId7"/>
                      <a:stretch>
                        <a:fillRect/>
                      </a:stretch>
                    </p:blipFill>
                    <p:spPr>
                      <a:xfrm>
                        <a:off x="4221534" y="3804584"/>
                        <a:ext cx="2293938" cy="765175"/>
                      </a:xfrm>
                      <a:prstGeom prst="rect">
                        <a:avLst/>
                      </a:prstGeom>
                    </p:spPr>
                  </p:pic>
                </p:oleObj>
              </mc:Fallback>
            </mc:AlternateContent>
          </a:graphicData>
        </a:graphic>
      </p:graphicFrame>
      <p:sp>
        <p:nvSpPr>
          <p:cNvPr id="17" name="TextBox 16"/>
          <p:cNvSpPr txBox="1"/>
          <p:nvPr/>
        </p:nvSpPr>
        <p:spPr>
          <a:xfrm>
            <a:off x="6608039" y="3953592"/>
            <a:ext cx="3694040" cy="523220"/>
          </a:xfrm>
          <a:prstGeom prst="rect">
            <a:avLst/>
          </a:prstGeom>
          <a:noFill/>
        </p:spPr>
        <p:txBody>
          <a:bodyPr wrap="none" rtlCol="0">
            <a:spAutoFit/>
          </a:bodyPr>
          <a:lstStyle/>
          <a:p>
            <a:r>
              <a:rPr lang="en-US" sz="2800" dirty="0"/>
              <a:t>Standardized genotypes</a:t>
            </a:r>
          </a:p>
        </p:txBody>
      </p:sp>
      <p:graphicFrame>
        <p:nvGraphicFramePr>
          <p:cNvPr id="18" name="Object 17"/>
          <p:cNvGraphicFramePr>
            <a:graphicFrameLocks noChangeAspect="1"/>
          </p:cNvGraphicFramePr>
          <p:nvPr>
            <p:extLst/>
          </p:nvPr>
        </p:nvGraphicFramePr>
        <p:xfrm>
          <a:off x="4221534" y="4787246"/>
          <a:ext cx="1887538" cy="765175"/>
        </p:xfrm>
        <a:graphic>
          <a:graphicData uri="http://schemas.openxmlformats.org/presentationml/2006/ole">
            <mc:AlternateContent xmlns:mc="http://schemas.openxmlformats.org/markup-compatibility/2006">
              <mc:Choice xmlns:v="urn:schemas-microsoft-com:vml" Requires="v">
                <p:oleObj spid="_x0000_s17415" name="Equation" r:id="rId8" imgW="533400" imgH="215900" progId="Equation.3">
                  <p:embed/>
                </p:oleObj>
              </mc:Choice>
              <mc:Fallback>
                <p:oleObj name="Equation" r:id="rId8" imgW="533400" imgH="215900" progId="Equation.3">
                  <p:embed/>
                  <p:pic>
                    <p:nvPicPr>
                      <p:cNvPr id="0" name=""/>
                      <p:cNvPicPr/>
                      <p:nvPr/>
                    </p:nvPicPr>
                    <p:blipFill>
                      <a:blip r:embed="rId9"/>
                      <a:stretch>
                        <a:fillRect/>
                      </a:stretch>
                    </p:blipFill>
                    <p:spPr>
                      <a:xfrm>
                        <a:off x="4221534" y="4787246"/>
                        <a:ext cx="1887538" cy="765175"/>
                      </a:xfrm>
                      <a:prstGeom prst="rect">
                        <a:avLst/>
                      </a:prstGeom>
                    </p:spPr>
                  </p:pic>
                </p:oleObj>
              </mc:Fallback>
            </mc:AlternateContent>
          </a:graphicData>
        </a:graphic>
      </p:graphicFrame>
      <p:sp>
        <p:nvSpPr>
          <p:cNvPr id="30" name="TextBox 29"/>
          <p:cNvSpPr txBox="1"/>
          <p:nvPr/>
        </p:nvSpPr>
        <p:spPr>
          <a:xfrm>
            <a:off x="6618362" y="4911679"/>
            <a:ext cx="2369609" cy="523220"/>
          </a:xfrm>
          <a:prstGeom prst="rect">
            <a:avLst/>
          </a:prstGeom>
          <a:noFill/>
        </p:spPr>
        <p:txBody>
          <a:bodyPr wrap="none" rtlCol="0">
            <a:spAutoFit/>
          </a:bodyPr>
          <a:lstStyle/>
          <a:p>
            <a:r>
              <a:rPr lang="en-US" sz="2800" dirty="0"/>
              <a:t>Genetic effects</a:t>
            </a:r>
          </a:p>
        </p:txBody>
      </p:sp>
      <p:graphicFrame>
        <p:nvGraphicFramePr>
          <p:cNvPr id="2" name="Object 1"/>
          <p:cNvGraphicFramePr>
            <a:graphicFrameLocks noChangeAspect="1"/>
          </p:cNvGraphicFramePr>
          <p:nvPr>
            <p:extLst/>
          </p:nvPr>
        </p:nvGraphicFramePr>
        <p:xfrm>
          <a:off x="4221534" y="5734984"/>
          <a:ext cx="450850" cy="700087"/>
        </p:xfrm>
        <a:graphic>
          <a:graphicData uri="http://schemas.openxmlformats.org/presentationml/2006/ole">
            <mc:AlternateContent xmlns:mc="http://schemas.openxmlformats.org/markup-compatibility/2006">
              <mc:Choice xmlns:v="urn:schemas-microsoft-com:vml" Requires="v">
                <p:oleObj spid="_x0000_s17416" name="Equation" r:id="rId10" imgW="139700" imgH="215900" progId="Equation.3">
                  <p:embed/>
                </p:oleObj>
              </mc:Choice>
              <mc:Fallback>
                <p:oleObj name="Equation" r:id="rId10" imgW="139700" imgH="215900" progId="Equation.3">
                  <p:embed/>
                  <p:pic>
                    <p:nvPicPr>
                      <p:cNvPr id="0" name=""/>
                      <p:cNvPicPr/>
                      <p:nvPr/>
                    </p:nvPicPr>
                    <p:blipFill>
                      <a:blip r:embed="rId11"/>
                      <a:stretch>
                        <a:fillRect/>
                      </a:stretch>
                    </p:blipFill>
                    <p:spPr>
                      <a:xfrm>
                        <a:off x="4221534" y="5734984"/>
                        <a:ext cx="450850" cy="700087"/>
                      </a:xfrm>
                      <a:prstGeom prst="rect">
                        <a:avLst/>
                      </a:prstGeom>
                    </p:spPr>
                  </p:pic>
                </p:oleObj>
              </mc:Fallback>
            </mc:AlternateContent>
          </a:graphicData>
        </a:graphic>
      </p:graphicFrame>
      <p:sp>
        <p:nvSpPr>
          <p:cNvPr id="32" name="TextBox 31"/>
          <p:cNvSpPr txBox="1"/>
          <p:nvPr/>
        </p:nvSpPr>
        <p:spPr>
          <a:xfrm>
            <a:off x="4819867" y="5816975"/>
            <a:ext cx="3031825" cy="523220"/>
          </a:xfrm>
          <a:prstGeom prst="rect">
            <a:avLst/>
          </a:prstGeom>
          <a:noFill/>
        </p:spPr>
        <p:txBody>
          <a:bodyPr wrap="none" rtlCol="0">
            <a:spAutoFit/>
          </a:bodyPr>
          <a:lstStyle/>
          <a:p>
            <a:r>
              <a:rPr lang="en-US" sz="2800" dirty="0"/>
              <a:t>Non-genetic effects</a:t>
            </a:r>
          </a:p>
        </p:txBody>
      </p:sp>
      <p:sp>
        <p:nvSpPr>
          <p:cNvPr id="27" name="TextBox 26"/>
          <p:cNvSpPr txBox="1"/>
          <p:nvPr/>
        </p:nvSpPr>
        <p:spPr>
          <a:xfrm>
            <a:off x="1677015" y="3107019"/>
            <a:ext cx="2356116" cy="954107"/>
          </a:xfrm>
          <a:prstGeom prst="rect">
            <a:avLst/>
          </a:prstGeom>
          <a:noFill/>
        </p:spPr>
        <p:txBody>
          <a:bodyPr wrap="square" rtlCol="0">
            <a:spAutoFit/>
          </a:bodyPr>
          <a:lstStyle/>
          <a:p>
            <a:r>
              <a:rPr lang="en-US" sz="2800" dirty="0"/>
              <a:t>Phenotype for </a:t>
            </a:r>
            <a:r>
              <a:rPr lang="en-US" sz="2800" i="1" dirty="0" err="1"/>
              <a:t>i</a:t>
            </a:r>
            <a:r>
              <a:rPr lang="en-US" sz="2800" dirty="0" err="1"/>
              <a:t>th</a:t>
            </a:r>
            <a:r>
              <a:rPr lang="en-US" sz="2800" dirty="0"/>
              <a:t> individual</a:t>
            </a:r>
          </a:p>
        </p:txBody>
      </p:sp>
      <p:sp>
        <p:nvSpPr>
          <p:cNvPr id="28" name="Oval 27"/>
          <p:cNvSpPr>
            <a:spLocks noChangeAspect="1"/>
          </p:cNvSpPr>
          <p:nvPr/>
        </p:nvSpPr>
        <p:spPr>
          <a:xfrm>
            <a:off x="1859586" y="1744343"/>
            <a:ext cx="576000" cy="576001"/>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2159029" y="2361330"/>
            <a:ext cx="0" cy="693705"/>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2108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870075" y="295276"/>
          <a:ext cx="2293938" cy="765175"/>
        </p:xfrm>
        <a:graphic>
          <a:graphicData uri="http://schemas.openxmlformats.org/presentationml/2006/ole">
            <mc:AlternateContent xmlns:mc="http://schemas.openxmlformats.org/markup-compatibility/2006">
              <mc:Choice xmlns:v="urn:schemas-microsoft-com:vml" Requires="v">
                <p:oleObj spid="_x0000_s18440" name="Equation" r:id="rId4" imgW="647700" imgH="215900" progId="Equation.3">
                  <p:embed/>
                </p:oleObj>
              </mc:Choice>
              <mc:Fallback>
                <p:oleObj name="Equation" r:id="rId4" imgW="647700" imgH="215900" progId="Equation.3">
                  <p:embed/>
                  <p:pic>
                    <p:nvPicPr>
                      <p:cNvPr id="0" name=""/>
                      <p:cNvPicPr/>
                      <p:nvPr/>
                    </p:nvPicPr>
                    <p:blipFill>
                      <a:blip r:embed="rId5"/>
                      <a:stretch>
                        <a:fillRect/>
                      </a:stretch>
                    </p:blipFill>
                    <p:spPr>
                      <a:xfrm>
                        <a:off x="1870075" y="295276"/>
                        <a:ext cx="2293938" cy="765175"/>
                      </a:xfrm>
                      <a:prstGeom prst="rect">
                        <a:avLst/>
                      </a:prstGeom>
                    </p:spPr>
                  </p:pic>
                </p:oleObj>
              </mc:Fallback>
            </mc:AlternateContent>
          </a:graphicData>
        </a:graphic>
      </p:graphicFrame>
      <p:sp>
        <p:nvSpPr>
          <p:cNvPr id="3" name="TextBox 2"/>
          <p:cNvSpPr txBox="1"/>
          <p:nvPr/>
        </p:nvSpPr>
        <p:spPr>
          <a:xfrm>
            <a:off x="4256725" y="444933"/>
            <a:ext cx="3694040" cy="523220"/>
          </a:xfrm>
          <a:prstGeom prst="rect">
            <a:avLst/>
          </a:prstGeom>
          <a:noFill/>
        </p:spPr>
        <p:txBody>
          <a:bodyPr wrap="none" rtlCol="0">
            <a:spAutoFit/>
          </a:bodyPr>
          <a:lstStyle/>
          <a:p>
            <a:r>
              <a:rPr lang="en-US" sz="2800" dirty="0">
                <a:solidFill>
                  <a:schemeClr val="accent2"/>
                </a:solidFill>
              </a:rPr>
              <a:t>Standardized</a:t>
            </a:r>
            <a:r>
              <a:rPr lang="en-US" sz="2800" dirty="0"/>
              <a:t> genotypes</a:t>
            </a:r>
          </a:p>
        </p:txBody>
      </p:sp>
      <p:graphicFrame>
        <p:nvGraphicFramePr>
          <p:cNvPr id="4" name="Object 3"/>
          <p:cNvGraphicFramePr>
            <a:graphicFrameLocks noChangeAspect="1"/>
          </p:cNvGraphicFramePr>
          <p:nvPr>
            <p:extLst/>
          </p:nvPr>
        </p:nvGraphicFramePr>
        <p:xfrm>
          <a:off x="2019300" y="1460501"/>
          <a:ext cx="3587750" cy="569913"/>
        </p:xfrm>
        <a:graphic>
          <a:graphicData uri="http://schemas.openxmlformats.org/presentationml/2006/ole">
            <mc:AlternateContent xmlns:mc="http://schemas.openxmlformats.org/markup-compatibility/2006">
              <mc:Choice xmlns:v="urn:schemas-microsoft-com:vml" Requires="v">
                <p:oleObj spid="_x0000_s18441" name="Equation" r:id="rId6" imgW="1524000" imgH="241300" progId="Equation.3">
                  <p:embed/>
                </p:oleObj>
              </mc:Choice>
              <mc:Fallback>
                <p:oleObj name="Equation" r:id="rId6" imgW="1524000" imgH="241300" progId="Equation.3">
                  <p:embed/>
                  <p:pic>
                    <p:nvPicPr>
                      <p:cNvPr id="0" name=""/>
                      <p:cNvPicPr/>
                      <p:nvPr/>
                    </p:nvPicPr>
                    <p:blipFill>
                      <a:blip r:embed="rId7"/>
                      <a:stretch>
                        <a:fillRect/>
                      </a:stretch>
                    </p:blipFill>
                    <p:spPr>
                      <a:xfrm>
                        <a:off x="2019300" y="1460501"/>
                        <a:ext cx="3587750" cy="569913"/>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6786563" y="1227139"/>
          <a:ext cx="2330450" cy="1138237"/>
        </p:xfrm>
        <a:graphic>
          <a:graphicData uri="http://schemas.openxmlformats.org/presentationml/2006/ole">
            <mc:AlternateContent xmlns:mc="http://schemas.openxmlformats.org/markup-compatibility/2006">
              <mc:Choice xmlns:v="urn:schemas-microsoft-com:vml" Requires="v">
                <p:oleObj spid="_x0000_s18442" name="Equation" r:id="rId8" imgW="990600" imgH="482600" progId="Equation.3">
                  <p:embed/>
                </p:oleObj>
              </mc:Choice>
              <mc:Fallback>
                <p:oleObj name="Equation" r:id="rId8" imgW="990600" imgH="482600" progId="Equation.3">
                  <p:embed/>
                  <p:pic>
                    <p:nvPicPr>
                      <p:cNvPr id="0" name=""/>
                      <p:cNvPicPr/>
                      <p:nvPr/>
                    </p:nvPicPr>
                    <p:blipFill>
                      <a:blip r:embed="rId9"/>
                      <a:stretch>
                        <a:fillRect/>
                      </a:stretch>
                    </p:blipFill>
                    <p:spPr>
                      <a:xfrm>
                        <a:off x="6786563" y="1227139"/>
                        <a:ext cx="2330450" cy="1138237"/>
                      </a:xfrm>
                      <a:prstGeom prst="rect">
                        <a:avLst/>
                      </a:prstGeom>
                    </p:spPr>
                  </p:pic>
                </p:oleObj>
              </mc:Fallback>
            </mc:AlternateContent>
          </a:graphicData>
        </a:graphic>
      </p:graphicFrame>
      <p:sp>
        <p:nvSpPr>
          <p:cNvPr id="8" name="Right Arrow 7"/>
          <p:cNvSpPr/>
          <p:nvPr/>
        </p:nvSpPr>
        <p:spPr>
          <a:xfrm>
            <a:off x="5796331" y="1586237"/>
            <a:ext cx="879012" cy="443393"/>
          </a:xfrm>
          <a:prstGeom prst="rightArrow">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416000" y="2120386"/>
            <a:ext cx="1661783" cy="461665"/>
          </a:xfrm>
          <a:prstGeom prst="rect">
            <a:avLst/>
          </a:prstGeom>
        </p:spPr>
        <p:txBody>
          <a:bodyPr wrap="none">
            <a:spAutoFit/>
          </a:bodyPr>
          <a:lstStyle/>
          <a:p>
            <a:r>
              <a:rPr lang="en-US" sz="2400" dirty="0"/>
              <a:t>Standardize</a:t>
            </a:r>
          </a:p>
        </p:txBody>
      </p:sp>
      <p:graphicFrame>
        <p:nvGraphicFramePr>
          <p:cNvPr id="13" name="Object 12"/>
          <p:cNvGraphicFramePr>
            <a:graphicFrameLocks noChangeAspect="1"/>
          </p:cNvGraphicFramePr>
          <p:nvPr>
            <p:extLst/>
          </p:nvPr>
        </p:nvGraphicFramePr>
        <p:xfrm>
          <a:off x="2132014" y="3390900"/>
          <a:ext cx="2751137" cy="630238"/>
        </p:xfrm>
        <a:graphic>
          <a:graphicData uri="http://schemas.openxmlformats.org/presentationml/2006/ole">
            <mc:AlternateContent xmlns:mc="http://schemas.openxmlformats.org/markup-compatibility/2006">
              <mc:Choice xmlns:v="urn:schemas-microsoft-com:vml" Requires="v">
                <p:oleObj spid="_x0000_s18443" name="Equation" r:id="rId10" imgW="1168400" imgH="266700" progId="Equation.3">
                  <p:embed/>
                </p:oleObj>
              </mc:Choice>
              <mc:Fallback>
                <p:oleObj name="Equation" r:id="rId10" imgW="1168400" imgH="266700" progId="Equation.3">
                  <p:embed/>
                  <p:pic>
                    <p:nvPicPr>
                      <p:cNvPr id="0" name=""/>
                      <p:cNvPicPr/>
                      <p:nvPr/>
                    </p:nvPicPr>
                    <p:blipFill>
                      <a:blip r:embed="rId11"/>
                      <a:stretch>
                        <a:fillRect/>
                      </a:stretch>
                    </p:blipFill>
                    <p:spPr>
                      <a:xfrm>
                        <a:off x="2132014" y="3390900"/>
                        <a:ext cx="2751137" cy="630238"/>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6022976" y="3151188"/>
          <a:ext cx="2828925" cy="1263650"/>
        </p:xfrm>
        <a:graphic>
          <a:graphicData uri="http://schemas.openxmlformats.org/presentationml/2006/ole">
            <mc:AlternateContent xmlns:mc="http://schemas.openxmlformats.org/markup-compatibility/2006">
              <mc:Choice xmlns:v="urn:schemas-microsoft-com:vml" Requires="v">
                <p:oleObj spid="_x0000_s18444" name="Equation" r:id="rId12" imgW="1168400" imgH="520700" progId="Equation.3">
                  <p:embed/>
                </p:oleObj>
              </mc:Choice>
              <mc:Fallback>
                <p:oleObj name="Equation" r:id="rId12" imgW="1168400" imgH="520700" progId="Equation.3">
                  <p:embed/>
                  <p:pic>
                    <p:nvPicPr>
                      <p:cNvPr id="0" name=""/>
                      <p:cNvPicPr/>
                      <p:nvPr/>
                    </p:nvPicPr>
                    <p:blipFill>
                      <a:blip r:embed="rId13"/>
                      <a:stretch>
                        <a:fillRect/>
                      </a:stretch>
                    </p:blipFill>
                    <p:spPr>
                      <a:xfrm>
                        <a:off x="6022976" y="3151188"/>
                        <a:ext cx="2828925" cy="1263650"/>
                      </a:xfrm>
                      <a:prstGeom prst="rect">
                        <a:avLst/>
                      </a:prstGeom>
                    </p:spPr>
                  </p:pic>
                </p:oleObj>
              </mc:Fallback>
            </mc:AlternateContent>
          </a:graphicData>
        </a:graphic>
      </p:graphicFrame>
      <p:sp>
        <p:nvSpPr>
          <p:cNvPr id="15" name="Right Arrow 14"/>
          <p:cNvSpPr/>
          <p:nvPr/>
        </p:nvSpPr>
        <p:spPr>
          <a:xfrm>
            <a:off x="4928419" y="3506168"/>
            <a:ext cx="879012" cy="443393"/>
          </a:xfrm>
          <a:prstGeom prst="rightArrow">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 name="Object 15"/>
          <p:cNvGraphicFramePr>
            <a:graphicFrameLocks noChangeAspect="1"/>
          </p:cNvGraphicFramePr>
          <p:nvPr>
            <p:extLst/>
          </p:nvPr>
        </p:nvGraphicFramePr>
        <p:xfrm>
          <a:off x="2722564" y="4037013"/>
          <a:ext cx="1571625" cy="552450"/>
        </p:xfrm>
        <a:graphic>
          <a:graphicData uri="http://schemas.openxmlformats.org/presentationml/2006/ole">
            <mc:AlternateContent xmlns:mc="http://schemas.openxmlformats.org/markup-compatibility/2006">
              <mc:Choice xmlns:v="urn:schemas-microsoft-com:vml" Requires="v">
                <p:oleObj spid="_x0000_s18445" name="Equation" r:id="rId14" imgW="762000" imgH="266700" progId="Equation.3">
                  <p:embed/>
                </p:oleObj>
              </mc:Choice>
              <mc:Fallback>
                <p:oleObj name="Equation" r:id="rId14" imgW="762000" imgH="266700" progId="Equation.3">
                  <p:embed/>
                  <p:pic>
                    <p:nvPicPr>
                      <p:cNvPr id="0" name=""/>
                      <p:cNvPicPr/>
                      <p:nvPr/>
                    </p:nvPicPr>
                    <p:blipFill>
                      <a:blip r:embed="rId15"/>
                      <a:stretch>
                        <a:fillRect/>
                      </a:stretch>
                    </p:blipFill>
                    <p:spPr>
                      <a:xfrm>
                        <a:off x="2722564" y="4037013"/>
                        <a:ext cx="1571625" cy="552450"/>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2697163" y="4689475"/>
          <a:ext cx="2773362" cy="552450"/>
        </p:xfrm>
        <a:graphic>
          <a:graphicData uri="http://schemas.openxmlformats.org/presentationml/2006/ole">
            <mc:AlternateContent xmlns:mc="http://schemas.openxmlformats.org/markup-compatibility/2006">
              <mc:Choice xmlns:v="urn:schemas-microsoft-com:vml" Requires="v">
                <p:oleObj spid="_x0000_s18446" name="Equation" r:id="rId16" imgW="1346200" imgH="266700" progId="Equation.3">
                  <p:embed/>
                </p:oleObj>
              </mc:Choice>
              <mc:Fallback>
                <p:oleObj name="Equation" r:id="rId16" imgW="1346200" imgH="266700" progId="Equation.3">
                  <p:embed/>
                  <p:pic>
                    <p:nvPicPr>
                      <p:cNvPr id="0" name=""/>
                      <p:cNvPicPr/>
                      <p:nvPr/>
                    </p:nvPicPr>
                    <p:blipFill>
                      <a:blip r:embed="rId17"/>
                      <a:stretch>
                        <a:fillRect/>
                      </a:stretch>
                    </p:blipFill>
                    <p:spPr>
                      <a:xfrm>
                        <a:off x="2697163" y="4689475"/>
                        <a:ext cx="2773362" cy="552450"/>
                      </a:xfrm>
                      <a:prstGeom prst="rect">
                        <a:avLst/>
                      </a:prstGeom>
                    </p:spPr>
                  </p:pic>
                </p:oleObj>
              </mc:Fallback>
            </mc:AlternateContent>
          </a:graphicData>
        </a:graphic>
      </p:graphicFrame>
      <p:sp>
        <p:nvSpPr>
          <p:cNvPr id="18" name="Oval 17"/>
          <p:cNvSpPr>
            <a:spLocks noChangeAspect="1"/>
          </p:cNvSpPr>
          <p:nvPr/>
        </p:nvSpPr>
        <p:spPr>
          <a:xfrm>
            <a:off x="4213004" y="3473475"/>
            <a:ext cx="576000" cy="576001"/>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a:stCxn id="18" idx="5"/>
          </p:cNvCxnSpPr>
          <p:nvPr/>
        </p:nvCxnSpPr>
        <p:spPr>
          <a:xfrm>
            <a:off x="4704652" y="3965122"/>
            <a:ext cx="1614885" cy="1022758"/>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319537" y="4698559"/>
            <a:ext cx="2620279" cy="830997"/>
          </a:xfrm>
          <a:prstGeom prst="rect">
            <a:avLst/>
          </a:prstGeom>
        </p:spPr>
        <p:txBody>
          <a:bodyPr wrap="none">
            <a:spAutoFit/>
          </a:bodyPr>
          <a:lstStyle/>
          <a:p>
            <a:r>
              <a:rPr lang="en-US" sz="2400" dirty="0"/>
              <a:t>Frequency of </a:t>
            </a:r>
          </a:p>
          <a:p>
            <a:r>
              <a:rPr lang="en-US" sz="2400" dirty="0"/>
              <a:t>the reference allele</a:t>
            </a:r>
          </a:p>
        </p:txBody>
      </p:sp>
      <p:sp>
        <p:nvSpPr>
          <p:cNvPr id="22" name="Oval 21"/>
          <p:cNvSpPr>
            <a:spLocks noChangeAspect="1"/>
          </p:cNvSpPr>
          <p:nvPr/>
        </p:nvSpPr>
        <p:spPr>
          <a:xfrm>
            <a:off x="4480920" y="1344123"/>
            <a:ext cx="1020422" cy="686291"/>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p:cNvCxnSpPr>
            <a:stCxn id="22" idx="4"/>
          </p:cNvCxnSpPr>
          <p:nvPr/>
        </p:nvCxnSpPr>
        <p:spPr>
          <a:xfrm flipH="1">
            <a:off x="4035151" y="2030414"/>
            <a:ext cx="955981" cy="551637"/>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2287629" y="2542496"/>
            <a:ext cx="3213713" cy="461665"/>
          </a:xfrm>
          <a:prstGeom prst="rect">
            <a:avLst/>
          </a:prstGeom>
        </p:spPr>
        <p:txBody>
          <a:bodyPr wrap="square">
            <a:spAutoFit/>
          </a:bodyPr>
          <a:lstStyle/>
          <a:p>
            <a:r>
              <a:rPr lang="en-US" sz="2400" dirty="0"/>
              <a:t># of the reference allele</a:t>
            </a:r>
          </a:p>
        </p:txBody>
      </p:sp>
    </p:spTree>
    <p:extLst>
      <p:ext uri="{BB962C8B-B14F-4D97-AF65-F5344CB8AC3E}">
        <p14:creationId xmlns:p14="http://schemas.microsoft.com/office/powerpoint/2010/main" val="9853095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0142" y="421237"/>
            <a:ext cx="2369609" cy="523220"/>
          </a:xfrm>
          <a:prstGeom prst="rect">
            <a:avLst/>
          </a:prstGeom>
          <a:noFill/>
        </p:spPr>
        <p:txBody>
          <a:bodyPr wrap="none" rtlCol="0">
            <a:spAutoFit/>
          </a:bodyPr>
          <a:lstStyle/>
          <a:p>
            <a:r>
              <a:rPr lang="en-US" sz="2800" dirty="0"/>
              <a:t>Genetic effects</a:t>
            </a:r>
          </a:p>
        </p:txBody>
      </p:sp>
      <p:sp>
        <p:nvSpPr>
          <p:cNvPr id="4" name="TextBox 3"/>
          <p:cNvSpPr txBox="1"/>
          <p:nvPr/>
        </p:nvSpPr>
        <p:spPr>
          <a:xfrm>
            <a:off x="2126292" y="1294811"/>
            <a:ext cx="5106367" cy="1815882"/>
          </a:xfrm>
          <a:prstGeom prst="rect">
            <a:avLst/>
          </a:prstGeom>
          <a:noFill/>
        </p:spPr>
        <p:txBody>
          <a:bodyPr wrap="square" rtlCol="0">
            <a:spAutoFit/>
          </a:bodyPr>
          <a:lstStyle/>
          <a:p>
            <a:r>
              <a:rPr lang="en-US" sz="2800" dirty="0"/>
              <a:t>We assume that genetic effects are identically and independently normal-distributed with mean 0 and variance </a:t>
            </a:r>
          </a:p>
        </p:txBody>
      </p:sp>
      <p:graphicFrame>
        <p:nvGraphicFramePr>
          <p:cNvPr id="5" name="Object 4"/>
          <p:cNvGraphicFramePr>
            <a:graphicFrameLocks noChangeAspect="1"/>
          </p:cNvGraphicFramePr>
          <p:nvPr>
            <p:extLst/>
          </p:nvPr>
        </p:nvGraphicFramePr>
        <p:xfrm>
          <a:off x="7462351" y="1594778"/>
          <a:ext cx="2905125" cy="954088"/>
        </p:xfrm>
        <a:graphic>
          <a:graphicData uri="http://schemas.openxmlformats.org/presentationml/2006/ole">
            <mc:AlternateContent xmlns:mc="http://schemas.openxmlformats.org/markup-compatibility/2006">
              <mc:Choice xmlns:v="urn:schemas-microsoft-com:vml" Requires="v">
                <p:oleObj spid="_x0000_s19461" name="Equation" r:id="rId4" imgW="889000" imgH="292100" progId="Equation.3">
                  <p:embed/>
                </p:oleObj>
              </mc:Choice>
              <mc:Fallback>
                <p:oleObj name="Equation" r:id="rId4" imgW="889000" imgH="292100" progId="Equation.3">
                  <p:embed/>
                  <p:pic>
                    <p:nvPicPr>
                      <p:cNvPr id="0" name=""/>
                      <p:cNvPicPr/>
                      <p:nvPr/>
                    </p:nvPicPr>
                    <p:blipFill>
                      <a:blip r:embed="rId5"/>
                      <a:stretch>
                        <a:fillRect/>
                      </a:stretch>
                    </p:blipFill>
                    <p:spPr>
                      <a:xfrm>
                        <a:off x="7462351" y="1594778"/>
                        <a:ext cx="2905125" cy="954088"/>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4162032" y="2584857"/>
          <a:ext cx="468000" cy="558409"/>
        </p:xfrm>
        <a:graphic>
          <a:graphicData uri="http://schemas.openxmlformats.org/presentationml/2006/ole">
            <mc:AlternateContent xmlns:mc="http://schemas.openxmlformats.org/markup-compatibility/2006">
              <mc:Choice xmlns:v="urn:schemas-microsoft-com:vml" Requires="v">
                <p:oleObj spid="_x0000_s19462" name="Equation" r:id="rId6" imgW="203200" imgH="241300" progId="Equation.3">
                  <p:embed/>
                </p:oleObj>
              </mc:Choice>
              <mc:Fallback>
                <p:oleObj name="Equation" r:id="rId6" imgW="203200" imgH="241300" progId="Equation.3">
                  <p:embed/>
                  <p:pic>
                    <p:nvPicPr>
                      <p:cNvPr id="0" name=""/>
                      <p:cNvPicPr/>
                      <p:nvPr/>
                    </p:nvPicPr>
                    <p:blipFill>
                      <a:blip r:embed="rId7"/>
                      <a:stretch>
                        <a:fillRect/>
                      </a:stretch>
                    </p:blipFill>
                    <p:spPr>
                      <a:xfrm>
                        <a:off x="4162032" y="2584857"/>
                        <a:ext cx="468000" cy="558409"/>
                      </a:xfrm>
                      <a:prstGeom prst="rect">
                        <a:avLst/>
                      </a:prstGeom>
                    </p:spPr>
                  </p:pic>
                </p:oleObj>
              </mc:Fallback>
            </mc:AlternateContent>
          </a:graphicData>
        </a:graphic>
      </p:graphicFrame>
      <p:sp>
        <p:nvSpPr>
          <p:cNvPr id="12" name="TextBox 11"/>
          <p:cNvSpPr txBox="1"/>
          <p:nvPr/>
        </p:nvSpPr>
        <p:spPr>
          <a:xfrm>
            <a:off x="2126292" y="3897777"/>
            <a:ext cx="3385813" cy="523220"/>
          </a:xfrm>
          <a:prstGeom prst="rect">
            <a:avLst/>
          </a:prstGeom>
          <a:noFill/>
        </p:spPr>
        <p:txBody>
          <a:bodyPr wrap="none" rtlCol="0">
            <a:spAutoFit/>
          </a:bodyPr>
          <a:lstStyle/>
          <a:p>
            <a:r>
              <a:rPr lang="en-US" sz="2800" dirty="0"/>
              <a:t>Total genetic variance</a:t>
            </a:r>
          </a:p>
        </p:txBody>
      </p:sp>
      <p:sp>
        <p:nvSpPr>
          <p:cNvPr id="13" name="Right Arrow 12"/>
          <p:cNvSpPr/>
          <p:nvPr/>
        </p:nvSpPr>
        <p:spPr>
          <a:xfrm>
            <a:off x="3464904" y="5109873"/>
            <a:ext cx="879012" cy="443393"/>
          </a:xfrm>
          <a:prstGeom prst="rightArrow">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extLst/>
          </p:nvPr>
        </p:nvGraphicFramePr>
        <p:xfrm>
          <a:off x="4630033" y="4594225"/>
          <a:ext cx="3649663" cy="1576388"/>
        </p:xfrm>
        <a:graphic>
          <a:graphicData uri="http://schemas.openxmlformats.org/presentationml/2006/ole">
            <mc:AlternateContent xmlns:mc="http://schemas.openxmlformats.org/markup-compatibility/2006">
              <mc:Choice xmlns:v="urn:schemas-microsoft-com:vml" Requires="v">
                <p:oleObj spid="_x0000_s19463" name="Equation" r:id="rId8" imgW="1117600" imgH="482600" progId="Equation.3">
                  <p:embed/>
                </p:oleObj>
              </mc:Choice>
              <mc:Fallback>
                <p:oleObj name="Equation" r:id="rId8" imgW="1117600" imgH="482600" progId="Equation.3">
                  <p:embed/>
                  <p:pic>
                    <p:nvPicPr>
                      <p:cNvPr id="0" name=""/>
                      <p:cNvPicPr/>
                      <p:nvPr/>
                    </p:nvPicPr>
                    <p:blipFill>
                      <a:blip r:embed="rId9"/>
                      <a:stretch>
                        <a:fillRect/>
                      </a:stretch>
                    </p:blipFill>
                    <p:spPr>
                      <a:xfrm>
                        <a:off x="4630033" y="4594225"/>
                        <a:ext cx="3649663" cy="1576388"/>
                      </a:xfrm>
                      <a:prstGeom prst="rect">
                        <a:avLst/>
                      </a:prstGeom>
                    </p:spPr>
                  </p:pic>
                </p:oleObj>
              </mc:Fallback>
            </mc:AlternateContent>
          </a:graphicData>
        </a:graphic>
      </p:graphicFrame>
      <p:sp>
        <p:nvSpPr>
          <p:cNvPr id="15" name="Oval 14"/>
          <p:cNvSpPr>
            <a:spLocks noChangeAspect="1"/>
          </p:cNvSpPr>
          <p:nvPr/>
        </p:nvSpPr>
        <p:spPr>
          <a:xfrm>
            <a:off x="9433670" y="1675898"/>
            <a:ext cx="755999" cy="756000"/>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8970893" y="2431898"/>
            <a:ext cx="830917" cy="556806"/>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341685" y="2988705"/>
            <a:ext cx="3025790" cy="954107"/>
          </a:xfrm>
          <a:prstGeom prst="rect">
            <a:avLst/>
          </a:prstGeom>
          <a:noFill/>
        </p:spPr>
        <p:txBody>
          <a:bodyPr wrap="square" rtlCol="0">
            <a:spAutoFit/>
          </a:bodyPr>
          <a:lstStyle/>
          <a:p>
            <a:r>
              <a:rPr lang="en-US" sz="2800" dirty="0"/>
              <a:t>Genetic variance of single SNP</a:t>
            </a:r>
          </a:p>
        </p:txBody>
      </p:sp>
      <p:graphicFrame>
        <p:nvGraphicFramePr>
          <p:cNvPr id="22" name="Object 21"/>
          <p:cNvGraphicFramePr>
            <a:graphicFrameLocks noChangeAspect="1"/>
          </p:cNvGraphicFramePr>
          <p:nvPr>
            <p:extLst/>
          </p:nvPr>
        </p:nvGraphicFramePr>
        <p:xfrm>
          <a:off x="2225675" y="320676"/>
          <a:ext cx="1885950" cy="765175"/>
        </p:xfrm>
        <a:graphic>
          <a:graphicData uri="http://schemas.openxmlformats.org/presentationml/2006/ole">
            <mc:AlternateContent xmlns:mc="http://schemas.openxmlformats.org/markup-compatibility/2006">
              <mc:Choice xmlns:v="urn:schemas-microsoft-com:vml" Requires="v">
                <p:oleObj spid="_x0000_s19464" name="Equation" r:id="rId10" imgW="533400" imgH="215900" progId="Equation.3">
                  <p:embed/>
                </p:oleObj>
              </mc:Choice>
              <mc:Fallback>
                <p:oleObj name="Equation" r:id="rId10" imgW="533400" imgH="215900" progId="Equation.3">
                  <p:embed/>
                  <p:pic>
                    <p:nvPicPr>
                      <p:cNvPr id="0" name=""/>
                      <p:cNvPicPr/>
                      <p:nvPr/>
                    </p:nvPicPr>
                    <p:blipFill>
                      <a:blip r:embed="rId11"/>
                      <a:stretch>
                        <a:fillRect/>
                      </a:stretch>
                    </p:blipFill>
                    <p:spPr>
                      <a:xfrm>
                        <a:off x="2225675" y="320676"/>
                        <a:ext cx="1885950" cy="765175"/>
                      </a:xfrm>
                      <a:prstGeom prst="rect">
                        <a:avLst/>
                      </a:prstGeom>
                    </p:spPr>
                  </p:pic>
                </p:oleObj>
              </mc:Fallback>
            </mc:AlternateContent>
          </a:graphicData>
        </a:graphic>
      </p:graphicFrame>
    </p:spTree>
    <p:extLst>
      <p:ext uri="{BB962C8B-B14F-4D97-AF65-F5344CB8AC3E}">
        <p14:creationId xmlns:p14="http://schemas.microsoft.com/office/powerpoint/2010/main" val="1644257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s://4.bp.blogspot.com/-QK4zN89E-dM/VzbrqgBfZ0I/AAAAAAAASrM/W1lK5kmysr4j2CrzGd9Ln5gtTXbO9Dc9ACLcB/s1600/yikes-emoj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597" y="972671"/>
            <a:ext cx="4999131" cy="485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2639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6292" y="1294811"/>
            <a:ext cx="5106367" cy="1815882"/>
          </a:xfrm>
          <a:prstGeom prst="rect">
            <a:avLst/>
          </a:prstGeom>
          <a:noFill/>
        </p:spPr>
        <p:txBody>
          <a:bodyPr wrap="square" rtlCol="0">
            <a:spAutoFit/>
          </a:bodyPr>
          <a:lstStyle/>
          <a:p>
            <a:r>
              <a:rPr lang="en-US" sz="2800" dirty="0"/>
              <a:t>We assume that non-genetic effects are identically and independently normal-distributed with mean 0 and variance </a:t>
            </a:r>
          </a:p>
        </p:txBody>
      </p:sp>
      <p:graphicFrame>
        <p:nvGraphicFramePr>
          <p:cNvPr id="5" name="Object 4"/>
          <p:cNvGraphicFramePr>
            <a:graphicFrameLocks noChangeAspect="1"/>
          </p:cNvGraphicFramePr>
          <p:nvPr>
            <p:extLst/>
          </p:nvPr>
        </p:nvGraphicFramePr>
        <p:xfrm>
          <a:off x="7483476" y="1595439"/>
          <a:ext cx="2862263" cy="954087"/>
        </p:xfrm>
        <a:graphic>
          <a:graphicData uri="http://schemas.openxmlformats.org/presentationml/2006/ole">
            <mc:AlternateContent xmlns:mc="http://schemas.openxmlformats.org/markup-compatibility/2006">
              <mc:Choice xmlns:v="urn:schemas-microsoft-com:vml" Requires="v">
                <p:oleObj spid="_x0000_s20484" name="Equation" r:id="rId4" imgW="876300" imgH="292100" progId="Equation.3">
                  <p:embed/>
                </p:oleObj>
              </mc:Choice>
              <mc:Fallback>
                <p:oleObj name="Equation" r:id="rId4" imgW="876300" imgH="292100" progId="Equation.3">
                  <p:embed/>
                  <p:pic>
                    <p:nvPicPr>
                      <p:cNvPr id="0" name=""/>
                      <p:cNvPicPr/>
                      <p:nvPr/>
                    </p:nvPicPr>
                    <p:blipFill>
                      <a:blip r:embed="rId5"/>
                      <a:stretch>
                        <a:fillRect/>
                      </a:stretch>
                    </p:blipFill>
                    <p:spPr>
                      <a:xfrm>
                        <a:off x="7483476" y="1595439"/>
                        <a:ext cx="2862263" cy="954087"/>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6031654" y="2584857"/>
          <a:ext cx="468000" cy="558409"/>
        </p:xfrm>
        <a:graphic>
          <a:graphicData uri="http://schemas.openxmlformats.org/presentationml/2006/ole">
            <mc:AlternateContent xmlns:mc="http://schemas.openxmlformats.org/markup-compatibility/2006">
              <mc:Choice xmlns:v="urn:schemas-microsoft-com:vml" Requires="v">
                <p:oleObj spid="_x0000_s20485" name="Equation" r:id="rId6" imgW="203200" imgH="241300" progId="Equation.3">
                  <p:embed/>
                </p:oleObj>
              </mc:Choice>
              <mc:Fallback>
                <p:oleObj name="Equation" r:id="rId6" imgW="203200" imgH="241300" progId="Equation.3">
                  <p:embed/>
                  <p:pic>
                    <p:nvPicPr>
                      <p:cNvPr id="0" name=""/>
                      <p:cNvPicPr/>
                      <p:nvPr/>
                    </p:nvPicPr>
                    <p:blipFill>
                      <a:blip r:embed="rId7"/>
                      <a:stretch>
                        <a:fillRect/>
                      </a:stretch>
                    </p:blipFill>
                    <p:spPr>
                      <a:xfrm>
                        <a:off x="6031654" y="2584857"/>
                        <a:ext cx="468000" cy="558409"/>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1984797" y="366672"/>
          <a:ext cx="450850" cy="700087"/>
        </p:xfrm>
        <a:graphic>
          <a:graphicData uri="http://schemas.openxmlformats.org/presentationml/2006/ole">
            <mc:AlternateContent xmlns:mc="http://schemas.openxmlformats.org/markup-compatibility/2006">
              <mc:Choice xmlns:v="urn:schemas-microsoft-com:vml" Requires="v">
                <p:oleObj spid="_x0000_s20486" name="Equation" r:id="rId8" imgW="139700" imgH="215900" progId="Equation.3">
                  <p:embed/>
                </p:oleObj>
              </mc:Choice>
              <mc:Fallback>
                <p:oleObj name="Equation" r:id="rId8" imgW="139700" imgH="215900" progId="Equation.3">
                  <p:embed/>
                  <p:pic>
                    <p:nvPicPr>
                      <p:cNvPr id="0" name=""/>
                      <p:cNvPicPr/>
                      <p:nvPr/>
                    </p:nvPicPr>
                    <p:blipFill>
                      <a:blip r:embed="rId9"/>
                      <a:stretch>
                        <a:fillRect/>
                      </a:stretch>
                    </p:blipFill>
                    <p:spPr>
                      <a:xfrm>
                        <a:off x="1984797" y="366672"/>
                        <a:ext cx="450850" cy="700087"/>
                      </a:xfrm>
                      <a:prstGeom prst="rect">
                        <a:avLst/>
                      </a:prstGeom>
                    </p:spPr>
                  </p:pic>
                </p:oleObj>
              </mc:Fallback>
            </mc:AlternateContent>
          </a:graphicData>
        </a:graphic>
      </p:graphicFrame>
      <p:sp>
        <p:nvSpPr>
          <p:cNvPr id="14" name="Oval 13"/>
          <p:cNvSpPr>
            <a:spLocks noChangeAspect="1"/>
          </p:cNvSpPr>
          <p:nvPr/>
        </p:nvSpPr>
        <p:spPr>
          <a:xfrm>
            <a:off x="9433670" y="1675898"/>
            <a:ext cx="755999" cy="756000"/>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8970893" y="2431898"/>
            <a:ext cx="830917" cy="556806"/>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960451" y="3050664"/>
            <a:ext cx="3407025" cy="523220"/>
          </a:xfrm>
          <a:prstGeom prst="rect">
            <a:avLst/>
          </a:prstGeom>
          <a:noFill/>
        </p:spPr>
        <p:txBody>
          <a:bodyPr wrap="square" rtlCol="0">
            <a:spAutoFit/>
          </a:bodyPr>
          <a:lstStyle/>
          <a:p>
            <a:r>
              <a:rPr lang="en-US" sz="2800" dirty="0"/>
              <a:t>Non-genetic variance</a:t>
            </a:r>
          </a:p>
        </p:txBody>
      </p:sp>
      <p:sp>
        <p:nvSpPr>
          <p:cNvPr id="10" name="TextBox 9"/>
          <p:cNvSpPr txBox="1"/>
          <p:nvPr/>
        </p:nvSpPr>
        <p:spPr>
          <a:xfrm>
            <a:off x="2635994" y="458991"/>
            <a:ext cx="3031825" cy="523220"/>
          </a:xfrm>
          <a:prstGeom prst="rect">
            <a:avLst/>
          </a:prstGeom>
          <a:noFill/>
        </p:spPr>
        <p:txBody>
          <a:bodyPr wrap="none" rtlCol="0">
            <a:spAutoFit/>
          </a:bodyPr>
          <a:lstStyle/>
          <a:p>
            <a:r>
              <a:rPr lang="en-US" sz="2800" dirty="0"/>
              <a:t>Non-genetic effects</a:t>
            </a:r>
          </a:p>
        </p:txBody>
      </p:sp>
      <p:sp>
        <p:nvSpPr>
          <p:cNvPr id="2" name="Rectangle 1"/>
          <p:cNvSpPr/>
          <p:nvPr/>
        </p:nvSpPr>
        <p:spPr>
          <a:xfrm>
            <a:off x="2191520" y="4200443"/>
            <a:ext cx="7998149" cy="1077218"/>
          </a:xfrm>
          <a:prstGeom prst="rect">
            <a:avLst/>
          </a:prstGeom>
        </p:spPr>
        <p:txBody>
          <a:bodyPr wrap="square">
            <a:spAutoFit/>
          </a:bodyPr>
          <a:lstStyle/>
          <a:p>
            <a:r>
              <a:rPr lang="en-US" sz="3200" dirty="0"/>
              <a:t>Non-genetic variance </a:t>
            </a:r>
          </a:p>
          <a:p>
            <a:r>
              <a:rPr lang="en-US" sz="3200" dirty="0"/>
              <a:t>= environmental variance + error variance</a:t>
            </a:r>
          </a:p>
        </p:txBody>
      </p:sp>
    </p:spTree>
    <p:extLst>
      <p:ext uri="{BB962C8B-B14F-4D97-AF65-F5344CB8AC3E}">
        <p14:creationId xmlns:p14="http://schemas.microsoft.com/office/powerpoint/2010/main" val="18785765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1901825" y="814248"/>
          <a:ext cx="8497888" cy="776288"/>
        </p:xfrm>
        <a:graphic>
          <a:graphicData uri="http://schemas.openxmlformats.org/presentationml/2006/ole">
            <mc:AlternateContent xmlns:mc="http://schemas.openxmlformats.org/markup-compatibility/2006">
              <mc:Choice xmlns:v="urn:schemas-microsoft-com:vml" Requires="v">
                <p:oleObj spid="_x0000_s21514" name="Equation" r:id="rId4" imgW="2501900" imgH="228600" progId="Equation.3">
                  <p:embed/>
                </p:oleObj>
              </mc:Choice>
              <mc:Fallback>
                <p:oleObj name="Equation" r:id="rId4" imgW="2501900" imgH="228600" progId="Equation.3">
                  <p:embed/>
                  <p:pic>
                    <p:nvPicPr>
                      <p:cNvPr id="0" name=""/>
                      <p:cNvPicPr/>
                      <p:nvPr/>
                    </p:nvPicPr>
                    <p:blipFill>
                      <a:blip r:embed="rId5"/>
                      <a:stretch>
                        <a:fillRect/>
                      </a:stretch>
                    </p:blipFill>
                    <p:spPr>
                      <a:xfrm>
                        <a:off x="1901825" y="814248"/>
                        <a:ext cx="8497888" cy="776288"/>
                      </a:xfrm>
                      <a:prstGeom prst="rect">
                        <a:avLst/>
                      </a:prstGeom>
                    </p:spPr>
                  </p:pic>
                </p:oleObj>
              </mc:Fallback>
            </mc:AlternateContent>
          </a:graphicData>
        </a:graphic>
      </p:graphicFrame>
      <p:sp>
        <p:nvSpPr>
          <p:cNvPr id="19" name="TextBox 18"/>
          <p:cNvSpPr txBox="1"/>
          <p:nvPr/>
        </p:nvSpPr>
        <p:spPr>
          <a:xfrm>
            <a:off x="1677015" y="164002"/>
            <a:ext cx="3564998" cy="584776"/>
          </a:xfrm>
          <a:prstGeom prst="rect">
            <a:avLst/>
          </a:prstGeom>
          <a:noFill/>
        </p:spPr>
        <p:txBody>
          <a:bodyPr wrap="none" rtlCol="0">
            <a:spAutoFit/>
          </a:bodyPr>
          <a:lstStyle/>
          <a:p>
            <a:r>
              <a:rPr lang="en-US" sz="3200" dirty="0"/>
              <a:t>Model used in GCTA</a:t>
            </a:r>
          </a:p>
        </p:txBody>
      </p:sp>
      <p:sp>
        <p:nvSpPr>
          <p:cNvPr id="27" name="Right Arrow 26"/>
          <p:cNvSpPr/>
          <p:nvPr/>
        </p:nvSpPr>
        <p:spPr>
          <a:xfrm rot="5400000">
            <a:off x="5798934" y="1825955"/>
            <a:ext cx="599424" cy="443393"/>
          </a:xfrm>
          <a:prstGeom prst="rightArrow">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8" name="Object 27"/>
          <p:cNvGraphicFramePr>
            <a:graphicFrameLocks noChangeAspect="1"/>
          </p:cNvGraphicFramePr>
          <p:nvPr>
            <p:extLst/>
          </p:nvPr>
        </p:nvGraphicFramePr>
        <p:xfrm>
          <a:off x="1901826" y="2488482"/>
          <a:ext cx="8497888" cy="1669130"/>
        </p:xfrm>
        <a:graphic>
          <a:graphicData uri="http://schemas.openxmlformats.org/presentationml/2006/ole">
            <mc:AlternateContent xmlns:mc="http://schemas.openxmlformats.org/markup-compatibility/2006">
              <mc:Choice xmlns:v="urn:schemas-microsoft-com:vml" Requires="v">
                <p:oleObj spid="_x0000_s21515" name="Equation" r:id="rId6" imgW="4330700" imgH="850900" progId="Equation.3">
                  <p:embed/>
                </p:oleObj>
              </mc:Choice>
              <mc:Fallback>
                <p:oleObj name="Equation" r:id="rId6" imgW="4330700" imgH="850900" progId="Equation.3">
                  <p:embed/>
                  <p:pic>
                    <p:nvPicPr>
                      <p:cNvPr id="0" name=""/>
                      <p:cNvPicPr/>
                      <p:nvPr/>
                    </p:nvPicPr>
                    <p:blipFill>
                      <a:blip r:embed="rId7"/>
                      <a:stretch>
                        <a:fillRect/>
                      </a:stretch>
                    </p:blipFill>
                    <p:spPr>
                      <a:xfrm>
                        <a:off x="1901826" y="2488482"/>
                        <a:ext cx="8497888" cy="1669130"/>
                      </a:xfrm>
                      <a:prstGeom prst="rect">
                        <a:avLst/>
                      </a:prstGeom>
                    </p:spPr>
                  </p:pic>
                </p:oleObj>
              </mc:Fallback>
            </mc:AlternateContent>
          </a:graphicData>
        </a:graphic>
      </p:graphicFrame>
      <p:graphicFrame>
        <p:nvGraphicFramePr>
          <p:cNvPr id="29" name="Object 28"/>
          <p:cNvGraphicFramePr>
            <a:graphicFrameLocks noChangeAspect="1"/>
          </p:cNvGraphicFramePr>
          <p:nvPr>
            <p:extLst/>
          </p:nvPr>
        </p:nvGraphicFramePr>
        <p:xfrm>
          <a:off x="3455415" y="5574312"/>
          <a:ext cx="5327998" cy="1027032"/>
        </p:xfrm>
        <a:graphic>
          <a:graphicData uri="http://schemas.openxmlformats.org/presentationml/2006/ole">
            <mc:AlternateContent xmlns:mc="http://schemas.openxmlformats.org/markup-compatibility/2006">
              <mc:Choice xmlns:v="urn:schemas-microsoft-com:vml" Requires="v">
                <p:oleObj spid="_x0000_s21516" name="Equation" r:id="rId8" imgW="1054100" imgH="203200" progId="Equation.3">
                  <p:embed/>
                </p:oleObj>
              </mc:Choice>
              <mc:Fallback>
                <p:oleObj name="Equation" r:id="rId8" imgW="1054100" imgH="203200" progId="Equation.3">
                  <p:embed/>
                  <p:pic>
                    <p:nvPicPr>
                      <p:cNvPr id="0" name=""/>
                      <p:cNvPicPr/>
                      <p:nvPr/>
                    </p:nvPicPr>
                    <p:blipFill>
                      <a:blip r:embed="rId9"/>
                      <a:stretch>
                        <a:fillRect/>
                      </a:stretch>
                    </p:blipFill>
                    <p:spPr>
                      <a:xfrm>
                        <a:off x="3455415" y="5574312"/>
                        <a:ext cx="5327998" cy="1027032"/>
                      </a:xfrm>
                      <a:prstGeom prst="rect">
                        <a:avLst/>
                      </a:prstGeom>
                    </p:spPr>
                  </p:pic>
                </p:oleObj>
              </mc:Fallback>
            </mc:AlternateContent>
          </a:graphicData>
        </a:graphic>
      </p:graphicFrame>
      <p:sp>
        <p:nvSpPr>
          <p:cNvPr id="31" name="Right Arrow 30"/>
          <p:cNvSpPr/>
          <p:nvPr/>
        </p:nvSpPr>
        <p:spPr>
          <a:xfrm rot="5400000">
            <a:off x="5798934" y="4913496"/>
            <a:ext cx="599424" cy="443393"/>
          </a:xfrm>
          <a:prstGeom prst="rightArrow">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3020474" y="5574312"/>
            <a:ext cx="6055264" cy="1027033"/>
          </a:xfrm>
          <a:prstGeom prst="roundRect">
            <a:avLst/>
          </a:prstGeom>
          <a:noFill/>
          <a:ln w="571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542263" y="1747938"/>
            <a:ext cx="3407025" cy="523220"/>
          </a:xfrm>
          <a:prstGeom prst="rect">
            <a:avLst/>
          </a:prstGeom>
          <a:noFill/>
        </p:spPr>
        <p:txBody>
          <a:bodyPr wrap="square" rtlCol="0">
            <a:spAutoFit/>
          </a:bodyPr>
          <a:lstStyle/>
          <a:p>
            <a:r>
              <a:rPr lang="en-US" sz="2800" dirty="0"/>
              <a:t>For all individuals</a:t>
            </a:r>
          </a:p>
        </p:txBody>
      </p:sp>
      <p:graphicFrame>
        <p:nvGraphicFramePr>
          <p:cNvPr id="10" name="Object 9"/>
          <p:cNvGraphicFramePr>
            <a:graphicFrameLocks noChangeAspect="1"/>
          </p:cNvGraphicFramePr>
          <p:nvPr>
            <p:extLst/>
          </p:nvPr>
        </p:nvGraphicFramePr>
        <p:xfrm>
          <a:off x="2157170" y="4103670"/>
          <a:ext cx="451023" cy="587223"/>
        </p:xfrm>
        <a:graphic>
          <a:graphicData uri="http://schemas.openxmlformats.org/presentationml/2006/ole">
            <mc:AlternateContent xmlns:mc="http://schemas.openxmlformats.org/markup-compatibility/2006">
              <mc:Choice xmlns:v="urn:schemas-microsoft-com:vml" Requires="v">
                <p:oleObj spid="_x0000_s21517" name="Equation" r:id="rId10" imgW="127000" imgH="165100" progId="Equation.3">
                  <p:embed/>
                </p:oleObj>
              </mc:Choice>
              <mc:Fallback>
                <p:oleObj name="Equation" r:id="rId10" imgW="127000" imgH="165100" progId="Equation.3">
                  <p:embed/>
                  <p:pic>
                    <p:nvPicPr>
                      <p:cNvPr id="0" name=""/>
                      <p:cNvPicPr/>
                      <p:nvPr/>
                    </p:nvPicPr>
                    <p:blipFill>
                      <a:blip r:embed="rId11"/>
                      <a:stretch>
                        <a:fillRect/>
                      </a:stretch>
                    </p:blipFill>
                    <p:spPr>
                      <a:xfrm>
                        <a:off x="2157170" y="4103670"/>
                        <a:ext cx="451023" cy="587223"/>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3698875" y="4103594"/>
          <a:ext cx="585788" cy="587375"/>
        </p:xfrm>
        <a:graphic>
          <a:graphicData uri="http://schemas.openxmlformats.org/presentationml/2006/ole">
            <mc:AlternateContent xmlns:mc="http://schemas.openxmlformats.org/markup-compatibility/2006">
              <mc:Choice xmlns:v="urn:schemas-microsoft-com:vml" Requires="v">
                <p:oleObj spid="_x0000_s21518" name="Equation" r:id="rId12" imgW="165100" imgH="165100" progId="Equation.3">
                  <p:embed/>
                </p:oleObj>
              </mc:Choice>
              <mc:Fallback>
                <p:oleObj name="Equation" r:id="rId12" imgW="165100" imgH="165100" progId="Equation.3">
                  <p:embed/>
                  <p:pic>
                    <p:nvPicPr>
                      <p:cNvPr id="0" name=""/>
                      <p:cNvPicPr/>
                      <p:nvPr/>
                    </p:nvPicPr>
                    <p:blipFill>
                      <a:blip r:embed="rId13"/>
                      <a:stretch>
                        <a:fillRect/>
                      </a:stretch>
                    </p:blipFill>
                    <p:spPr>
                      <a:xfrm>
                        <a:off x="3698875" y="4103594"/>
                        <a:ext cx="585788" cy="587375"/>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5313364" y="4036125"/>
          <a:ext cx="541337" cy="722313"/>
        </p:xfrm>
        <a:graphic>
          <a:graphicData uri="http://schemas.openxmlformats.org/presentationml/2006/ole">
            <mc:AlternateContent xmlns:mc="http://schemas.openxmlformats.org/markup-compatibility/2006">
              <mc:Choice xmlns:v="urn:schemas-microsoft-com:vml" Requires="v">
                <p:oleObj spid="_x0000_s21519" name="Equation" r:id="rId14" imgW="152400" imgH="203200" progId="Equation.3">
                  <p:embed/>
                </p:oleObj>
              </mc:Choice>
              <mc:Fallback>
                <p:oleObj name="Equation" r:id="rId14" imgW="152400" imgH="203200" progId="Equation.3">
                  <p:embed/>
                  <p:pic>
                    <p:nvPicPr>
                      <p:cNvPr id="0" name=""/>
                      <p:cNvPicPr/>
                      <p:nvPr/>
                    </p:nvPicPr>
                    <p:blipFill>
                      <a:blip r:embed="rId15"/>
                      <a:stretch>
                        <a:fillRect/>
                      </a:stretch>
                    </p:blipFill>
                    <p:spPr>
                      <a:xfrm>
                        <a:off x="5313364" y="4036125"/>
                        <a:ext cx="541337" cy="722313"/>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6959601" y="4080574"/>
          <a:ext cx="720725" cy="633412"/>
        </p:xfrm>
        <a:graphic>
          <a:graphicData uri="http://schemas.openxmlformats.org/presentationml/2006/ole">
            <mc:AlternateContent xmlns:mc="http://schemas.openxmlformats.org/markup-compatibility/2006">
              <mc:Choice xmlns:v="urn:schemas-microsoft-com:vml" Requires="v">
                <p:oleObj spid="_x0000_s21520" name="Equation" r:id="rId16" imgW="203200" imgH="177800" progId="Equation.3">
                  <p:embed/>
                </p:oleObj>
              </mc:Choice>
              <mc:Fallback>
                <p:oleObj name="Equation" r:id="rId16" imgW="203200" imgH="177800" progId="Equation.3">
                  <p:embed/>
                  <p:pic>
                    <p:nvPicPr>
                      <p:cNvPr id="0" name=""/>
                      <p:cNvPicPr/>
                      <p:nvPr/>
                    </p:nvPicPr>
                    <p:blipFill>
                      <a:blip r:embed="rId17"/>
                      <a:stretch>
                        <a:fillRect/>
                      </a:stretch>
                    </p:blipFill>
                    <p:spPr>
                      <a:xfrm>
                        <a:off x="6959601" y="4080574"/>
                        <a:ext cx="720725" cy="633412"/>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8648700" y="4148044"/>
          <a:ext cx="496888" cy="498475"/>
        </p:xfrm>
        <a:graphic>
          <a:graphicData uri="http://schemas.openxmlformats.org/presentationml/2006/ole">
            <mc:AlternateContent xmlns:mc="http://schemas.openxmlformats.org/markup-compatibility/2006">
              <mc:Choice xmlns:v="urn:schemas-microsoft-com:vml" Requires="v">
                <p:oleObj spid="_x0000_s21521" name="Equation" r:id="rId18" imgW="139700" imgH="139700" progId="Equation.3">
                  <p:embed/>
                </p:oleObj>
              </mc:Choice>
              <mc:Fallback>
                <p:oleObj name="Equation" r:id="rId18" imgW="139700" imgH="139700" progId="Equation.3">
                  <p:embed/>
                  <p:pic>
                    <p:nvPicPr>
                      <p:cNvPr id="0" name=""/>
                      <p:cNvPicPr/>
                      <p:nvPr/>
                    </p:nvPicPr>
                    <p:blipFill>
                      <a:blip r:embed="rId19"/>
                      <a:stretch>
                        <a:fillRect/>
                      </a:stretch>
                    </p:blipFill>
                    <p:spPr>
                      <a:xfrm>
                        <a:off x="8648700" y="4148044"/>
                        <a:ext cx="496888" cy="498475"/>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9745664" y="4148044"/>
          <a:ext cx="407987" cy="498475"/>
        </p:xfrm>
        <a:graphic>
          <a:graphicData uri="http://schemas.openxmlformats.org/presentationml/2006/ole">
            <mc:AlternateContent xmlns:mc="http://schemas.openxmlformats.org/markup-compatibility/2006">
              <mc:Choice xmlns:v="urn:schemas-microsoft-com:vml" Requires="v">
                <p:oleObj spid="_x0000_s21522" name="Equation" r:id="rId20" imgW="114300" imgH="139700" progId="Equation.3">
                  <p:embed/>
                </p:oleObj>
              </mc:Choice>
              <mc:Fallback>
                <p:oleObj name="Equation" r:id="rId20" imgW="114300" imgH="139700" progId="Equation.3">
                  <p:embed/>
                  <p:pic>
                    <p:nvPicPr>
                      <p:cNvPr id="0" name=""/>
                      <p:cNvPicPr/>
                      <p:nvPr/>
                    </p:nvPicPr>
                    <p:blipFill>
                      <a:blip r:embed="rId21"/>
                      <a:stretch>
                        <a:fillRect/>
                      </a:stretch>
                    </p:blipFill>
                    <p:spPr>
                      <a:xfrm>
                        <a:off x="9745664" y="4148044"/>
                        <a:ext cx="407987" cy="498475"/>
                      </a:xfrm>
                      <a:prstGeom prst="rect">
                        <a:avLst/>
                      </a:prstGeom>
                    </p:spPr>
                  </p:pic>
                </p:oleObj>
              </mc:Fallback>
            </mc:AlternateContent>
          </a:graphicData>
        </a:graphic>
      </p:graphicFrame>
    </p:spTree>
    <p:extLst>
      <p:ext uri="{BB962C8B-B14F-4D97-AF65-F5344CB8AC3E}">
        <p14:creationId xmlns:p14="http://schemas.microsoft.com/office/powerpoint/2010/main" val="12059453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2465841" y="1175402"/>
          <a:ext cx="7429362" cy="5269040"/>
        </p:xfrm>
        <a:graphic>
          <a:graphicData uri="http://schemas.openxmlformats.org/presentationml/2006/ole">
            <mc:AlternateContent xmlns:mc="http://schemas.openxmlformats.org/markup-compatibility/2006">
              <mc:Choice xmlns:v="urn:schemas-microsoft-com:vml" Requires="v">
                <p:oleObj spid="_x0000_s22531" name="Equation" r:id="rId4" imgW="2400300" imgH="1701800" progId="Equation.3">
                  <p:embed/>
                </p:oleObj>
              </mc:Choice>
              <mc:Fallback>
                <p:oleObj name="Equation" r:id="rId4" imgW="2400300" imgH="1701800" progId="Equation.3">
                  <p:embed/>
                  <p:pic>
                    <p:nvPicPr>
                      <p:cNvPr id="0" name=""/>
                      <p:cNvPicPr/>
                      <p:nvPr/>
                    </p:nvPicPr>
                    <p:blipFill>
                      <a:blip r:embed="rId5"/>
                      <a:stretch>
                        <a:fillRect/>
                      </a:stretch>
                    </p:blipFill>
                    <p:spPr>
                      <a:xfrm>
                        <a:off x="2465841" y="1175402"/>
                        <a:ext cx="7429362" cy="5269040"/>
                      </a:xfrm>
                      <a:prstGeom prst="rect">
                        <a:avLst/>
                      </a:prstGeom>
                    </p:spPr>
                  </p:pic>
                </p:oleObj>
              </mc:Fallback>
            </mc:AlternateContent>
          </a:graphicData>
        </a:graphic>
      </p:graphicFrame>
      <p:sp>
        <p:nvSpPr>
          <p:cNvPr id="7" name="TextBox 6"/>
          <p:cNvSpPr txBox="1"/>
          <p:nvPr/>
        </p:nvSpPr>
        <p:spPr>
          <a:xfrm>
            <a:off x="2001695" y="262232"/>
            <a:ext cx="4390445" cy="523220"/>
          </a:xfrm>
          <a:prstGeom prst="rect">
            <a:avLst/>
          </a:prstGeom>
          <a:noFill/>
        </p:spPr>
        <p:txBody>
          <a:bodyPr wrap="none" rtlCol="0">
            <a:spAutoFit/>
          </a:bodyPr>
          <a:lstStyle/>
          <a:p>
            <a:r>
              <a:rPr lang="en-US" sz="2800" dirty="0"/>
              <a:t>The variance of phenotype is</a:t>
            </a:r>
          </a:p>
        </p:txBody>
      </p:sp>
      <p:graphicFrame>
        <p:nvGraphicFramePr>
          <p:cNvPr id="19" name="Object 18"/>
          <p:cNvGraphicFramePr>
            <a:graphicFrameLocks noChangeAspect="1"/>
          </p:cNvGraphicFramePr>
          <p:nvPr>
            <p:extLst/>
          </p:nvPr>
        </p:nvGraphicFramePr>
        <p:xfrm>
          <a:off x="7904766" y="5013076"/>
          <a:ext cx="1849338" cy="741450"/>
        </p:xfrm>
        <a:graphic>
          <a:graphicData uri="http://schemas.openxmlformats.org/presentationml/2006/ole">
            <mc:AlternateContent xmlns:mc="http://schemas.openxmlformats.org/markup-compatibility/2006">
              <mc:Choice xmlns:v="urn:schemas-microsoft-com:vml" Requires="v">
                <p:oleObj spid="_x0000_s22532" name="Equation" r:id="rId6" imgW="635000" imgH="254000" progId="Equation.3">
                  <p:embed/>
                </p:oleObj>
              </mc:Choice>
              <mc:Fallback>
                <p:oleObj name="Equation" r:id="rId6" imgW="635000" imgH="254000" progId="Equation.3">
                  <p:embed/>
                  <p:pic>
                    <p:nvPicPr>
                      <p:cNvPr id="0" name=""/>
                      <p:cNvPicPr/>
                      <p:nvPr/>
                    </p:nvPicPr>
                    <p:blipFill>
                      <a:blip r:embed="rId7"/>
                      <a:stretch>
                        <a:fillRect/>
                      </a:stretch>
                    </p:blipFill>
                    <p:spPr>
                      <a:xfrm>
                        <a:off x="7904766" y="5013076"/>
                        <a:ext cx="1849338" cy="741450"/>
                      </a:xfrm>
                      <a:prstGeom prst="rect">
                        <a:avLst/>
                      </a:prstGeom>
                    </p:spPr>
                  </p:pic>
                </p:oleObj>
              </mc:Fallback>
            </mc:AlternateContent>
          </a:graphicData>
        </a:graphic>
      </p:graphicFrame>
      <p:sp>
        <p:nvSpPr>
          <p:cNvPr id="22" name="Freeform 21"/>
          <p:cNvSpPr/>
          <p:nvPr/>
        </p:nvSpPr>
        <p:spPr>
          <a:xfrm rot="5400000" flipV="1">
            <a:off x="6813876" y="5051518"/>
            <a:ext cx="1276571" cy="599845"/>
          </a:xfrm>
          <a:custGeom>
            <a:avLst/>
            <a:gdLst>
              <a:gd name="connsiteX0" fmla="*/ 0 w 1721027"/>
              <a:gd name="connsiteY0" fmla="*/ 367654 h 718597"/>
              <a:gd name="connsiteX1" fmla="*/ 0 w 1721027"/>
              <a:gd name="connsiteY1" fmla="*/ 718597 h 718597"/>
              <a:gd name="connsiteX2" fmla="*/ 1403556 w 1721027"/>
              <a:gd name="connsiteY2" fmla="*/ 718597 h 718597"/>
              <a:gd name="connsiteX3" fmla="*/ 1403556 w 1721027"/>
              <a:gd name="connsiteY3" fmla="*/ 0 h 718597"/>
              <a:gd name="connsiteX4" fmla="*/ 1721027 w 1721027"/>
              <a:gd name="connsiteY4" fmla="*/ 0 h 718597"/>
              <a:gd name="connsiteX0" fmla="*/ 0 w 1403556"/>
              <a:gd name="connsiteY0" fmla="*/ 367654 h 718597"/>
              <a:gd name="connsiteX1" fmla="*/ 0 w 1403556"/>
              <a:gd name="connsiteY1" fmla="*/ 718597 h 718597"/>
              <a:gd name="connsiteX2" fmla="*/ 1403556 w 1403556"/>
              <a:gd name="connsiteY2" fmla="*/ 718597 h 718597"/>
              <a:gd name="connsiteX3" fmla="*/ 1403556 w 1403556"/>
              <a:gd name="connsiteY3" fmla="*/ 0 h 718597"/>
              <a:gd name="connsiteX0" fmla="*/ 0 w 1403556"/>
              <a:gd name="connsiteY0" fmla="*/ 104715 h 718597"/>
              <a:gd name="connsiteX1" fmla="*/ 0 w 1403556"/>
              <a:gd name="connsiteY1" fmla="*/ 718597 h 718597"/>
              <a:gd name="connsiteX2" fmla="*/ 1403556 w 1403556"/>
              <a:gd name="connsiteY2" fmla="*/ 718597 h 718597"/>
              <a:gd name="connsiteX3" fmla="*/ 1403556 w 1403556"/>
              <a:gd name="connsiteY3" fmla="*/ 0 h 718597"/>
            </a:gdLst>
            <a:ahLst/>
            <a:cxnLst>
              <a:cxn ang="0">
                <a:pos x="connsiteX0" y="connsiteY0"/>
              </a:cxn>
              <a:cxn ang="0">
                <a:pos x="connsiteX1" y="connsiteY1"/>
              </a:cxn>
              <a:cxn ang="0">
                <a:pos x="connsiteX2" y="connsiteY2"/>
              </a:cxn>
              <a:cxn ang="0">
                <a:pos x="connsiteX3" y="connsiteY3"/>
              </a:cxn>
            </a:cxnLst>
            <a:rect l="l" t="t" r="r" b="b"/>
            <a:pathLst>
              <a:path w="1403556" h="718597">
                <a:moveTo>
                  <a:pt x="0" y="104715"/>
                </a:moveTo>
                <a:lnTo>
                  <a:pt x="0" y="718597"/>
                </a:lnTo>
                <a:lnTo>
                  <a:pt x="1403556" y="718597"/>
                </a:lnTo>
                <a:lnTo>
                  <a:pt x="1403556" y="0"/>
                </a:lnTo>
              </a:path>
            </a:pathLst>
          </a:custGeom>
          <a:ln>
            <a:solidFill>
              <a:srgbClr val="C0504D"/>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821087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2925460" y="887877"/>
          <a:ext cx="2446337" cy="1435100"/>
        </p:xfrm>
        <a:graphic>
          <a:graphicData uri="http://schemas.openxmlformats.org/presentationml/2006/ole">
            <mc:AlternateContent xmlns:mc="http://schemas.openxmlformats.org/markup-compatibility/2006">
              <mc:Choice xmlns:v="urn:schemas-microsoft-com:vml" Requires="v">
                <p:oleObj spid="_x0000_s23555" name="Equation" r:id="rId4" imgW="673100" imgH="393700" progId="Equation.3">
                  <p:embed/>
                </p:oleObj>
              </mc:Choice>
              <mc:Fallback>
                <p:oleObj name="Equation" r:id="rId4" imgW="673100" imgH="393700" progId="Equation.3">
                  <p:embed/>
                  <p:pic>
                    <p:nvPicPr>
                      <p:cNvPr id="0" name=""/>
                      <p:cNvPicPr/>
                      <p:nvPr/>
                    </p:nvPicPr>
                    <p:blipFill>
                      <a:blip r:embed="rId5"/>
                      <a:stretch>
                        <a:fillRect/>
                      </a:stretch>
                    </p:blipFill>
                    <p:spPr>
                      <a:xfrm>
                        <a:off x="2925460" y="887877"/>
                        <a:ext cx="2446337" cy="1435100"/>
                      </a:xfrm>
                      <a:prstGeom prst="rect">
                        <a:avLst/>
                      </a:prstGeom>
                    </p:spPr>
                  </p:pic>
                </p:oleObj>
              </mc:Fallback>
            </mc:AlternateContent>
          </a:graphicData>
        </a:graphic>
      </p:graphicFrame>
      <p:sp>
        <p:nvSpPr>
          <p:cNvPr id="8" name="TextBox 7"/>
          <p:cNvSpPr txBox="1"/>
          <p:nvPr/>
        </p:nvSpPr>
        <p:spPr>
          <a:xfrm>
            <a:off x="2105158" y="265611"/>
            <a:ext cx="1141609" cy="523220"/>
          </a:xfrm>
          <a:prstGeom prst="rect">
            <a:avLst/>
          </a:prstGeom>
          <a:noFill/>
        </p:spPr>
        <p:txBody>
          <a:bodyPr wrap="none" rtlCol="0">
            <a:spAutoFit/>
          </a:bodyPr>
          <a:lstStyle/>
          <a:p>
            <a:r>
              <a:rPr lang="en-US" sz="2800" dirty="0"/>
              <a:t>Define</a:t>
            </a:r>
          </a:p>
        </p:txBody>
      </p:sp>
      <p:sp>
        <p:nvSpPr>
          <p:cNvPr id="9" name="Oval 8"/>
          <p:cNvSpPr>
            <a:spLocks noChangeAspect="1"/>
          </p:cNvSpPr>
          <p:nvPr/>
        </p:nvSpPr>
        <p:spPr>
          <a:xfrm>
            <a:off x="2692834" y="1098362"/>
            <a:ext cx="972362" cy="969113"/>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stCxn id="9" idx="4"/>
          </p:cNvCxnSpPr>
          <p:nvPr/>
        </p:nvCxnSpPr>
        <p:spPr>
          <a:xfrm>
            <a:off x="3179015" y="2067474"/>
            <a:ext cx="0" cy="773572"/>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105157" y="2893510"/>
            <a:ext cx="7121676" cy="1077218"/>
          </a:xfrm>
          <a:prstGeom prst="rect">
            <a:avLst/>
          </a:prstGeom>
          <a:noFill/>
        </p:spPr>
        <p:txBody>
          <a:bodyPr wrap="square" rtlCol="0">
            <a:spAutoFit/>
          </a:bodyPr>
          <a:lstStyle/>
          <a:p>
            <a:r>
              <a:rPr lang="en-US" sz="3600" b="1" dirty="0">
                <a:solidFill>
                  <a:srgbClr val="C0504D"/>
                </a:solidFill>
              </a:rPr>
              <a:t>Genetic relationship matrix (GRM)</a:t>
            </a:r>
          </a:p>
          <a:p>
            <a:r>
              <a:rPr lang="en-US" sz="2800" dirty="0"/>
              <a:t>between individuals</a:t>
            </a:r>
          </a:p>
        </p:txBody>
      </p:sp>
      <p:sp>
        <p:nvSpPr>
          <p:cNvPr id="12" name="TextBox 11"/>
          <p:cNvSpPr txBox="1"/>
          <p:nvPr/>
        </p:nvSpPr>
        <p:spPr>
          <a:xfrm>
            <a:off x="3810793" y="2451522"/>
            <a:ext cx="1547494" cy="523220"/>
          </a:xfrm>
          <a:prstGeom prst="rect">
            <a:avLst/>
          </a:prstGeom>
          <a:noFill/>
        </p:spPr>
        <p:txBody>
          <a:bodyPr wrap="none" rtlCol="0">
            <a:spAutoFit/>
          </a:bodyPr>
          <a:lstStyle/>
          <a:p>
            <a:r>
              <a:rPr lang="en-US" sz="2800" dirty="0"/>
              <a:t># of SNPs</a:t>
            </a:r>
          </a:p>
        </p:txBody>
      </p:sp>
      <p:sp>
        <p:nvSpPr>
          <p:cNvPr id="14" name="Oval 13"/>
          <p:cNvSpPr>
            <a:spLocks noChangeAspect="1"/>
          </p:cNvSpPr>
          <p:nvPr/>
        </p:nvSpPr>
        <p:spPr>
          <a:xfrm>
            <a:off x="4165245" y="1658863"/>
            <a:ext cx="819962" cy="817222"/>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130943" y="629943"/>
            <a:ext cx="3025738" cy="1077218"/>
          </a:xfrm>
          <a:prstGeom prst="rect">
            <a:avLst/>
          </a:prstGeom>
          <a:noFill/>
        </p:spPr>
        <p:txBody>
          <a:bodyPr wrap="none" rtlCol="0">
            <a:spAutoFit/>
          </a:bodyPr>
          <a:lstStyle/>
          <a:p>
            <a:r>
              <a:rPr lang="en-US" sz="2800" dirty="0"/>
              <a:t>Standardized</a:t>
            </a:r>
          </a:p>
          <a:p>
            <a:r>
              <a:rPr lang="en-US" sz="3600" b="1" dirty="0">
                <a:solidFill>
                  <a:schemeClr val="accent2"/>
                </a:solidFill>
              </a:rPr>
              <a:t>genotype</a:t>
            </a:r>
            <a:r>
              <a:rPr lang="en-US" sz="3200" dirty="0"/>
              <a:t> </a:t>
            </a:r>
            <a:r>
              <a:rPr lang="en-US" sz="2800" dirty="0"/>
              <a:t>matrix</a:t>
            </a:r>
          </a:p>
        </p:txBody>
      </p:sp>
      <p:sp>
        <p:nvSpPr>
          <p:cNvPr id="17" name="Oval 16"/>
          <p:cNvSpPr>
            <a:spLocks noChangeAspect="1"/>
          </p:cNvSpPr>
          <p:nvPr/>
        </p:nvSpPr>
        <p:spPr>
          <a:xfrm>
            <a:off x="3826282" y="797185"/>
            <a:ext cx="802281" cy="799600"/>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flipV="1">
            <a:off x="4216473" y="488907"/>
            <a:ext cx="1914470" cy="599845"/>
          </a:xfrm>
          <a:custGeom>
            <a:avLst/>
            <a:gdLst>
              <a:gd name="connsiteX0" fmla="*/ 0 w 1721027"/>
              <a:gd name="connsiteY0" fmla="*/ 367654 h 718597"/>
              <a:gd name="connsiteX1" fmla="*/ 0 w 1721027"/>
              <a:gd name="connsiteY1" fmla="*/ 718597 h 718597"/>
              <a:gd name="connsiteX2" fmla="*/ 1403556 w 1721027"/>
              <a:gd name="connsiteY2" fmla="*/ 718597 h 718597"/>
              <a:gd name="connsiteX3" fmla="*/ 1403556 w 1721027"/>
              <a:gd name="connsiteY3" fmla="*/ 0 h 718597"/>
              <a:gd name="connsiteX4" fmla="*/ 1721027 w 1721027"/>
              <a:gd name="connsiteY4" fmla="*/ 0 h 718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27" h="718597">
                <a:moveTo>
                  <a:pt x="0" y="367654"/>
                </a:moveTo>
                <a:lnTo>
                  <a:pt x="0" y="718597"/>
                </a:lnTo>
                <a:lnTo>
                  <a:pt x="1403556" y="718597"/>
                </a:lnTo>
                <a:lnTo>
                  <a:pt x="1403556" y="0"/>
                </a:lnTo>
                <a:lnTo>
                  <a:pt x="1721027" y="0"/>
                </a:lnTo>
              </a:path>
            </a:pathLst>
          </a:custGeom>
          <a:ln>
            <a:solidFill>
              <a:srgbClr val="C0504D"/>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5" name="Object 14"/>
          <p:cNvGraphicFramePr>
            <a:graphicFrameLocks noChangeAspect="1"/>
          </p:cNvGraphicFramePr>
          <p:nvPr>
            <p:extLst/>
          </p:nvPr>
        </p:nvGraphicFramePr>
        <p:xfrm>
          <a:off x="2936252" y="4232276"/>
          <a:ext cx="5402263" cy="1400175"/>
        </p:xfrm>
        <a:graphic>
          <a:graphicData uri="http://schemas.openxmlformats.org/presentationml/2006/ole">
            <mc:AlternateContent xmlns:mc="http://schemas.openxmlformats.org/markup-compatibility/2006">
              <mc:Choice xmlns:v="urn:schemas-microsoft-com:vml" Requires="v">
                <p:oleObj spid="_x0000_s23556" name="Equation" r:id="rId6" imgW="1917700" imgH="495300" progId="Equation.3">
                  <p:embed/>
                </p:oleObj>
              </mc:Choice>
              <mc:Fallback>
                <p:oleObj name="Equation" r:id="rId6" imgW="1917700" imgH="495300" progId="Equation.3">
                  <p:embed/>
                  <p:pic>
                    <p:nvPicPr>
                      <p:cNvPr id="0" name=""/>
                      <p:cNvPicPr/>
                      <p:nvPr/>
                    </p:nvPicPr>
                    <p:blipFill>
                      <a:blip r:embed="rId7"/>
                      <a:stretch>
                        <a:fillRect/>
                      </a:stretch>
                    </p:blipFill>
                    <p:spPr>
                      <a:xfrm>
                        <a:off x="2936252" y="4232276"/>
                        <a:ext cx="5402263" cy="1400175"/>
                      </a:xfrm>
                      <a:prstGeom prst="rect">
                        <a:avLst/>
                      </a:prstGeom>
                    </p:spPr>
                  </p:pic>
                </p:oleObj>
              </mc:Fallback>
            </mc:AlternateContent>
          </a:graphicData>
        </a:graphic>
      </p:graphicFrame>
      <p:sp>
        <p:nvSpPr>
          <p:cNvPr id="19" name="TextBox 18"/>
          <p:cNvSpPr txBox="1"/>
          <p:nvPr/>
        </p:nvSpPr>
        <p:spPr>
          <a:xfrm>
            <a:off x="1868909" y="6031805"/>
            <a:ext cx="2461395" cy="523220"/>
          </a:xfrm>
          <a:prstGeom prst="rect">
            <a:avLst/>
          </a:prstGeom>
          <a:noFill/>
        </p:spPr>
        <p:txBody>
          <a:bodyPr wrap="square" rtlCol="0">
            <a:spAutoFit/>
          </a:bodyPr>
          <a:lstStyle/>
          <a:p>
            <a:r>
              <a:rPr lang="en-US" sz="2800" dirty="0"/>
              <a:t>Element of </a:t>
            </a:r>
            <a:r>
              <a:rPr lang="en-US" sz="2800" b="1" dirty="0"/>
              <a:t>A</a:t>
            </a:r>
            <a:r>
              <a:rPr lang="en-US" sz="2800" dirty="0"/>
              <a:t> =</a:t>
            </a:r>
          </a:p>
        </p:txBody>
      </p:sp>
      <p:sp>
        <p:nvSpPr>
          <p:cNvPr id="20" name="Rounded Rectangle 19"/>
          <p:cNvSpPr/>
          <p:nvPr/>
        </p:nvSpPr>
        <p:spPr>
          <a:xfrm>
            <a:off x="2664250" y="4161019"/>
            <a:ext cx="6055264" cy="1575752"/>
          </a:xfrm>
          <a:prstGeom prst="roundRect">
            <a:avLst/>
          </a:prstGeom>
          <a:noFill/>
          <a:ln w="571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4330303" y="5903894"/>
            <a:ext cx="5605208" cy="954107"/>
          </a:xfrm>
          <a:prstGeom prst="rect">
            <a:avLst/>
          </a:prstGeom>
        </p:spPr>
        <p:txBody>
          <a:bodyPr wrap="square">
            <a:spAutoFit/>
          </a:bodyPr>
          <a:lstStyle/>
          <a:p>
            <a:r>
              <a:rPr lang="en-US" sz="2800" dirty="0"/>
              <a:t>Genetic relationship between two individuals</a:t>
            </a:r>
          </a:p>
        </p:txBody>
      </p:sp>
      <p:sp>
        <p:nvSpPr>
          <p:cNvPr id="21" name="Rectangle 20"/>
          <p:cNvSpPr/>
          <p:nvPr/>
        </p:nvSpPr>
        <p:spPr>
          <a:xfrm>
            <a:off x="8862409" y="4414427"/>
            <a:ext cx="1760120" cy="954107"/>
          </a:xfrm>
          <a:prstGeom prst="rect">
            <a:avLst/>
          </a:prstGeom>
        </p:spPr>
        <p:txBody>
          <a:bodyPr wrap="square">
            <a:spAutoFit/>
          </a:bodyPr>
          <a:lstStyle/>
          <a:p>
            <a:r>
              <a:rPr lang="en-US" sz="2800" b="1" dirty="0">
                <a:solidFill>
                  <a:schemeClr val="accent2"/>
                </a:solidFill>
              </a:rPr>
              <a:t>Estimated by GCTA</a:t>
            </a:r>
          </a:p>
        </p:txBody>
      </p:sp>
    </p:spTree>
    <p:extLst>
      <p:ext uri="{BB962C8B-B14F-4D97-AF65-F5344CB8AC3E}">
        <p14:creationId xmlns:p14="http://schemas.microsoft.com/office/powerpoint/2010/main" val="15293818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2894519" y="1065798"/>
          <a:ext cx="4716463" cy="1219200"/>
        </p:xfrm>
        <a:graphic>
          <a:graphicData uri="http://schemas.openxmlformats.org/presentationml/2006/ole">
            <mc:AlternateContent xmlns:mc="http://schemas.openxmlformats.org/markup-compatibility/2006">
              <mc:Choice xmlns:v="urn:schemas-microsoft-com:vml" Requires="v">
                <p:oleObj spid="_x0000_s24582" name="Equation" r:id="rId4" imgW="1524000" imgH="393700" progId="Equation.3">
                  <p:embed/>
                </p:oleObj>
              </mc:Choice>
              <mc:Fallback>
                <p:oleObj name="Equation" r:id="rId4" imgW="1524000" imgH="393700" progId="Equation.3">
                  <p:embed/>
                  <p:pic>
                    <p:nvPicPr>
                      <p:cNvPr id="0" name=""/>
                      <p:cNvPicPr/>
                      <p:nvPr/>
                    </p:nvPicPr>
                    <p:blipFill>
                      <a:blip r:embed="rId5"/>
                      <a:stretch>
                        <a:fillRect/>
                      </a:stretch>
                    </p:blipFill>
                    <p:spPr>
                      <a:xfrm>
                        <a:off x="2894519" y="1065798"/>
                        <a:ext cx="4716463" cy="1219200"/>
                      </a:xfrm>
                      <a:prstGeom prst="rect">
                        <a:avLst/>
                      </a:prstGeom>
                    </p:spPr>
                  </p:pic>
                </p:oleObj>
              </mc:Fallback>
            </mc:AlternateContent>
          </a:graphicData>
        </a:graphic>
      </p:graphicFrame>
      <p:sp>
        <p:nvSpPr>
          <p:cNvPr id="7" name="TextBox 6"/>
          <p:cNvSpPr txBox="1"/>
          <p:nvPr/>
        </p:nvSpPr>
        <p:spPr>
          <a:xfrm>
            <a:off x="1907627" y="152472"/>
            <a:ext cx="4390445" cy="523220"/>
          </a:xfrm>
          <a:prstGeom prst="rect">
            <a:avLst/>
          </a:prstGeom>
          <a:noFill/>
        </p:spPr>
        <p:txBody>
          <a:bodyPr wrap="none" rtlCol="0">
            <a:spAutoFit/>
          </a:bodyPr>
          <a:lstStyle/>
          <a:p>
            <a:r>
              <a:rPr lang="en-US" sz="2800" dirty="0"/>
              <a:t>The variance of phenotype is</a:t>
            </a:r>
          </a:p>
        </p:txBody>
      </p:sp>
      <p:sp>
        <p:nvSpPr>
          <p:cNvPr id="6" name="Oval 5"/>
          <p:cNvSpPr>
            <a:spLocks noChangeAspect="1"/>
          </p:cNvSpPr>
          <p:nvPr/>
        </p:nvSpPr>
        <p:spPr>
          <a:xfrm>
            <a:off x="4574154" y="926650"/>
            <a:ext cx="1386626" cy="1381993"/>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a:endCxn id="11" idx="1"/>
          </p:cNvCxnSpPr>
          <p:nvPr/>
        </p:nvCxnSpPr>
        <p:spPr>
          <a:xfrm flipV="1">
            <a:off x="5793529" y="890843"/>
            <a:ext cx="432693" cy="300831"/>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1" name="Object 10"/>
          <p:cNvGraphicFramePr>
            <a:graphicFrameLocks noChangeAspect="1"/>
          </p:cNvGraphicFramePr>
          <p:nvPr>
            <p:extLst/>
          </p:nvPr>
        </p:nvGraphicFramePr>
        <p:xfrm>
          <a:off x="6226222" y="590011"/>
          <a:ext cx="600075" cy="601662"/>
        </p:xfrm>
        <a:graphic>
          <a:graphicData uri="http://schemas.openxmlformats.org/presentationml/2006/ole">
            <mc:AlternateContent xmlns:mc="http://schemas.openxmlformats.org/markup-compatibility/2006">
              <mc:Choice xmlns:v="urn:schemas-microsoft-com:vml" Requires="v">
                <p:oleObj spid="_x0000_s24583" name="Equation" r:id="rId6" imgW="165100" imgH="165100" progId="Equation.3">
                  <p:embed/>
                </p:oleObj>
              </mc:Choice>
              <mc:Fallback>
                <p:oleObj name="Equation" r:id="rId6" imgW="165100" imgH="165100" progId="Equation.3">
                  <p:embed/>
                  <p:pic>
                    <p:nvPicPr>
                      <p:cNvPr id="0" name=""/>
                      <p:cNvPicPr/>
                      <p:nvPr/>
                    </p:nvPicPr>
                    <p:blipFill>
                      <a:blip r:embed="rId7"/>
                      <a:stretch>
                        <a:fillRect/>
                      </a:stretch>
                    </p:blipFill>
                    <p:spPr>
                      <a:xfrm>
                        <a:off x="6226222" y="590011"/>
                        <a:ext cx="600075" cy="601662"/>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2882510" y="3111980"/>
          <a:ext cx="3890962" cy="785813"/>
        </p:xfrm>
        <a:graphic>
          <a:graphicData uri="http://schemas.openxmlformats.org/presentationml/2006/ole">
            <mc:AlternateContent xmlns:mc="http://schemas.openxmlformats.org/markup-compatibility/2006">
              <mc:Choice xmlns:v="urn:schemas-microsoft-com:vml" Requires="v">
                <p:oleObj spid="_x0000_s24584" name="Equation" r:id="rId8" imgW="1257300" imgH="254000" progId="Equation.3">
                  <p:embed/>
                </p:oleObj>
              </mc:Choice>
              <mc:Fallback>
                <p:oleObj name="Equation" r:id="rId8" imgW="1257300" imgH="254000" progId="Equation.3">
                  <p:embed/>
                  <p:pic>
                    <p:nvPicPr>
                      <p:cNvPr id="0" name=""/>
                      <p:cNvPicPr/>
                      <p:nvPr/>
                    </p:nvPicPr>
                    <p:blipFill>
                      <a:blip r:embed="rId9"/>
                      <a:stretch>
                        <a:fillRect/>
                      </a:stretch>
                    </p:blipFill>
                    <p:spPr>
                      <a:xfrm>
                        <a:off x="2882510" y="3111980"/>
                        <a:ext cx="3890962" cy="785813"/>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2517606" y="4910844"/>
          <a:ext cx="3815993" cy="859960"/>
        </p:xfrm>
        <a:graphic>
          <a:graphicData uri="http://schemas.openxmlformats.org/presentationml/2006/ole">
            <mc:AlternateContent xmlns:mc="http://schemas.openxmlformats.org/markup-compatibility/2006">
              <mc:Choice xmlns:v="urn:schemas-microsoft-com:vml" Requires="v">
                <p:oleObj spid="_x0000_s24585" name="Equation" r:id="rId10" imgW="901700" imgH="203200" progId="Equation.3">
                  <p:embed/>
                </p:oleObj>
              </mc:Choice>
              <mc:Fallback>
                <p:oleObj name="Equation" r:id="rId10" imgW="901700" imgH="203200" progId="Equation.3">
                  <p:embed/>
                  <p:pic>
                    <p:nvPicPr>
                      <p:cNvPr id="0" name=""/>
                      <p:cNvPicPr/>
                      <p:nvPr/>
                    </p:nvPicPr>
                    <p:blipFill>
                      <a:blip r:embed="rId11"/>
                      <a:stretch>
                        <a:fillRect/>
                      </a:stretch>
                    </p:blipFill>
                    <p:spPr>
                      <a:xfrm>
                        <a:off x="2517606" y="4910844"/>
                        <a:ext cx="3815993" cy="859960"/>
                      </a:xfrm>
                      <a:prstGeom prst="rect">
                        <a:avLst/>
                      </a:prstGeom>
                    </p:spPr>
                  </p:pic>
                </p:oleObj>
              </mc:Fallback>
            </mc:AlternateContent>
          </a:graphicData>
        </a:graphic>
      </p:graphicFrame>
      <p:sp>
        <p:nvSpPr>
          <p:cNvPr id="18" name="TextBox 17"/>
          <p:cNvSpPr txBox="1"/>
          <p:nvPr/>
        </p:nvSpPr>
        <p:spPr>
          <a:xfrm>
            <a:off x="1948652" y="4321276"/>
            <a:ext cx="2978525" cy="523220"/>
          </a:xfrm>
          <a:prstGeom prst="rect">
            <a:avLst/>
          </a:prstGeom>
          <a:noFill/>
        </p:spPr>
        <p:txBody>
          <a:bodyPr wrap="none" rtlCol="0">
            <a:spAutoFit/>
          </a:bodyPr>
          <a:lstStyle/>
          <a:p>
            <a:r>
              <a:rPr lang="en-US" sz="2800" dirty="0"/>
              <a:t>Rewrite the model</a:t>
            </a:r>
          </a:p>
        </p:txBody>
      </p:sp>
      <p:sp>
        <p:nvSpPr>
          <p:cNvPr id="20" name="Oval 19"/>
          <p:cNvSpPr>
            <a:spLocks noChangeAspect="1"/>
          </p:cNvSpPr>
          <p:nvPr/>
        </p:nvSpPr>
        <p:spPr>
          <a:xfrm>
            <a:off x="4827991" y="5032846"/>
            <a:ext cx="740658" cy="737959"/>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20"/>
          <p:cNvSpPr/>
          <p:nvPr/>
        </p:nvSpPr>
        <p:spPr>
          <a:xfrm>
            <a:off x="5203595" y="5536805"/>
            <a:ext cx="1613749" cy="467999"/>
          </a:xfrm>
          <a:custGeom>
            <a:avLst/>
            <a:gdLst>
              <a:gd name="connsiteX0" fmla="*/ 0 w 1721027"/>
              <a:gd name="connsiteY0" fmla="*/ 367654 h 718597"/>
              <a:gd name="connsiteX1" fmla="*/ 0 w 1721027"/>
              <a:gd name="connsiteY1" fmla="*/ 718597 h 718597"/>
              <a:gd name="connsiteX2" fmla="*/ 1403556 w 1721027"/>
              <a:gd name="connsiteY2" fmla="*/ 718597 h 718597"/>
              <a:gd name="connsiteX3" fmla="*/ 1403556 w 1721027"/>
              <a:gd name="connsiteY3" fmla="*/ 0 h 718597"/>
              <a:gd name="connsiteX4" fmla="*/ 1721027 w 1721027"/>
              <a:gd name="connsiteY4" fmla="*/ 0 h 718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27" h="718597">
                <a:moveTo>
                  <a:pt x="0" y="367654"/>
                </a:moveTo>
                <a:lnTo>
                  <a:pt x="0" y="718597"/>
                </a:lnTo>
                <a:lnTo>
                  <a:pt x="1403556" y="718597"/>
                </a:lnTo>
                <a:lnTo>
                  <a:pt x="1403556" y="0"/>
                </a:lnTo>
                <a:lnTo>
                  <a:pt x="1721027" y="0"/>
                </a:lnTo>
              </a:path>
            </a:pathLst>
          </a:custGeom>
          <a:ln>
            <a:solidFill>
              <a:srgbClr val="C0504D"/>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3" name="Object 22"/>
          <p:cNvGraphicFramePr>
            <a:graphicFrameLocks noChangeAspect="1"/>
          </p:cNvGraphicFramePr>
          <p:nvPr>
            <p:extLst/>
          </p:nvPr>
        </p:nvGraphicFramePr>
        <p:xfrm>
          <a:off x="6900981" y="5059760"/>
          <a:ext cx="3154362" cy="954088"/>
        </p:xfrm>
        <a:graphic>
          <a:graphicData uri="http://schemas.openxmlformats.org/presentationml/2006/ole">
            <mc:AlternateContent xmlns:mc="http://schemas.openxmlformats.org/markup-compatibility/2006">
              <mc:Choice xmlns:v="urn:schemas-microsoft-com:vml" Requires="v">
                <p:oleObj spid="_x0000_s24586" name="Equation" r:id="rId12" imgW="965200" imgH="292100" progId="Equation.3">
                  <p:embed/>
                </p:oleObj>
              </mc:Choice>
              <mc:Fallback>
                <p:oleObj name="Equation" r:id="rId12" imgW="965200" imgH="292100" progId="Equation.3">
                  <p:embed/>
                  <p:pic>
                    <p:nvPicPr>
                      <p:cNvPr id="0" name=""/>
                      <p:cNvPicPr/>
                      <p:nvPr/>
                    </p:nvPicPr>
                    <p:blipFill>
                      <a:blip r:embed="rId13"/>
                      <a:stretch>
                        <a:fillRect/>
                      </a:stretch>
                    </p:blipFill>
                    <p:spPr>
                      <a:xfrm>
                        <a:off x="6900981" y="5059760"/>
                        <a:ext cx="3154362" cy="954088"/>
                      </a:xfrm>
                      <a:prstGeom prst="rect">
                        <a:avLst/>
                      </a:prstGeom>
                    </p:spPr>
                  </p:pic>
                </p:oleObj>
              </mc:Fallback>
            </mc:AlternateContent>
          </a:graphicData>
        </a:graphic>
      </p:graphicFrame>
      <p:sp>
        <p:nvSpPr>
          <p:cNvPr id="24" name="Rectangle 23"/>
          <p:cNvSpPr/>
          <p:nvPr/>
        </p:nvSpPr>
        <p:spPr>
          <a:xfrm>
            <a:off x="4731927" y="6079313"/>
            <a:ext cx="3132288" cy="523220"/>
          </a:xfrm>
          <a:prstGeom prst="rect">
            <a:avLst/>
          </a:prstGeom>
        </p:spPr>
        <p:txBody>
          <a:bodyPr wrap="none">
            <a:spAutoFit/>
          </a:bodyPr>
          <a:lstStyle/>
          <a:p>
            <a:r>
              <a:rPr lang="en-US" sz="2800" dirty="0"/>
              <a:t>Total genetic effects</a:t>
            </a:r>
          </a:p>
        </p:txBody>
      </p:sp>
      <p:sp>
        <p:nvSpPr>
          <p:cNvPr id="25" name="Right Arrow 24"/>
          <p:cNvSpPr/>
          <p:nvPr/>
        </p:nvSpPr>
        <p:spPr>
          <a:xfrm rot="5400000">
            <a:off x="4968852" y="2590572"/>
            <a:ext cx="599424" cy="443393"/>
          </a:xfrm>
          <a:prstGeom prst="rightArrow">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6335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59374" y="274134"/>
            <a:ext cx="8453814" cy="523220"/>
          </a:xfrm>
          <a:prstGeom prst="rect">
            <a:avLst/>
          </a:prstGeom>
          <a:noFill/>
        </p:spPr>
        <p:txBody>
          <a:bodyPr wrap="square" rtlCol="0">
            <a:spAutoFit/>
          </a:bodyPr>
          <a:lstStyle/>
          <a:p>
            <a:r>
              <a:rPr lang="en-US" sz="2800" dirty="0"/>
              <a:t>To estimate the variance explained by all autosomal SNPs</a:t>
            </a:r>
          </a:p>
        </p:txBody>
      </p:sp>
      <p:graphicFrame>
        <p:nvGraphicFramePr>
          <p:cNvPr id="8" name="Object 7"/>
          <p:cNvGraphicFramePr>
            <a:graphicFrameLocks noChangeAspect="1"/>
          </p:cNvGraphicFramePr>
          <p:nvPr>
            <p:extLst/>
          </p:nvPr>
        </p:nvGraphicFramePr>
        <p:xfrm>
          <a:off x="2589213" y="1630715"/>
          <a:ext cx="3175000" cy="714375"/>
        </p:xfrm>
        <a:graphic>
          <a:graphicData uri="http://schemas.openxmlformats.org/presentationml/2006/ole">
            <mc:AlternateContent xmlns:mc="http://schemas.openxmlformats.org/markup-compatibility/2006">
              <mc:Choice xmlns:v="urn:schemas-microsoft-com:vml" Requires="v">
                <p:oleObj spid="_x0000_s25604" name="Equation" r:id="rId4" imgW="901700" imgH="203200" progId="Equation.3">
                  <p:embed/>
                </p:oleObj>
              </mc:Choice>
              <mc:Fallback>
                <p:oleObj name="Equation" r:id="rId4" imgW="901700" imgH="203200" progId="Equation.3">
                  <p:embed/>
                  <p:pic>
                    <p:nvPicPr>
                      <p:cNvPr id="0" name=""/>
                      <p:cNvPicPr/>
                      <p:nvPr/>
                    </p:nvPicPr>
                    <p:blipFill>
                      <a:blip r:embed="rId5"/>
                      <a:stretch>
                        <a:fillRect/>
                      </a:stretch>
                    </p:blipFill>
                    <p:spPr>
                      <a:xfrm>
                        <a:off x="2589213" y="1630715"/>
                        <a:ext cx="3175000" cy="714375"/>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5965234" y="1585913"/>
          <a:ext cx="4083050" cy="793750"/>
        </p:xfrm>
        <a:graphic>
          <a:graphicData uri="http://schemas.openxmlformats.org/presentationml/2006/ole">
            <mc:AlternateContent xmlns:mc="http://schemas.openxmlformats.org/markup-compatibility/2006">
              <mc:Choice xmlns:v="urn:schemas-microsoft-com:vml" Requires="v">
                <p:oleObj spid="_x0000_s25605" name="Equation" r:id="rId6" imgW="1308100" imgH="254000" progId="Equation.3">
                  <p:embed/>
                </p:oleObj>
              </mc:Choice>
              <mc:Fallback>
                <p:oleObj name="Equation" r:id="rId6" imgW="1308100" imgH="254000" progId="Equation.3">
                  <p:embed/>
                  <p:pic>
                    <p:nvPicPr>
                      <p:cNvPr id="0" name=""/>
                      <p:cNvPicPr/>
                      <p:nvPr/>
                    </p:nvPicPr>
                    <p:blipFill>
                      <a:blip r:embed="rId7"/>
                      <a:stretch>
                        <a:fillRect/>
                      </a:stretch>
                    </p:blipFill>
                    <p:spPr>
                      <a:xfrm>
                        <a:off x="5965234" y="1585913"/>
                        <a:ext cx="4083050" cy="793750"/>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5479085" y="3690938"/>
          <a:ext cx="2355850" cy="1712912"/>
        </p:xfrm>
        <a:graphic>
          <a:graphicData uri="http://schemas.openxmlformats.org/presentationml/2006/ole">
            <mc:AlternateContent xmlns:mc="http://schemas.openxmlformats.org/markup-compatibility/2006">
              <mc:Choice xmlns:v="urn:schemas-microsoft-com:vml" Requires="v">
                <p:oleObj spid="_x0000_s25606" name="Equation" r:id="rId8" imgW="647700" imgH="469900" progId="Equation.3">
                  <p:embed/>
                </p:oleObj>
              </mc:Choice>
              <mc:Fallback>
                <p:oleObj name="Equation" r:id="rId8" imgW="647700" imgH="469900" progId="Equation.3">
                  <p:embed/>
                  <p:pic>
                    <p:nvPicPr>
                      <p:cNvPr id="0" name=""/>
                      <p:cNvPicPr/>
                      <p:nvPr/>
                    </p:nvPicPr>
                    <p:blipFill>
                      <a:blip r:embed="rId9"/>
                      <a:stretch>
                        <a:fillRect/>
                      </a:stretch>
                    </p:blipFill>
                    <p:spPr>
                      <a:xfrm>
                        <a:off x="5479085" y="3690938"/>
                        <a:ext cx="2355850" cy="1712912"/>
                      </a:xfrm>
                      <a:prstGeom prst="rect">
                        <a:avLst/>
                      </a:prstGeom>
                    </p:spPr>
                  </p:pic>
                </p:oleObj>
              </mc:Fallback>
            </mc:AlternateContent>
          </a:graphicData>
        </a:graphic>
      </p:graphicFrame>
      <p:sp>
        <p:nvSpPr>
          <p:cNvPr id="6" name="Oval 5"/>
          <p:cNvSpPr>
            <a:spLocks noChangeAspect="1"/>
          </p:cNvSpPr>
          <p:nvPr/>
        </p:nvSpPr>
        <p:spPr>
          <a:xfrm>
            <a:off x="4397375" y="1642056"/>
            <a:ext cx="740658" cy="737959"/>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546574" y="3039629"/>
            <a:ext cx="2502859" cy="523220"/>
          </a:xfrm>
          <a:prstGeom prst="rect">
            <a:avLst/>
          </a:prstGeom>
        </p:spPr>
        <p:txBody>
          <a:bodyPr wrap="none">
            <a:spAutoFit/>
          </a:bodyPr>
          <a:lstStyle/>
          <a:p>
            <a:r>
              <a:rPr lang="en-US" sz="2800" dirty="0"/>
              <a:t>All SNPs effects</a:t>
            </a:r>
          </a:p>
        </p:txBody>
      </p:sp>
      <p:cxnSp>
        <p:nvCxnSpPr>
          <p:cNvPr id="12" name="Straight Arrow Connector 11"/>
          <p:cNvCxnSpPr/>
          <p:nvPr/>
        </p:nvCxnSpPr>
        <p:spPr>
          <a:xfrm>
            <a:off x="4764799" y="2380014"/>
            <a:ext cx="0" cy="649396"/>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138901" y="3860663"/>
            <a:ext cx="3340185" cy="1384995"/>
          </a:xfrm>
          <a:prstGeom prst="rect">
            <a:avLst/>
          </a:prstGeom>
        </p:spPr>
        <p:txBody>
          <a:bodyPr wrap="square">
            <a:spAutoFit/>
          </a:bodyPr>
          <a:lstStyle/>
          <a:p>
            <a:r>
              <a:rPr lang="en-US" sz="2800" dirty="0"/>
              <a:t>Proportion of phenotypic variance explained by all SNPs</a:t>
            </a:r>
          </a:p>
        </p:txBody>
      </p:sp>
      <p:sp>
        <p:nvSpPr>
          <p:cNvPr id="14" name="Rectangle 13"/>
          <p:cNvSpPr/>
          <p:nvPr/>
        </p:nvSpPr>
        <p:spPr>
          <a:xfrm>
            <a:off x="1927471" y="5666305"/>
            <a:ext cx="8517621" cy="1015663"/>
          </a:xfrm>
          <a:prstGeom prst="rect">
            <a:avLst/>
          </a:prstGeom>
        </p:spPr>
        <p:txBody>
          <a:bodyPr wrap="square">
            <a:spAutoFit/>
          </a:bodyPr>
          <a:lstStyle/>
          <a:p>
            <a:r>
              <a:rPr lang="en-US" sz="2000" dirty="0"/>
              <a:t>*GCTA provides the proportion, not the heritability. Adjustment for prediction errors and the relationship between SNPs and causal variants is required to estimate an unbiased heritability (details are in Nat Genet. 2010 Jul;42(7):565-9)</a:t>
            </a:r>
          </a:p>
        </p:txBody>
      </p:sp>
      <p:sp>
        <p:nvSpPr>
          <p:cNvPr id="15" name="Oval 14"/>
          <p:cNvSpPr>
            <a:spLocks noChangeAspect="1"/>
          </p:cNvSpPr>
          <p:nvPr/>
        </p:nvSpPr>
        <p:spPr>
          <a:xfrm>
            <a:off x="6274319" y="3584688"/>
            <a:ext cx="1050418" cy="1046589"/>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6799528" y="4457044"/>
            <a:ext cx="1050418" cy="1046589"/>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7434481" y="4029736"/>
            <a:ext cx="862272" cy="0"/>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7849946" y="4029736"/>
            <a:ext cx="446808" cy="815356"/>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8496341" y="3552683"/>
            <a:ext cx="1760120" cy="954107"/>
          </a:xfrm>
          <a:prstGeom prst="rect">
            <a:avLst/>
          </a:prstGeom>
        </p:spPr>
        <p:txBody>
          <a:bodyPr wrap="square">
            <a:spAutoFit/>
          </a:bodyPr>
          <a:lstStyle/>
          <a:p>
            <a:r>
              <a:rPr lang="en-US" sz="2800" b="1" dirty="0">
                <a:solidFill>
                  <a:schemeClr val="accent2"/>
                </a:solidFill>
              </a:rPr>
              <a:t>Estimated by GCTA</a:t>
            </a:r>
          </a:p>
        </p:txBody>
      </p:sp>
    </p:spTree>
    <p:extLst>
      <p:ext uri="{BB962C8B-B14F-4D97-AF65-F5344CB8AC3E}">
        <p14:creationId xmlns:p14="http://schemas.microsoft.com/office/powerpoint/2010/main" val="1276953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Statistical Power ? </a:t>
            </a:r>
          </a:p>
        </p:txBody>
      </p:sp>
      <p:sp>
        <p:nvSpPr>
          <p:cNvPr id="4" name="Content Placeholder 3"/>
          <p:cNvSpPr>
            <a:spLocks noGrp="1"/>
          </p:cNvSpPr>
          <p:nvPr>
            <p:ph idx="1"/>
          </p:nvPr>
        </p:nvSpPr>
        <p:spPr/>
        <p:txBody>
          <a:bodyPr>
            <a:normAutofit fontScale="92500" lnSpcReduction="10000"/>
          </a:bodyPr>
          <a:lstStyle/>
          <a:p>
            <a:r>
              <a:rPr lang="en-US" dirty="0"/>
              <a:t>I like to say (simply):</a:t>
            </a:r>
          </a:p>
          <a:p>
            <a:pPr marL="0" indent="0">
              <a:buNone/>
            </a:pPr>
            <a:endParaRPr lang="en-US" dirty="0"/>
          </a:p>
          <a:p>
            <a:pPr marL="0" indent="0" algn="ctr">
              <a:buNone/>
            </a:pPr>
            <a:r>
              <a:rPr lang="en-US" dirty="0"/>
              <a:t>“Statistical power is the chance of conducting a statistical test and finding something that is there”</a:t>
            </a:r>
          </a:p>
          <a:p>
            <a:endParaRPr lang="en-US" dirty="0"/>
          </a:p>
          <a:p>
            <a:r>
              <a:rPr lang="en-US" dirty="0"/>
              <a:t>This is still a little loose, so let’s define it as:</a:t>
            </a:r>
          </a:p>
          <a:p>
            <a:endParaRPr lang="en-US" dirty="0"/>
          </a:p>
          <a:p>
            <a:pPr marL="0" indent="0">
              <a:buNone/>
            </a:pPr>
            <a:r>
              <a:rPr lang="en-US" dirty="0"/>
              <a:t>“The probability of rejecting the null hypothesis </a:t>
            </a:r>
            <a:r>
              <a:rPr lang="en-US" b="1" i="1" dirty="0">
                <a:solidFill>
                  <a:schemeClr val="accent3"/>
                </a:solidFill>
              </a:rPr>
              <a:t>when</a:t>
            </a:r>
            <a:r>
              <a:rPr lang="en-US" dirty="0"/>
              <a:t> </a:t>
            </a:r>
            <a:r>
              <a:rPr lang="en-US" b="1" dirty="0">
                <a:solidFill>
                  <a:schemeClr val="accent1"/>
                </a:solidFill>
              </a:rPr>
              <a:t>the</a:t>
            </a:r>
            <a:r>
              <a:rPr lang="en-US" b="1" dirty="0"/>
              <a:t> </a:t>
            </a:r>
            <a:r>
              <a:rPr lang="en-US" dirty="0"/>
              <a:t>alternative hypothesis is true”</a:t>
            </a:r>
          </a:p>
        </p:txBody>
      </p:sp>
    </p:spTree>
    <p:extLst>
      <p:ext uri="{BB962C8B-B14F-4D97-AF65-F5344CB8AC3E}">
        <p14:creationId xmlns:p14="http://schemas.microsoft.com/office/powerpoint/2010/main" val="11100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affects power ?</a:t>
            </a:r>
          </a:p>
        </p:txBody>
      </p:sp>
      <p:sp>
        <p:nvSpPr>
          <p:cNvPr id="4" name="Subtitle 3"/>
          <p:cNvSpPr>
            <a:spLocks noGrp="1"/>
          </p:cNvSpPr>
          <p:nvPr>
            <p:ph type="subTitle" idx="1"/>
          </p:nvPr>
        </p:nvSpPr>
        <p:spPr/>
        <p:txBody>
          <a:bodyPr>
            <a:normAutofit lnSpcReduction="10000"/>
          </a:bodyPr>
          <a:lstStyle/>
          <a:p>
            <a:r>
              <a:rPr lang="en-US" dirty="0"/>
              <a:t>(ignoring frequentist / hypothesis testing / </a:t>
            </a:r>
          </a:p>
          <a:p>
            <a:r>
              <a:rPr lang="en-US" dirty="0"/>
              <a:t>p-value controversies)</a:t>
            </a:r>
          </a:p>
        </p:txBody>
      </p:sp>
    </p:spTree>
    <p:extLst>
      <p:ext uri="{BB962C8B-B14F-4D97-AF65-F5344CB8AC3E}">
        <p14:creationId xmlns:p14="http://schemas.microsoft.com/office/powerpoint/2010/main" val="1869480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POWER</a:t>
            </a:r>
          </a:p>
        </p:txBody>
      </p:sp>
      <p:sp>
        <p:nvSpPr>
          <p:cNvPr id="7" name="Content Placeholder 6"/>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0" y="681591"/>
            <a:ext cx="12192000" cy="5494817"/>
          </a:xfrm>
          <a:prstGeom prst="rect">
            <a:avLst/>
          </a:prstGeom>
        </p:spPr>
      </p:pic>
      <p:sp>
        <p:nvSpPr>
          <p:cNvPr id="6" name="TextBox 5"/>
          <p:cNvSpPr txBox="1"/>
          <p:nvPr/>
        </p:nvSpPr>
        <p:spPr>
          <a:xfrm>
            <a:off x="4563035" y="6398695"/>
            <a:ext cx="5486400" cy="369332"/>
          </a:xfrm>
          <a:prstGeom prst="rect">
            <a:avLst/>
          </a:prstGeom>
          <a:noFill/>
        </p:spPr>
        <p:txBody>
          <a:bodyPr wrap="square" rtlCol="0">
            <a:spAutoFit/>
          </a:bodyPr>
          <a:lstStyle/>
          <a:p>
            <a:r>
              <a:rPr lang="en-US" dirty="0"/>
              <a:t>http://</a:t>
            </a:r>
            <a:r>
              <a:rPr lang="en-US" dirty="0" err="1"/>
              <a:t>rpsychologist.com</a:t>
            </a:r>
            <a:r>
              <a:rPr lang="en-US" dirty="0"/>
              <a:t>/d3/NHST/</a:t>
            </a:r>
          </a:p>
        </p:txBody>
      </p:sp>
    </p:spTree>
    <p:extLst>
      <p:ext uri="{BB962C8B-B14F-4D97-AF65-F5344CB8AC3E}">
        <p14:creationId xmlns:p14="http://schemas.microsoft.com/office/powerpoint/2010/main" val="1859832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0275" y="1157287"/>
            <a:ext cx="7791450" cy="4543425"/>
          </a:xfrm>
          <a:prstGeom prst="rect">
            <a:avLst/>
          </a:prstGeom>
        </p:spPr>
      </p:pic>
      <p:pic>
        <p:nvPicPr>
          <p:cNvPr id="3" name="Picture 2"/>
          <p:cNvPicPr>
            <a:picLocks noChangeAspect="1"/>
          </p:cNvPicPr>
          <p:nvPr/>
        </p:nvPicPr>
        <p:blipFill>
          <a:blip r:embed="rId3"/>
          <a:stretch>
            <a:fillRect/>
          </a:stretch>
        </p:blipFill>
        <p:spPr>
          <a:xfrm>
            <a:off x="1390650" y="5700712"/>
            <a:ext cx="9410700" cy="285750"/>
          </a:xfrm>
          <a:prstGeom prst="rect">
            <a:avLst/>
          </a:prstGeom>
        </p:spPr>
      </p:pic>
    </p:spTree>
    <p:extLst>
      <p:ext uri="{BB962C8B-B14F-4D97-AF65-F5344CB8AC3E}">
        <p14:creationId xmlns:p14="http://schemas.microsoft.com/office/powerpoint/2010/main" val="1575116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UK Primary Gray Standard">
  <a:themeElements>
    <a:clrScheme name="UK Primary Palette">
      <a:dk1>
        <a:sysClr val="windowText" lastClr="000000"/>
      </a:dk1>
      <a:lt1>
        <a:sysClr val="window" lastClr="FFFFFF"/>
      </a:lt1>
      <a:dk2>
        <a:srgbClr val="0C377B"/>
      </a:dk2>
      <a:lt2>
        <a:srgbClr val="EEECE1"/>
      </a:lt2>
      <a:accent1>
        <a:srgbClr val="007CB7"/>
      </a:accent1>
      <a:accent2>
        <a:srgbClr val="162355"/>
      </a:accent2>
      <a:accent3>
        <a:srgbClr val="B8BAB3"/>
      </a:accent3>
      <a:accent4>
        <a:srgbClr val="4A4D4D"/>
      </a:accent4>
      <a:accent5>
        <a:srgbClr val="007CB7"/>
      </a:accent5>
      <a:accent6>
        <a:srgbClr val="0C377B"/>
      </a:accent6>
      <a:hlink>
        <a:srgbClr val="0C377B"/>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1611</TotalTime>
  <Words>2586</Words>
  <Application>Microsoft Macintosh PowerPoint</Application>
  <PresentationFormat>Widescreen</PresentationFormat>
  <Paragraphs>397</Paragraphs>
  <Slides>55</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3" baseType="lpstr">
      <vt:lpstr>Arial Narrow</vt:lpstr>
      <vt:lpstr>Avenir Next Regular</vt:lpstr>
      <vt:lpstr>Calibri</vt:lpstr>
      <vt:lpstr>Mercury Display</vt:lpstr>
      <vt:lpstr>Times New Roman</vt:lpstr>
      <vt:lpstr>Arial</vt:lpstr>
      <vt:lpstr>UK Primary Gray Standard</vt:lpstr>
      <vt:lpstr>Equation</vt:lpstr>
      <vt:lpstr>Friday Harbor 2017</vt:lpstr>
      <vt:lpstr>OUTLINE</vt:lpstr>
      <vt:lpstr>POWER</vt:lpstr>
      <vt:lpstr>What is Statistical Power ? </vt:lpstr>
      <vt:lpstr>PowerPoint Presentation</vt:lpstr>
      <vt:lpstr>What is Statistical Power ? </vt:lpstr>
      <vt:lpstr>What affects power ?</vt:lpstr>
      <vt:lpstr>POWER</vt:lpstr>
      <vt:lpstr>PowerPoint Presentation</vt:lpstr>
      <vt:lpstr>PowerPoint Presentation</vt:lpstr>
      <vt:lpstr>There are many quality programs for power calculation</vt:lpstr>
      <vt:lpstr>QUANTO</vt:lpstr>
      <vt:lpstr>About QUANTO</vt:lpstr>
      <vt:lpstr>PowerPoint Presentation</vt:lpstr>
      <vt:lpstr>Example 1</vt:lpstr>
      <vt:lpstr>Example 1</vt:lpstr>
      <vt:lpstr>Example 1</vt:lpstr>
      <vt:lpstr>Example 1</vt:lpstr>
      <vt:lpstr>Example 1</vt:lpstr>
      <vt:lpstr>Example 1</vt:lpstr>
      <vt:lpstr>Example 2</vt:lpstr>
      <vt:lpstr>Example 2</vt:lpstr>
      <vt:lpstr>Example 2</vt:lpstr>
      <vt:lpstr>Example 2</vt:lpstr>
      <vt:lpstr>Example 2</vt:lpstr>
      <vt:lpstr>Example 2</vt:lpstr>
      <vt:lpstr>Example 2</vt:lpstr>
      <vt:lpstr>Example 2</vt:lpstr>
      <vt:lpstr>QUANTO Acknowledgements</vt:lpstr>
      <vt:lpstr>Multiple Testing</vt:lpstr>
      <vt:lpstr>Hypothesis Testing</vt:lpstr>
      <vt:lpstr>Methods to Adjust</vt:lpstr>
      <vt:lpstr>Heritability</vt:lpstr>
      <vt:lpstr>Polygenic Theory</vt:lpstr>
      <vt:lpstr>PowerPoint Presentation</vt:lpstr>
      <vt:lpstr>Components of Phenotypic Variance</vt:lpstr>
      <vt:lpstr>Components of Phenotypic Variance</vt:lpstr>
      <vt:lpstr>Misconceptions</vt:lpstr>
      <vt:lpstr>Estimation</vt:lpstr>
      <vt:lpstr>Deriving h2</vt:lpstr>
      <vt:lpstr>GCTA</vt:lpstr>
      <vt:lpstr>PowerPoint Presentation</vt:lpstr>
      <vt:lpstr>PowerPoint Presentation</vt:lpstr>
      <vt:lpstr>Thank you !</vt:lpstr>
      <vt:lpstr>Acknowledgements</vt:lpstr>
      <vt:lpstr>Extra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Kentucky</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Harbor 2017</dc:title>
  <dc:creator>Fardo, David W</dc:creator>
  <cp:lastModifiedBy>Microsoft Office User</cp:lastModifiedBy>
  <cp:revision>68</cp:revision>
  <dcterms:created xsi:type="dcterms:W3CDTF">2017-08-25T18:03:01Z</dcterms:created>
  <dcterms:modified xsi:type="dcterms:W3CDTF">2017-09-07T20:24:25Z</dcterms:modified>
</cp:coreProperties>
</file>