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sldIdLst>
    <p:sldId id="256" r:id="rId2"/>
    <p:sldId id="29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90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00" autoAdjust="0"/>
    <p:restoredTop sz="94667" autoAdjust="0"/>
  </p:normalViewPr>
  <p:slideViewPr>
    <p:cSldViewPr snapToGrid="0" snapToObjects="1">
      <p:cViewPr varScale="1">
        <p:scale>
          <a:sx n="86" d="100"/>
          <a:sy n="86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D3C30-3747-4B67-8D96-8FB91F9FCE67}" type="datetimeFigureOut">
              <a:rPr lang="en-US" smtClean="0"/>
              <a:t>6/11/2013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D0544-25FB-4911-9645-07D73440E6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</a:t>
            </a:r>
            <a:r>
              <a:rPr lang="en-US" baseline="0" dirty="0" smtClean="0"/>
              <a:t> number is good –it means you have survived longer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FD0544-25FB-4911-9645-07D73440E6C8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5475-3FAC-B341-A217-D2C8B13F158B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97E-DECD-E341-967C-B0CE0019E8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4294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5475-3FAC-B341-A217-D2C8B13F158B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97E-DECD-E341-967C-B0CE0019E8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341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5475-3FAC-B341-A217-D2C8B13F158B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97E-DECD-E341-967C-B0CE0019E8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38190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5475-3FAC-B341-A217-D2C8B13F158B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97E-DECD-E341-967C-B0CE0019E8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0580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5475-3FAC-B341-A217-D2C8B13F158B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97E-DECD-E341-967C-B0CE0019E8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822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5475-3FAC-B341-A217-D2C8B13F158B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97E-DECD-E341-967C-B0CE0019E8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886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5475-3FAC-B341-A217-D2C8B13F158B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97E-DECD-E341-967C-B0CE0019E8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07656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5475-3FAC-B341-A217-D2C8B13F158B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97E-DECD-E341-967C-B0CE0019E8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2594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5475-3FAC-B341-A217-D2C8B13F158B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97E-DECD-E341-967C-B0CE0019E8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021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5475-3FAC-B341-A217-D2C8B13F158B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97E-DECD-E341-967C-B0CE0019E8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447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45475-3FAC-B341-A217-D2C8B13F158B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7897E-DECD-E341-967C-B0CE0019E8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951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45475-3FAC-B341-A217-D2C8B13F158B}" type="datetimeFigureOut">
              <a:rPr lang="en-US" smtClean="0"/>
              <a:pPr/>
              <a:t>6/11/2013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7897E-DECD-E341-967C-B0CE0019E8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167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35405"/>
            <a:ext cx="7772400" cy="1865045"/>
          </a:xfrm>
        </p:spPr>
        <p:txBody>
          <a:bodyPr>
            <a:noAutofit/>
          </a:bodyPr>
          <a:lstStyle/>
          <a:p>
            <a:r>
              <a:rPr lang="en-US" sz="5400" dirty="0"/>
              <a:t>Survival Analysis </a:t>
            </a: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and </a:t>
            </a:r>
            <a:r>
              <a:rPr lang="en-US" sz="5400" dirty="0"/>
              <a:t>the ACT study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Laura Gibbons, </a:t>
            </a:r>
            <a:r>
              <a:rPr lang="en-US" dirty="0" smtClean="0">
                <a:solidFill>
                  <a:srgbClr val="000000"/>
                </a:solidFill>
              </a:rPr>
              <a:t>PhD</a:t>
            </a:r>
          </a:p>
          <a:p>
            <a:endParaRPr lang="en-US" dirty="0" smtClean="0"/>
          </a:p>
          <a:p>
            <a:r>
              <a:rPr lang="en-US" sz="1800" dirty="0">
                <a:solidFill>
                  <a:schemeClr val="tx1"/>
                </a:solidFill>
              </a:rPr>
              <a:t>Thanks to </a:t>
            </a:r>
            <a:r>
              <a:rPr lang="en-US" sz="1800" u="sng" dirty="0">
                <a:solidFill>
                  <a:schemeClr val="tx1"/>
                </a:solidFill>
              </a:rPr>
              <a:t>An Introduction to Survival Analysis Using </a:t>
            </a:r>
            <a:r>
              <a:rPr lang="en-US" sz="1800" u="sng" dirty="0" err="1">
                <a:solidFill>
                  <a:schemeClr val="tx1"/>
                </a:solidFill>
              </a:rPr>
              <a:t>Stata</a:t>
            </a:r>
            <a:endParaRPr lang="en-US" sz="1800" u="sng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93938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ACT	:</a:t>
            </a:r>
            <a:r>
              <a:rPr lang="en-US" dirty="0" smtClean="0"/>
              <a:t> TBI</a:t>
            </a:r>
            <a:r>
              <a:rPr lang="en-US" dirty="0"/>
              <a:t>-LOC during follow-up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/>
              <a:t>Used study entry as onset of time at risk</a:t>
            </a:r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/>
              <a:t>Exposure: report of first TBI-LOC at baseline</a:t>
            </a:r>
          </a:p>
          <a:p>
            <a:pPr marL="1371600" lvl="3" indent="0">
              <a:spcBef>
                <a:spcPts val="1800"/>
              </a:spcBef>
              <a:buNone/>
            </a:pPr>
            <a:r>
              <a:rPr lang="en-US" dirty="0"/>
              <a:t>None (n = 3619)</a:t>
            </a:r>
          </a:p>
          <a:p>
            <a:pPr marL="1371600" lvl="3" indent="0">
              <a:spcBef>
                <a:spcPts val="1800"/>
              </a:spcBef>
              <a:buNone/>
            </a:pPr>
            <a:r>
              <a:rPr lang="en-US" dirty="0"/>
              <a:t>At age&lt;25 (n=371)</a:t>
            </a:r>
          </a:p>
          <a:p>
            <a:pPr marL="1371600" lvl="3" indent="0">
              <a:spcBef>
                <a:spcPts val="1800"/>
              </a:spcBef>
              <a:buNone/>
            </a:pPr>
            <a:r>
              <a:rPr lang="en-US" dirty="0"/>
              <a:t>At age 25-54 (n=104)</a:t>
            </a:r>
          </a:p>
          <a:p>
            <a:pPr marL="1371600" lvl="3" indent="0">
              <a:spcBef>
                <a:spcPts val="1800"/>
              </a:spcBef>
              <a:buNone/>
            </a:pPr>
            <a:r>
              <a:rPr lang="en-US" dirty="0"/>
              <a:t>At age 55 to baseline (n=131)</a:t>
            </a:r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/>
              <a:t>No time-dependent covariates for this example</a:t>
            </a:r>
          </a:p>
        </p:txBody>
      </p:sp>
    </p:spTree>
    <p:extLst>
      <p:ext uri="{BB962C8B-B14F-4D97-AF65-F5344CB8AC3E}">
        <p14:creationId xmlns="" xmlns:p14="http://schemas.microsoft.com/office/powerpoint/2010/main" val="429708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axis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spcBef>
                <a:spcPts val="1800"/>
              </a:spcBef>
              <a:buNone/>
            </a:pPr>
            <a:r>
              <a:rPr lang="en-US" dirty="0"/>
              <a:t>Continuous – exact failure time is </a:t>
            </a:r>
            <a:r>
              <a:rPr lang="en-US" dirty="0" smtClean="0"/>
              <a:t>known</a:t>
            </a:r>
            <a:endParaRPr lang="en-US" dirty="0"/>
          </a:p>
          <a:p>
            <a:pPr marL="457200" lvl="1" indent="0">
              <a:spcBef>
                <a:spcPts val="1800"/>
              </a:spcBef>
              <a:buNone/>
            </a:pPr>
            <a:r>
              <a:rPr lang="en-US" dirty="0"/>
              <a:t>Discrete – time interval for failure is known</a:t>
            </a:r>
          </a:p>
          <a:p>
            <a:pPr marL="0" indent="0">
              <a:spcBef>
                <a:spcPts val="180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9435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 </a:t>
            </a:r>
            <a:r>
              <a:rPr lang="en-US" b="1" dirty="0" err="1" smtClean="0"/>
              <a:t>onsetdate</a:t>
            </a:r>
            <a:r>
              <a:rPr lang="en-US" dirty="0" smtClean="0"/>
              <a:t> for dementia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midpoint between the two study visits (biennial and/or annual) that precede the date of the consensus of dementia. The date of the consensus of dementia is defined as the earliest consensus that resulted in a positive diagnosis of dementia (DSMIV) and that was not later reversed as a false positive.</a:t>
            </a:r>
          </a:p>
        </p:txBody>
      </p:sp>
    </p:spTree>
    <p:extLst>
      <p:ext uri="{BB962C8B-B14F-4D97-AF65-F5344CB8AC3E}">
        <p14:creationId xmlns="" xmlns:p14="http://schemas.microsoft.com/office/powerpoint/2010/main" val="2767248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 as the time axis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 lvl="2">
              <a:buFont typeface="Arial" pitchFamily="34" charset="0"/>
              <a:buChar char="•"/>
            </a:pPr>
            <a:r>
              <a:rPr lang="en-US" sz="2800" dirty="0"/>
              <a:t>Makes sense in an aging </a:t>
            </a:r>
            <a:r>
              <a:rPr lang="en-US" sz="2800" dirty="0" smtClean="0"/>
              <a:t>study.</a:t>
            </a:r>
            <a:endParaRPr lang="en-US" sz="2800" dirty="0"/>
          </a:p>
          <a:p>
            <a:pPr lvl="2">
              <a:spcBef>
                <a:spcPts val="1800"/>
              </a:spcBef>
              <a:buFont typeface="Arial" pitchFamily="34" charset="0"/>
              <a:buChar char="•"/>
            </a:pPr>
            <a:r>
              <a:rPr lang="en-US" sz="2800" dirty="0"/>
              <a:t>Often modeled as baseline age + </a:t>
            </a:r>
            <a:r>
              <a:rPr lang="en-US" sz="2800" dirty="0" smtClean="0"/>
              <a:t>time.</a:t>
            </a:r>
          </a:p>
          <a:p>
            <a:pPr lvl="2"/>
            <a:endParaRPr lang="en-US" dirty="0"/>
          </a:p>
          <a:p>
            <a:pPr marL="457200" lvl="1" indent="0" algn="ctr">
              <a:buNone/>
            </a:pPr>
            <a:r>
              <a:rPr lang="en-US" sz="4400" dirty="0">
                <a:latin typeface="+mj-lt"/>
              </a:rPr>
              <a:t>Ties </a:t>
            </a:r>
          </a:p>
          <a:p>
            <a:pPr lvl="2">
              <a:buFont typeface="Arial" pitchFamily="34" charset="0"/>
              <a:buChar char="•"/>
            </a:pPr>
            <a:r>
              <a:rPr lang="en-US" sz="2800" dirty="0" smtClean="0"/>
              <a:t>Multiple </a:t>
            </a:r>
            <a:r>
              <a:rPr lang="en-US" sz="2800" dirty="0"/>
              <a:t>events occurring at the same time.</a:t>
            </a:r>
          </a:p>
          <a:p>
            <a:pPr lvl="2">
              <a:spcBef>
                <a:spcPts val="1800"/>
              </a:spcBef>
              <a:buFont typeface="Arial" pitchFamily="34" charset="0"/>
              <a:buChar char="•"/>
            </a:pPr>
            <a:r>
              <a:rPr lang="en-US" sz="2800" dirty="0"/>
              <a:t>Make sure your software is handling this the way you want.</a:t>
            </a:r>
          </a:p>
        </p:txBody>
      </p:sp>
    </p:spTree>
    <p:extLst>
      <p:ext uri="{BB962C8B-B14F-4D97-AF65-F5344CB8AC3E}">
        <p14:creationId xmlns="" xmlns:p14="http://schemas.microsoft.com/office/powerpoint/2010/main" val="2740740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Think carefully about censoring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/>
              <a:t>Censoring: The event time is unknown</a:t>
            </a:r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/>
              <a:t>No longer at risk</a:t>
            </a:r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/>
              <a:t>Missing data – random or informative?</a:t>
            </a:r>
          </a:p>
          <a:p>
            <a:pPr lvl="2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/>
              <a:t>Hope it’s </a:t>
            </a:r>
            <a:r>
              <a:rPr lang="en-US" dirty="0" err="1"/>
              <a:t>noninformative</a:t>
            </a:r>
            <a:r>
              <a:rPr lang="en-US" dirty="0"/>
              <a:t> [Distribution of censoring times is independent of event times, conditional on covariates.  ~ MAR.]</a:t>
            </a:r>
          </a:p>
        </p:txBody>
      </p:sp>
    </p:spTree>
    <p:extLst>
      <p:ext uri="{BB962C8B-B14F-4D97-AF65-F5344CB8AC3E}">
        <p14:creationId xmlns="" xmlns:p14="http://schemas.microsoft.com/office/powerpoint/2010/main" val="3448488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3522"/>
            <a:ext cx="8229600" cy="5652641"/>
          </a:xfrm>
        </p:spPr>
        <p:txBody>
          <a:bodyPr/>
          <a:lstStyle/>
          <a:p>
            <a:pPr marL="0" lvl="1" indent="0">
              <a:buNone/>
            </a:pPr>
            <a:r>
              <a:rPr lang="en-US" sz="3600" dirty="0"/>
              <a:t>Right c</a:t>
            </a:r>
            <a:r>
              <a:rPr lang="en-US" sz="3600" dirty="0" smtClean="0"/>
              <a:t>ensoring </a:t>
            </a:r>
          </a:p>
          <a:p>
            <a:pPr marL="0" lvl="1" indent="0">
              <a:buNone/>
            </a:pPr>
            <a:r>
              <a:rPr lang="en-US" dirty="0" smtClean="0"/>
              <a:t>	Event </a:t>
            </a:r>
            <a:r>
              <a:rPr lang="en-US" dirty="0"/>
              <a:t>is unobserved due to </a:t>
            </a:r>
          </a:p>
          <a:p>
            <a:pPr lvl="2"/>
            <a:r>
              <a:rPr lang="en-US" dirty="0"/>
              <a:t>Drop out</a:t>
            </a:r>
          </a:p>
          <a:p>
            <a:pPr lvl="2"/>
            <a:r>
              <a:rPr lang="en-US" dirty="0"/>
              <a:t>Study end</a:t>
            </a:r>
          </a:p>
          <a:p>
            <a:pPr lvl="2"/>
            <a:r>
              <a:rPr lang="en-US" dirty="0"/>
              <a:t>Competing event (more on this later)</a:t>
            </a:r>
          </a:p>
          <a:p>
            <a:pPr marL="0" lvl="2" indent="0">
              <a:buNone/>
            </a:pPr>
            <a:endParaRPr lang="en-US" sz="3600" dirty="0" smtClean="0"/>
          </a:p>
          <a:p>
            <a:pPr marL="0" lvl="2" indent="0">
              <a:buNone/>
            </a:pPr>
            <a:r>
              <a:rPr lang="en-US" sz="3600" dirty="0" smtClean="0"/>
              <a:t>Interval censoring</a:t>
            </a:r>
          </a:p>
          <a:p>
            <a:pPr lvl="2"/>
            <a:r>
              <a:rPr lang="en-US" dirty="0" smtClean="0"/>
              <a:t>Know </a:t>
            </a:r>
            <a:r>
              <a:rPr lang="en-US" dirty="0"/>
              <a:t>it occurs between visits, but not when</a:t>
            </a:r>
          </a:p>
          <a:p>
            <a:pPr lvl="2"/>
            <a:r>
              <a:rPr lang="en-US" dirty="0"/>
              <a:t>Assume failure time is uniformly distributed in that interval</a:t>
            </a:r>
          </a:p>
          <a:p>
            <a:pPr lvl="2"/>
            <a:r>
              <a:rPr lang="en-US" dirty="0"/>
              <a:t>An issue in ACT (hence </a:t>
            </a:r>
            <a:r>
              <a:rPr lang="en-US" b="1" dirty="0" err="1"/>
              <a:t>onsetdate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2742623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1808"/>
            <a:ext cx="8229600" cy="5394356"/>
          </a:xfrm>
        </p:spPr>
        <p:txBody>
          <a:bodyPr/>
          <a:lstStyle/>
          <a:p>
            <a:pPr marL="457200" lvl="1" indent="0">
              <a:buNone/>
            </a:pPr>
            <a:r>
              <a:rPr lang="en-US" sz="3600" dirty="0"/>
              <a:t>Left </a:t>
            </a:r>
            <a:r>
              <a:rPr lang="en-US" sz="3600" dirty="0" smtClean="0"/>
              <a:t>censoring </a:t>
            </a:r>
          </a:p>
          <a:p>
            <a:pPr marL="457200" lvl="1" indent="0">
              <a:buNone/>
            </a:pPr>
            <a:r>
              <a:rPr lang="en-US" dirty="0" smtClean="0"/>
              <a:t>	The </a:t>
            </a:r>
            <a:r>
              <a:rPr lang="en-US" dirty="0"/>
              <a:t>event occurred before the study began.  </a:t>
            </a:r>
          </a:p>
          <a:p>
            <a:pPr lvl="2"/>
            <a:r>
              <a:rPr lang="en-US" dirty="0"/>
              <a:t>What about those whose TBI-LOC resulted in death or dementia before age 65?  They are not in our study.</a:t>
            </a:r>
          </a:p>
          <a:p>
            <a:pPr lvl="2"/>
            <a:r>
              <a:rPr lang="en-US" dirty="0"/>
              <a:t>Worry about this one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  <a:p>
            <a:pPr marL="457200" lvl="1" indent="0">
              <a:buNone/>
            </a:pPr>
            <a:r>
              <a:rPr lang="en-US" sz="3600" dirty="0"/>
              <a:t>Left t</a:t>
            </a:r>
            <a:r>
              <a:rPr lang="en-US" sz="3600" dirty="0" smtClean="0"/>
              <a:t>runcation </a:t>
            </a:r>
          </a:p>
          <a:p>
            <a:pPr marL="457200" lvl="1" indent="0">
              <a:buNone/>
            </a:pPr>
            <a:r>
              <a:rPr lang="en-US" dirty="0" smtClean="0"/>
              <a:t>	Onset </a:t>
            </a:r>
            <a:r>
              <a:rPr lang="en-US" dirty="0"/>
              <a:t>of risk was before study entry.  </a:t>
            </a:r>
          </a:p>
          <a:p>
            <a:pPr lvl="2"/>
            <a:r>
              <a:rPr lang="en-US" dirty="0"/>
              <a:t>We used our 4-category exposure, but risk really must be defined as “TBI-LOC before age 25 and not left-censored”,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120828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 censoring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sz="2800" dirty="0"/>
              <a:t>Competing event: </a:t>
            </a:r>
            <a:r>
              <a:rPr lang="en-US" sz="2800" b="1" dirty="0" err="1"/>
              <a:t>onsetdate</a:t>
            </a:r>
            <a:r>
              <a:rPr lang="en-US" sz="2800" dirty="0"/>
              <a:t> (dementia) or </a:t>
            </a:r>
          </a:p>
          <a:p>
            <a:pPr lvl="2">
              <a:spcBef>
                <a:spcPts val="1800"/>
              </a:spcBef>
            </a:pPr>
            <a:r>
              <a:rPr lang="en-US" sz="2800" dirty="0"/>
              <a:t>Visit date (</a:t>
            </a:r>
            <a:r>
              <a:rPr lang="en-US" sz="2800" b="1" dirty="0" err="1"/>
              <a:t>visitdt</a:t>
            </a:r>
            <a:r>
              <a:rPr lang="en-US" sz="2800" dirty="0"/>
              <a:t>)</a:t>
            </a:r>
          </a:p>
          <a:p>
            <a:pPr lvl="2">
              <a:spcBef>
                <a:spcPts val="1800"/>
              </a:spcBef>
            </a:pPr>
            <a:r>
              <a:rPr lang="en-US" sz="2800" dirty="0"/>
              <a:t>Withdrawal date (</a:t>
            </a:r>
            <a:r>
              <a:rPr lang="en-US" sz="2800" b="1" dirty="0" err="1"/>
              <a:t>withdrawdt</a:t>
            </a:r>
            <a:r>
              <a:rPr lang="en-US" sz="2800" dirty="0"/>
              <a:t>) </a:t>
            </a:r>
            <a:endParaRPr lang="en-US" sz="2800" dirty="0" smtClean="0"/>
          </a:p>
          <a:p>
            <a:pPr marL="914400" lvl="2" indent="0">
              <a:spcBef>
                <a:spcPts val="1800"/>
              </a:spcBef>
              <a:buNone/>
            </a:pPr>
            <a:r>
              <a:rPr lang="en-US" sz="2800" dirty="0"/>
              <a:t>	</a:t>
            </a:r>
            <a:r>
              <a:rPr lang="en-US" dirty="0" smtClean="0"/>
              <a:t>(</a:t>
            </a:r>
            <a:r>
              <a:rPr lang="en-US" dirty="0"/>
              <a:t>The FH data does not include anyone who withdrew.)</a:t>
            </a:r>
          </a:p>
          <a:p>
            <a:pPr lvl="2">
              <a:spcBef>
                <a:spcPts val="1800"/>
              </a:spcBef>
            </a:pPr>
            <a:r>
              <a:rPr lang="en-US" sz="2800" dirty="0"/>
              <a:t>Death date (</a:t>
            </a:r>
            <a:r>
              <a:rPr lang="en-US" sz="2800" b="1" dirty="0" err="1"/>
              <a:t>deathdt</a:t>
            </a:r>
            <a:r>
              <a:rPr lang="en-US" sz="2800" dirty="0"/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337332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27507"/>
          </a:xfrm>
        </p:spPr>
        <p:txBody>
          <a:bodyPr/>
          <a:lstStyle/>
          <a:p>
            <a:pPr marL="0" lvl="1" indent="0">
              <a:buNone/>
            </a:pPr>
            <a:r>
              <a:rPr lang="en-US" dirty="0"/>
              <a:t>Non parametric – Kaplan-Meier</a:t>
            </a:r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597" y="2152374"/>
            <a:ext cx="5773095" cy="4358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885481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8951"/>
            <a:ext cx="8229600" cy="5861219"/>
          </a:xfrm>
        </p:spPr>
        <p:txBody>
          <a:bodyPr>
            <a:noAutofit/>
          </a:bodyPr>
          <a:lstStyle/>
          <a:p>
            <a:pPr marL="457200" lvl="1" indent="0"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Log-rank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test for equality of survivor functions</a:t>
            </a:r>
          </a:p>
          <a:p>
            <a:pPr marL="0" indent="0">
              <a:buNone/>
            </a:pPr>
            <a:r>
              <a:rPr lang="en-US" sz="1800" dirty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              |   Events     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Events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p                          |  observed       expected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---------------------------+-------------------------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No TBI-LOC before baseline |        66          82.70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TBI-LOC before baseline    |        30          13.30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---------------------------+-------------------------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Total                      |        96          96.00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                    chi2(1) =      24.44</a:t>
            </a:r>
          </a:p>
          <a:p>
            <a:pPr marL="0" indent="0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                                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Pr</a:t>
            </a: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&gt;chi2 =     0.0000</a:t>
            </a:r>
          </a:p>
        </p:txBody>
      </p:sp>
    </p:spTree>
    <p:extLst>
      <p:ext uri="{BB962C8B-B14F-4D97-AF65-F5344CB8AC3E}">
        <p14:creationId xmlns="" xmlns:p14="http://schemas.microsoft.com/office/powerpoint/2010/main" val="455020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Funded in part by Grant R13 AG030995 from the National Institute on Aging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views expressed in written conference materials or publications and by speakers and moderators do not necessarily reflect the official policies of the Department of Health and Human Services; nor does mention by trade names, commercial practices, or organizations imply endorsement by the U.S. Government.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Semi-parametric (Cox)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41898"/>
          </a:xfrm>
        </p:spPr>
        <p:txBody>
          <a:bodyPr>
            <a:normAutofit fontScale="92500" lnSpcReduction="20000"/>
          </a:bodyPr>
          <a:lstStyle/>
          <a:p>
            <a:pPr marL="0" lvl="2" indent="0">
              <a:buNone/>
            </a:pPr>
            <a:r>
              <a:rPr lang="en-US" sz="3000" dirty="0" smtClean="0"/>
              <a:t>Assumes </a:t>
            </a:r>
            <a:r>
              <a:rPr lang="en-US" sz="3000" dirty="0"/>
              <a:t>the hazards are proportional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6031" y="1985507"/>
            <a:ext cx="5126891" cy="375132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47077" y="5578608"/>
            <a:ext cx="12812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en-US" sz="2400" dirty="0"/>
              <a:t>Looks like a reasonable assumption here, but we looked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at </a:t>
            </a:r>
            <a:r>
              <a:rPr lang="en-US" sz="2400" dirty="0"/>
              <a:t>a variety of graphs </a:t>
            </a:r>
            <a:r>
              <a:rPr lang="en-US" sz="2400" dirty="0" smtClean="0"/>
              <a:t>and </a:t>
            </a:r>
            <a:r>
              <a:rPr lang="en-US" sz="2400" dirty="0"/>
              <a:t>statistics to make sure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4909740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Ratios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4500" dirty="0"/>
              <a:t>Baseline report of age at first TBI with LOC as a predictor of TBI with LOC after study enrolment, controlling for age, sex, and years of education</a:t>
            </a:r>
            <a:r>
              <a:rPr lang="en-GB" sz="4500" dirty="0" smtClean="0"/>
              <a:t>.</a:t>
            </a:r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Age at first TBI 	</a:t>
            </a:r>
            <a:r>
              <a:rPr lang="en-GB" dirty="0" smtClean="0"/>
              <a:t>   		  Late </a:t>
            </a:r>
            <a:r>
              <a:rPr lang="en-GB" dirty="0"/>
              <a:t>life TBI with </a:t>
            </a:r>
            <a:r>
              <a:rPr lang="en-GB" dirty="0" smtClean="0"/>
              <a:t>LOC</a:t>
            </a:r>
            <a:br>
              <a:rPr lang="en-GB" dirty="0" smtClean="0"/>
            </a:br>
            <a:r>
              <a:rPr lang="en-GB" u="sng" dirty="0"/>
              <a:t>with </a:t>
            </a:r>
            <a:r>
              <a:rPr lang="en-GB" u="sng" dirty="0" smtClean="0"/>
              <a:t>LOC               	  		   cases</a:t>
            </a:r>
            <a:r>
              <a:rPr lang="en-GB" u="sng" dirty="0"/>
              <a:t>/person </a:t>
            </a:r>
            <a:r>
              <a:rPr lang="en-GB" u="sng" dirty="0" smtClean="0"/>
              <a:t>years      		    </a:t>
            </a:r>
            <a:r>
              <a:rPr lang="en-GB" u="sng" dirty="0"/>
              <a:t>	HR (95% CI)</a:t>
            </a:r>
            <a:endParaRPr lang="en-US" u="sng" dirty="0"/>
          </a:p>
          <a:p>
            <a:pPr marL="0" indent="0">
              <a:buNone/>
            </a:pPr>
            <a:r>
              <a:rPr lang="en-GB" dirty="0"/>
              <a:t>None prior to </a:t>
            </a:r>
            <a:r>
              <a:rPr lang="en-GB" dirty="0" smtClean="0"/>
              <a:t>baseline			66</a:t>
            </a:r>
            <a:r>
              <a:rPr lang="en-GB" dirty="0"/>
              <a:t>/21,945	</a:t>
            </a:r>
            <a:r>
              <a:rPr lang="en-GB" dirty="0" smtClean="0"/>
              <a:t>                    1  </a:t>
            </a:r>
            <a:r>
              <a:rPr lang="en-GB" dirty="0"/>
              <a:t>(Reference)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&lt; 25	</a:t>
            </a:r>
            <a:r>
              <a:rPr lang="en-GB" dirty="0" smtClean="0"/>
              <a:t>          						15</a:t>
            </a:r>
            <a:r>
              <a:rPr lang="en-GB" dirty="0"/>
              <a:t>/2147	</a:t>
            </a:r>
            <a:r>
              <a:rPr lang="en-GB" dirty="0" smtClean="0"/>
              <a:t>			2.54 </a:t>
            </a:r>
            <a:r>
              <a:rPr lang="en-GB" dirty="0"/>
              <a:t>(1.42, 4.52)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25-54	</a:t>
            </a:r>
            <a:r>
              <a:rPr lang="en-GB" dirty="0" smtClean="0"/>
              <a:t>						  6</a:t>
            </a:r>
            <a:r>
              <a:rPr lang="en-GB" dirty="0"/>
              <a:t>/678	</a:t>
            </a:r>
            <a:r>
              <a:rPr lang="en-GB" dirty="0" smtClean="0"/>
              <a:t>			3.24 </a:t>
            </a:r>
            <a:r>
              <a:rPr lang="en-GB" dirty="0"/>
              <a:t>(1.40, 7.52)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55-baseline	</a:t>
            </a:r>
            <a:r>
              <a:rPr lang="en-GB" dirty="0" smtClean="0"/>
              <a:t>					  9</a:t>
            </a:r>
            <a:r>
              <a:rPr lang="en-GB" dirty="0"/>
              <a:t>/</a:t>
            </a:r>
            <a:r>
              <a:rPr lang="en-GB" dirty="0" smtClean="0"/>
              <a:t>798			</a:t>
            </a:r>
            <a:r>
              <a:rPr lang="en-GB" dirty="0"/>
              <a:t>	3.79 (1.89, 7.62)</a:t>
            </a:r>
            <a:endParaRPr lang="en-US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562247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sz="2800" dirty="0"/>
              <a:t>Proportional hazards assumption</a:t>
            </a:r>
          </a:p>
          <a:p>
            <a:pPr lvl="2">
              <a:spcBef>
                <a:spcPts val="1800"/>
              </a:spcBef>
            </a:pPr>
            <a:r>
              <a:rPr lang="en-US" sz="2800" dirty="0"/>
              <a:t>Covariate form</a:t>
            </a:r>
          </a:p>
          <a:p>
            <a:pPr lvl="2">
              <a:spcBef>
                <a:spcPts val="1800"/>
              </a:spcBef>
            </a:pPr>
            <a:r>
              <a:rPr lang="en-US" sz="2800" dirty="0"/>
              <a:t>Baseline, lag or current visit covariate</a:t>
            </a:r>
          </a:p>
          <a:p>
            <a:pPr lvl="2">
              <a:spcBef>
                <a:spcPts val="1800"/>
              </a:spcBef>
            </a:pPr>
            <a:r>
              <a:rPr lang="en-US" sz="2800" dirty="0"/>
              <a:t>Et cetera</a:t>
            </a:r>
          </a:p>
        </p:txBody>
      </p:sp>
    </p:spTree>
    <p:extLst>
      <p:ext uri="{BB962C8B-B14F-4D97-AF65-F5344CB8AC3E}">
        <p14:creationId xmlns="" xmlns:p14="http://schemas.microsoft.com/office/powerpoint/2010/main" val="4220121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2" indent="0">
              <a:buNone/>
            </a:pPr>
            <a:r>
              <a:rPr lang="en-US" sz="2800" dirty="0"/>
              <a:t>Can be proportional hazard models </a:t>
            </a:r>
          </a:p>
          <a:p>
            <a:pPr lvl="3">
              <a:spcBef>
                <a:spcPts val="1800"/>
              </a:spcBef>
              <a:buFont typeface="Arial"/>
              <a:buChar char="•"/>
            </a:pPr>
            <a:r>
              <a:rPr lang="en-US" sz="2800" dirty="0"/>
              <a:t>Exponential.  Constant baseline hazard.  </a:t>
            </a:r>
          </a:p>
          <a:p>
            <a:pPr lvl="3">
              <a:spcBef>
                <a:spcPts val="1800"/>
              </a:spcBef>
              <a:buFont typeface="Arial"/>
              <a:buChar char="•"/>
            </a:pPr>
            <a:r>
              <a:rPr lang="en-US" sz="2800" dirty="0" err="1"/>
              <a:t>Weibull</a:t>
            </a:r>
            <a:r>
              <a:rPr lang="en-US" sz="2800" dirty="0"/>
              <a:t>.  Hazard is monotone increasing or decreasing, depending on the values for </a:t>
            </a:r>
            <a:r>
              <a:rPr lang="en-US" sz="2800" i="1" dirty="0"/>
              <a:t>a</a:t>
            </a:r>
            <a:r>
              <a:rPr lang="en-US" sz="2800" dirty="0"/>
              <a:t> and </a:t>
            </a:r>
            <a:r>
              <a:rPr lang="en-US" sz="2800" i="1" dirty="0"/>
              <a:t>b</a:t>
            </a:r>
            <a:r>
              <a:rPr lang="en-US" sz="2800" dirty="0"/>
              <a:t>.</a:t>
            </a:r>
          </a:p>
          <a:p>
            <a:pPr lvl="3">
              <a:spcBef>
                <a:spcPts val="1800"/>
              </a:spcBef>
              <a:buFont typeface="Arial"/>
              <a:buChar char="•"/>
            </a:pPr>
            <a:r>
              <a:rPr lang="en-US" sz="2800" dirty="0" err="1"/>
              <a:t>Gompertz</a:t>
            </a:r>
            <a:r>
              <a:rPr lang="en-US" sz="2800" dirty="0"/>
              <a:t>.  Hazard rates increase or decrease exponentially over time.</a:t>
            </a:r>
          </a:p>
          <a:p>
            <a:pPr lvl="3">
              <a:spcBef>
                <a:spcPts val="1800"/>
              </a:spcBef>
              <a:buFont typeface="Arial"/>
              <a:buChar char="•"/>
            </a:pPr>
            <a:r>
              <a:rPr lang="en-US" sz="2800" dirty="0"/>
              <a:t>See </a:t>
            </a:r>
            <a:r>
              <a:rPr lang="en-US" sz="2800" u="sng" dirty="0"/>
              <a:t>Flexible Parametric Survival Analysis Using </a:t>
            </a:r>
            <a:r>
              <a:rPr lang="en-US" sz="2800" u="sng" dirty="0" err="1"/>
              <a:t>Stata</a:t>
            </a:r>
            <a:r>
              <a:rPr lang="en-US" sz="2800" dirty="0"/>
              <a:t> for many more.</a:t>
            </a:r>
          </a:p>
        </p:txBody>
      </p:sp>
    </p:spTree>
    <p:extLst>
      <p:ext uri="{BB962C8B-B14F-4D97-AF65-F5344CB8AC3E}">
        <p14:creationId xmlns="" xmlns:p14="http://schemas.microsoft.com/office/powerpoint/2010/main" val="3579230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Accelerated failure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>
              <a:buFont typeface="Arial"/>
              <a:buChar char="•"/>
            </a:pPr>
            <a:r>
              <a:rPr lang="en-US" sz="2800" dirty="0"/>
              <a:t>Risk is not constant over time.</a:t>
            </a:r>
          </a:p>
          <a:p>
            <a:pPr lvl="3">
              <a:spcBef>
                <a:spcPts val="1800"/>
              </a:spcBef>
              <a:buFont typeface="Arial"/>
              <a:buChar char="•"/>
            </a:pPr>
            <a:r>
              <a:rPr lang="en-US" sz="2800" dirty="0"/>
              <a:t>Time ratios.   Ratios &gt; 1 indicate LONGER survival.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79460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accelerated failure time</a:t>
            </a:r>
            <a:br>
              <a:rPr lang="en-US" dirty="0" smtClean="0"/>
            </a:br>
            <a:r>
              <a:rPr lang="en-US" dirty="0" smtClean="0"/>
              <a:t>(AFT)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914400" lvl="3" indent="-457200">
              <a:buFont typeface="Arial"/>
              <a:buChar char="•"/>
            </a:pPr>
            <a:r>
              <a:rPr lang="en-US" sz="2800" dirty="0"/>
              <a:t>Gamma.  3 parameter.  Most flexible.  Fit a gamma model and see which parameters are relevant.</a:t>
            </a:r>
          </a:p>
          <a:p>
            <a:pPr marL="914400" lvl="3" indent="-457200">
              <a:spcBef>
                <a:spcPts val="1800"/>
              </a:spcBef>
              <a:buFont typeface="Arial"/>
              <a:buChar char="•"/>
            </a:pPr>
            <a:r>
              <a:rPr lang="en-US" sz="2800" dirty="0"/>
              <a:t>Exponential, </a:t>
            </a:r>
            <a:r>
              <a:rPr lang="en-US" sz="2800" dirty="0" err="1"/>
              <a:t>Weibull</a:t>
            </a:r>
            <a:r>
              <a:rPr lang="en-US" sz="2800" dirty="0"/>
              <a:t> can also be formulated as AFT models.  In the </a:t>
            </a:r>
            <a:r>
              <a:rPr lang="en-US" sz="2800" dirty="0" err="1"/>
              <a:t>Weibull</a:t>
            </a:r>
            <a:r>
              <a:rPr lang="en-US" sz="2800" dirty="0"/>
              <a:t> model, the risk increases over time when β &gt; 1.</a:t>
            </a:r>
          </a:p>
          <a:p>
            <a:pPr marL="914400" lvl="3" indent="-457200">
              <a:spcBef>
                <a:spcPts val="1800"/>
              </a:spcBef>
              <a:buFont typeface="Arial"/>
              <a:buChar char="•"/>
            </a:pPr>
            <a:r>
              <a:rPr lang="en-US" sz="2800" dirty="0"/>
              <a:t>Log-normal.  The hazard increases and then decreases.</a:t>
            </a:r>
          </a:p>
          <a:p>
            <a:pPr marL="914400" lvl="3" indent="-457200">
              <a:spcBef>
                <a:spcPts val="1800"/>
              </a:spcBef>
              <a:buFont typeface="Arial"/>
              <a:buChar char="•"/>
            </a:pPr>
            <a:r>
              <a:rPr lang="en-US" sz="2800" dirty="0"/>
              <a:t>Log-logistic.  Very similar to log-normal.  </a:t>
            </a:r>
          </a:p>
        </p:txBody>
      </p:sp>
    </p:spTree>
    <p:extLst>
      <p:ext uri="{BB962C8B-B14F-4D97-AF65-F5344CB8AC3E}">
        <p14:creationId xmlns="" xmlns:p14="http://schemas.microsoft.com/office/powerpoint/2010/main" val="6975710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Baseline report of TBI-LOC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the risk of dementia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6376"/>
            <a:ext cx="8229600" cy="4189787"/>
          </a:xfrm>
        </p:spPr>
        <p:txBody>
          <a:bodyPr/>
          <a:lstStyle/>
          <a:p>
            <a:pPr marL="457200" lvl="3">
              <a:spcBef>
                <a:spcPts val="1800"/>
              </a:spcBef>
              <a:buFont typeface="Arial"/>
              <a:buChar char="•"/>
            </a:pPr>
            <a:r>
              <a:rPr lang="en-US" sz="2800" dirty="0"/>
              <a:t>Proportional hazards assumption not tenable.</a:t>
            </a:r>
          </a:p>
          <a:p>
            <a:pPr marL="457200" lvl="3">
              <a:spcBef>
                <a:spcPts val="1800"/>
              </a:spcBef>
              <a:buFont typeface="Arial"/>
              <a:buChar char="•"/>
            </a:pPr>
            <a:r>
              <a:rPr lang="en-US" sz="2800" dirty="0"/>
              <a:t>The log-logistic AFT model was the winner, reflecting an increased risk over </a:t>
            </a:r>
            <a:r>
              <a:rPr lang="en-US" sz="2800" dirty="0" smtClean="0"/>
              <a:t>time</a:t>
            </a:r>
            <a:r>
              <a:rPr lang="en-US" dirty="0" smtClean="0"/>
              <a:t>.  </a:t>
            </a:r>
            <a:endParaRPr lang="en-US" sz="2800" dirty="0"/>
          </a:p>
          <a:p>
            <a:pPr marL="457200" lvl="3">
              <a:spcBef>
                <a:spcPts val="1800"/>
              </a:spcBef>
              <a:buFont typeface="Arial"/>
              <a:buChar char="•"/>
            </a:pPr>
            <a:r>
              <a:rPr lang="en-US" sz="2800" dirty="0" smtClean="0"/>
              <a:t>You can compare AICs to pick best model, or pick one based on your hypothesis.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05090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Our AFT </a:t>
            </a:r>
            <a:r>
              <a:rPr lang="en-US" dirty="0"/>
              <a:t>model </a:t>
            </a:r>
            <a:r>
              <a:rPr lang="en-US" dirty="0" smtClean="0"/>
              <a:t>for </a:t>
            </a:r>
            <a:r>
              <a:rPr lang="en-US" dirty="0"/>
              <a:t>any </a:t>
            </a:r>
            <a:r>
              <a:rPr lang="en-US" dirty="0" smtClean="0"/>
              <a:t>dementia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3" indent="-457200">
              <a:spcBef>
                <a:spcPts val="1800"/>
              </a:spcBef>
              <a:buFont typeface="Arial"/>
              <a:buChar char="•"/>
            </a:pPr>
            <a:r>
              <a:rPr lang="en-US" sz="2800" dirty="0"/>
              <a:t>Controlling for baseline age, gender and any APOE-4 alleles</a:t>
            </a:r>
          </a:p>
          <a:p>
            <a:pPr marL="914400" lvl="3" indent="-457200">
              <a:spcBef>
                <a:spcPts val="1800"/>
              </a:spcBef>
              <a:buFont typeface="Arial"/>
              <a:buChar char="•"/>
            </a:pPr>
            <a:r>
              <a:rPr lang="en-US" sz="2800" dirty="0"/>
              <a:t>Remember that TR &gt; 1 =&gt; longer </a:t>
            </a:r>
            <a:r>
              <a:rPr lang="en-US" sz="2800" dirty="0" smtClean="0"/>
              <a:t>survival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4998905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1" y="2335946"/>
            <a:ext cx="8191180" cy="435684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------------------------------------------------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 _t |  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 [95% Conf. Interval]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-------------+----------------------------------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base4 |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&lt;25  |   1.02   0.87    1.20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25-54 |   1.04   0.78    1.38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55+ |   1.06   0.81    1.39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      |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10 years age |   0.53   0.49    0.57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female |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1.15   1.05    1.26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 education |  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1.02   1.00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1.04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   apoe4 |   0.69   0.63    0.76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------------------------------------------------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52928" y="837560"/>
            <a:ext cx="740740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3"/>
            <a:r>
              <a:rPr lang="en-US" sz="2800" dirty="0" err="1"/>
              <a:t>TBI-LOC</a:t>
            </a:r>
            <a:r>
              <a:rPr lang="en-US" sz="2800" dirty="0"/>
              <a:t> is NS.  Older baseline age and </a:t>
            </a:r>
            <a:r>
              <a:rPr lang="en-US" sz="2800" dirty="0" err="1"/>
              <a:t>APOE</a:t>
            </a:r>
            <a:r>
              <a:rPr lang="en-US" sz="2800" dirty="0"/>
              <a:t> associated with shorter survival.  Female and education associated with longer survival.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132963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Competing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dirty="0"/>
              <a:t>Individuals are at-risk for AD, vascular dementia, other dementias</a:t>
            </a:r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/>
              <a:t>No longer at risk for one type once diagnosed with another (assuming we’re dealing with first diagnosis) </a:t>
            </a:r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/>
              <a:t>Use cause-specific hazard functions and cumulative incidence functions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32157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survival analysis?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to </a:t>
            </a:r>
            <a:r>
              <a:rPr lang="en-US" i="1" dirty="0" smtClean="0"/>
              <a:t>event</a:t>
            </a:r>
            <a:r>
              <a:rPr lang="en-US" dirty="0" smtClean="0"/>
              <a:t> data.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It’s not just a question of who gets demented, but when.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Event, survive, and fall are generic terms.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197307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going on in competing risks?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84" y="1417638"/>
            <a:ext cx="8229600" cy="5211672"/>
          </a:xfrm>
        </p:spPr>
        <p:txBody>
          <a:bodyPr>
            <a:normAutofit fontScale="70000" lnSpcReduction="20000"/>
          </a:bodyPr>
          <a:lstStyle/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 smtClean="0"/>
              <a:t>Which </a:t>
            </a:r>
            <a:r>
              <a:rPr lang="en-US" sz="3600" dirty="0"/>
              <a:t>is it?</a:t>
            </a:r>
          </a:p>
          <a:p>
            <a:pPr lvl="2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/>
              <a:t>One process determines dementia and another says which type</a:t>
            </a:r>
          </a:p>
          <a:p>
            <a:pPr lvl="2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/>
              <a:t>Two separate processes, and one event censors the other.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/>
              <a:t>In our analysis of TBI-LOC predicting AD, we censored at other dementia diagnoses, but we could have modeled multiple dementia outcomes (assuming adequate numbers).</a:t>
            </a:r>
          </a:p>
          <a:p>
            <a:pPr lvl="1">
              <a:lnSpc>
                <a:spcPct val="120000"/>
              </a:lnSpc>
              <a:buFont typeface="Arial" pitchFamily="34" charset="0"/>
              <a:buChar char="•"/>
            </a:pPr>
            <a:r>
              <a:rPr lang="en-US" sz="3600" dirty="0"/>
              <a:t>The competing risk model may be more accurate, because the time to AD and the time to other dementia are probably correlated.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19482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34688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Shared frailty, aka </a:t>
            </a:r>
            <a:r>
              <a:rPr lang="en-US" dirty="0" smtClean="0"/>
              <a:t>unobserved </a:t>
            </a:r>
            <a:r>
              <a:rPr lang="en-US" dirty="0"/>
              <a:t>heterogeneity or random-effects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3231"/>
            <a:ext cx="8229600" cy="4102932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/>
              <a:t>There may be variability in individuals’ underlying (baseline) risk for an event that is not directly measurable.  </a:t>
            </a:r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/>
              <a:t>One way of dealing with patients from different cities, for example.</a:t>
            </a:r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/>
              <a:t>The assumption is that the effect is random and multiplicative on the hazard function.  </a:t>
            </a:r>
          </a:p>
        </p:txBody>
      </p:sp>
    </p:spTree>
    <p:extLst>
      <p:ext uri="{BB962C8B-B14F-4D97-AF65-F5344CB8AC3E}">
        <p14:creationId xmlns="" xmlns:p14="http://schemas.microsoft.com/office/powerpoint/2010/main" val="39895838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0284"/>
            <a:ext cx="8229600" cy="5415880"/>
          </a:xfrm>
        </p:spPr>
        <p:txBody>
          <a:bodyPr/>
          <a:lstStyle/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/>
              <a:t>Need to distinguish between hazard for individuals and the population average. </a:t>
            </a:r>
            <a:endParaRPr lang="en-US" dirty="0" smtClean="0"/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 smtClean="0"/>
              <a:t>Population </a:t>
            </a:r>
            <a:r>
              <a:rPr lang="en-US" dirty="0"/>
              <a:t>hazard can fall while the individual hazards rise. </a:t>
            </a:r>
            <a:r>
              <a:rPr lang="en-US" dirty="0" smtClean="0"/>
              <a:t> </a:t>
            </a:r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frailer individuals have failed already, so the overall hazard rate drops. </a:t>
            </a:r>
            <a:r>
              <a:rPr lang="en-US" dirty="0" smtClean="0"/>
              <a:t>Yet </a:t>
            </a:r>
            <a:r>
              <a:rPr lang="en-US" dirty="0"/>
              <a:t>time is passing, so each person’s risk is still rising.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351133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82474"/>
            <a:ext cx="8229600" cy="5243690"/>
          </a:xfrm>
        </p:spPr>
        <p:txBody>
          <a:bodyPr>
            <a:no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dirty="0"/>
              <a:t>In a shared frailty model, HR estimates are for time 0.  </a:t>
            </a:r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/>
              <a:t>Covariate effects decrease as the frail fail.</a:t>
            </a:r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/>
              <a:t>Gamma frailty models.  Covariate effects completely disappear over time.</a:t>
            </a:r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/>
              <a:t>Inverse-Gaussian models.  Covariate effects decrease but do not disappear over time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387359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3356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Other </a:t>
            </a:r>
            <a:r>
              <a:rPr lang="en-US" dirty="0"/>
              <a:t>issues in survival analysis not covered today include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98564"/>
            <a:ext cx="8229600" cy="4027599"/>
          </a:xfrm>
        </p:spPr>
        <p:txBody>
          <a:bodyPr/>
          <a:lstStyle/>
          <a:p>
            <a:pPr lvl="1">
              <a:buFont typeface="Arial"/>
              <a:buChar char="•"/>
            </a:pPr>
            <a:r>
              <a:rPr lang="en-US" dirty="0" smtClean="0"/>
              <a:t>Events </a:t>
            </a:r>
            <a:r>
              <a:rPr lang="en-US" dirty="0"/>
              <a:t>that can occur more than once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heart attacks, for example)</a:t>
            </a:r>
          </a:p>
          <a:p>
            <a:pPr lvl="1">
              <a:buFont typeface="Arial"/>
              <a:buChar char="•"/>
            </a:pPr>
            <a:r>
              <a:rPr lang="en-US" dirty="0"/>
              <a:t>Parallel processes </a:t>
            </a:r>
          </a:p>
          <a:p>
            <a:pPr lvl="1">
              <a:buFont typeface="Arial"/>
              <a:buChar char="•"/>
            </a:pPr>
            <a:r>
              <a:rPr lang="en-US" dirty="0"/>
              <a:t>Unshared frailty</a:t>
            </a:r>
          </a:p>
        </p:txBody>
      </p:sp>
    </p:spTree>
    <p:extLst>
      <p:ext uri="{BB962C8B-B14F-4D97-AF65-F5344CB8AC3E}">
        <p14:creationId xmlns="" xmlns:p14="http://schemas.microsoft.com/office/powerpoint/2010/main" val="29071144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Questions,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72241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GB" b="1" dirty="0"/>
              <a:t>Risk for Late-life Re-injury, Dementia, and Death Among Individuals with Traumatic Brain Injury: 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A </a:t>
            </a:r>
            <a:r>
              <a:rPr lang="en-GB" b="1" dirty="0"/>
              <a:t>population-based study</a:t>
            </a:r>
            <a:endParaRPr lang="en-US" b="1" dirty="0"/>
          </a:p>
          <a:p>
            <a:pPr marL="457200" lvl="1" indent="0">
              <a:buNone/>
            </a:pPr>
            <a:endParaRPr lang="en-US" sz="2400" dirty="0" smtClean="0"/>
          </a:p>
          <a:p>
            <a:pPr marL="457200" lvl="1" indent="0" algn="ctr">
              <a:buNone/>
            </a:pPr>
            <a:r>
              <a:rPr lang="en-US" sz="2400" dirty="0" smtClean="0"/>
              <a:t>Kristen </a:t>
            </a:r>
            <a:r>
              <a:rPr lang="en-US" sz="2400" dirty="0"/>
              <a:t>Dams-O’Connor, Laura E Gibbons,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James </a:t>
            </a:r>
            <a:r>
              <a:rPr lang="en-US" sz="2400" dirty="0"/>
              <a:t>D Bowen, Susan M McCurry, Eric B Larson, </a:t>
            </a:r>
            <a:endParaRPr lang="en-US" sz="2400" dirty="0" smtClean="0"/>
          </a:p>
          <a:p>
            <a:pPr marL="457200" lvl="1" indent="0" algn="ctr">
              <a:buNone/>
            </a:pPr>
            <a:r>
              <a:rPr lang="en-US" sz="2400" dirty="0" smtClean="0"/>
              <a:t>Paul </a:t>
            </a:r>
            <a:r>
              <a:rPr lang="en-US" sz="2400" dirty="0"/>
              <a:t>K Crane</a:t>
            </a:r>
            <a:r>
              <a:rPr lang="en-US" sz="2400" dirty="0" smtClean="0"/>
              <a:t>.</a:t>
            </a:r>
          </a:p>
          <a:p>
            <a:pPr marL="457200" lvl="1" indent="0" algn="ctr">
              <a:buNone/>
            </a:pPr>
            <a:endParaRPr lang="en-US" sz="2400" dirty="0"/>
          </a:p>
          <a:p>
            <a:pPr marL="457200" lvl="1" indent="0" algn="ctr">
              <a:buNone/>
            </a:pPr>
            <a:r>
              <a:rPr lang="en-US" sz="2400" i="1" dirty="0"/>
              <a:t>J </a:t>
            </a:r>
            <a:r>
              <a:rPr lang="en-US" sz="2400" i="1" dirty="0" err="1"/>
              <a:t>Neurol</a:t>
            </a:r>
            <a:r>
              <a:rPr lang="en-US" sz="2400" i="1" dirty="0"/>
              <a:t> </a:t>
            </a:r>
            <a:r>
              <a:rPr lang="en-US" sz="2400" i="1" dirty="0" err="1"/>
              <a:t>Neurosurg</a:t>
            </a:r>
            <a:r>
              <a:rPr lang="en-US" sz="2400" i="1" dirty="0"/>
              <a:t> Psychiatry </a:t>
            </a:r>
            <a:r>
              <a:rPr lang="en-US" sz="2400" dirty="0"/>
              <a:t>2013 Feb;84(2):177-82.</a:t>
            </a:r>
          </a:p>
        </p:txBody>
      </p:sp>
    </p:spTree>
    <p:extLst>
      <p:ext uri="{BB962C8B-B14F-4D97-AF65-F5344CB8AC3E}">
        <p14:creationId xmlns="" xmlns:p14="http://schemas.microsoft.com/office/powerpoint/2010/main" val="1316586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4188"/>
            <a:ext cx="8229600" cy="5501975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TBI-LOC = </a:t>
            </a:r>
            <a:r>
              <a:rPr lang="en-GB" dirty="0"/>
              <a:t>Traumatic Brain Injury with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			 Loss </a:t>
            </a:r>
            <a:r>
              <a:rPr lang="en-GB" dirty="0"/>
              <a:t>of </a:t>
            </a:r>
            <a:r>
              <a:rPr lang="en-GB" dirty="0" smtClean="0"/>
              <a:t>Consciousness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GB" dirty="0"/>
              <a:t>Outcomes (different ways of defining failure)</a:t>
            </a:r>
            <a:endParaRPr lang="en-US" dirty="0"/>
          </a:p>
          <a:p>
            <a:pPr lvl="2">
              <a:spcBef>
                <a:spcPts val="1200"/>
              </a:spcBef>
            </a:pPr>
            <a:r>
              <a:rPr lang="en-GB" dirty="0"/>
              <a:t>TBI-LOC during follow-up</a:t>
            </a:r>
            <a:endParaRPr lang="en-US" dirty="0"/>
          </a:p>
          <a:p>
            <a:pPr lvl="2">
              <a:spcBef>
                <a:spcPts val="1200"/>
              </a:spcBef>
            </a:pPr>
            <a:r>
              <a:rPr lang="en-GB" dirty="0"/>
              <a:t>Dementia</a:t>
            </a:r>
            <a:endParaRPr lang="en-US" dirty="0"/>
          </a:p>
          <a:p>
            <a:pPr lvl="2">
              <a:spcBef>
                <a:spcPts val="1200"/>
              </a:spcBef>
            </a:pPr>
            <a:r>
              <a:rPr lang="en-GB" dirty="0"/>
              <a:t>Death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2619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Survival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2101493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sz="2400" dirty="0"/>
              <a:t>The number who survive out of the total number at risk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/>
              <a:t>In this example, “failure” is a TBI-LOC after baseline.</a:t>
            </a:r>
          </a:p>
          <a:p>
            <a:pPr lvl="1">
              <a:buFont typeface="Arial" pitchFamily="34" charset="0"/>
              <a:buChar char="•"/>
            </a:pPr>
            <a:r>
              <a:rPr lang="en-US" sz="2400" dirty="0"/>
              <a:t>4225 participants, with 96 TBI-LOC after baseline.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380" y="2895839"/>
            <a:ext cx="4702139" cy="35497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3729648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en-US" dirty="0"/>
              <a:t>The probability of failing given survival until this time (currently at risk)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The hazard function reflects the hazard at each time point. 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It’s usually easier to look at the cumulative hazard graph.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36243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Cumulative Hazard for TBI with </a:t>
            </a:r>
            <a:r>
              <a:rPr lang="en-US" dirty="0" smtClean="0"/>
              <a:t>LOC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900"/>
            <a:ext cx="8229600" cy="91475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(with 95% confidence bands)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736" y="2184659"/>
            <a:ext cx="5559263" cy="41968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562729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/>
              <a:t>Think carefully about onset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time </a:t>
            </a:r>
            <a:r>
              <a:rPr lang="en-US" dirty="0"/>
              <a:t>at risk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/>
              <a:t>Study entry</a:t>
            </a:r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/>
              <a:t>Time-dependent covariates</a:t>
            </a:r>
          </a:p>
          <a:p>
            <a:pPr lvl="1">
              <a:spcBef>
                <a:spcPts val="1800"/>
              </a:spcBef>
              <a:buFont typeface="Arial" pitchFamily="34" charset="0"/>
              <a:buChar char="•"/>
            </a:pPr>
            <a:r>
              <a:rPr lang="en-US" dirty="0"/>
              <a:t>What to do about exposures which occur before study entry (left truncation)</a:t>
            </a:r>
          </a:p>
        </p:txBody>
      </p:sp>
    </p:spTree>
    <p:extLst>
      <p:ext uri="{BB962C8B-B14F-4D97-AF65-F5344CB8AC3E}">
        <p14:creationId xmlns="" xmlns:p14="http://schemas.microsoft.com/office/powerpoint/2010/main" val="3835357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</TotalTime>
  <Words>1152</Words>
  <Application>Microsoft Office PowerPoint</Application>
  <PresentationFormat>On-screen Show (4:3)</PresentationFormat>
  <Paragraphs>189</Paragraphs>
  <Slides>35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Survival Analysis  and the ACT study</vt:lpstr>
      <vt:lpstr>Acknowledgement</vt:lpstr>
      <vt:lpstr>What is survival analysis?</vt:lpstr>
      <vt:lpstr>ACT example</vt:lpstr>
      <vt:lpstr>Slide 5</vt:lpstr>
      <vt:lpstr>Survival function</vt:lpstr>
      <vt:lpstr>Hazard function</vt:lpstr>
      <vt:lpstr>Cumulative Hazard for TBI with LOC</vt:lpstr>
      <vt:lpstr>Think carefully about onset of  time at risk</vt:lpstr>
      <vt:lpstr>ACT : TBI-LOC during follow-up</vt:lpstr>
      <vt:lpstr>Time axis</vt:lpstr>
      <vt:lpstr>ACT onsetdate for dementia outcomes</vt:lpstr>
      <vt:lpstr>Age as the time axis</vt:lpstr>
      <vt:lpstr>Think carefully about censoring</vt:lpstr>
      <vt:lpstr>Slide 15</vt:lpstr>
      <vt:lpstr>Slide 16</vt:lpstr>
      <vt:lpstr>ACT censoring variables</vt:lpstr>
      <vt:lpstr>Modeling</vt:lpstr>
      <vt:lpstr>Slide 19</vt:lpstr>
      <vt:lpstr>Semi-parametric (Cox)</vt:lpstr>
      <vt:lpstr>Hazard Ratios</vt:lpstr>
      <vt:lpstr>Model checking</vt:lpstr>
      <vt:lpstr>Parametric</vt:lpstr>
      <vt:lpstr>Accelerated failure time</vt:lpstr>
      <vt:lpstr>Types of accelerated failure time (AFT) models</vt:lpstr>
      <vt:lpstr>Baseline report of TBI-LOC  and the risk of dementia </vt:lpstr>
      <vt:lpstr>Our AFT model for any dementia</vt:lpstr>
      <vt:lpstr>Slide 28</vt:lpstr>
      <vt:lpstr>Competing risks</vt:lpstr>
      <vt:lpstr>What is going on in competing risks? </vt:lpstr>
      <vt:lpstr>Shared frailty, aka unobserved heterogeneity or random-effects </vt:lpstr>
      <vt:lpstr>Slide 32</vt:lpstr>
      <vt:lpstr>Slide 33</vt:lpstr>
      <vt:lpstr> Other issues in survival analysis not covered today include </vt:lpstr>
      <vt:lpstr>Questions, discussion</vt:lpstr>
    </vt:vector>
  </TitlesOfParts>
  <Company>Elizabeth Sanders Design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Survival Analysis  and the ACT study</dc:title>
  <dc:creator>Elizabeth Sanders</dc:creator>
  <cp:lastModifiedBy>nwhitehead</cp:lastModifiedBy>
  <cp:revision>38</cp:revision>
  <dcterms:created xsi:type="dcterms:W3CDTF">2013-05-31T19:17:31Z</dcterms:created>
  <dcterms:modified xsi:type="dcterms:W3CDTF">2013-06-11T20:43:04Z</dcterms:modified>
</cp:coreProperties>
</file>