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notesMasterIdLst>
    <p:notesMasterId r:id="rId39"/>
  </p:notesMasterIdLst>
  <p:sldIdLst>
    <p:sldId id="298" r:id="rId7"/>
    <p:sldId id="461" r:id="rId8"/>
    <p:sldId id="429" r:id="rId9"/>
    <p:sldId id="430" r:id="rId10"/>
    <p:sldId id="431" r:id="rId11"/>
    <p:sldId id="437" r:id="rId12"/>
    <p:sldId id="438" r:id="rId13"/>
    <p:sldId id="435" r:id="rId14"/>
    <p:sldId id="439" r:id="rId15"/>
    <p:sldId id="444" r:id="rId16"/>
    <p:sldId id="440" r:id="rId17"/>
    <p:sldId id="441" r:id="rId18"/>
    <p:sldId id="442" r:id="rId19"/>
    <p:sldId id="443" r:id="rId20"/>
    <p:sldId id="446" r:id="rId21"/>
    <p:sldId id="445" r:id="rId22"/>
    <p:sldId id="448" r:id="rId23"/>
    <p:sldId id="420" r:id="rId24"/>
    <p:sldId id="434" r:id="rId25"/>
    <p:sldId id="433" r:id="rId26"/>
    <p:sldId id="432" r:id="rId27"/>
    <p:sldId id="454" r:id="rId28"/>
    <p:sldId id="452" r:id="rId29"/>
    <p:sldId id="453" r:id="rId30"/>
    <p:sldId id="455" r:id="rId31"/>
    <p:sldId id="456" r:id="rId32"/>
    <p:sldId id="449" r:id="rId33"/>
    <p:sldId id="457" r:id="rId34"/>
    <p:sldId id="458" r:id="rId35"/>
    <p:sldId id="451" r:id="rId36"/>
    <p:sldId id="459" r:id="rId37"/>
    <p:sldId id="46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2AF00"/>
    <a:srgbClr val="404040"/>
    <a:srgbClr val="0073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>
        <p:scale>
          <a:sx n="50" d="100"/>
          <a:sy n="50" d="100"/>
        </p:scale>
        <p:origin x="-1816" y="-7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0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2784D-98C0-4F06-9CF9-7CC94906926B}" type="datetimeFigureOut">
              <a:rPr lang="en-US" smtClean="0"/>
              <a:t>6/10/14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1A13E-92D7-4A6A-8D80-00369470A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1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8C08-5D68-423A-AC31-67134045240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7AE1-861C-43FF-A4D8-91A613FA5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8C08-5D68-423A-AC31-67134045240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7AE1-861C-43FF-A4D8-91A613FA5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8C08-5D68-423A-AC31-67134045240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7AE1-861C-43FF-A4D8-91A613FA5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566928" indent="-566928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1380744" indent="-466344" algn="l">
              <a:buClr>
                <a:schemeClr val="bg1"/>
              </a:buClr>
              <a:buFont typeface="Arial" pitchFamily="34" charset="0"/>
              <a:buChar char="•"/>
              <a:defRPr baseline="0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  <a:p>
            <a:pPr lvl="1"/>
            <a:r>
              <a:rPr lang="en-US" dirty="0" smtClean="0"/>
              <a:t>Secondary bullets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1377950" indent="-463550">
              <a:buClr>
                <a:schemeClr val="bg1"/>
              </a:buClr>
              <a:buFont typeface="Arial" pitchFamily="34" charset="0"/>
              <a:buChar char="•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8C08-5D68-423A-AC31-67134045240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7AE1-861C-43FF-A4D8-91A613FA5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566928" indent="-566928" algn="l">
              <a:buFontTx/>
              <a:buBlip>
                <a:blip r:embed="rId2"/>
              </a:buBlip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1380744" indent="-466344" algn="l">
              <a:buFont typeface="Wingdings" pitchFamily="2" charset="2"/>
              <a:buChar char="§"/>
              <a:defRPr baseline="0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  <a:p>
            <a:pPr lvl="1"/>
            <a:r>
              <a:rPr lang="en-US" dirty="0" smtClean="0"/>
              <a:t>Secondary bullets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1377950" indent="-463550">
              <a:buFont typeface="Arial" pitchFamily="34" charset="0"/>
              <a:buChar char="•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8C08-5D68-423A-AC31-67134045240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7AE1-861C-43FF-A4D8-91A613FA5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8C08-5D68-423A-AC31-67134045240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7AE1-861C-43FF-A4D8-91A613FA5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8C08-5D68-423A-AC31-67134045240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7AE1-861C-43FF-A4D8-91A613FA5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8C08-5D68-423A-AC31-67134045240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7AE1-861C-43FF-A4D8-91A613FA5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8C08-5D68-423A-AC31-67134045240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7AE1-861C-43FF-A4D8-91A613FA5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8C08-5D68-423A-AC31-67134045240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7AE1-861C-43FF-A4D8-91A613FA5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8C08-5D68-423A-AC31-67134045240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7AE1-861C-43FF-A4D8-91A613FA5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98C08-5D68-423A-AC31-67134045240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17AE1-861C-43FF-A4D8-91A613FA5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9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Active Logo Trace Grey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83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33400" y="1295400"/>
            <a:ext cx="8229600" cy="1447800"/>
          </a:xfrm>
        </p:spPr>
        <p:txBody>
          <a:bodyPr>
            <a:noAutofit/>
          </a:bodyPr>
          <a:lstStyle/>
          <a:p>
            <a:r>
              <a:rPr lang="en-US" sz="3500" b="1" dirty="0"/>
              <a:t>Survey of </a:t>
            </a:r>
            <a:r>
              <a:rPr lang="en-US" sz="3500" b="1" dirty="0" smtClean="0"/>
              <a:t>alternative </a:t>
            </a:r>
            <a:r>
              <a:rPr lang="en-US" sz="3500" b="1" dirty="0"/>
              <a:t>uses of </a:t>
            </a:r>
            <a:r>
              <a:rPr lang="en-US" sz="3500" b="1" dirty="0" smtClean="0"/>
              <a:t>ACTIVE data, review </a:t>
            </a:r>
            <a:r>
              <a:rPr lang="en-US" sz="3500" b="1" dirty="0"/>
              <a:t>of completed work and lessons </a:t>
            </a:r>
            <a:r>
              <a:rPr lang="en-US" sz="3500" b="1" dirty="0" smtClean="0"/>
              <a:t>learned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2800" b="1" dirty="0" smtClean="0"/>
              <a:t>Friday Harbor Advanced Psychometrics Workshop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2800" b="1" dirty="0" smtClean="0"/>
              <a:t>June 9-13, 2014</a:t>
            </a:r>
            <a:br>
              <a:rPr lang="en-US" sz="2800" b="1" dirty="0" smtClean="0"/>
            </a:br>
            <a:endParaRPr lang="en-US" sz="2800" i="1" dirty="0" smtClean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405759" y="3276600"/>
            <a:ext cx="6400800" cy="1219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en-US" sz="2800" b="1" i="1" dirty="0" smtClean="0"/>
          </a:p>
          <a:p>
            <a:pPr>
              <a:spcBef>
                <a:spcPts val="0"/>
              </a:spcBef>
            </a:pPr>
            <a:r>
              <a:rPr lang="en-US" sz="2800" b="1" i="1" dirty="0" smtClean="0"/>
              <a:t>Presenter:  </a:t>
            </a:r>
            <a:r>
              <a:rPr lang="en-US" sz="28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Alden L. Gross, PhD MHS</a:t>
            </a:r>
            <a:endParaRPr lang="en-US" sz="1600" b="1" dirty="0" smtClean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Picture 10" descr="logo-nin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5077" y="6019800"/>
            <a:ext cx="1775323" cy="586419"/>
          </a:xfrm>
          <a:prstGeom prst="rect">
            <a:avLst/>
          </a:prstGeom>
        </p:spPr>
      </p:pic>
      <p:pic>
        <p:nvPicPr>
          <p:cNvPr id="12" name="Picture 11" descr="header_n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0017" y="6096000"/>
            <a:ext cx="2385783" cy="498208"/>
          </a:xfrm>
          <a:prstGeom prst="rect">
            <a:avLst/>
          </a:prstGeom>
        </p:spPr>
      </p:pic>
      <p:pic>
        <p:nvPicPr>
          <p:cNvPr id="10" name="Picture 9" descr="Active Logo Tra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4800600"/>
            <a:ext cx="2963918" cy="938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090" y="762000"/>
            <a:ext cx="6227285" cy="578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295400" y="76200"/>
            <a:ext cx="7620000" cy="60960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Concern: Generalizability of training effects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562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894446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295400" y="76200"/>
            <a:ext cx="7620000" cy="60960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Concern: Generalizability of training effects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163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95400" y="76200"/>
            <a:ext cx="7620000" cy="60960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Concern: Generalizability of training effects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447800"/>
            <a:ext cx="7772400" cy="4648200"/>
          </a:xfrm>
          <a:prstGeom prst="rect">
            <a:avLst/>
          </a:prstGeom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b="1" dirty="0" err="1" smtClean="0">
                <a:solidFill>
                  <a:schemeClr val="bg2"/>
                </a:solidFill>
              </a:rPr>
              <a:t>Prindle</a:t>
            </a:r>
            <a:r>
              <a:rPr lang="en-US" altLang="en-US" sz="2800" b="1" dirty="0" smtClean="0">
                <a:solidFill>
                  <a:schemeClr val="bg2"/>
                </a:solidFill>
              </a:rPr>
              <a:t> &amp; </a:t>
            </a:r>
            <a:r>
              <a:rPr lang="en-US" altLang="en-US" sz="2800" b="1" dirty="0" err="1" smtClean="0">
                <a:solidFill>
                  <a:schemeClr val="bg2"/>
                </a:solidFill>
              </a:rPr>
              <a:t>McArdle</a:t>
            </a:r>
            <a:r>
              <a:rPr lang="en-US" altLang="en-US" sz="2800" b="1" dirty="0" smtClean="0">
                <a:solidFill>
                  <a:schemeClr val="bg2"/>
                </a:solidFill>
              </a:rPr>
              <a:t> (2013)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 smtClean="0">
                <a:solidFill>
                  <a:schemeClr val="bg2"/>
                </a:solidFill>
              </a:rPr>
              <a:t>Constructed sampling weights to scale to HRS using 3 approaches: logistic regression, decision tree analysis, post-stratification weighting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 smtClean="0">
                <a:solidFill>
                  <a:schemeClr val="bg2"/>
                </a:solidFill>
              </a:rPr>
              <a:t>Adjusted for age, education, sex, race/ethnicity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 smtClean="0">
                <a:solidFill>
                  <a:schemeClr val="bg2"/>
                </a:solidFill>
              </a:rPr>
              <a:t>Using the weights, ACTIVE analyses may be considered nationally representative based on HRS demographics</a:t>
            </a:r>
          </a:p>
        </p:txBody>
      </p:sp>
    </p:spTree>
    <p:extLst>
      <p:ext uri="{BB962C8B-B14F-4D97-AF65-F5344CB8AC3E}">
        <p14:creationId xmlns:p14="http://schemas.microsoft.com/office/powerpoint/2010/main" val="511864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61055" y="1863598"/>
            <a:ext cx="5484559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295400" y="76200"/>
            <a:ext cx="7620000" cy="60960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Concern: Generalizability of training effects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495800" y="1447800"/>
            <a:ext cx="4495800" cy="4648200"/>
          </a:xfrm>
          <a:prstGeom prst="rect">
            <a:avLst/>
          </a:prstGeom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 smtClean="0">
                <a:solidFill>
                  <a:schemeClr val="bg2"/>
                </a:solidFill>
              </a:rPr>
              <a:t>Weights may be used to scale associations to a nationally representative sample based on HRS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 smtClean="0">
                <a:solidFill>
                  <a:schemeClr val="bg2"/>
                </a:solidFill>
              </a:rPr>
              <a:t>Weights are not in the FHL dataset, but can be easily constructed following </a:t>
            </a:r>
            <a:r>
              <a:rPr lang="en-US" altLang="en-US" sz="2800" dirty="0" err="1" smtClean="0">
                <a:solidFill>
                  <a:schemeClr val="bg2"/>
                </a:solidFill>
              </a:rPr>
              <a:t>Prindle</a:t>
            </a:r>
            <a:r>
              <a:rPr lang="en-US" altLang="en-US" sz="2800" dirty="0" smtClean="0">
                <a:solidFill>
                  <a:schemeClr val="bg2"/>
                </a:solidFill>
              </a:rPr>
              <a:t> &amp; </a:t>
            </a:r>
            <a:r>
              <a:rPr lang="en-US" altLang="en-US" sz="2800" dirty="0" err="1" smtClean="0">
                <a:solidFill>
                  <a:schemeClr val="bg2"/>
                </a:solidFill>
              </a:rPr>
              <a:t>McArdle</a:t>
            </a:r>
            <a:r>
              <a:rPr lang="en-US" altLang="en-US" sz="2800" dirty="0" smtClean="0">
                <a:solidFill>
                  <a:schemeClr val="bg2"/>
                </a:solidFill>
              </a:rPr>
              <a:t> (2013)</a:t>
            </a:r>
          </a:p>
        </p:txBody>
      </p:sp>
    </p:spTree>
    <p:extLst>
      <p:ext uri="{BB962C8B-B14F-4D97-AF65-F5344CB8AC3E}">
        <p14:creationId xmlns:p14="http://schemas.microsoft.com/office/powerpoint/2010/main" val="3430572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95400" y="76200"/>
            <a:ext cx="7620000" cy="6096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Lessons learned: Training outcomes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447800"/>
            <a:ext cx="7772400" cy="4648200"/>
          </a:xfrm>
          <a:prstGeom prst="rect">
            <a:avLst/>
          </a:prstGeom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b="1" dirty="0" smtClean="0">
                <a:solidFill>
                  <a:schemeClr val="bg2"/>
                </a:solidFill>
              </a:rPr>
              <a:t>If you write a paper with ACTIVE, test for differences by intervention group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>
                <a:solidFill>
                  <a:schemeClr val="bg2"/>
                </a:solidFill>
              </a:rPr>
              <a:t>Reviewers </a:t>
            </a:r>
            <a:r>
              <a:rPr lang="en-US" altLang="en-US" sz="2800" dirty="0" smtClean="0">
                <a:solidFill>
                  <a:schemeClr val="bg2"/>
                </a:solidFill>
              </a:rPr>
              <a:t>always </a:t>
            </a:r>
            <a:r>
              <a:rPr lang="en-US" altLang="en-US" sz="2800" dirty="0">
                <a:solidFill>
                  <a:schemeClr val="bg2"/>
                </a:solidFill>
              </a:rPr>
              <a:t>ask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 smtClean="0">
                <a:solidFill>
                  <a:schemeClr val="bg2"/>
                </a:solidFill>
              </a:rPr>
              <a:t>Test association in control group first (</a:t>
            </a:r>
            <a:r>
              <a:rPr lang="en-US" altLang="en-US" sz="2800" dirty="0" err="1" smtClean="0">
                <a:solidFill>
                  <a:schemeClr val="bg2"/>
                </a:solidFill>
              </a:rPr>
              <a:t>intgrp</a:t>
            </a:r>
            <a:r>
              <a:rPr lang="en-US" altLang="en-US" sz="2800" dirty="0" smtClean="0">
                <a:solidFill>
                  <a:schemeClr val="bg2"/>
                </a:solidFill>
              </a:rPr>
              <a:t>==4, N=698), then test intervention effect with interactions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 smtClean="0">
                <a:solidFill>
                  <a:schemeClr val="bg2"/>
                </a:solidFill>
              </a:rPr>
              <a:t>ACTIVE’s advantage is the randomization to training, not representativeness</a:t>
            </a:r>
          </a:p>
        </p:txBody>
      </p:sp>
    </p:spTree>
    <p:extLst>
      <p:ext uri="{BB962C8B-B14F-4D97-AF65-F5344CB8AC3E}">
        <p14:creationId xmlns:p14="http://schemas.microsoft.com/office/powerpoint/2010/main" val="2217763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-381000"/>
            <a:ext cx="8001000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Lessons learned: Perceptions about memory</a:t>
            </a:r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0" y="574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400">
              <a:latin typeface="Times" pitchFamily="1" charset="0"/>
            </a:endParaRPr>
          </a:p>
        </p:txBody>
      </p:sp>
      <p:graphicFrame>
        <p:nvGraphicFramePr>
          <p:cNvPr id="1229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53291"/>
              </p:ext>
            </p:extLst>
          </p:nvPr>
        </p:nvGraphicFramePr>
        <p:xfrm>
          <a:off x="325437" y="426121"/>
          <a:ext cx="8132763" cy="5974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5" name="Worksheet" r:id="rId3" imgW="7362943" imgH="4562577" progId="Excel.Sheet.8">
                  <p:embed/>
                </p:oleObj>
              </mc:Choice>
              <mc:Fallback>
                <p:oleObj name="Worksheet" r:id="rId3" imgW="7362943" imgH="4562577" progId="Excel.Sheet.8">
                  <p:embed/>
                  <p:pic>
                    <p:nvPicPr>
                      <p:cNvPr id="0" name="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7" y="426121"/>
                        <a:ext cx="8132763" cy="59746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Up Arrow 4"/>
          <p:cNvSpPr/>
          <p:nvPr/>
        </p:nvSpPr>
        <p:spPr>
          <a:xfrm>
            <a:off x="7239000" y="3733800"/>
            <a:ext cx="121919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27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686800" cy="403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447800" y="0"/>
            <a:ext cx="8001000" cy="1295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Lessons learned: Perceptions about memory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5486400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2"/>
                </a:solidFill>
              </a:rPr>
              <a:t>Parisi</a:t>
            </a:r>
            <a:r>
              <a:rPr lang="en-US" dirty="0">
                <a:solidFill>
                  <a:schemeClr val="bg2"/>
                </a:solidFill>
              </a:rPr>
              <a:t> et al. (2011). Modeling Change in Memory Performance and Memory Perceptions: Findings from the ACTIVE Study. Psychology &amp; Aging</a:t>
            </a:r>
            <a:r>
              <a:rPr lang="en-US" dirty="0" smtClean="0">
                <a:solidFill>
                  <a:schemeClr val="bg2"/>
                </a:solidFill>
              </a:rPr>
              <a:t>.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(change in MFQ associated with change in memory)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069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447800" y="0"/>
            <a:ext cx="8001000" cy="1295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Lessons learned: Perceptions about memory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0" y="990600"/>
            <a:ext cx="8305800" cy="5334000"/>
          </a:xfrm>
          <a:prstGeom prst="rect">
            <a:avLst/>
          </a:prstGeom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b="1" dirty="0" smtClean="0">
                <a:solidFill>
                  <a:schemeClr val="bg2"/>
                </a:solidFill>
              </a:rPr>
              <a:t>Application: Personality in Cognition (R03 </a:t>
            </a:r>
            <a:r>
              <a:rPr lang="en-US" altLang="en-US" sz="2800" b="1" dirty="0" err="1" smtClean="0">
                <a:solidFill>
                  <a:schemeClr val="bg2"/>
                </a:solidFill>
              </a:rPr>
              <a:t>Parisi</a:t>
            </a:r>
            <a:r>
              <a:rPr lang="en-US" altLang="en-US" sz="2800" b="1" dirty="0" smtClean="0">
                <a:solidFill>
                  <a:schemeClr val="bg2"/>
                </a:solidFill>
              </a:rPr>
              <a:t>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500" dirty="0" smtClean="0">
                <a:solidFill>
                  <a:schemeClr val="bg2"/>
                </a:solidFill>
              </a:rPr>
              <a:t>Goal: Associate PIC (intellectual self-efficacy and concerns about intellectual aging) with objective cognitive performance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500" dirty="0" smtClean="0">
                <a:solidFill>
                  <a:schemeClr val="bg2"/>
                </a:solidFill>
              </a:rPr>
              <a:t>7 steps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500" dirty="0">
                <a:solidFill>
                  <a:schemeClr val="bg2"/>
                </a:solidFill>
              </a:rPr>
              <a:t>Unconditional LGM, control group only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500" dirty="0">
                <a:solidFill>
                  <a:schemeClr val="bg2"/>
                </a:solidFill>
              </a:rPr>
              <a:t>Conditional LGM, control group only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500" dirty="0">
                <a:solidFill>
                  <a:schemeClr val="bg2"/>
                </a:solidFill>
              </a:rPr>
              <a:t>Unconditional LGM, </a:t>
            </a:r>
            <a:r>
              <a:rPr lang="en-US" altLang="en-US" sz="2500" dirty="0" smtClean="0">
                <a:solidFill>
                  <a:schemeClr val="bg2"/>
                </a:solidFill>
              </a:rPr>
              <a:t>full sample</a:t>
            </a:r>
            <a:endParaRPr lang="en-US" altLang="en-US" sz="2500" dirty="0">
              <a:solidFill>
                <a:schemeClr val="bg2"/>
              </a:solidFill>
            </a:endParaRPr>
          </a:p>
          <a:p>
            <a:pPr lvl="2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500" dirty="0">
                <a:solidFill>
                  <a:schemeClr val="bg2"/>
                </a:solidFill>
              </a:rPr>
              <a:t>Conditional LGM, full </a:t>
            </a:r>
            <a:r>
              <a:rPr lang="en-US" altLang="en-US" sz="2500" dirty="0" smtClean="0">
                <a:solidFill>
                  <a:schemeClr val="bg2"/>
                </a:solidFill>
              </a:rPr>
              <a:t>sample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500" dirty="0">
                <a:solidFill>
                  <a:schemeClr val="bg2"/>
                </a:solidFill>
              </a:rPr>
              <a:t>Unconditional </a:t>
            </a:r>
            <a:r>
              <a:rPr lang="en-US" altLang="en-US" sz="2500" dirty="0" smtClean="0">
                <a:solidFill>
                  <a:schemeClr val="bg2"/>
                </a:solidFill>
              </a:rPr>
              <a:t>GMM</a:t>
            </a:r>
            <a:r>
              <a:rPr lang="en-US" altLang="en-US" sz="2500" dirty="0">
                <a:solidFill>
                  <a:schemeClr val="bg2"/>
                </a:solidFill>
              </a:rPr>
              <a:t>, full </a:t>
            </a:r>
            <a:r>
              <a:rPr lang="en-US" altLang="en-US" sz="2500" dirty="0" smtClean="0">
                <a:solidFill>
                  <a:schemeClr val="bg2"/>
                </a:solidFill>
              </a:rPr>
              <a:t>sample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500" dirty="0">
                <a:solidFill>
                  <a:schemeClr val="bg2"/>
                </a:solidFill>
              </a:rPr>
              <a:t>Unconditional parallel process models of PIC, cognition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500" dirty="0" smtClean="0">
                <a:solidFill>
                  <a:schemeClr val="bg2"/>
                </a:solidFill>
              </a:rPr>
              <a:t>Conditional </a:t>
            </a:r>
            <a:r>
              <a:rPr lang="en-US" altLang="en-US" sz="2500" dirty="0">
                <a:solidFill>
                  <a:schemeClr val="bg2"/>
                </a:solidFill>
              </a:rPr>
              <a:t>parallel process models of PIC, </a:t>
            </a:r>
            <a:r>
              <a:rPr lang="en-US" altLang="en-US" sz="2500" dirty="0" smtClean="0">
                <a:solidFill>
                  <a:schemeClr val="bg2"/>
                </a:solidFill>
              </a:rPr>
              <a:t>cognition</a:t>
            </a:r>
          </a:p>
        </p:txBody>
      </p:sp>
    </p:spTree>
    <p:extLst>
      <p:ext uri="{BB962C8B-B14F-4D97-AF65-F5344CB8AC3E}">
        <p14:creationId xmlns:p14="http://schemas.microsoft.com/office/powerpoint/2010/main" val="587844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0"/>
            <a:ext cx="6248400" cy="374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Latent growth curve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044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C:\work\FH2014\PRIVATE\ALG\2011-06-08 14.56.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79600" y="254000"/>
            <a:ext cx="5334000" cy="71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1600200" y="7620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Latent growth curve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79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Times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Times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Times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cs typeface="+mj-cs"/>
              </a:rPr>
              <a:t>Acknowledgements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>
                <a:solidFill>
                  <a:srgbClr val="000000"/>
                </a:solidFill>
              </a:rPr>
              <a:t>Funded in part by Grant R13 AG030995 from the National Institute on Aging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>
                <a:solidFill>
                  <a:schemeClr val="bg2"/>
                </a:solidFill>
              </a:rPr>
              <a:t>The views expressed in written conference materials or publications and by speakers and moderators do not necessarily reflect the official policies of the Department of Health and Human Services; nor does mention by trade names, commercial practices, or organizations imply endorsement by the U.S. Government.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0"/>
          </p:nvPr>
        </p:nvSpPr>
        <p:spPr bwMode="auto">
          <a:xfrm>
            <a:off x="685800" y="6248400"/>
            <a:ext cx="35052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sz="1800" dirty="0" smtClean="0">
                <a:solidFill>
                  <a:schemeClr val="tx2"/>
                </a:solidFill>
              </a:rPr>
              <a:t>Friday Harbor Psychometrics, 2014</a:t>
            </a:r>
          </a:p>
        </p:txBody>
      </p:sp>
    </p:spTree>
    <p:extLst>
      <p:ext uri="{BB962C8B-B14F-4D97-AF65-F5344CB8AC3E}">
        <p14:creationId xmlns:p14="http://schemas.microsoft.com/office/powerpoint/2010/main" val="2247607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C:\work\FH2014\PRIVATE\ALG\2013-06-15 06.44.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28700"/>
            <a:ext cx="7010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1600200" y="7620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Latent growth curve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037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C:\work\FH2014\PRIVATE\ALG\2011-01-12 17.55.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1600200" y="7620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Latent growth curve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912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 </a:t>
            </a:r>
            <a:r>
              <a:rPr lang="en-US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challenge: </a:t>
            </a:r>
            <a:r>
              <a:rPr lang="en-US" alt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Nonequivalence of memory </a:t>
            </a:r>
            <a:r>
              <a:rPr lang="en-US" altLang="en-US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tests</a:t>
            </a:r>
            <a:r>
              <a:rPr lang="en-US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961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066800"/>
            <a:ext cx="8001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0" y="7620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chemeClr val="tx2"/>
                </a:solidFill>
              </a:rPr>
              <a:t>Nonequivalence of memory 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620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change requires repeated measures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Alternate forms for neuropsychological tests are common,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especially for memory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frequently used to minimize practice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the assumption that forms are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equivalent and practice effects are mostly attributable to memory for content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00200" y="7620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chemeClr val="tx2"/>
                </a:solidFill>
              </a:rPr>
              <a:t>Nonequivalence of memory 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917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tx2"/>
                </a:solidFill>
              </a:rPr>
              <a:t>Nonequivalence of memory </a:t>
            </a:r>
            <a:r>
              <a:rPr lang="en-US" altLang="en-US" dirty="0" smtClean="0">
                <a:solidFill>
                  <a:schemeClr val="tx2"/>
                </a:solidFill>
              </a:rPr>
              <a:t>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reality, forms are rarely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equivalent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Why?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length, lexical frequency, novelty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Introducing a new form complicates analyses of within-person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trajectories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equating methods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offer solutions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107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tx2"/>
                </a:solidFill>
              </a:rPr>
              <a:t>Nonequivalence of memory </a:t>
            </a:r>
            <a:r>
              <a:rPr lang="en-US" altLang="en-US" dirty="0" smtClean="0">
                <a:solidFill>
                  <a:schemeClr val="tx2"/>
                </a:solidFill>
              </a:rPr>
              <a:t>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Equipercentile</a:t>
            </a:r>
            <a:r>
              <a:rPr lang="en-US" dirty="0" smtClean="0"/>
              <a:t> equating</a:t>
            </a:r>
          </a:p>
          <a:p>
            <a:pPr lvl="1"/>
            <a:r>
              <a:rPr lang="en-US" dirty="0"/>
              <a:t>Goal is to define a non-parametric transformation of response variable B that returns the same cumulative probability plot as variable A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Equating methods can equate test scores but do not address qualitative differences in behaviors, such as different strategies used on more </a:t>
            </a:r>
            <a:r>
              <a:rPr lang="en-US" dirty="0" err="1"/>
              <a:t>difficult</a:t>
            </a:r>
            <a:r>
              <a:rPr lang="en-US" dirty="0"/>
              <a:t> tests.</a:t>
            </a:r>
          </a:p>
        </p:txBody>
      </p:sp>
    </p:spTree>
    <p:extLst>
      <p:ext uri="{BB962C8B-B14F-4D97-AF65-F5344CB8AC3E}">
        <p14:creationId xmlns:p14="http://schemas.microsoft.com/office/powerpoint/2010/main" val="14446604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tx2"/>
                </a:solidFill>
              </a:rPr>
              <a:t>Nonequivalence of memory tests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534400" cy="562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3142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tx2"/>
                </a:solidFill>
              </a:rPr>
              <a:t>Nonequivalence of memory </a:t>
            </a:r>
            <a:r>
              <a:rPr lang="en-US" altLang="en-US" dirty="0" smtClean="0">
                <a:solidFill>
                  <a:schemeClr val="tx2"/>
                </a:solidFill>
              </a:rPr>
              <a:t>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Equipercentile</a:t>
            </a:r>
            <a:r>
              <a:rPr lang="en-US" dirty="0" smtClean="0"/>
              <a:t> equating</a:t>
            </a:r>
          </a:p>
          <a:p>
            <a:pPr lvl="1"/>
            <a:r>
              <a:rPr lang="en-US" dirty="0" err="1" smtClean="0"/>
              <a:t>eeavlt</a:t>
            </a:r>
            <a:endParaRPr lang="en-US" dirty="0" smtClean="0"/>
          </a:p>
          <a:p>
            <a:pPr lvl="1"/>
            <a:r>
              <a:rPr lang="en-US" dirty="0" err="1" smtClean="0"/>
              <a:t>eehvlt</a:t>
            </a:r>
            <a:endParaRPr lang="en-US" dirty="0" smtClean="0"/>
          </a:p>
          <a:p>
            <a:pPr lvl="1"/>
            <a:r>
              <a:rPr lang="en-US" dirty="0" err="1" smtClean="0"/>
              <a:t>mem</a:t>
            </a:r>
            <a:r>
              <a:rPr lang="en-US" dirty="0" smtClean="0"/>
              <a:t>: factor score constructed using these 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367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42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Does </a:t>
            </a:r>
            <a:r>
              <a:rPr lang="en-US" dirty="0" err="1" smtClean="0"/>
              <a:t>equipercentile</a:t>
            </a:r>
            <a:r>
              <a:rPr lang="en-US" dirty="0" smtClean="0"/>
              <a:t> equating work in another dataset? ADNI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72009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tx2"/>
                </a:solidFill>
              </a:rPr>
              <a:t>Nonequivalence of memory </a:t>
            </a:r>
            <a:r>
              <a:rPr lang="en-US" altLang="en-US" dirty="0" smtClean="0">
                <a:solidFill>
                  <a:schemeClr val="tx2"/>
                </a:solidFill>
              </a:rPr>
              <a:t>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06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5800" y="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Times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Times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Times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chemeClr val="tx2"/>
                </a:solidFill>
                <a:cs typeface="+mj-cs"/>
              </a:rPr>
              <a:t>Acknowledgements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Funded in part by Grant R13 AG030995 from the National Institute on Aging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2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views expressed in written conference materials or publications and by speakers and moderators do not necessarily reflect the official policies of the Department of Health and Human Services; nor does mention by trade names, commercial practices, or organizations imply endorsement by the U.S. Government.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0"/>
          </p:nvPr>
        </p:nvSpPr>
        <p:spPr bwMode="auto">
          <a:xfrm>
            <a:off x="685800" y="6248400"/>
            <a:ext cx="35052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sz="1800" dirty="0" smtClean="0">
                <a:solidFill>
                  <a:schemeClr val="tx2"/>
                </a:solidFill>
              </a:rPr>
              <a:t>Friday Harbor Psychometrics, 2014</a:t>
            </a:r>
          </a:p>
        </p:txBody>
      </p:sp>
    </p:spTree>
    <p:extLst>
      <p:ext uri="{BB962C8B-B14F-4D97-AF65-F5344CB8AC3E}">
        <p14:creationId xmlns:p14="http://schemas.microsoft.com/office/powerpoint/2010/main" val="1201473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 conclusions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5800" y="1143000"/>
            <a:ext cx="7772400" cy="4114800"/>
          </a:xfrm>
          <a:prstGeom prst="rect">
            <a:avLst/>
          </a:prstGeom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 smtClean="0">
                <a:solidFill>
                  <a:schemeClr val="bg2"/>
                </a:solidFill>
              </a:rPr>
              <a:t>Review of existing ACTIVE publications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 smtClean="0">
                <a:solidFill>
                  <a:schemeClr val="bg2"/>
                </a:solidFill>
              </a:rPr>
              <a:t>Most exposures are intervention group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 smtClean="0">
                <a:solidFill>
                  <a:schemeClr val="bg2"/>
                </a:solidFill>
              </a:rPr>
              <a:t>Most outcomes are cognitive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 smtClean="0">
                <a:solidFill>
                  <a:schemeClr val="bg2"/>
                </a:solidFill>
              </a:rPr>
              <a:t>Wealth of primary/secondary ACTIVE outcomes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 smtClean="0">
                <a:solidFill>
                  <a:schemeClr val="bg2"/>
                </a:solidFill>
              </a:rPr>
              <a:t>Need for examination of perceptions about cognition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 smtClean="0">
                <a:solidFill>
                  <a:schemeClr val="bg2"/>
                </a:solidFill>
              </a:rPr>
              <a:t>Lessons learned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 smtClean="0">
                <a:solidFill>
                  <a:schemeClr val="bg2"/>
                </a:solidFill>
              </a:rPr>
              <a:t>Representativeness of the data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 smtClean="0">
                <a:solidFill>
                  <a:schemeClr val="bg2"/>
                </a:solidFill>
              </a:rPr>
              <a:t>Training outcomes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 smtClean="0">
                <a:solidFill>
                  <a:schemeClr val="bg2"/>
                </a:solidFill>
              </a:rPr>
              <a:t>Be careful about nonequivalence of memory tests</a:t>
            </a:r>
          </a:p>
        </p:txBody>
      </p:sp>
    </p:spTree>
    <p:extLst>
      <p:ext uri="{BB962C8B-B14F-4D97-AF65-F5344CB8AC3E}">
        <p14:creationId xmlns:p14="http://schemas.microsoft.com/office/powerpoint/2010/main" val="29975788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Best advice? Dig into data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1" name="Picture 3" descr="C:\Users\AldenGross\Dropbox\Camera Uploads\2010-06-15 13.40.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39850"/>
            <a:ext cx="3962400" cy="528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C:\Users\AldenGross\Dropbox\Camera Uploads\2012-12-30 11.12.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3962400" cy="528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4853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Secondary outcome: 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Speed training protects against falls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has not been published yet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wants to write the paper?</a:t>
            </a:r>
          </a:p>
        </p:txBody>
      </p:sp>
    </p:spTree>
    <p:extLst>
      <p:ext uri="{BB962C8B-B14F-4D97-AF65-F5344CB8AC3E}">
        <p14:creationId xmlns:p14="http://schemas.microsoft.com/office/powerpoint/2010/main" val="4075895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Times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Times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Times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chemeClr val="tx2"/>
                </a:solidFill>
                <a:cs typeface="+mj-cs"/>
              </a:rPr>
              <a:t>Outline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 smtClean="0">
                <a:solidFill>
                  <a:schemeClr val="bg2"/>
                </a:solidFill>
              </a:rPr>
              <a:t>Review of existing ACTIVE publications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 smtClean="0">
                <a:solidFill>
                  <a:schemeClr val="bg2"/>
                </a:solidFill>
              </a:rPr>
              <a:t>Lessons learned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 smtClean="0">
                <a:solidFill>
                  <a:schemeClr val="bg2"/>
                </a:solidFill>
              </a:rPr>
              <a:t>Representativeness of the data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 smtClean="0">
                <a:solidFill>
                  <a:schemeClr val="bg2"/>
                </a:solidFill>
              </a:rPr>
              <a:t>Training outcomes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 smtClean="0">
                <a:solidFill>
                  <a:schemeClr val="bg2"/>
                </a:solidFill>
              </a:rPr>
              <a:t>Subjective cognition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 smtClean="0">
                <a:solidFill>
                  <a:schemeClr val="bg2"/>
                </a:solidFill>
              </a:rPr>
              <a:t>Nonequivalence of memory tests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 smtClean="0">
                <a:solidFill>
                  <a:schemeClr val="bg2"/>
                </a:solidFill>
              </a:rPr>
              <a:t>Some conclusions</a:t>
            </a:r>
            <a:endParaRPr lang="en-US" alt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521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Review of existing publications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b="1" dirty="0" smtClean="0">
                <a:solidFill>
                  <a:schemeClr val="bg2"/>
                </a:solidFill>
              </a:rPr>
              <a:t>65 publications as of February, 2014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 smtClean="0">
                <a:solidFill>
                  <a:schemeClr val="bg2"/>
                </a:solidFill>
              </a:rPr>
              <a:t>7 overviews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 smtClean="0">
                <a:solidFill>
                  <a:schemeClr val="bg2"/>
                </a:solidFill>
              </a:rPr>
              <a:t>52 feature some flavor of longitudinal analysis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 smtClean="0">
                <a:solidFill>
                  <a:schemeClr val="bg2"/>
                </a:solidFill>
              </a:rPr>
              <a:t>Usually latent growth models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 smtClean="0">
                <a:solidFill>
                  <a:schemeClr val="bg2"/>
                </a:solidFill>
              </a:rPr>
              <a:t>56 studies with easily discernible exposure and outcome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133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Review of existing publications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b="1" dirty="0" smtClean="0">
                <a:solidFill>
                  <a:schemeClr val="bg2"/>
                </a:solidFill>
              </a:rPr>
              <a:t>Common exposures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 smtClean="0">
                <a:solidFill>
                  <a:schemeClr val="bg2"/>
                </a:solidFill>
              </a:rPr>
              <a:t>Cognitive training (22 studies)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 smtClean="0">
                <a:solidFill>
                  <a:schemeClr val="bg2"/>
                </a:solidFill>
              </a:rPr>
              <a:t>Cognitive performance (11 studies)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 smtClean="0">
                <a:solidFill>
                  <a:schemeClr val="bg2"/>
                </a:solidFill>
              </a:rPr>
              <a:t>Other (race, other demographic characteristics, neighborhood, depression)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56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Review of existing publications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b="1" dirty="0" smtClean="0">
                <a:solidFill>
                  <a:schemeClr val="bg2"/>
                </a:solidFill>
              </a:rPr>
              <a:t>Common outcomes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 smtClean="0">
                <a:solidFill>
                  <a:schemeClr val="bg2"/>
                </a:solidFill>
              </a:rPr>
              <a:t>Cognitive performance (26 studies)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 smtClean="0">
                <a:solidFill>
                  <a:schemeClr val="bg2"/>
                </a:solidFill>
              </a:rPr>
              <a:t>Driving behaviors (accidents, cessation) (7 studies)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 smtClean="0">
                <a:solidFill>
                  <a:schemeClr val="bg2"/>
                </a:solidFill>
              </a:rPr>
              <a:t>Primary ACTIVE outcomes of everyday functioning/impairment (8 studies)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 smtClean="0">
                <a:solidFill>
                  <a:schemeClr val="bg2"/>
                </a:solidFill>
              </a:rPr>
              <a:t>Health-related quality of life (4 studies)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 smtClean="0">
                <a:solidFill>
                  <a:schemeClr val="bg2"/>
                </a:solidFill>
              </a:rPr>
              <a:t>Everyday speed (2 studies)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 smtClean="0">
                <a:solidFill>
                  <a:schemeClr val="bg2"/>
                </a:solidFill>
              </a:rPr>
              <a:t>Other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87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304800"/>
            <a:ext cx="8229600" cy="182562"/>
          </a:xfrm>
        </p:spPr>
        <p:txBody>
          <a:bodyPr>
            <a:normAutofit fontScale="90000"/>
          </a:bodyPr>
          <a:lstStyle/>
          <a:p>
            <a:r>
              <a:rPr lang="en-US" sz="1200" dirty="0" smtClean="0"/>
              <a:t>Why would ACTIVE impact Depression and Quality of Life Outcomes?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4170457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Jobe</a:t>
            </a:r>
            <a:r>
              <a:rPr lang="en-US" i="1" dirty="0">
                <a:solidFill>
                  <a:schemeClr val="bg1"/>
                </a:solidFill>
              </a:rPr>
              <a:t> et al., Control. </a:t>
            </a:r>
            <a:r>
              <a:rPr lang="en-US" i="1" dirty="0" err="1">
                <a:solidFill>
                  <a:schemeClr val="bg1"/>
                </a:solidFill>
              </a:rPr>
              <a:t>Clin</a:t>
            </a:r>
            <a:r>
              <a:rPr lang="en-US" i="1" dirty="0">
                <a:solidFill>
                  <a:schemeClr val="bg1"/>
                </a:solidFill>
              </a:rPr>
              <a:t>. Trials 22, 453 (2001</a:t>
            </a:r>
            <a:r>
              <a:rPr lang="en-US" i="1" dirty="0" smtClean="0">
                <a:solidFill>
                  <a:schemeClr val="bg1"/>
                </a:solidFill>
              </a:rPr>
              <a:t>).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Review of existing publications</a:t>
            </a:r>
            <a:endParaRPr lang="en-US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028700"/>
            <a:ext cx="6296025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803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Review of existing publications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447800"/>
            <a:ext cx="7772400" cy="4648200"/>
          </a:xfrm>
          <a:prstGeom prst="rect">
            <a:avLst/>
          </a:prstGeom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b="1" dirty="0" smtClean="0">
                <a:solidFill>
                  <a:schemeClr val="bg2"/>
                </a:solidFill>
              </a:rPr>
              <a:t>Conclusions from ACTIVE publications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 smtClean="0">
                <a:solidFill>
                  <a:schemeClr val="bg2"/>
                </a:solidFill>
              </a:rPr>
              <a:t>ACTIVE held to its initial conceptual diagram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 smtClean="0">
                <a:solidFill>
                  <a:schemeClr val="bg2"/>
                </a:solidFill>
              </a:rPr>
              <a:t>Health care utilization data are potentially underutilized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 smtClean="0">
                <a:solidFill>
                  <a:schemeClr val="bg2"/>
                </a:solidFill>
              </a:rPr>
              <a:t>Few hospitalizations or nursing home admissions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 smtClean="0">
                <a:solidFill>
                  <a:schemeClr val="bg2"/>
                </a:solidFill>
              </a:rPr>
              <a:t>We only observe a nursing home admission  if a participant was released and comes back for an interview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 smtClean="0">
                <a:solidFill>
                  <a:schemeClr val="bg2"/>
                </a:solidFill>
              </a:rPr>
              <a:t>Medication data rarely used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3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tocol xmlns="f8b4041c-21bc-4a3a-a732-acdb6ab73d59" xsi:nil="true"/>
    <Document_x0020_Classification xmlns="f8b4041c-21bc-4a3a-a732-acdb6ab73d59">84</Document_x0020_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owerPoint Template" ma:contentTypeID="0x0101007B5C10798E87FB49A45351BA638A2464008FCFF9FB23D23741AB1D5DEC2E52D7DF" ma:contentTypeVersion="33" ma:contentTypeDescription="" ma:contentTypeScope="" ma:versionID="289ebba74ac460ab677a246f1724832c">
  <xsd:schema xmlns:xsd="http://www.w3.org/2001/XMLSchema" xmlns:xs="http://www.w3.org/2001/XMLSchema" xmlns:p="http://schemas.microsoft.com/office/2006/metadata/properties" xmlns:ns3="f8b4041c-21bc-4a3a-a732-acdb6ab73d59" targetNamespace="http://schemas.microsoft.com/office/2006/metadata/properties" ma:root="true" ma:fieldsID="574bd34f22082abb74e5fb31d01f3893" ns3:_="">
    <xsd:import namespace="f8b4041c-21bc-4a3a-a732-acdb6ab73d59"/>
    <xsd:element name="properties">
      <xsd:complexType>
        <xsd:sequence>
          <xsd:element name="documentManagement">
            <xsd:complexType>
              <xsd:all>
                <xsd:element ref="ns3:Document_x0020_Classification" minOccurs="0"/>
                <xsd:element ref="ns3:Protoco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b4041c-21bc-4a3a-a732-acdb6ab73d59" elementFormDefault="qualified">
    <xsd:import namespace="http://schemas.microsoft.com/office/2006/documentManagement/types"/>
    <xsd:import namespace="http://schemas.microsoft.com/office/infopath/2007/PartnerControls"/>
    <xsd:element name="Document_x0020_Classification" ma:index="9" nillable="true" ma:displayName="Document Classification" ma:list="{b9f794b5-959f-4d31-a525-65a6acd4a41e}" ma:internalName="Document_x0020_Classification" ma:showField="Title">
      <xsd:simpleType>
        <xsd:restriction base="dms:Lookup"/>
      </xsd:simpleType>
    </xsd:element>
    <xsd:element name="Protocol" ma:index="10" nillable="true" ma:displayName="Protocol" ma:list="{bdb5e53b-c1aa-47ae-96fe-4a6abde5376d}" ma:internalName="Protocol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Note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1ED3D7-ED73-4AB2-BA8C-1681D63AD8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CE57C3-085F-45DF-90C7-6CD1A3B34A66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f8b4041c-21bc-4a3a-a732-acdb6ab73d59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2482167-7A4E-4D33-8DEB-DE5C1B8EDA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b4041c-21bc-4a3a-a732-acdb6ab73d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12430</TotalTime>
  <Words>946</Words>
  <Application>Microsoft Macintosh PowerPoint</Application>
  <PresentationFormat>On-screen Show (4:3)</PresentationFormat>
  <Paragraphs>123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Office Theme</vt:lpstr>
      <vt:lpstr>Custom Design</vt:lpstr>
      <vt:lpstr>1_Custom Design</vt:lpstr>
      <vt:lpstr>Worksheet</vt:lpstr>
      <vt:lpstr>Survey of alternative uses of ACTIVE data, review of completed work and lessons learned  Friday Harbor Advanced Psychometrics Workshop June 9-13, 2014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would ACTIVE impact Depression and Quality of Life Outcomes?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Lessons learned: Perceptions about memory</vt:lpstr>
      <vt:lpstr>PowerPoint Presentation</vt:lpstr>
      <vt:lpstr>PowerPoint Presentation</vt:lpstr>
      <vt:lpstr>Latent growth curve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Nonequivalence of memory tests</vt:lpstr>
      <vt:lpstr>Nonequivalence of memory tests</vt:lpstr>
      <vt:lpstr>Nonequivalence of memory tests</vt:lpstr>
      <vt:lpstr>Nonequivalence of memory tests</vt:lpstr>
      <vt:lpstr>Nonequivalence of memory tests</vt:lpstr>
      <vt:lpstr>Some conclusions</vt:lpstr>
      <vt:lpstr>Best advice? Dig into data</vt:lpstr>
      <vt:lpstr>Secondary outcome: Falls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Rebok GSA 2013 Slides</dc:title>
  <dc:creator>NEW ENGLAND RESEARCH INSTITUTES</dc:creator>
  <cp:lastModifiedBy>Dan Mungas</cp:lastModifiedBy>
  <cp:revision>740</cp:revision>
  <dcterms:created xsi:type="dcterms:W3CDTF">2011-06-24T11:35:53Z</dcterms:created>
  <dcterms:modified xsi:type="dcterms:W3CDTF">2014-06-11T00:49:14Z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0x0101007B5C10798E87FB49A45351BA638A2464008FCFF9FB23D23741AB1D5DEC2E52D7DF</vt:lpwstr>
  </property>
  <property fmtid="{D5CDD505-2E9C-101B-9397-08002B2CF9AE}" pid="3" name="Order">
    <vt:r8>39900</vt:r8>
  </property>
</Properties>
</file>