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518" r:id="rId3"/>
    <p:sldId id="260" r:id="rId4"/>
    <p:sldId id="519" r:id="rId5"/>
    <p:sldId id="278" r:id="rId6"/>
    <p:sldId id="337" r:id="rId7"/>
    <p:sldId id="262" r:id="rId8"/>
    <p:sldId id="353" r:id="rId9"/>
    <p:sldId id="352" r:id="rId10"/>
    <p:sldId id="520" r:id="rId11"/>
    <p:sldId id="521" r:id="rId12"/>
    <p:sldId id="522" r:id="rId13"/>
    <p:sldId id="523" r:id="rId14"/>
    <p:sldId id="351" r:id="rId15"/>
    <p:sldId id="345" r:id="rId16"/>
    <p:sldId id="287" r:id="rId17"/>
    <p:sldId id="346" r:id="rId18"/>
    <p:sldId id="349" r:id="rId19"/>
    <p:sldId id="524" r:id="rId20"/>
    <p:sldId id="306" r:id="rId21"/>
    <p:sldId id="348" r:id="rId22"/>
    <p:sldId id="354" r:id="rId23"/>
    <p:sldId id="515" r:id="rId24"/>
    <p:sldId id="350" r:id="rId25"/>
    <p:sldId id="525" r:id="rId26"/>
    <p:sldId id="263" r:id="rId27"/>
    <p:sldId id="264" r:id="rId28"/>
    <p:sldId id="265" r:id="rId29"/>
    <p:sldId id="339" r:id="rId30"/>
    <p:sldId id="276" r:id="rId31"/>
    <p:sldId id="266" r:id="rId32"/>
    <p:sldId id="270" r:id="rId33"/>
    <p:sldId id="526" r:id="rId34"/>
    <p:sldId id="340" r:id="rId35"/>
    <p:sldId id="273" r:id="rId36"/>
    <p:sldId id="529" r:id="rId37"/>
    <p:sldId id="528" r:id="rId38"/>
    <p:sldId id="530" r:id="rId39"/>
    <p:sldId id="527" r:id="rId40"/>
    <p:sldId id="514"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9" autoAdjust="0"/>
    <p:restoredTop sz="76744" autoAdjust="0"/>
  </p:normalViewPr>
  <p:slideViewPr>
    <p:cSldViewPr snapToGrid="0">
      <p:cViewPr varScale="1">
        <p:scale>
          <a:sx n="83" d="100"/>
          <a:sy n="83" d="100"/>
        </p:scale>
        <p:origin x="138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4FA3EE-C640-438F-B8DE-11B96DBF6B74}" type="datetimeFigureOut">
              <a:rPr lang="en-US" smtClean="0"/>
              <a:t>8/19/2019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7679DB-D8FB-41FF-9B81-07E30DA95CA6}" type="slidenum">
              <a:rPr lang="en-US" smtClean="0"/>
              <a:t>‹#›</a:t>
            </a:fld>
            <a:endParaRPr lang="en-US"/>
          </a:p>
        </p:txBody>
      </p:sp>
    </p:spTree>
    <p:extLst>
      <p:ext uri="{BB962C8B-B14F-4D97-AF65-F5344CB8AC3E}">
        <p14:creationId xmlns:p14="http://schemas.microsoft.com/office/powerpoint/2010/main" val="3607860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679DB-D8FB-41FF-9B81-07E30DA95CA6}" type="slidenum">
              <a:rPr lang="en-US" smtClean="0"/>
              <a:t>1</a:t>
            </a:fld>
            <a:endParaRPr lang="en-US"/>
          </a:p>
        </p:txBody>
      </p:sp>
    </p:spTree>
    <p:extLst>
      <p:ext uri="{BB962C8B-B14F-4D97-AF65-F5344CB8AC3E}">
        <p14:creationId xmlns:p14="http://schemas.microsoft.com/office/powerpoint/2010/main" val="305317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Raw AVLT sum of trial recall from the ACTIVE study</a:t>
            </a:r>
            <a:endParaRPr lang="en-US" dirty="0"/>
          </a:p>
        </p:txBody>
      </p:sp>
      <p:sp>
        <p:nvSpPr>
          <p:cNvPr id="4" name="Slide Number Placeholder 3"/>
          <p:cNvSpPr>
            <a:spLocks noGrp="1"/>
          </p:cNvSpPr>
          <p:nvPr>
            <p:ph type="sldNum" sz="quarter" idx="5"/>
          </p:nvPr>
        </p:nvSpPr>
        <p:spPr/>
        <p:txBody>
          <a:bodyPr/>
          <a:lstStyle/>
          <a:p>
            <a:fld id="{8D7679DB-D8FB-41FF-9B81-07E30DA95CA6}" type="slidenum">
              <a:rPr lang="en-US" smtClean="0"/>
              <a:t>31</a:t>
            </a:fld>
            <a:endParaRPr lang="en-US"/>
          </a:p>
        </p:txBody>
      </p:sp>
    </p:spTree>
    <p:extLst>
      <p:ext uri="{BB962C8B-B14F-4D97-AF65-F5344CB8AC3E}">
        <p14:creationId xmlns:p14="http://schemas.microsoft.com/office/powerpoint/2010/main" val="3238555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686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E8565BA-FBE3-4DDD-88F1-5876D57C22E7}" type="slidenum">
              <a:rPr lang="en-US" altLang="en-US">
                <a:latin typeface="Calibri" panose="020F0502020204030204" pitchFamily="34" charset="0"/>
              </a:rPr>
              <a:pPr eaLnBrk="1" hangingPunct="1"/>
              <a:t>32</a:t>
            </a:fld>
            <a:endParaRPr lang="en-US" altLang="en-US">
              <a:latin typeface="Calibri" panose="020F0502020204030204" pitchFamily="34" charset="0"/>
            </a:endParaRPr>
          </a:p>
        </p:txBody>
      </p:sp>
    </p:spTree>
    <p:extLst>
      <p:ext uri="{BB962C8B-B14F-4D97-AF65-F5344CB8AC3E}">
        <p14:creationId xmlns:p14="http://schemas.microsoft.com/office/powerpoint/2010/main" val="633247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NOMAS: SDMT</a:t>
            </a:r>
          </a:p>
          <a:p>
            <a:endParaRPr lang="en-US" dirty="0"/>
          </a:p>
          <a:p>
            <a:r>
              <a:rPr lang="en-US" dirty="0"/>
              <a:t>WAIS-III</a:t>
            </a:r>
          </a:p>
        </p:txBody>
      </p:sp>
      <p:sp>
        <p:nvSpPr>
          <p:cNvPr id="4" name="Slide Number Placeholder 3"/>
          <p:cNvSpPr>
            <a:spLocks noGrp="1"/>
          </p:cNvSpPr>
          <p:nvPr>
            <p:ph type="sldNum" sz="quarter" idx="5"/>
          </p:nvPr>
        </p:nvSpPr>
        <p:spPr/>
        <p:txBody>
          <a:bodyPr/>
          <a:lstStyle/>
          <a:p>
            <a:fld id="{8D7679DB-D8FB-41FF-9B81-07E30DA95CA6}" type="slidenum">
              <a:rPr lang="en-US" smtClean="0"/>
              <a:t>33</a:t>
            </a:fld>
            <a:endParaRPr lang="en-US"/>
          </a:p>
        </p:txBody>
      </p:sp>
    </p:spTree>
    <p:extLst>
      <p:ext uri="{BB962C8B-B14F-4D97-AF65-F5344CB8AC3E}">
        <p14:creationId xmlns:p14="http://schemas.microsoft.com/office/powerpoint/2010/main" val="2172108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1BB988A-7B5B-4E63-B748-93B54FFC92EF}" type="slidenum">
              <a:rPr lang="en-US" altLang="en-US">
                <a:latin typeface="Calibri" panose="020F0502020204030204" pitchFamily="34" charset="0"/>
              </a:rPr>
              <a:pPr eaLnBrk="1" hangingPunct="1"/>
              <a:t>35</a:t>
            </a:fld>
            <a:endParaRPr lang="en-US" altLang="en-US">
              <a:latin typeface="Calibri" panose="020F0502020204030204" pitchFamily="34" charset="0"/>
            </a:endParaRPr>
          </a:p>
        </p:txBody>
      </p:sp>
    </p:spTree>
    <p:extLst>
      <p:ext uri="{BB962C8B-B14F-4D97-AF65-F5344CB8AC3E}">
        <p14:creationId xmlns:p14="http://schemas.microsoft.com/office/powerpoint/2010/main" val="2795215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question for substantive interpretations, not strictly for harmonization as a method</a:t>
            </a:r>
          </a:p>
          <a:p>
            <a:r>
              <a:rPr lang="en-US" dirty="0"/>
              <a:t>We don’t need equivalent people to conduct harmonization because the IRT model adjusts for the construct being equated (cognition)</a:t>
            </a:r>
          </a:p>
          <a:p>
            <a:endParaRPr lang="en-US" dirty="0"/>
          </a:p>
        </p:txBody>
      </p:sp>
      <p:sp>
        <p:nvSpPr>
          <p:cNvPr id="4" name="Slide Number Placeholder 3"/>
          <p:cNvSpPr>
            <a:spLocks noGrp="1"/>
          </p:cNvSpPr>
          <p:nvPr>
            <p:ph type="sldNum" sz="quarter" idx="5"/>
          </p:nvPr>
        </p:nvSpPr>
        <p:spPr/>
        <p:txBody>
          <a:bodyPr/>
          <a:lstStyle/>
          <a:p>
            <a:fld id="{8D7679DB-D8FB-41FF-9B81-07E30DA95CA6}" type="slidenum">
              <a:rPr lang="en-US" smtClean="0"/>
              <a:t>38</a:t>
            </a:fld>
            <a:endParaRPr lang="en-US"/>
          </a:p>
        </p:txBody>
      </p:sp>
    </p:spTree>
    <p:extLst>
      <p:ext uri="{BB962C8B-B14F-4D97-AF65-F5344CB8AC3E}">
        <p14:creationId xmlns:p14="http://schemas.microsoft.com/office/powerpoint/2010/main" val="3528709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more thorough explanation, see Rich’s “harmonization example.pdf”</a:t>
            </a:r>
          </a:p>
        </p:txBody>
      </p:sp>
      <p:sp>
        <p:nvSpPr>
          <p:cNvPr id="4" name="Slide Number Placeholder 3"/>
          <p:cNvSpPr>
            <a:spLocks noGrp="1"/>
          </p:cNvSpPr>
          <p:nvPr>
            <p:ph type="sldNum" sz="quarter" idx="5"/>
          </p:nvPr>
        </p:nvSpPr>
        <p:spPr/>
        <p:txBody>
          <a:bodyPr/>
          <a:lstStyle/>
          <a:p>
            <a:fld id="{8D7679DB-D8FB-41FF-9B81-07E30DA95CA6}" type="slidenum">
              <a:rPr lang="en-US" smtClean="0"/>
              <a:t>40</a:t>
            </a:fld>
            <a:endParaRPr lang="en-US"/>
          </a:p>
        </p:txBody>
      </p:sp>
    </p:spTree>
    <p:extLst>
      <p:ext uri="{BB962C8B-B14F-4D97-AF65-F5344CB8AC3E}">
        <p14:creationId xmlns:p14="http://schemas.microsoft.com/office/powerpoint/2010/main" val="1397254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studies on the same topic often implement different measures due to:</a:t>
            </a:r>
          </a:p>
          <a:p>
            <a:pPr lvl="1"/>
            <a:r>
              <a:rPr lang="en-US" dirty="0"/>
              <a:t>Developmental differences in the target population</a:t>
            </a:r>
          </a:p>
          <a:p>
            <a:pPr lvl="1"/>
            <a:r>
              <a:rPr lang="en-US" dirty="0"/>
              <a:t>Investigator proclivities</a:t>
            </a:r>
          </a:p>
          <a:p>
            <a:pPr lvl="1"/>
            <a:r>
              <a:rPr lang="en-US" dirty="0"/>
              <a:t>Logistical issues</a:t>
            </a:r>
          </a:p>
          <a:p>
            <a:endParaRPr lang="en-US" dirty="0"/>
          </a:p>
        </p:txBody>
      </p:sp>
      <p:sp>
        <p:nvSpPr>
          <p:cNvPr id="4" name="Slide Number Placeholder 3"/>
          <p:cNvSpPr>
            <a:spLocks noGrp="1"/>
          </p:cNvSpPr>
          <p:nvPr>
            <p:ph type="sldNum" sz="quarter" idx="5"/>
          </p:nvPr>
        </p:nvSpPr>
        <p:spPr/>
        <p:txBody>
          <a:bodyPr/>
          <a:lstStyle/>
          <a:p>
            <a:fld id="{8D7679DB-D8FB-41FF-9B81-07E30DA95CA6}" type="slidenum">
              <a:rPr lang="en-US" smtClean="0"/>
              <a:t>3</a:t>
            </a:fld>
            <a:endParaRPr lang="en-US"/>
          </a:p>
        </p:txBody>
      </p:sp>
    </p:spTree>
    <p:extLst>
      <p:ext uri="{BB962C8B-B14F-4D97-AF65-F5344CB8AC3E}">
        <p14:creationId xmlns:p14="http://schemas.microsoft.com/office/powerpoint/2010/main" val="1835138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dirty="0"/>
          </a:p>
        </p:txBody>
      </p:sp>
      <p:sp>
        <p:nvSpPr>
          <p:cNvPr id="4" name="Slide Number Placeholder 3"/>
          <p:cNvSpPr>
            <a:spLocks noGrp="1"/>
          </p:cNvSpPr>
          <p:nvPr>
            <p:ph type="sldNum" sz="quarter" idx="5"/>
          </p:nvPr>
        </p:nvSpPr>
        <p:spPr/>
        <p:txBody>
          <a:bodyPr/>
          <a:lstStyle/>
          <a:p>
            <a:fld id="{8D7679DB-D8FB-41FF-9B81-07E30DA95CA6}" type="slidenum">
              <a:rPr lang="en-US" smtClean="0"/>
              <a:t>8</a:t>
            </a:fld>
            <a:endParaRPr lang="en-US"/>
          </a:p>
        </p:txBody>
      </p:sp>
    </p:spTree>
    <p:extLst>
      <p:ext uri="{BB962C8B-B14F-4D97-AF65-F5344CB8AC3E}">
        <p14:creationId xmlns:p14="http://schemas.microsoft.com/office/powerpoint/2010/main" val="2797328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Testing vs assessing</a:t>
            </a:r>
          </a:p>
          <a:p>
            <a:pPr lvl="1"/>
            <a:r>
              <a:rPr lang="en-US" b="1" dirty="0"/>
              <a:t>testing</a:t>
            </a:r>
            <a:r>
              <a:rPr lang="en-US" dirty="0"/>
              <a:t>: systematic observation and scoring of elicited responses (e.g., administer a </a:t>
            </a:r>
            <a:r>
              <a:rPr lang="en-US" dirty="0" err="1"/>
              <a:t>neuropsych</a:t>
            </a:r>
            <a:r>
              <a:rPr lang="en-US" dirty="0"/>
              <a:t> battery)</a:t>
            </a:r>
          </a:p>
          <a:p>
            <a:pPr lvl="1"/>
            <a:r>
              <a:rPr lang="en-US" b="1" dirty="0"/>
              <a:t>assessing</a:t>
            </a:r>
            <a:r>
              <a:rPr lang="en-US" dirty="0"/>
              <a:t>: Broader term; testing in a systematic or non-systematic way (e.g., leveraging IQCODES/informants alongside objective testing to inform cognitive status)</a:t>
            </a:r>
          </a:p>
          <a:p>
            <a:endParaRPr lang="en-US" dirty="0"/>
          </a:p>
        </p:txBody>
      </p:sp>
      <p:sp>
        <p:nvSpPr>
          <p:cNvPr id="4" name="Slide Number Placeholder 3"/>
          <p:cNvSpPr>
            <a:spLocks noGrp="1"/>
          </p:cNvSpPr>
          <p:nvPr>
            <p:ph type="sldNum" sz="quarter" idx="5"/>
          </p:nvPr>
        </p:nvSpPr>
        <p:spPr/>
        <p:txBody>
          <a:bodyPr/>
          <a:lstStyle/>
          <a:p>
            <a:fld id="{8D7679DB-D8FB-41FF-9B81-07E30DA95CA6}" type="slidenum">
              <a:rPr lang="en-US" smtClean="0"/>
              <a:t>9</a:t>
            </a:fld>
            <a:endParaRPr lang="en-US"/>
          </a:p>
        </p:txBody>
      </p:sp>
    </p:spTree>
    <p:extLst>
      <p:ext uri="{BB962C8B-B14F-4D97-AF65-F5344CB8AC3E}">
        <p14:creationId xmlns:p14="http://schemas.microsoft.com/office/powerpoint/2010/main" val="1403687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679DB-D8FB-41FF-9B81-07E30DA95CA6}" type="slidenum">
              <a:rPr lang="en-US" smtClean="0"/>
              <a:t>20</a:t>
            </a:fld>
            <a:endParaRPr lang="en-US"/>
          </a:p>
        </p:txBody>
      </p:sp>
    </p:spTree>
    <p:extLst>
      <p:ext uri="{BB962C8B-B14F-4D97-AF65-F5344CB8AC3E}">
        <p14:creationId xmlns:p14="http://schemas.microsoft.com/office/powerpoint/2010/main" val="4260403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8D7679DB-D8FB-41FF-9B81-07E30DA95CA6}" type="slidenum">
              <a:rPr lang="en-US" smtClean="0"/>
              <a:t>21</a:t>
            </a:fld>
            <a:endParaRPr lang="en-US"/>
          </a:p>
        </p:txBody>
      </p:sp>
    </p:spTree>
    <p:extLst>
      <p:ext uri="{BB962C8B-B14F-4D97-AF65-F5344CB8AC3E}">
        <p14:creationId xmlns:p14="http://schemas.microsoft.com/office/powerpoint/2010/main" val="1837160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dd</a:t>
            </a:r>
          </a:p>
        </p:txBody>
      </p:sp>
      <p:sp>
        <p:nvSpPr>
          <p:cNvPr id="317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31CC80A-A83A-47AD-B351-BD9A419FFFE3}" type="slidenum">
              <a:rPr lang="en-US" altLang="en-US">
                <a:latin typeface="Calibri" panose="020F0502020204030204" pitchFamily="34" charset="0"/>
              </a:rPr>
              <a:pPr eaLnBrk="1" hangingPunct="1"/>
              <a:t>26</a:t>
            </a:fld>
            <a:endParaRPr lang="en-US" altLang="en-US">
              <a:latin typeface="Calibri" panose="020F0502020204030204" pitchFamily="34" charset="0"/>
            </a:endParaRPr>
          </a:p>
        </p:txBody>
      </p:sp>
    </p:spTree>
    <p:extLst>
      <p:ext uri="{BB962C8B-B14F-4D97-AF65-F5344CB8AC3E}">
        <p14:creationId xmlns:p14="http://schemas.microsoft.com/office/powerpoint/2010/main" val="150945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7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DB46096-42D9-4D10-94AA-C49240A5EA11}" type="slidenum">
              <a:rPr lang="en-US" altLang="en-US">
                <a:latin typeface="Calibri" panose="020F0502020204030204" pitchFamily="34" charset="0"/>
              </a:rPr>
              <a:pPr eaLnBrk="1" hangingPunct="1"/>
              <a:t>27</a:t>
            </a:fld>
            <a:endParaRPr lang="en-US" altLang="en-US">
              <a:latin typeface="Calibri" panose="020F0502020204030204" pitchFamily="34" charset="0"/>
            </a:endParaRPr>
          </a:p>
        </p:txBody>
      </p:sp>
    </p:spTree>
    <p:extLst>
      <p:ext uri="{BB962C8B-B14F-4D97-AF65-F5344CB8AC3E}">
        <p14:creationId xmlns:p14="http://schemas.microsoft.com/office/powerpoint/2010/main" val="3853496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37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62CC02A-2244-4FCC-B067-3A2206DC7FEF}" type="slidenum">
              <a:rPr lang="en-US" altLang="en-US">
                <a:latin typeface="Calibri" panose="020F0502020204030204" pitchFamily="34" charset="0"/>
              </a:rPr>
              <a:pPr eaLnBrk="1" hangingPunct="1"/>
              <a:t>28</a:t>
            </a:fld>
            <a:endParaRPr lang="en-US" altLang="en-US">
              <a:latin typeface="Calibri" panose="020F0502020204030204" pitchFamily="34" charset="0"/>
            </a:endParaRPr>
          </a:p>
        </p:txBody>
      </p:sp>
    </p:spTree>
    <p:extLst>
      <p:ext uri="{BB962C8B-B14F-4D97-AF65-F5344CB8AC3E}">
        <p14:creationId xmlns:p14="http://schemas.microsoft.com/office/powerpoint/2010/main" val="1855411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EB0B8-603C-4E35-8A04-20437B4EF3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7921D4-5609-4E95-9989-77541087AF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33FB64-CA1A-4294-9F3B-D0496B6E1CBC}"/>
              </a:ext>
            </a:extLst>
          </p:cNvPr>
          <p:cNvSpPr>
            <a:spLocks noGrp="1"/>
          </p:cNvSpPr>
          <p:nvPr>
            <p:ph type="dt" sz="half" idx="10"/>
          </p:nvPr>
        </p:nvSpPr>
        <p:spPr/>
        <p:txBody>
          <a:bodyPr/>
          <a:lstStyle/>
          <a:p>
            <a:fld id="{D02CDFB7-E682-4D03-A90F-6B68708EFE2A}" type="datetimeFigureOut">
              <a:rPr lang="en-US" smtClean="0"/>
              <a:t>8/19/2019</a:t>
            </a:fld>
            <a:endParaRPr lang="en-US"/>
          </a:p>
        </p:txBody>
      </p:sp>
      <p:sp>
        <p:nvSpPr>
          <p:cNvPr id="5" name="Footer Placeholder 4">
            <a:extLst>
              <a:ext uri="{FF2B5EF4-FFF2-40B4-BE49-F238E27FC236}">
                <a16:creationId xmlns:a16="http://schemas.microsoft.com/office/drawing/2014/main" id="{A0378E8B-A328-4E1F-913E-5713A995D7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77D774-B010-4710-985C-B4F30B5D1373}"/>
              </a:ext>
            </a:extLst>
          </p:cNvPr>
          <p:cNvSpPr>
            <a:spLocks noGrp="1"/>
          </p:cNvSpPr>
          <p:nvPr>
            <p:ph type="sldNum" sz="quarter" idx="12"/>
          </p:nvPr>
        </p:nvSpPr>
        <p:spPr/>
        <p:txBody>
          <a:bodyPr/>
          <a:lstStyle/>
          <a:p>
            <a:fld id="{FEA36C4B-87A9-47C9-9A41-A9CE23808218}" type="slidenum">
              <a:rPr lang="en-US" smtClean="0"/>
              <a:t>‹#›</a:t>
            </a:fld>
            <a:endParaRPr lang="en-US"/>
          </a:p>
        </p:txBody>
      </p:sp>
    </p:spTree>
    <p:extLst>
      <p:ext uri="{BB962C8B-B14F-4D97-AF65-F5344CB8AC3E}">
        <p14:creationId xmlns:p14="http://schemas.microsoft.com/office/powerpoint/2010/main" val="1346145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F775-1B2D-48CA-BF3B-906599A785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0CB46B-DDA8-49B5-9EDC-FCB22F5491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601CE6-BE61-474E-B3F9-0F3AE3704FED}"/>
              </a:ext>
            </a:extLst>
          </p:cNvPr>
          <p:cNvSpPr>
            <a:spLocks noGrp="1"/>
          </p:cNvSpPr>
          <p:nvPr>
            <p:ph type="dt" sz="half" idx="10"/>
          </p:nvPr>
        </p:nvSpPr>
        <p:spPr/>
        <p:txBody>
          <a:bodyPr/>
          <a:lstStyle/>
          <a:p>
            <a:fld id="{D02CDFB7-E682-4D03-A90F-6B68708EFE2A}" type="datetimeFigureOut">
              <a:rPr lang="en-US" smtClean="0"/>
              <a:t>8/19/2019</a:t>
            </a:fld>
            <a:endParaRPr lang="en-US"/>
          </a:p>
        </p:txBody>
      </p:sp>
      <p:sp>
        <p:nvSpPr>
          <p:cNvPr id="5" name="Footer Placeholder 4">
            <a:extLst>
              <a:ext uri="{FF2B5EF4-FFF2-40B4-BE49-F238E27FC236}">
                <a16:creationId xmlns:a16="http://schemas.microsoft.com/office/drawing/2014/main" id="{E4F88AA4-E8F6-481C-AD1B-AEF0684C35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80C3D4-9073-4CB1-80C2-A1FE51713C70}"/>
              </a:ext>
            </a:extLst>
          </p:cNvPr>
          <p:cNvSpPr>
            <a:spLocks noGrp="1"/>
          </p:cNvSpPr>
          <p:nvPr>
            <p:ph type="sldNum" sz="quarter" idx="12"/>
          </p:nvPr>
        </p:nvSpPr>
        <p:spPr/>
        <p:txBody>
          <a:bodyPr/>
          <a:lstStyle/>
          <a:p>
            <a:fld id="{FEA36C4B-87A9-47C9-9A41-A9CE23808218}" type="slidenum">
              <a:rPr lang="en-US" smtClean="0"/>
              <a:t>‹#›</a:t>
            </a:fld>
            <a:endParaRPr lang="en-US"/>
          </a:p>
        </p:txBody>
      </p:sp>
    </p:spTree>
    <p:extLst>
      <p:ext uri="{BB962C8B-B14F-4D97-AF65-F5344CB8AC3E}">
        <p14:creationId xmlns:p14="http://schemas.microsoft.com/office/powerpoint/2010/main" val="3259611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D15795-0275-44AB-9076-EB91AF8E32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DF8765-8986-4B5A-926C-B2307A7AE1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1264FE-8D66-49B6-91D9-ABEEAED8CFC3}"/>
              </a:ext>
            </a:extLst>
          </p:cNvPr>
          <p:cNvSpPr>
            <a:spLocks noGrp="1"/>
          </p:cNvSpPr>
          <p:nvPr>
            <p:ph type="dt" sz="half" idx="10"/>
          </p:nvPr>
        </p:nvSpPr>
        <p:spPr/>
        <p:txBody>
          <a:bodyPr/>
          <a:lstStyle/>
          <a:p>
            <a:fld id="{D02CDFB7-E682-4D03-A90F-6B68708EFE2A}" type="datetimeFigureOut">
              <a:rPr lang="en-US" smtClean="0"/>
              <a:t>8/19/2019</a:t>
            </a:fld>
            <a:endParaRPr lang="en-US"/>
          </a:p>
        </p:txBody>
      </p:sp>
      <p:sp>
        <p:nvSpPr>
          <p:cNvPr id="5" name="Footer Placeholder 4">
            <a:extLst>
              <a:ext uri="{FF2B5EF4-FFF2-40B4-BE49-F238E27FC236}">
                <a16:creationId xmlns:a16="http://schemas.microsoft.com/office/drawing/2014/main" id="{5FDBD48C-FAA2-4245-8AB3-253CF0CB62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7B49ED-AD08-4E11-AB75-63FDCB0A2E2F}"/>
              </a:ext>
            </a:extLst>
          </p:cNvPr>
          <p:cNvSpPr>
            <a:spLocks noGrp="1"/>
          </p:cNvSpPr>
          <p:nvPr>
            <p:ph type="sldNum" sz="quarter" idx="12"/>
          </p:nvPr>
        </p:nvSpPr>
        <p:spPr/>
        <p:txBody>
          <a:bodyPr/>
          <a:lstStyle/>
          <a:p>
            <a:fld id="{FEA36C4B-87A9-47C9-9A41-A9CE23808218}" type="slidenum">
              <a:rPr lang="en-US" smtClean="0"/>
              <a:t>‹#›</a:t>
            </a:fld>
            <a:endParaRPr lang="en-US"/>
          </a:p>
        </p:txBody>
      </p:sp>
    </p:spTree>
    <p:extLst>
      <p:ext uri="{BB962C8B-B14F-4D97-AF65-F5344CB8AC3E}">
        <p14:creationId xmlns:p14="http://schemas.microsoft.com/office/powerpoint/2010/main" val="3965753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B0A19-5903-49A2-BEE4-E8BED6B1AF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540C1D-F3A0-4BE5-B476-289F6E9625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1C0C1D-C87C-49BD-B8E4-B3B7B6046987}"/>
              </a:ext>
            </a:extLst>
          </p:cNvPr>
          <p:cNvSpPr>
            <a:spLocks noGrp="1"/>
          </p:cNvSpPr>
          <p:nvPr>
            <p:ph type="dt" sz="half" idx="10"/>
          </p:nvPr>
        </p:nvSpPr>
        <p:spPr/>
        <p:txBody>
          <a:bodyPr/>
          <a:lstStyle/>
          <a:p>
            <a:fld id="{D02CDFB7-E682-4D03-A90F-6B68708EFE2A}" type="datetimeFigureOut">
              <a:rPr lang="en-US" smtClean="0"/>
              <a:t>8/19/2019</a:t>
            </a:fld>
            <a:endParaRPr lang="en-US"/>
          </a:p>
        </p:txBody>
      </p:sp>
      <p:sp>
        <p:nvSpPr>
          <p:cNvPr id="5" name="Footer Placeholder 4">
            <a:extLst>
              <a:ext uri="{FF2B5EF4-FFF2-40B4-BE49-F238E27FC236}">
                <a16:creationId xmlns:a16="http://schemas.microsoft.com/office/drawing/2014/main" id="{F2869601-ED2C-4F14-A6ED-A09B13A1DF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852C1D-9407-4F55-91DB-06ACEFBAC3A3}"/>
              </a:ext>
            </a:extLst>
          </p:cNvPr>
          <p:cNvSpPr>
            <a:spLocks noGrp="1"/>
          </p:cNvSpPr>
          <p:nvPr>
            <p:ph type="sldNum" sz="quarter" idx="12"/>
          </p:nvPr>
        </p:nvSpPr>
        <p:spPr/>
        <p:txBody>
          <a:bodyPr/>
          <a:lstStyle/>
          <a:p>
            <a:fld id="{FEA36C4B-87A9-47C9-9A41-A9CE23808218}" type="slidenum">
              <a:rPr lang="en-US" smtClean="0"/>
              <a:t>‹#›</a:t>
            </a:fld>
            <a:endParaRPr lang="en-US"/>
          </a:p>
        </p:txBody>
      </p:sp>
    </p:spTree>
    <p:extLst>
      <p:ext uri="{BB962C8B-B14F-4D97-AF65-F5344CB8AC3E}">
        <p14:creationId xmlns:p14="http://schemas.microsoft.com/office/powerpoint/2010/main" val="794515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2F362-4F2A-48B7-B8C5-C5B0134927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98C6F9-BDEC-418C-B7D2-D978C3044D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6B2271-9E1B-45EE-B6D3-813DCFC8C176}"/>
              </a:ext>
            </a:extLst>
          </p:cNvPr>
          <p:cNvSpPr>
            <a:spLocks noGrp="1"/>
          </p:cNvSpPr>
          <p:nvPr>
            <p:ph type="dt" sz="half" idx="10"/>
          </p:nvPr>
        </p:nvSpPr>
        <p:spPr/>
        <p:txBody>
          <a:bodyPr/>
          <a:lstStyle/>
          <a:p>
            <a:fld id="{D02CDFB7-E682-4D03-A90F-6B68708EFE2A}" type="datetimeFigureOut">
              <a:rPr lang="en-US" smtClean="0"/>
              <a:t>8/19/2019</a:t>
            </a:fld>
            <a:endParaRPr lang="en-US"/>
          </a:p>
        </p:txBody>
      </p:sp>
      <p:sp>
        <p:nvSpPr>
          <p:cNvPr id="5" name="Footer Placeholder 4">
            <a:extLst>
              <a:ext uri="{FF2B5EF4-FFF2-40B4-BE49-F238E27FC236}">
                <a16:creationId xmlns:a16="http://schemas.microsoft.com/office/drawing/2014/main" id="{B48526E7-384F-4477-8F70-C61C709EF5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1CB3A5-A57C-42AE-9610-860F4B140967}"/>
              </a:ext>
            </a:extLst>
          </p:cNvPr>
          <p:cNvSpPr>
            <a:spLocks noGrp="1"/>
          </p:cNvSpPr>
          <p:nvPr>
            <p:ph type="sldNum" sz="quarter" idx="12"/>
          </p:nvPr>
        </p:nvSpPr>
        <p:spPr/>
        <p:txBody>
          <a:bodyPr/>
          <a:lstStyle/>
          <a:p>
            <a:fld id="{FEA36C4B-87A9-47C9-9A41-A9CE23808218}" type="slidenum">
              <a:rPr lang="en-US" smtClean="0"/>
              <a:t>‹#›</a:t>
            </a:fld>
            <a:endParaRPr lang="en-US"/>
          </a:p>
        </p:txBody>
      </p:sp>
    </p:spTree>
    <p:extLst>
      <p:ext uri="{BB962C8B-B14F-4D97-AF65-F5344CB8AC3E}">
        <p14:creationId xmlns:p14="http://schemas.microsoft.com/office/powerpoint/2010/main" val="2329269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ABB34-73C2-4791-BA77-1E7B44B8AA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7D9644-884D-4B68-BABA-96F2818A51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DB2A1F-C0A0-45FF-AD9B-F4461D7B27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4A123A-9656-4422-9A70-2D6FFAC9912B}"/>
              </a:ext>
            </a:extLst>
          </p:cNvPr>
          <p:cNvSpPr>
            <a:spLocks noGrp="1"/>
          </p:cNvSpPr>
          <p:nvPr>
            <p:ph type="dt" sz="half" idx="10"/>
          </p:nvPr>
        </p:nvSpPr>
        <p:spPr/>
        <p:txBody>
          <a:bodyPr/>
          <a:lstStyle/>
          <a:p>
            <a:fld id="{D02CDFB7-E682-4D03-A90F-6B68708EFE2A}" type="datetimeFigureOut">
              <a:rPr lang="en-US" smtClean="0"/>
              <a:t>8/19/2019</a:t>
            </a:fld>
            <a:endParaRPr lang="en-US"/>
          </a:p>
        </p:txBody>
      </p:sp>
      <p:sp>
        <p:nvSpPr>
          <p:cNvPr id="6" name="Footer Placeholder 5">
            <a:extLst>
              <a:ext uri="{FF2B5EF4-FFF2-40B4-BE49-F238E27FC236}">
                <a16:creationId xmlns:a16="http://schemas.microsoft.com/office/drawing/2014/main" id="{6FAF7C3A-055D-4B2E-9D10-5F3345B2FF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25036B-9B38-4FF0-A58F-24F5E8F4F0B9}"/>
              </a:ext>
            </a:extLst>
          </p:cNvPr>
          <p:cNvSpPr>
            <a:spLocks noGrp="1"/>
          </p:cNvSpPr>
          <p:nvPr>
            <p:ph type="sldNum" sz="quarter" idx="12"/>
          </p:nvPr>
        </p:nvSpPr>
        <p:spPr/>
        <p:txBody>
          <a:bodyPr/>
          <a:lstStyle/>
          <a:p>
            <a:fld id="{FEA36C4B-87A9-47C9-9A41-A9CE23808218}" type="slidenum">
              <a:rPr lang="en-US" smtClean="0"/>
              <a:t>‹#›</a:t>
            </a:fld>
            <a:endParaRPr lang="en-US"/>
          </a:p>
        </p:txBody>
      </p:sp>
    </p:spTree>
    <p:extLst>
      <p:ext uri="{BB962C8B-B14F-4D97-AF65-F5344CB8AC3E}">
        <p14:creationId xmlns:p14="http://schemas.microsoft.com/office/powerpoint/2010/main" val="2202191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20F17-70E5-4B16-9662-9C7C12072B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DC0B28-501E-4768-B716-9C919820EA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3F0DED-F7A4-4B7C-A765-02DF5C75C9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C22785-7028-47A0-B1D0-A1BCC77D5F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19F264-F964-4C6D-AC72-BD05E63E9F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4FE4C8-1675-4621-BF99-654F3A0043E9}"/>
              </a:ext>
            </a:extLst>
          </p:cNvPr>
          <p:cNvSpPr>
            <a:spLocks noGrp="1"/>
          </p:cNvSpPr>
          <p:nvPr>
            <p:ph type="dt" sz="half" idx="10"/>
          </p:nvPr>
        </p:nvSpPr>
        <p:spPr/>
        <p:txBody>
          <a:bodyPr/>
          <a:lstStyle/>
          <a:p>
            <a:fld id="{D02CDFB7-E682-4D03-A90F-6B68708EFE2A}" type="datetimeFigureOut">
              <a:rPr lang="en-US" smtClean="0"/>
              <a:t>8/19/2019</a:t>
            </a:fld>
            <a:endParaRPr lang="en-US"/>
          </a:p>
        </p:txBody>
      </p:sp>
      <p:sp>
        <p:nvSpPr>
          <p:cNvPr id="8" name="Footer Placeholder 7">
            <a:extLst>
              <a:ext uri="{FF2B5EF4-FFF2-40B4-BE49-F238E27FC236}">
                <a16:creationId xmlns:a16="http://schemas.microsoft.com/office/drawing/2014/main" id="{3DD95AA4-4620-4A98-BC14-21BAA69211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2338E4-0EF2-4FC7-B850-801704A7E75D}"/>
              </a:ext>
            </a:extLst>
          </p:cNvPr>
          <p:cNvSpPr>
            <a:spLocks noGrp="1"/>
          </p:cNvSpPr>
          <p:nvPr>
            <p:ph type="sldNum" sz="quarter" idx="12"/>
          </p:nvPr>
        </p:nvSpPr>
        <p:spPr/>
        <p:txBody>
          <a:bodyPr/>
          <a:lstStyle/>
          <a:p>
            <a:fld id="{FEA36C4B-87A9-47C9-9A41-A9CE23808218}" type="slidenum">
              <a:rPr lang="en-US" smtClean="0"/>
              <a:t>‹#›</a:t>
            </a:fld>
            <a:endParaRPr lang="en-US"/>
          </a:p>
        </p:txBody>
      </p:sp>
    </p:spTree>
    <p:extLst>
      <p:ext uri="{BB962C8B-B14F-4D97-AF65-F5344CB8AC3E}">
        <p14:creationId xmlns:p14="http://schemas.microsoft.com/office/powerpoint/2010/main" val="1780675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7C7AB-8407-4FB9-8E95-51B3B73AF3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036415-79CA-4941-8947-C5038F4566C4}"/>
              </a:ext>
            </a:extLst>
          </p:cNvPr>
          <p:cNvSpPr>
            <a:spLocks noGrp="1"/>
          </p:cNvSpPr>
          <p:nvPr>
            <p:ph type="dt" sz="half" idx="10"/>
          </p:nvPr>
        </p:nvSpPr>
        <p:spPr/>
        <p:txBody>
          <a:bodyPr/>
          <a:lstStyle/>
          <a:p>
            <a:fld id="{D02CDFB7-E682-4D03-A90F-6B68708EFE2A}" type="datetimeFigureOut">
              <a:rPr lang="en-US" smtClean="0"/>
              <a:t>8/19/2019</a:t>
            </a:fld>
            <a:endParaRPr lang="en-US"/>
          </a:p>
        </p:txBody>
      </p:sp>
      <p:sp>
        <p:nvSpPr>
          <p:cNvPr id="4" name="Footer Placeholder 3">
            <a:extLst>
              <a:ext uri="{FF2B5EF4-FFF2-40B4-BE49-F238E27FC236}">
                <a16:creationId xmlns:a16="http://schemas.microsoft.com/office/drawing/2014/main" id="{58C1BDA7-5079-42C0-A01F-BD7A19C18C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A4A058-0271-42FA-9C3C-4AB88AF15A59}"/>
              </a:ext>
            </a:extLst>
          </p:cNvPr>
          <p:cNvSpPr>
            <a:spLocks noGrp="1"/>
          </p:cNvSpPr>
          <p:nvPr>
            <p:ph type="sldNum" sz="quarter" idx="12"/>
          </p:nvPr>
        </p:nvSpPr>
        <p:spPr/>
        <p:txBody>
          <a:bodyPr/>
          <a:lstStyle/>
          <a:p>
            <a:fld id="{FEA36C4B-87A9-47C9-9A41-A9CE23808218}" type="slidenum">
              <a:rPr lang="en-US" smtClean="0"/>
              <a:t>‹#›</a:t>
            </a:fld>
            <a:endParaRPr lang="en-US"/>
          </a:p>
        </p:txBody>
      </p:sp>
    </p:spTree>
    <p:extLst>
      <p:ext uri="{BB962C8B-B14F-4D97-AF65-F5344CB8AC3E}">
        <p14:creationId xmlns:p14="http://schemas.microsoft.com/office/powerpoint/2010/main" val="3585225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119E1A-7ACC-4F35-A4B8-939539F9CE28}"/>
              </a:ext>
            </a:extLst>
          </p:cNvPr>
          <p:cNvSpPr>
            <a:spLocks noGrp="1"/>
          </p:cNvSpPr>
          <p:nvPr>
            <p:ph type="dt" sz="half" idx="10"/>
          </p:nvPr>
        </p:nvSpPr>
        <p:spPr/>
        <p:txBody>
          <a:bodyPr/>
          <a:lstStyle/>
          <a:p>
            <a:fld id="{D02CDFB7-E682-4D03-A90F-6B68708EFE2A}" type="datetimeFigureOut">
              <a:rPr lang="en-US" smtClean="0"/>
              <a:t>8/19/2019</a:t>
            </a:fld>
            <a:endParaRPr lang="en-US"/>
          </a:p>
        </p:txBody>
      </p:sp>
      <p:sp>
        <p:nvSpPr>
          <p:cNvPr id="3" name="Footer Placeholder 2">
            <a:extLst>
              <a:ext uri="{FF2B5EF4-FFF2-40B4-BE49-F238E27FC236}">
                <a16:creationId xmlns:a16="http://schemas.microsoft.com/office/drawing/2014/main" id="{0B119C26-F392-4DA0-8F61-CB354F715D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6013E5-DD02-432C-8FAC-1CE9D4F3ACAA}"/>
              </a:ext>
            </a:extLst>
          </p:cNvPr>
          <p:cNvSpPr>
            <a:spLocks noGrp="1"/>
          </p:cNvSpPr>
          <p:nvPr>
            <p:ph type="sldNum" sz="quarter" idx="12"/>
          </p:nvPr>
        </p:nvSpPr>
        <p:spPr/>
        <p:txBody>
          <a:bodyPr/>
          <a:lstStyle/>
          <a:p>
            <a:fld id="{FEA36C4B-87A9-47C9-9A41-A9CE23808218}" type="slidenum">
              <a:rPr lang="en-US" smtClean="0"/>
              <a:t>‹#›</a:t>
            </a:fld>
            <a:endParaRPr lang="en-US"/>
          </a:p>
        </p:txBody>
      </p:sp>
    </p:spTree>
    <p:extLst>
      <p:ext uri="{BB962C8B-B14F-4D97-AF65-F5344CB8AC3E}">
        <p14:creationId xmlns:p14="http://schemas.microsoft.com/office/powerpoint/2010/main" val="810578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0EC3A-3790-4951-A356-6C9ABEFFF6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9D56FC-087D-45A3-A867-DF0D537881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74D7D4-FD71-4431-8635-76808CD3C1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219080-2E24-469D-9752-1F133173B565}"/>
              </a:ext>
            </a:extLst>
          </p:cNvPr>
          <p:cNvSpPr>
            <a:spLocks noGrp="1"/>
          </p:cNvSpPr>
          <p:nvPr>
            <p:ph type="dt" sz="half" idx="10"/>
          </p:nvPr>
        </p:nvSpPr>
        <p:spPr/>
        <p:txBody>
          <a:bodyPr/>
          <a:lstStyle/>
          <a:p>
            <a:fld id="{D02CDFB7-E682-4D03-A90F-6B68708EFE2A}" type="datetimeFigureOut">
              <a:rPr lang="en-US" smtClean="0"/>
              <a:t>8/19/2019</a:t>
            </a:fld>
            <a:endParaRPr lang="en-US"/>
          </a:p>
        </p:txBody>
      </p:sp>
      <p:sp>
        <p:nvSpPr>
          <p:cNvPr id="6" name="Footer Placeholder 5">
            <a:extLst>
              <a:ext uri="{FF2B5EF4-FFF2-40B4-BE49-F238E27FC236}">
                <a16:creationId xmlns:a16="http://schemas.microsoft.com/office/drawing/2014/main" id="{778DB5F7-A0CE-4FEE-ACF9-463C23C696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BE6E8B-119B-4641-A367-6C8D61DDE9E4}"/>
              </a:ext>
            </a:extLst>
          </p:cNvPr>
          <p:cNvSpPr>
            <a:spLocks noGrp="1"/>
          </p:cNvSpPr>
          <p:nvPr>
            <p:ph type="sldNum" sz="quarter" idx="12"/>
          </p:nvPr>
        </p:nvSpPr>
        <p:spPr/>
        <p:txBody>
          <a:bodyPr/>
          <a:lstStyle/>
          <a:p>
            <a:fld id="{FEA36C4B-87A9-47C9-9A41-A9CE23808218}" type="slidenum">
              <a:rPr lang="en-US" smtClean="0"/>
              <a:t>‹#›</a:t>
            </a:fld>
            <a:endParaRPr lang="en-US"/>
          </a:p>
        </p:txBody>
      </p:sp>
    </p:spTree>
    <p:extLst>
      <p:ext uri="{BB962C8B-B14F-4D97-AF65-F5344CB8AC3E}">
        <p14:creationId xmlns:p14="http://schemas.microsoft.com/office/powerpoint/2010/main" val="1755416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5A157-3836-4E1C-835E-400B67DE5B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F27498-283E-46FD-8917-DE773C33FA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76E970-5845-4F12-86A4-99B4C42AB6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F86D69-57D3-4452-B6A1-FD9E34D68287}"/>
              </a:ext>
            </a:extLst>
          </p:cNvPr>
          <p:cNvSpPr>
            <a:spLocks noGrp="1"/>
          </p:cNvSpPr>
          <p:nvPr>
            <p:ph type="dt" sz="half" idx="10"/>
          </p:nvPr>
        </p:nvSpPr>
        <p:spPr/>
        <p:txBody>
          <a:bodyPr/>
          <a:lstStyle/>
          <a:p>
            <a:fld id="{D02CDFB7-E682-4D03-A90F-6B68708EFE2A}" type="datetimeFigureOut">
              <a:rPr lang="en-US" smtClean="0"/>
              <a:t>8/19/2019</a:t>
            </a:fld>
            <a:endParaRPr lang="en-US"/>
          </a:p>
        </p:txBody>
      </p:sp>
      <p:sp>
        <p:nvSpPr>
          <p:cNvPr id="6" name="Footer Placeholder 5">
            <a:extLst>
              <a:ext uri="{FF2B5EF4-FFF2-40B4-BE49-F238E27FC236}">
                <a16:creationId xmlns:a16="http://schemas.microsoft.com/office/drawing/2014/main" id="{C5C351D9-AFAD-4D7F-8DF8-9F60CAF045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E14402-3934-470C-90F6-B1EB23DA211A}"/>
              </a:ext>
            </a:extLst>
          </p:cNvPr>
          <p:cNvSpPr>
            <a:spLocks noGrp="1"/>
          </p:cNvSpPr>
          <p:nvPr>
            <p:ph type="sldNum" sz="quarter" idx="12"/>
          </p:nvPr>
        </p:nvSpPr>
        <p:spPr/>
        <p:txBody>
          <a:bodyPr/>
          <a:lstStyle/>
          <a:p>
            <a:fld id="{FEA36C4B-87A9-47C9-9A41-A9CE23808218}" type="slidenum">
              <a:rPr lang="en-US" smtClean="0"/>
              <a:t>‹#›</a:t>
            </a:fld>
            <a:endParaRPr lang="en-US"/>
          </a:p>
        </p:txBody>
      </p:sp>
    </p:spTree>
    <p:extLst>
      <p:ext uri="{BB962C8B-B14F-4D97-AF65-F5344CB8AC3E}">
        <p14:creationId xmlns:p14="http://schemas.microsoft.com/office/powerpoint/2010/main" val="1770042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517794-383C-4955-ADA1-F3856B2266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EDC0D5-4C5D-4906-8350-87ED0C0813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9BFF5-2342-46DB-8133-4BD140779D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2CDFB7-E682-4D03-A90F-6B68708EFE2A}" type="datetimeFigureOut">
              <a:rPr lang="en-US" smtClean="0"/>
              <a:t>8/19/2019</a:t>
            </a:fld>
            <a:endParaRPr lang="en-US"/>
          </a:p>
        </p:txBody>
      </p:sp>
      <p:sp>
        <p:nvSpPr>
          <p:cNvPr id="5" name="Footer Placeholder 4">
            <a:extLst>
              <a:ext uri="{FF2B5EF4-FFF2-40B4-BE49-F238E27FC236}">
                <a16:creationId xmlns:a16="http://schemas.microsoft.com/office/drawing/2014/main" id="{8D6896F9-8CA0-4244-81BA-BC3ED70EFE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EA4B7C-C961-48A1-B985-9CD18C6787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A36C4B-87A9-47C9-9A41-A9CE23808218}" type="slidenum">
              <a:rPr lang="en-US" smtClean="0"/>
              <a:t>‹#›</a:t>
            </a:fld>
            <a:endParaRPr lang="en-US"/>
          </a:p>
        </p:txBody>
      </p:sp>
    </p:spTree>
    <p:extLst>
      <p:ext uri="{BB962C8B-B14F-4D97-AF65-F5344CB8AC3E}">
        <p14:creationId xmlns:p14="http://schemas.microsoft.com/office/powerpoint/2010/main" val="1037552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8.emf"/></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statmodel.com/download/Plausible.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69498-CEA0-44ED-A5C2-7B5A3B3E284F}"/>
              </a:ext>
            </a:extLst>
          </p:cNvPr>
          <p:cNvSpPr>
            <a:spLocks noGrp="1"/>
          </p:cNvSpPr>
          <p:nvPr>
            <p:ph type="ctrTitle"/>
          </p:nvPr>
        </p:nvSpPr>
        <p:spPr>
          <a:xfrm>
            <a:off x="1023257" y="965198"/>
            <a:ext cx="6766078" cy="4927601"/>
          </a:xfrm>
        </p:spPr>
        <p:txBody>
          <a:bodyPr anchor="ctr">
            <a:normAutofit/>
          </a:bodyPr>
          <a:lstStyle/>
          <a:p>
            <a:pPr algn="r"/>
            <a:r>
              <a:rPr lang="en-US" b="1" dirty="0"/>
              <a:t>Some Methods for Statistical Harmonization</a:t>
            </a:r>
            <a:br>
              <a:rPr lang="en-US" b="1" dirty="0"/>
            </a:br>
            <a:r>
              <a:rPr lang="en-US" sz="2800" i="1" dirty="0">
                <a:solidFill>
                  <a:srgbClr val="FFFFFF"/>
                </a:solidFill>
              </a:rPr>
              <a:t>A fantastically brief introduction</a:t>
            </a:r>
            <a:endParaRPr lang="en-US" b="1" dirty="0"/>
          </a:p>
        </p:txBody>
      </p:sp>
      <p:sp>
        <p:nvSpPr>
          <p:cNvPr id="9" name="Rectangle 8">
            <a:extLst>
              <a:ext uri="{FF2B5EF4-FFF2-40B4-BE49-F238E27FC236}">
                <a16:creationId xmlns:a16="http://schemas.microsoft.com/office/drawing/2014/main" id="{793EF0C2-EE57-40DD-B754-BF1477FAB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0"/>
            <a:ext cx="407213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320A0C10-F682-49A6-AF6A-1C8B2791061D}"/>
              </a:ext>
            </a:extLst>
          </p:cNvPr>
          <p:cNvSpPr>
            <a:spLocks noGrp="1"/>
          </p:cNvSpPr>
          <p:nvPr>
            <p:ph type="subTitle" idx="1"/>
          </p:nvPr>
        </p:nvSpPr>
        <p:spPr>
          <a:xfrm>
            <a:off x="8454570" y="965199"/>
            <a:ext cx="3093963" cy="4927602"/>
          </a:xfrm>
        </p:spPr>
        <p:txBody>
          <a:bodyPr anchor="ctr">
            <a:normAutofit/>
          </a:bodyPr>
          <a:lstStyle/>
          <a:p>
            <a:pPr algn="l"/>
            <a:r>
              <a:rPr lang="el-GR" sz="2000" b="1" dirty="0">
                <a:solidFill>
                  <a:srgbClr val="FFFFFF"/>
                </a:solidFill>
              </a:rPr>
              <a:t>ΨMCA - Psychometrics and Measurement in CognitΙve Aging</a:t>
            </a:r>
            <a:endParaRPr lang="en-US" sz="2000" b="1" dirty="0">
              <a:solidFill>
                <a:srgbClr val="FFFFFF"/>
              </a:solidFill>
            </a:endParaRPr>
          </a:p>
          <a:p>
            <a:pPr algn="l"/>
            <a:r>
              <a:rPr lang="en-US" sz="2000" b="1" dirty="0">
                <a:solidFill>
                  <a:srgbClr val="FFFFFF"/>
                </a:solidFill>
              </a:rPr>
              <a:t>Lake Tahoe, CA</a:t>
            </a:r>
          </a:p>
          <a:p>
            <a:pPr algn="l"/>
            <a:endParaRPr lang="en-US" sz="2000" b="1" dirty="0">
              <a:solidFill>
                <a:srgbClr val="FFFFFF"/>
              </a:solidFill>
            </a:endParaRPr>
          </a:p>
          <a:p>
            <a:pPr algn="l"/>
            <a:endParaRPr lang="en-US" sz="2000" b="1" dirty="0">
              <a:solidFill>
                <a:srgbClr val="FFFFFF"/>
              </a:solidFill>
            </a:endParaRPr>
          </a:p>
          <a:p>
            <a:pPr algn="l"/>
            <a:r>
              <a:rPr lang="en-US" sz="2000" b="1" dirty="0">
                <a:solidFill>
                  <a:srgbClr val="FFFFFF"/>
                </a:solidFill>
              </a:rPr>
              <a:t>Alden Gross</a:t>
            </a:r>
          </a:p>
          <a:p>
            <a:pPr algn="l"/>
            <a:r>
              <a:rPr lang="en-US" sz="2000" b="1" dirty="0">
                <a:solidFill>
                  <a:srgbClr val="FFFFFF"/>
                </a:solidFill>
              </a:rPr>
              <a:t>Dept. Epidemiology, Johns Hopkins Bloomberg School of Public Health</a:t>
            </a:r>
            <a:endParaRPr lang="en-US" sz="2000" dirty="0">
              <a:solidFill>
                <a:srgbClr val="FFFFFF"/>
              </a:solidFill>
            </a:endParaRPr>
          </a:p>
        </p:txBody>
      </p:sp>
    </p:spTree>
    <p:extLst>
      <p:ext uri="{BB962C8B-B14F-4D97-AF65-F5344CB8AC3E}">
        <p14:creationId xmlns:p14="http://schemas.microsoft.com/office/powerpoint/2010/main" val="192995587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C7F26-3EC9-41DE-BC5A-DDADC27B9111}"/>
              </a:ext>
            </a:extLst>
          </p:cNvPr>
          <p:cNvSpPr>
            <a:spLocks noGrp="1"/>
          </p:cNvSpPr>
          <p:nvPr>
            <p:ph type="title"/>
          </p:nvPr>
        </p:nvSpPr>
        <p:spPr/>
        <p:txBody>
          <a:bodyPr/>
          <a:lstStyle/>
          <a:p>
            <a:r>
              <a:rPr lang="en-US" dirty="0"/>
              <a:t>Items vs indicators</a:t>
            </a:r>
          </a:p>
        </p:txBody>
      </p:sp>
      <p:sp>
        <p:nvSpPr>
          <p:cNvPr id="3" name="Content Placeholder 2">
            <a:extLst>
              <a:ext uri="{FF2B5EF4-FFF2-40B4-BE49-F238E27FC236}">
                <a16:creationId xmlns:a16="http://schemas.microsoft.com/office/drawing/2014/main" id="{729E3295-9DAA-4D70-BEBD-36E011B8BD4D}"/>
              </a:ext>
            </a:extLst>
          </p:cNvPr>
          <p:cNvSpPr>
            <a:spLocks noGrp="1"/>
          </p:cNvSpPr>
          <p:nvPr>
            <p:ph idx="1"/>
          </p:nvPr>
        </p:nvSpPr>
        <p:spPr/>
        <p:txBody>
          <a:bodyPr/>
          <a:lstStyle/>
          <a:p>
            <a:r>
              <a:rPr lang="en-US" dirty="0"/>
              <a:t>Word list recall examples are ubiquitous</a:t>
            </a:r>
          </a:p>
          <a:p>
            <a:r>
              <a:rPr lang="en-US" dirty="0"/>
              <a:t>Constructional praxis from LASI-DAD:</a:t>
            </a:r>
          </a:p>
        </p:txBody>
      </p:sp>
      <p:graphicFrame>
        <p:nvGraphicFramePr>
          <p:cNvPr id="4" name="Object 3">
            <a:extLst>
              <a:ext uri="{FF2B5EF4-FFF2-40B4-BE49-F238E27FC236}">
                <a16:creationId xmlns:a16="http://schemas.microsoft.com/office/drawing/2014/main" id="{EBF50E77-50D4-44A2-8C88-EF2051642B42}"/>
              </a:ext>
            </a:extLst>
          </p:cNvPr>
          <p:cNvGraphicFramePr>
            <a:graphicFrameLocks noChangeAspect="1"/>
          </p:cNvGraphicFramePr>
          <p:nvPr>
            <p:extLst>
              <p:ext uri="{D42A27DB-BD31-4B8C-83A1-F6EECF244321}">
                <p14:modId xmlns:p14="http://schemas.microsoft.com/office/powerpoint/2010/main" val="228105436"/>
              </p:ext>
            </p:extLst>
          </p:nvPr>
        </p:nvGraphicFramePr>
        <p:xfrm>
          <a:off x="1110660" y="3166544"/>
          <a:ext cx="9970679" cy="3010419"/>
        </p:xfrm>
        <a:graphic>
          <a:graphicData uri="http://schemas.openxmlformats.org/presentationml/2006/ole">
            <mc:AlternateContent xmlns:mc="http://schemas.openxmlformats.org/markup-compatibility/2006">
              <mc:Choice xmlns:v="urn:schemas-microsoft-com:vml" Requires="v">
                <p:oleObj spid="_x0000_s2059" name="Worksheet" r:id="rId3" imgW="4448304" imgH="1343256" progId="Excel.Sheet.12">
                  <p:embed/>
                </p:oleObj>
              </mc:Choice>
              <mc:Fallback>
                <p:oleObj name="Worksheet" r:id="rId3" imgW="4448304" imgH="1343256" progId="Excel.Sheet.12">
                  <p:embed/>
                  <p:pic>
                    <p:nvPicPr>
                      <p:cNvPr id="0" name=""/>
                      <p:cNvPicPr/>
                      <p:nvPr/>
                    </p:nvPicPr>
                    <p:blipFill>
                      <a:blip r:embed="rId4"/>
                      <a:stretch>
                        <a:fillRect/>
                      </a:stretch>
                    </p:blipFill>
                    <p:spPr>
                      <a:xfrm>
                        <a:off x="1110660" y="3166544"/>
                        <a:ext cx="9970679" cy="3010419"/>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069FC016-27A6-4112-8110-8FE88C90DFB5}"/>
              </a:ext>
            </a:extLst>
          </p:cNvPr>
          <p:cNvSpPr/>
          <p:nvPr/>
        </p:nvSpPr>
        <p:spPr>
          <a:xfrm>
            <a:off x="10937354" y="202554"/>
            <a:ext cx="842222" cy="369332"/>
          </a:xfrm>
          <a:prstGeom prst="rect">
            <a:avLst/>
          </a:prstGeom>
        </p:spPr>
        <p:txBody>
          <a:bodyPr wrap="none">
            <a:noAutofit/>
          </a:bodyPr>
          <a:lstStyle/>
          <a:p>
            <a:r>
              <a:rPr lang="el-GR" sz="2800" b="1" dirty="0"/>
              <a:t>ΨMCA</a:t>
            </a:r>
            <a:endParaRPr lang="en-US" sz="2800" dirty="0"/>
          </a:p>
        </p:txBody>
      </p:sp>
    </p:spTree>
    <p:extLst>
      <p:ext uri="{BB962C8B-B14F-4D97-AF65-F5344CB8AC3E}">
        <p14:creationId xmlns:p14="http://schemas.microsoft.com/office/powerpoint/2010/main" val="2749641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49C59-5453-4D27-AF34-6A77098480F6}"/>
              </a:ext>
            </a:extLst>
          </p:cNvPr>
          <p:cNvSpPr>
            <a:spLocks noGrp="1"/>
          </p:cNvSpPr>
          <p:nvPr>
            <p:ph type="title"/>
          </p:nvPr>
        </p:nvSpPr>
        <p:spPr/>
        <p:txBody>
          <a:bodyPr/>
          <a:lstStyle/>
          <a:p>
            <a:r>
              <a:rPr lang="en-US" dirty="0"/>
              <a:t>Steps in harmonization using latent variables/IRT: Item banking approach</a:t>
            </a:r>
          </a:p>
        </p:txBody>
      </p:sp>
      <p:sp>
        <p:nvSpPr>
          <p:cNvPr id="3" name="Content Placeholder 2">
            <a:extLst>
              <a:ext uri="{FF2B5EF4-FFF2-40B4-BE49-F238E27FC236}">
                <a16:creationId xmlns:a16="http://schemas.microsoft.com/office/drawing/2014/main" id="{112ED824-B544-44B6-ADAB-443667407B2F}"/>
              </a:ext>
            </a:extLst>
          </p:cNvPr>
          <p:cNvSpPr>
            <a:spLocks noGrp="1"/>
          </p:cNvSpPr>
          <p:nvPr>
            <p:ph idx="1"/>
          </p:nvPr>
        </p:nvSpPr>
        <p:spPr>
          <a:xfrm>
            <a:off x="838200" y="2202023"/>
            <a:ext cx="10515600" cy="4290851"/>
          </a:xfrm>
        </p:spPr>
        <p:txBody>
          <a:bodyPr>
            <a:normAutofit/>
          </a:bodyPr>
          <a:lstStyle/>
          <a:p>
            <a:r>
              <a:rPr lang="en-US" dirty="0"/>
              <a:t>Identify all items across all studies</a:t>
            </a:r>
          </a:p>
          <a:p>
            <a:r>
              <a:rPr lang="en-US" dirty="0"/>
              <a:t>Find common items to serve as anchors</a:t>
            </a:r>
          </a:p>
          <a:p>
            <a:pPr lvl="1"/>
            <a:r>
              <a:rPr lang="en-US" dirty="0"/>
              <a:t>The best anchors are highly correlated with other tests in each study and average difficulty </a:t>
            </a:r>
            <a:r>
              <a:rPr lang="en-US" sz="2000" dirty="0"/>
              <a:t>(</a:t>
            </a:r>
            <a:r>
              <a:rPr lang="en-US" sz="2000" dirty="0" err="1"/>
              <a:t>Dorans</a:t>
            </a:r>
            <a:r>
              <a:rPr lang="en-US" sz="2000" dirty="0"/>
              <a:t>, 2010)</a:t>
            </a:r>
          </a:p>
          <a:p>
            <a:r>
              <a:rPr lang="en-US" dirty="0"/>
              <a:t>Convert items to indicators as necessary</a:t>
            </a:r>
          </a:p>
        </p:txBody>
      </p:sp>
      <p:sp>
        <p:nvSpPr>
          <p:cNvPr id="4" name="Rectangle 3">
            <a:extLst>
              <a:ext uri="{FF2B5EF4-FFF2-40B4-BE49-F238E27FC236}">
                <a16:creationId xmlns:a16="http://schemas.microsoft.com/office/drawing/2014/main" id="{B9806824-3932-4E8F-A8D7-4312A6B2E6A6}"/>
              </a:ext>
            </a:extLst>
          </p:cNvPr>
          <p:cNvSpPr/>
          <p:nvPr/>
        </p:nvSpPr>
        <p:spPr>
          <a:xfrm>
            <a:off x="10937354" y="202554"/>
            <a:ext cx="842222" cy="369332"/>
          </a:xfrm>
          <a:prstGeom prst="rect">
            <a:avLst/>
          </a:prstGeom>
        </p:spPr>
        <p:txBody>
          <a:bodyPr wrap="none">
            <a:noAutofit/>
          </a:bodyPr>
          <a:lstStyle/>
          <a:p>
            <a:r>
              <a:rPr lang="el-GR" sz="2800" b="1" dirty="0"/>
              <a:t>ΨMCA</a:t>
            </a:r>
            <a:endParaRPr lang="en-US" sz="2800" dirty="0"/>
          </a:p>
        </p:txBody>
      </p:sp>
    </p:spTree>
    <p:extLst>
      <p:ext uri="{BB962C8B-B14F-4D97-AF65-F5344CB8AC3E}">
        <p14:creationId xmlns:p14="http://schemas.microsoft.com/office/powerpoint/2010/main" val="3208894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05E77-E136-40D6-8DE7-01C948F6E3DD}"/>
              </a:ext>
            </a:extLst>
          </p:cNvPr>
          <p:cNvSpPr>
            <a:spLocks noGrp="1"/>
          </p:cNvSpPr>
          <p:nvPr>
            <p:ph type="title"/>
          </p:nvPr>
        </p:nvSpPr>
        <p:spPr/>
        <p:txBody>
          <a:bodyPr/>
          <a:lstStyle/>
          <a:p>
            <a:r>
              <a:rPr lang="en-US" dirty="0"/>
              <a:t>What could the data structure look like?</a:t>
            </a:r>
          </a:p>
        </p:txBody>
      </p:sp>
      <p:graphicFrame>
        <p:nvGraphicFramePr>
          <p:cNvPr id="5" name="Object 4">
            <a:extLst>
              <a:ext uri="{FF2B5EF4-FFF2-40B4-BE49-F238E27FC236}">
                <a16:creationId xmlns:a16="http://schemas.microsoft.com/office/drawing/2014/main" id="{7D4BE0F8-B636-44AF-82CE-613991567C14}"/>
              </a:ext>
            </a:extLst>
          </p:cNvPr>
          <p:cNvGraphicFramePr>
            <a:graphicFrameLocks noChangeAspect="1"/>
          </p:cNvGraphicFramePr>
          <p:nvPr>
            <p:extLst>
              <p:ext uri="{D42A27DB-BD31-4B8C-83A1-F6EECF244321}">
                <p14:modId xmlns:p14="http://schemas.microsoft.com/office/powerpoint/2010/main" val="2546594737"/>
              </p:ext>
            </p:extLst>
          </p:nvPr>
        </p:nvGraphicFramePr>
        <p:xfrm>
          <a:off x="2717800" y="1438275"/>
          <a:ext cx="6869113" cy="5054600"/>
        </p:xfrm>
        <a:graphic>
          <a:graphicData uri="http://schemas.openxmlformats.org/presentationml/2006/ole">
            <mc:AlternateContent xmlns:mc="http://schemas.openxmlformats.org/markup-compatibility/2006">
              <mc:Choice xmlns:v="urn:schemas-microsoft-com:vml" Requires="v">
                <p:oleObj spid="_x0000_s3081" name="Worksheet" r:id="rId3" imgW="2343113" imgH="1723816" progId="Excel.Sheet.12">
                  <p:embed/>
                </p:oleObj>
              </mc:Choice>
              <mc:Fallback>
                <p:oleObj name="Worksheet" r:id="rId3" imgW="2343113" imgH="1723816" progId="Excel.Sheet.12">
                  <p:embed/>
                  <p:pic>
                    <p:nvPicPr>
                      <p:cNvPr id="0" name=""/>
                      <p:cNvPicPr/>
                      <p:nvPr/>
                    </p:nvPicPr>
                    <p:blipFill>
                      <a:blip r:embed="rId4"/>
                      <a:stretch>
                        <a:fillRect/>
                      </a:stretch>
                    </p:blipFill>
                    <p:spPr>
                      <a:xfrm>
                        <a:off x="2717800" y="1438275"/>
                        <a:ext cx="6869113" cy="5054600"/>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96FCCBF8-8D87-4CD3-AB9C-3AD8D7816868}"/>
              </a:ext>
            </a:extLst>
          </p:cNvPr>
          <p:cNvSpPr/>
          <p:nvPr/>
        </p:nvSpPr>
        <p:spPr>
          <a:xfrm>
            <a:off x="10937354" y="202554"/>
            <a:ext cx="842222" cy="369332"/>
          </a:xfrm>
          <a:prstGeom prst="rect">
            <a:avLst/>
          </a:prstGeom>
        </p:spPr>
        <p:txBody>
          <a:bodyPr wrap="none">
            <a:noAutofit/>
          </a:bodyPr>
          <a:lstStyle/>
          <a:p>
            <a:r>
              <a:rPr lang="el-GR" sz="2800" b="1" dirty="0"/>
              <a:t>ΨMCA</a:t>
            </a:r>
            <a:endParaRPr lang="en-US" sz="2800" dirty="0"/>
          </a:p>
        </p:txBody>
      </p:sp>
    </p:spTree>
    <p:extLst>
      <p:ext uri="{BB962C8B-B14F-4D97-AF65-F5344CB8AC3E}">
        <p14:creationId xmlns:p14="http://schemas.microsoft.com/office/powerpoint/2010/main" val="1409653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95781-C1DF-4F81-8093-2D57F6A5A6B3}"/>
              </a:ext>
            </a:extLst>
          </p:cNvPr>
          <p:cNvSpPr>
            <a:spLocks noGrp="1"/>
          </p:cNvSpPr>
          <p:nvPr>
            <p:ph type="title"/>
          </p:nvPr>
        </p:nvSpPr>
        <p:spPr/>
        <p:txBody>
          <a:bodyPr/>
          <a:lstStyle/>
          <a:p>
            <a:r>
              <a:rPr lang="en-US" dirty="0"/>
              <a:t>Steps in harmonization using latent variables/IRT: Item banking approach</a:t>
            </a:r>
          </a:p>
        </p:txBody>
      </p:sp>
      <p:sp>
        <p:nvSpPr>
          <p:cNvPr id="3" name="Content Placeholder 2">
            <a:extLst>
              <a:ext uri="{FF2B5EF4-FFF2-40B4-BE49-F238E27FC236}">
                <a16:creationId xmlns:a16="http://schemas.microsoft.com/office/drawing/2014/main" id="{C58A7438-9AEB-44F4-AABD-7F6FA1C38B4D}"/>
              </a:ext>
            </a:extLst>
          </p:cNvPr>
          <p:cNvSpPr>
            <a:spLocks noGrp="1"/>
          </p:cNvSpPr>
          <p:nvPr>
            <p:ph idx="1"/>
          </p:nvPr>
        </p:nvSpPr>
        <p:spPr/>
        <p:txBody>
          <a:bodyPr>
            <a:normAutofit/>
          </a:bodyPr>
          <a:lstStyle/>
          <a:p>
            <a:r>
              <a:rPr lang="en-US" sz="3200" dirty="0"/>
              <a:t>Estimate IRT model in each sample separately</a:t>
            </a:r>
          </a:p>
          <a:p>
            <a:pPr lvl="1"/>
            <a:r>
              <a:rPr lang="en-US" sz="2800" dirty="0"/>
              <a:t>Freely estimate parameters in the first “reference” sample, fixing only the mean/variance initially</a:t>
            </a:r>
          </a:p>
          <a:p>
            <a:pPr lvl="1"/>
            <a:r>
              <a:rPr lang="en-US" sz="2800" dirty="0"/>
              <a:t>In later samples, restrict parameters for items you’ve seen before to what they were in previous samples; free the mean/variance</a:t>
            </a:r>
          </a:p>
          <a:p>
            <a:pPr lvl="1"/>
            <a:r>
              <a:rPr lang="en-US" sz="2800" dirty="0"/>
              <a:t>The final model should not estimate a score and parameters simultaneously</a:t>
            </a:r>
          </a:p>
          <a:p>
            <a:r>
              <a:rPr lang="en-US" sz="3200" dirty="0"/>
              <a:t>Concerned about items that function differentially by study? Save that for DIF testing later</a:t>
            </a:r>
          </a:p>
          <a:p>
            <a:endParaRPr lang="en-US" sz="3200" dirty="0"/>
          </a:p>
        </p:txBody>
      </p:sp>
      <p:sp>
        <p:nvSpPr>
          <p:cNvPr id="4" name="Rectangle 3">
            <a:extLst>
              <a:ext uri="{FF2B5EF4-FFF2-40B4-BE49-F238E27FC236}">
                <a16:creationId xmlns:a16="http://schemas.microsoft.com/office/drawing/2014/main" id="{5DB4A7F8-ED18-422B-A883-723A612ED38B}"/>
              </a:ext>
            </a:extLst>
          </p:cNvPr>
          <p:cNvSpPr/>
          <p:nvPr/>
        </p:nvSpPr>
        <p:spPr>
          <a:xfrm>
            <a:off x="10937354" y="202554"/>
            <a:ext cx="842222" cy="369332"/>
          </a:xfrm>
          <a:prstGeom prst="rect">
            <a:avLst/>
          </a:prstGeom>
        </p:spPr>
        <p:txBody>
          <a:bodyPr wrap="none">
            <a:noAutofit/>
          </a:bodyPr>
          <a:lstStyle/>
          <a:p>
            <a:r>
              <a:rPr lang="el-GR" sz="2800" b="1" dirty="0"/>
              <a:t>ΨMCA</a:t>
            </a:r>
            <a:endParaRPr lang="en-US" sz="2800" dirty="0"/>
          </a:p>
        </p:txBody>
      </p:sp>
    </p:spTree>
    <p:extLst>
      <p:ext uri="{BB962C8B-B14F-4D97-AF65-F5344CB8AC3E}">
        <p14:creationId xmlns:p14="http://schemas.microsoft.com/office/powerpoint/2010/main" val="2964939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83A40F-26CA-44D5-9C11-44713AEAA71B}"/>
              </a:ext>
            </a:extLst>
          </p:cNvPr>
          <p:cNvSpPr>
            <a:spLocks noGrp="1"/>
          </p:cNvSpPr>
          <p:nvPr>
            <p:ph type="title"/>
          </p:nvPr>
        </p:nvSpPr>
        <p:spPr>
          <a:xfrm>
            <a:off x="674237" y="1131372"/>
            <a:ext cx="3657600" cy="4485658"/>
          </a:xfrm>
        </p:spPr>
        <p:txBody>
          <a:bodyPr vert="horz" lIns="91440" tIns="45720" rIns="91440" bIns="45720" rtlCol="0" anchor="b">
            <a:normAutofit/>
          </a:bodyPr>
          <a:lstStyle/>
          <a:p>
            <a:pPr algn="ctr"/>
            <a:r>
              <a:rPr lang="en-US" sz="4800" b="1" dirty="0">
                <a:solidFill>
                  <a:srgbClr val="FFFFFF"/>
                </a:solidFill>
              </a:rPr>
              <a:t>PITCH Project:</a:t>
            </a:r>
            <a:r>
              <a:rPr lang="en-US" sz="4000" dirty="0">
                <a:solidFill>
                  <a:srgbClr val="FFFFFF"/>
                </a:solidFill>
              </a:rPr>
              <a:t> Harmonization across studies, then across time</a:t>
            </a:r>
            <a:endParaRPr lang="en-US" sz="4000" kern="1200" dirty="0">
              <a:solidFill>
                <a:srgbClr val="FFFFFF"/>
              </a:solidFill>
              <a:latin typeface="+mj-lt"/>
              <a:ea typeface="+mj-ea"/>
              <a:cs typeface="+mj-cs"/>
            </a:endParaRP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https://lh3.googleusercontent.com/dDOYGIZcurzAlB_vStEIXTX2wa1x2uMnwoGZTu4MUzuRc1yA9_pKrJqUtZEJTchplMw_hV4t2-hEiuZTcIFyw_3gZ0Z2Kx0GcKgb8mVOpPsYygyz7pHkFTQzNVUaTpVLd_66h5IY">
            <a:extLst>
              <a:ext uri="{FF2B5EF4-FFF2-40B4-BE49-F238E27FC236}">
                <a16:creationId xmlns:a16="http://schemas.microsoft.com/office/drawing/2014/main" id="{FEBD8B95-7D6A-4DA3-BC87-FF021503CF3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44137" y="742601"/>
            <a:ext cx="7478091" cy="575812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5F4F3F7-21DC-42F2-AC64-338062A67F40}"/>
              </a:ext>
            </a:extLst>
          </p:cNvPr>
          <p:cNvSpPr/>
          <p:nvPr/>
        </p:nvSpPr>
        <p:spPr>
          <a:xfrm>
            <a:off x="10937354" y="202554"/>
            <a:ext cx="842222" cy="369332"/>
          </a:xfrm>
          <a:prstGeom prst="rect">
            <a:avLst/>
          </a:prstGeom>
        </p:spPr>
        <p:txBody>
          <a:bodyPr wrap="none">
            <a:noAutofit/>
          </a:bodyPr>
          <a:lstStyle/>
          <a:p>
            <a:r>
              <a:rPr lang="el-GR" sz="2800" b="1" dirty="0"/>
              <a:t>ΨMCA</a:t>
            </a:r>
            <a:endParaRPr lang="en-US" sz="2800" dirty="0"/>
          </a:p>
        </p:txBody>
      </p:sp>
    </p:spTree>
    <p:extLst>
      <p:ext uri="{BB962C8B-B14F-4D97-AF65-F5344CB8AC3E}">
        <p14:creationId xmlns:p14="http://schemas.microsoft.com/office/powerpoint/2010/main" val="3747825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Example syntax for </a:t>
            </a:r>
            <a:r>
              <a:rPr lang="en-US" dirty="0" err="1">
                <a:latin typeface="Arial" panose="020B0604020202020204" pitchFamily="34" charset="0"/>
                <a:cs typeface="Arial" panose="020B0604020202020204" pitchFamily="34" charset="0"/>
              </a:rPr>
              <a:t>Mplus</a:t>
            </a:r>
            <a:endParaRPr lang="en-US" dirty="0"/>
          </a:p>
        </p:txBody>
      </p:sp>
      <p:sp>
        <p:nvSpPr>
          <p:cNvPr id="3" name="Content Placeholder 2"/>
          <p:cNvSpPr>
            <a:spLocks noGrp="1"/>
          </p:cNvSpPr>
          <p:nvPr>
            <p:ph idx="1"/>
          </p:nvPr>
        </p:nvSpPr>
        <p:spPr>
          <a:xfrm>
            <a:off x="838200" y="5981075"/>
            <a:ext cx="10515600" cy="930406"/>
          </a:xfrm>
        </p:spPr>
        <p:txBody>
          <a:bodyPr/>
          <a:lstStyle/>
          <a:p>
            <a:pPr marL="0" indent="0">
              <a:buNone/>
            </a:pPr>
            <a:r>
              <a:rPr lang="en-US" dirty="0"/>
              <a:t>Factor is now scaled to a particular dataset or reference group</a:t>
            </a:r>
          </a:p>
        </p:txBody>
      </p:sp>
      <p:pic>
        <p:nvPicPr>
          <p:cNvPr id="4" name="Picture 3"/>
          <p:cNvPicPr>
            <a:picLocks noChangeAspect="1"/>
          </p:cNvPicPr>
          <p:nvPr/>
        </p:nvPicPr>
        <p:blipFill>
          <a:blip r:embed="rId2"/>
          <a:stretch>
            <a:fillRect/>
          </a:stretch>
        </p:blipFill>
        <p:spPr>
          <a:xfrm>
            <a:off x="676174" y="1853260"/>
            <a:ext cx="10198431" cy="3060590"/>
          </a:xfrm>
          <a:prstGeom prst="rect">
            <a:avLst/>
          </a:prstGeom>
        </p:spPr>
      </p:pic>
      <p:sp>
        <p:nvSpPr>
          <p:cNvPr id="5" name="Content Placeholder 2"/>
          <p:cNvSpPr txBox="1">
            <a:spLocks/>
          </p:cNvSpPr>
          <p:nvPr/>
        </p:nvSpPr>
        <p:spPr>
          <a:xfrm>
            <a:off x="5562600" y="4604478"/>
            <a:ext cx="6377066" cy="93040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i="1" dirty="0"/>
              <a:t>e.g., fix all parameters (loadings, thresholds) to correspondent values from step 1; freely estimate means/variances of latent variables because we placed constraints on item loadings and thresholds</a:t>
            </a:r>
          </a:p>
        </p:txBody>
      </p:sp>
      <p:sp>
        <p:nvSpPr>
          <p:cNvPr id="6" name="Rectangle 5">
            <a:extLst>
              <a:ext uri="{FF2B5EF4-FFF2-40B4-BE49-F238E27FC236}">
                <a16:creationId xmlns:a16="http://schemas.microsoft.com/office/drawing/2014/main" id="{E26AAAC1-E951-4543-BC24-7C4280049411}"/>
              </a:ext>
            </a:extLst>
          </p:cNvPr>
          <p:cNvSpPr/>
          <p:nvPr/>
        </p:nvSpPr>
        <p:spPr>
          <a:xfrm>
            <a:off x="10937354" y="202554"/>
            <a:ext cx="842222" cy="369332"/>
          </a:xfrm>
          <a:prstGeom prst="rect">
            <a:avLst/>
          </a:prstGeom>
        </p:spPr>
        <p:txBody>
          <a:bodyPr wrap="none">
            <a:noAutofit/>
          </a:bodyPr>
          <a:lstStyle/>
          <a:p>
            <a:r>
              <a:rPr lang="el-GR" sz="2800" b="1" dirty="0"/>
              <a:t>ΨMCA</a:t>
            </a:r>
            <a:endParaRPr lang="en-US" sz="2800" dirty="0"/>
          </a:p>
        </p:txBody>
      </p:sp>
    </p:spTree>
    <p:extLst>
      <p:ext uri="{BB962C8B-B14F-4D97-AF65-F5344CB8AC3E}">
        <p14:creationId xmlns:p14="http://schemas.microsoft.com/office/powerpoint/2010/main" val="658135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77159"/>
            <a:ext cx="10515600" cy="1325563"/>
          </a:xfrm>
        </p:spPr>
        <p:txBody>
          <a:bodyPr>
            <a:normAutofit fontScale="90000"/>
          </a:bodyPr>
          <a:lstStyle/>
          <a:p>
            <a:r>
              <a:rPr lang="en-US" dirty="0">
                <a:latin typeface="Arial" panose="020B0604020202020204" pitchFamily="34" charset="0"/>
                <a:cs typeface="Arial" panose="020B0604020202020204" pitchFamily="34" charset="0"/>
              </a:rPr>
              <a:t>What happens if we were to pool the samples (studies; timepoints) and run a single IRT model?</a:t>
            </a:r>
          </a:p>
        </p:txBody>
      </p:sp>
      <p:sp>
        <p:nvSpPr>
          <p:cNvPr id="3" name="Content Placeholder 2"/>
          <p:cNvSpPr>
            <a:spLocks noGrp="1"/>
          </p:cNvSpPr>
          <p:nvPr>
            <p:ph idx="1"/>
          </p:nvPr>
        </p:nvSpPr>
        <p:spPr>
          <a:xfrm>
            <a:off x="838200" y="2575248"/>
            <a:ext cx="10515600" cy="3918955"/>
          </a:xfrm>
        </p:spPr>
        <p:txBody>
          <a:bodyPr>
            <a:normAutofit/>
          </a:bodyPr>
          <a:lstStyle/>
          <a:p>
            <a:r>
              <a:rPr lang="en-US" sz="3600" dirty="0"/>
              <a:t>Item parameters would reflect an average between the characteristics of the samples</a:t>
            </a:r>
          </a:p>
          <a:p>
            <a:pPr lvl="1"/>
            <a:r>
              <a:rPr lang="en-US" sz="3200" dirty="0"/>
              <a:t>The larger of the three samples contributes more to the co-calibration</a:t>
            </a:r>
          </a:p>
          <a:p>
            <a:pPr lvl="1"/>
            <a:r>
              <a:rPr lang="en-US" sz="3200" dirty="0"/>
              <a:t>Could apply weights, restriction, matching, or some other approach to balance the samples in different ways</a:t>
            </a:r>
          </a:p>
        </p:txBody>
      </p:sp>
      <p:sp>
        <p:nvSpPr>
          <p:cNvPr id="5" name="Rectangle 4">
            <a:extLst>
              <a:ext uri="{FF2B5EF4-FFF2-40B4-BE49-F238E27FC236}">
                <a16:creationId xmlns:a16="http://schemas.microsoft.com/office/drawing/2014/main" id="{E6594AED-0AED-4821-A9EC-698D18EE3217}"/>
              </a:ext>
            </a:extLst>
          </p:cNvPr>
          <p:cNvSpPr/>
          <p:nvPr/>
        </p:nvSpPr>
        <p:spPr>
          <a:xfrm>
            <a:off x="10937354" y="202554"/>
            <a:ext cx="842222" cy="369332"/>
          </a:xfrm>
          <a:prstGeom prst="rect">
            <a:avLst/>
          </a:prstGeom>
        </p:spPr>
        <p:txBody>
          <a:bodyPr wrap="none">
            <a:noAutofit/>
          </a:bodyPr>
          <a:lstStyle/>
          <a:p>
            <a:r>
              <a:rPr lang="el-GR" sz="2800" b="1" dirty="0"/>
              <a:t>ΨMCA</a:t>
            </a:r>
            <a:endParaRPr lang="en-US" sz="2800" dirty="0"/>
          </a:p>
        </p:txBody>
      </p:sp>
    </p:spTree>
    <p:extLst>
      <p:ext uri="{BB962C8B-B14F-4D97-AF65-F5344CB8AC3E}">
        <p14:creationId xmlns:p14="http://schemas.microsoft.com/office/powerpoint/2010/main" val="2924173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with harmonization using IRT</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3200" dirty="0"/>
              <a:t>Selecting an estimator</a:t>
            </a:r>
          </a:p>
          <a:p>
            <a:pPr marL="514350" indent="-514350">
              <a:buFont typeface="+mj-lt"/>
              <a:buAutoNum type="arabicPeriod"/>
            </a:pPr>
            <a:r>
              <a:rPr lang="en-US" sz="3200" dirty="0"/>
              <a:t>Check for differential precision / ceiling effects</a:t>
            </a:r>
          </a:p>
          <a:p>
            <a:pPr marL="514350" indent="-514350">
              <a:buFont typeface="+mj-lt"/>
              <a:buAutoNum type="arabicPeriod"/>
            </a:pPr>
            <a:r>
              <a:rPr lang="en-US" sz="3200" dirty="0"/>
              <a:t>Is the metric the same across studies?</a:t>
            </a:r>
          </a:p>
          <a:p>
            <a:pPr lvl="1"/>
            <a:r>
              <a:rPr lang="en-US" sz="2800" dirty="0"/>
              <a:t>Are some indicators performing differently in some datasets or in subgroups?</a:t>
            </a:r>
          </a:p>
        </p:txBody>
      </p:sp>
      <p:sp>
        <p:nvSpPr>
          <p:cNvPr id="4" name="Rectangle 3">
            <a:extLst>
              <a:ext uri="{FF2B5EF4-FFF2-40B4-BE49-F238E27FC236}">
                <a16:creationId xmlns:a16="http://schemas.microsoft.com/office/drawing/2014/main" id="{D7D169BB-686C-49F7-877B-0F30E0183C0F}"/>
              </a:ext>
            </a:extLst>
          </p:cNvPr>
          <p:cNvSpPr/>
          <p:nvPr/>
        </p:nvSpPr>
        <p:spPr>
          <a:xfrm>
            <a:off x="10937354" y="202554"/>
            <a:ext cx="842222" cy="369332"/>
          </a:xfrm>
          <a:prstGeom prst="rect">
            <a:avLst/>
          </a:prstGeom>
        </p:spPr>
        <p:txBody>
          <a:bodyPr wrap="none">
            <a:noAutofit/>
          </a:bodyPr>
          <a:lstStyle/>
          <a:p>
            <a:r>
              <a:rPr lang="el-GR" sz="2800" b="1" dirty="0"/>
              <a:t>ΨMCA</a:t>
            </a:r>
            <a:endParaRPr lang="en-US" sz="2800" dirty="0"/>
          </a:p>
        </p:txBody>
      </p:sp>
    </p:spTree>
    <p:extLst>
      <p:ext uri="{BB962C8B-B14F-4D97-AF65-F5344CB8AC3E}">
        <p14:creationId xmlns:p14="http://schemas.microsoft.com/office/powerpoint/2010/main" val="3716149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9142"/>
            <a:ext cx="10515600" cy="1325563"/>
          </a:xfrm>
        </p:spPr>
        <p:txBody>
          <a:bodyPr/>
          <a:lstStyle/>
          <a:p>
            <a:r>
              <a:rPr lang="en-US" dirty="0"/>
              <a:t>(1) Selecting an estimator: WLSMV</a:t>
            </a:r>
          </a:p>
        </p:txBody>
      </p:sp>
      <p:sp>
        <p:nvSpPr>
          <p:cNvPr id="3" name="Content Placeholder 2"/>
          <p:cNvSpPr>
            <a:spLocks noGrp="1"/>
          </p:cNvSpPr>
          <p:nvPr>
            <p:ph idx="1"/>
          </p:nvPr>
        </p:nvSpPr>
        <p:spPr>
          <a:xfrm>
            <a:off x="205273" y="1446964"/>
            <a:ext cx="7851214" cy="5411036"/>
          </a:xfrm>
        </p:spPr>
        <p:txBody>
          <a:bodyPr>
            <a:normAutofit lnSpcReduction="10000"/>
          </a:bodyPr>
          <a:lstStyle/>
          <a:p>
            <a:r>
              <a:rPr lang="en-US" sz="3200" dirty="0" err="1"/>
              <a:t>Mplus</a:t>
            </a:r>
            <a:r>
              <a:rPr lang="en-US" sz="3200" dirty="0"/>
              <a:t> default is WLSMV</a:t>
            </a:r>
          </a:p>
          <a:p>
            <a:pPr lvl="1"/>
            <a:r>
              <a:rPr lang="en-US" sz="2800" dirty="0"/>
              <a:t>Works from the observed covariance matrix of indicators</a:t>
            </a:r>
          </a:p>
          <a:p>
            <a:pPr lvl="1"/>
            <a:r>
              <a:rPr lang="en-US" sz="2800" dirty="0"/>
              <a:t>Thus, uses pairwise complete data (pairs of variables must overlap)</a:t>
            </a:r>
          </a:p>
          <a:p>
            <a:pPr lvl="1"/>
            <a:r>
              <a:rPr lang="en-US" sz="2800" dirty="0"/>
              <a:t>Fast, but inappropriate when MCAR (missing completely at random) assumptions are not viable</a:t>
            </a:r>
          </a:p>
          <a:p>
            <a:pPr lvl="1"/>
            <a:r>
              <a:rPr lang="en-US" sz="2800" dirty="0"/>
              <a:t>Infeasible for harmonization methods that capitalize on missing data handling because covariance coverage is 0</a:t>
            </a:r>
          </a:p>
          <a:p>
            <a:r>
              <a:rPr lang="en-US" dirty="0"/>
              <a:t>Use </a:t>
            </a:r>
            <a:r>
              <a:rPr lang="en-US" b="1" dirty="0"/>
              <a:t>ANALYSIS: PARAMETERIZATION=THETA </a:t>
            </a:r>
            <a:r>
              <a:rPr lang="en-US" dirty="0"/>
              <a:t>to match parameter estimates from a Bayesian estimator and MLR PROBIT</a:t>
            </a:r>
          </a:p>
          <a:p>
            <a:endParaRPr lang="en-US" sz="2800" dirty="0"/>
          </a:p>
        </p:txBody>
      </p:sp>
      <p:graphicFrame>
        <p:nvGraphicFramePr>
          <p:cNvPr id="5" name="Object 4">
            <a:extLst>
              <a:ext uri="{FF2B5EF4-FFF2-40B4-BE49-F238E27FC236}">
                <a16:creationId xmlns:a16="http://schemas.microsoft.com/office/drawing/2014/main" id="{1A346A05-4B64-48A3-B4F2-12AF893E6C7A}"/>
              </a:ext>
            </a:extLst>
          </p:cNvPr>
          <p:cNvGraphicFramePr>
            <a:graphicFrameLocks noChangeAspect="1"/>
          </p:cNvGraphicFramePr>
          <p:nvPr>
            <p:extLst>
              <p:ext uri="{D42A27DB-BD31-4B8C-83A1-F6EECF244321}">
                <p14:modId xmlns:p14="http://schemas.microsoft.com/office/powerpoint/2010/main" val="2854222873"/>
              </p:ext>
            </p:extLst>
          </p:nvPr>
        </p:nvGraphicFramePr>
        <p:xfrm>
          <a:off x="8056487" y="2015580"/>
          <a:ext cx="3717059" cy="2826839"/>
        </p:xfrm>
        <a:graphic>
          <a:graphicData uri="http://schemas.openxmlformats.org/presentationml/2006/ole">
            <mc:AlternateContent xmlns:mc="http://schemas.openxmlformats.org/markup-compatibility/2006">
              <mc:Choice xmlns:v="urn:schemas-microsoft-com:vml" Requires="v">
                <p:oleObj spid="_x0000_s1060" name="Worksheet" r:id="rId3" imgW="2266765" imgH="1723816" progId="Excel.Sheet.12">
                  <p:embed/>
                </p:oleObj>
              </mc:Choice>
              <mc:Fallback>
                <p:oleObj name="Worksheet" r:id="rId3" imgW="2266765" imgH="1723816" progId="Excel.Sheet.12">
                  <p:embed/>
                  <p:pic>
                    <p:nvPicPr>
                      <p:cNvPr id="0" name=""/>
                      <p:cNvPicPr/>
                      <p:nvPr/>
                    </p:nvPicPr>
                    <p:blipFill>
                      <a:blip r:embed="rId4"/>
                      <a:stretch>
                        <a:fillRect/>
                      </a:stretch>
                    </p:blipFill>
                    <p:spPr>
                      <a:xfrm>
                        <a:off x="8056487" y="2015580"/>
                        <a:ext cx="3717059" cy="2826839"/>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A0C3FD8B-CB0D-4D27-A5B6-E2636FE7F9CA}"/>
              </a:ext>
            </a:extLst>
          </p:cNvPr>
          <p:cNvSpPr/>
          <p:nvPr/>
        </p:nvSpPr>
        <p:spPr>
          <a:xfrm>
            <a:off x="10937354" y="202554"/>
            <a:ext cx="842222" cy="369332"/>
          </a:xfrm>
          <a:prstGeom prst="rect">
            <a:avLst/>
          </a:prstGeom>
        </p:spPr>
        <p:txBody>
          <a:bodyPr wrap="none">
            <a:noAutofit/>
          </a:bodyPr>
          <a:lstStyle/>
          <a:p>
            <a:r>
              <a:rPr lang="el-GR" sz="2800" b="1" dirty="0"/>
              <a:t>ΨMCA</a:t>
            </a:r>
            <a:endParaRPr lang="en-US" sz="2800" dirty="0"/>
          </a:p>
        </p:txBody>
      </p:sp>
    </p:spTree>
    <p:extLst>
      <p:ext uri="{BB962C8B-B14F-4D97-AF65-F5344CB8AC3E}">
        <p14:creationId xmlns:p14="http://schemas.microsoft.com/office/powerpoint/2010/main" val="3480283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083"/>
            <a:ext cx="10515600" cy="1325563"/>
          </a:xfrm>
        </p:spPr>
        <p:txBody>
          <a:bodyPr/>
          <a:lstStyle/>
          <a:p>
            <a:r>
              <a:rPr lang="en-US" dirty="0"/>
              <a:t>(1) Selecting an estimator: MLR</a:t>
            </a:r>
          </a:p>
        </p:txBody>
      </p:sp>
      <p:sp>
        <p:nvSpPr>
          <p:cNvPr id="3" name="Content Placeholder 2"/>
          <p:cNvSpPr>
            <a:spLocks noGrp="1"/>
          </p:cNvSpPr>
          <p:nvPr>
            <p:ph idx="1"/>
          </p:nvPr>
        </p:nvSpPr>
        <p:spPr>
          <a:xfrm>
            <a:off x="418454" y="1260354"/>
            <a:ext cx="7292064" cy="5411036"/>
          </a:xfrm>
        </p:spPr>
        <p:txBody>
          <a:bodyPr>
            <a:normAutofit/>
          </a:bodyPr>
          <a:lstStyle/>
          <a:p>
            <a:r>
              <a:rPr lang="en-US" sz="3600" dirty="0"/>
              <a:t>Maximum likelihood (MLR)</a:t>
            </a:r>
          </a:p>
          <a:p>
            <a:pPr lvl="1"/>
            <a:r>
              <a:rPr lang="en-US" sz="3200" dirty="0"/>
              <a:t>All records are used, not just the covariance matrix</a:t>
            </a:r>
          </a:p>
          <a:p>
            <a:pPr lvl="2"/>
            <a:r>
              <a:rPr lang="en-US" sz="2800" dirty="0"/>
              <a:t>Except records that are 100% missing on all dependent variables</a:t>
            </a:r>
          </a:p>
          <a:p>
            <a:pPr lvl="2"/>
            <a:r>
              <a:rPr lang="en-US" sz="2800" dirty="0"/>
              <a:t>Thus relies on MAR for missing data</a:t>
            </a:r>
          </a:p>
          <a:p>
            <a:pPr lvl="1"/>
            <a:r>
              <a:rPr lang="en-US" sz="3200" dirty="0"/>
              <a:t>Use </a:t>
            </a:r>
            <a:r>
              <a:rPr lang="en-US" sz="3200" b="1" dirty="0"/>
              <a:t>ANALYSIS: LINK=PROBIT </a:t>
            </a:r>
            <a:r>
              <a:rPr lang="en-US" sz="3200" dirty="0"/>
              <a:t>to match parameter estimates from a Bayesian estimator</a:t>
            </a:r>
          </a:p>
        </p:txBody>
      </p:sp>
      <p:graphicFrame>
        <p:nvGraphicFramePr>
          <p:cNvPr id="5" name="Object 4">
            <a:extLst>
              <a:ext uri="{FF2B5EF4-FFF2-40B4-BE49-F238E27FC236}">
                <a16:creationId xmlns:a16="http://schemas.microsoft.com/office/drawing/2014/main" id="{1A346A05-4B64-48A3-B4F2-12AF893E6C7A}"/>
              </a:ext>
            </a:extLst>
          </p:cNvPr>
          <p:cNvGraphicFramePr>
            <a:graphicFrameLocks noChangeAspect="1"/>
          </p:cNvGraphicFramePr>
          <p:nvPr>
            <p:extLst>
              <p:ext uri="{D42A27DB-BD31-4B8C-83A1-F6EECF244321}">
                <p14:modId xmlns:p14="http://schemas.microsoft.com/office/powerpoint/2010/main" val="1896044998"/>
              </p:ext>
            </p:extLst>
          </p:nvPr>
        </p:nvGraphicFramePr>
        <p:xfrm>
          <a:off x="7912359" y="2243473"/>
          <a:ext cx="3717059" cy="2826839"/>
        </p:xfrm>
        <a:graphic>
          <a:graphicData uri="http://schemas.openxmlformats.org/presentationml/2006/ole">
            <mc:AlternateContent xmlns:mc="http://schemas.openxmlformats.org/markup-compatibility/2006">
              <mc:Choice xmlns:v="urn:schemas-microsoft-com:vml" Requires="v">
                <p:oleObj spid="_x0000_s4106" name="Worksheet" r:id="rId3" imgW="2266765" imgH="1723816" progId="Excel.Sheet.12">
                  <p:embed/>
                </p:oleObj>
              </mc:Choice>
              <mc:Fallback>
                <p:oleObj name="Worksheet" r:id="rId3" imgW="2266765" imgH="1723816" progId="Excel.Sheet.12">
                  <p:embed/>
                  <p:pic>
                    <p:nvPicPr>
                      <p:cNvPr id="5" name="Object 4">
                        <a:extLst>
                          <a:ext uri="{FF2B5EF4-FFF2-40B4-BE49-F238E27FC236}">
                            <a16:creationId xmlns:a16="http://schemas.microsoft.com/office/drawing/2014/main" id="{1A346A05-4B64-48A3-B4F2-12AF893E6C7A}"/>
                          </a:ext>
                        </a:extLst>
                      </p:cNvPr>
                      <p:cNvPicPr/>
                      <p:nvPr/>
                    </p:nvPicPr>
                    <p:blipFill>
                      <a:blip r:embed="rId4"/>
                      <a:stretch>
                        <a:fillRect/>
                      </a:stretch>
                    </p:blipFill>
                    <p:spPr>
                      <a:xfrm>
                        <a:off x="7912359" y="2243473"/>
                        <a:ext cx="3717059" cy="2826839"/>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A0C3FD8B-CB0D-4D27-A5B6-E2636FE7F9CA}"/>
              </a:ext>
            </a:extLst>
          </p:cNvPr>
          <p:cNvSpPr/>
          <p:nvPr/>
        </p:nvSpPr>
        <p:spPr>
          <a:xfrm>
            <a:off x="10937354" y="202554"/>
            <a:ext cx="842222" cy="369332"/>
          </a:xfrm>
          <a:prstGeom prst="rect">
            <a:avLst/>
          </a:prstGeom>
        </p:spPr>
        <p:txBody>
          <a:bodyPr wrap="none">
            <a:noAutofit/>
          </a:bodyPr>
          <a:lstStyle/>
          <a:p>
            <a:r>
              <a:rPr lang="el-GR" sz="2800" b="1" dirty="0"/>
              <a:t>ΨMCA</a:t>
            </a:r>
            <a:endParaRPr lang="en-US" sz="2800" dirty="0"/>
          </a:p>
        </p:txBody>
      </p:sp>
    </p:spTree>
    <p:extLst>
      <p:ext uri="{BB962C8B-B14F-4D97-AF65-F5344CB8AC3E}">
        <p14:creationId xmlns:p14="http://schemas.microsoft.com/office/powerpoint/2010/main" val="1279065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90A52-51AF-4586-BFC9-2043EF1093D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85009769-E4CC-433C-B71F-3D12756281C5}"/>
              </a:ext>
            </a:extLst>
          </p:cNvPr>
          <p:cNvSpPr>
            <a:spLocks noGrp="1"/>
          </p:cNvSpPr>
          <p:nvPr>
            <p:ph idx="1"/>
          </p:nvPr>
        </p:nvSpPr>
        <p:spPr/>
        <p:txBody>
          <a:bodyPr>
            <a:normAutofit/>
          </a:bodyPr>
          <a:lstStyle/>
          <a:p>
            <a:r>
              <a:rPr lang="en-US" sz="3200" dirty="0"/>
              <a:t>What is harmonization?</a:t>
            </a:r>
          </a:p>
          <a:p>
            <a:r>
              <a:rPr lang="en-US" sz="3200" dirty="0"/>
              <a:t>What are the goals of harmonization?</a:t>
            </a:r>
          </a:p>
          <a:p>
            <a:r>
              <a:rPr lang="en-US" sz="3200" dirty="0"/>
              <a:t>Approaches for statistical harmonization</a:t>
            </a:r>
          </a:p>
          <a:p>
            <a:pPr lvl="1"/>
            <a:r>
              <a:rPr lang="en-US" sz="2800" dirty="0"/>
              <a:t>Latent variables</a:t>
            </a:r>
          </a:p>
          <a:p>
            <a:pPr lvl="1"/>
            <a:r>
              <a:rPr lang="en-US" sz="2800" dirty="0"/>
              <a:t>Without latent variables</a:t>
            </a:r>
          </a:p>
          <a:p>
            <a:r>
              <a:rPr lang="en-US" sz="3200" dirty="0"/>
              <a:t>Some general issues</a:t>
            </a:r>
          </a:p>
          <a:p>
            <a:pPr marL="0" indent="0">
              <a:buNone/>
            </a:pPr>
            <a:endParaRPr lang="en-US" sz="3200" dirty="0"/>
          </a:p>
        </p:txBody>
      </p:sp>
      <p:sp>
        <p:nvSpPr>
          <p:cNvPr id="4" name="Rectangle 3">
            <a:extLst>
              <a:ext uri="{FF2B5EF4-FFF2-40B4-BE49-F238E27FC236}">
                <a16:creationId xmlns:a16="http://schemas.microsoft.com/office/drawing/2014/main" id="{C5A2F767-4A3C-4EED-A90B-25A47E650D68}"/>
              </a:ext>
            </a:extLst>
          </p:cNvPr>
          <p:cNvSpPr/>
          <p:nvPr/>
        </p:nvSpPr>
        <p:spPr>
          <a:xfrm>
            <a:off x="10937354" y="202554"/>
            <a:ext cx="842222" cy="369332"/>
          </a:xfrm>
          <a:prstGeom prst="rect">
            <a:avLst/>
          </a:prstGeom>
        </p:spPr>
        <p:txBody>
          <a:bodyPr wrap="none">
            <a:noAutofit/>
          </a:bodyPr>
          <a:lstStyle/>
          <a:p>
            <a:r>
              <a:rPr lang="el-GR" sz="2800" b="1" dirty="0"/>
              <a:t>ΨMCA</a:t>
            </a:r>
            <a:endParaRPr lang="en-US" sz="2800" dirty="0"/>
          </a:p>
        </p:txBody>
      </p:sp>
    </p:spTree>
    <p:extLst>
      <p:ext uri="{BB962C8B-B14F-4D97-AF65-F5344CB8AC3E}">
        <p14:creationId xmlns:p14="http://schemas.microsoft.com/office/powerpoint/2010/main" val="609000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7334"/>
            <a:ext cx="10515600" cy="908090"/>
          </a:xfrm>
        </p:spPr>
        <p:txBody>
          <a:bodyPr/>
          <a:lstStyle/>
          <a:p>
            <a:r>
              <a:rPr lang="en-US" dirty="0"/>
              <a:t>(1) Selecting an estimator: BAYES</a:t>
            </a:r>
          </a:p>
        </p:txBody>
      </p:sp>
      <p:sp>
        <p:nvSpPr>
          <p:cNvPr id="3" name="Content Placeholder 2"/>
          <p:cNvSpPr>
            <a:spLocks noGrp="1"/>
          </p:cNvSpPr>
          <p:nvPr>
            <p:ph idx="1"/>
          </p:nvPr>
        </p:nvSpPr>
        <p:spPr>
          <a:xfrm>
            <a:off x="838200" y="1110644"/>
            <a:ext cx="10515600" cy="5533224"/>
          </a:xfrm>
        </p:spPr>
        <p:txBody>
          <a:bodyPr>
            <a:normAutofit/>
          </a:bodyPr>
          <a:lstStyle/>
          <a:p>
            <a:r>
              <a:rPr lang="en-US" sz="3200" dirty="0"/>
              <a:t>Bayesian plausible values</a:t>
            </a:r>
          </a:p>
          <a:p>
            <a:pPr lvl="1"/>
            <a:r>
              <a:rPr lang="en-US" sz="2800" dirty="0"/>
              <a:t>Based on a mean of k individual plausible values drawn from the posterior distribution</a:t>
            </a:r>
          </a:p>
          <a:p>
            <a:pPr lvl="1"/>
            <a:r>
              <a:rPr lang="en-US" sz="2800" dirty="0"/>
              <a:t>As number of draws from the posterior increase, we should reach MLR regression-based factor score estimates</a:t>
            </a:r>
          </a:p>
          <a:p>
            <a:r>
              <a:rPr lang="en-US" sz="3200" dirty="0"/>
              <a:t>If the goal is to estimate population parameters (e.g., epidemiological inference), then plausible values are desirable because they retain some imprecision in estimates</a:t>
            </a:r>
          </a:p>
          <a:p>
            <a:r>
              <a:rPr lang="en-US" sz="3200" dirty="0"/>
              <a:t>See </a:t>
            </a:r>
            <a:r>
              <a:rPr lang="en-US" sz="3200" dirty="0" err="1"/>
              <a:t>Asparouhov</a:t>
            </a:r>
            <a:r>
              <a:rPr lang="en-US" sz="3200" dirty="0"/>
              <a:t> &amp; </a:t>
            </a:r>
            <a:r>
              <a:rPr lang="en-US" sz="3200" dirty="0" err="1"/>
              <a:t>Muthen</a:t>
            </a:r>
            <a:r>
              <a:rPr lang="en-US" sz="3200" dirty="0"/>
              <a:t> (2010). </a:t>
            </a:r>
            <a:r>
              <a:rPr lang="en-US" sz="3200" i="1" dirty="0"/>
              <a:t>Plausible values for Latent Variables Using </a:t>
            </a:r>
            <a:r>
              <a:rPr lang="en-US" sz="3200" i="1" dirty="0" err="1"/>
              <a:t>Mplus</a:t>
            </a:r>
            <a:r>
              <a:rPr lang="en-US" sz="3200" dirty="0"/>
              <a:t>. </a:t>
            </a:r>
            <a:r>
              <a:rPr lang="en-US" sz="2400" dirty="0">
                <a:hlinkClick r:id="rId3"/>
              </a:rPr>
              <a:t>https://www.statmodel.com/download/Plausible.pdf</a:t>
            </a:r>
            <a:r>
              <a:rPr lang="en-US" sz="2400" dirty="0"/>
              <a:t> </a:t>
            </a:r>
            <a:endParaRPr lang="en-US" sz="3200" dirty="0"/>
          </a:p>
        </p:txBody>
      </p:sp>
      <p:sp>
        <p:nvSpPr>
          <p:cNvPr id="4" name="Rectangle 3">
            <a:extLst>
              <a:ext uri="{FF2B5EF4-FFF2-40B4-BE49-F238E27FC236}">
                <a16:creationId xmlns:a16="http://schemas.microsoft.com/office/drawing/2014/main" id="{ED8EA8ED-4EC9-4301-B183-66B76D096241}"/>
              </a:ext>
            </a:extLst>
          </p:cNvPr>
          <p:cNvSpPr/>
          <p:nvPr/>
        </p:nvSpPr>
        <p:spPr>
          <a:xfrm>
            <a:off x="10937354" y="202554"/>
            <a:ext cx="842222" cy="369332"/>
          </a:xfrm>
          <a:prstGeom prst="rect">
            <a:avLst/>
          </a:prstGeom>
        </p:spPr>
        <p:txBody>
          <a:bodyPr wrap="none">
            <a:noAutofit/>
          </a:bodyPr>
          <a:lstStyle/>
          <a:p>
            <a:r>
              <a:rPr lang="el-GR" sz="2800" b="1" dirty="0"/>
              <a:t>ΨMCA</a:t>
            </a:r>
            <a:endParaRPr lang="en-US" sz="2800" dirty="0"/>
          </a:p>
        </p:txBody>
      </p:sp>
    </p:spTree>
    <p:extLst>
      <p:ext uri="{BB962C8B-B14F-4D97-AF65-F5344CB8AC3E}">
        <p14:creationId xmlns:p14="http://schemas.microsoft.com/office/powerpoint/2010/main" val="3992129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1516" y="640263"/>
            <a:ext cx="6204984" cy="1344975"/>
          </a:xfrm>
        </p:spPr>
        <p:txBody>
          <a:bodyPr>
            <a:normAutofit/>
          </a:bodyPr>
          <a:lstStyle/>
          <a:p>
            <a:r>
              <a:rPr lang="en-US" sz="3700" dirty="0"/>
              <a:t>(2) Check for differential precision</a:t>
            </a:r>
          </a:p>
        </p:txBody>
      </p:sp>
      <p:sp>
        <p:nvSpPr>
          <p:cNvPr id="3" name="Content Placeholder 2"/>
          <p:cNvSpPr>
            <a:spLocks noGrp="1"/>
          </p:cNvSpPr>
          <p:nvPr>
            <p:ph idx="1"/>
          </p:nvPr>
        </p:nvSpPr>
        <p:spPr>
          <a:xfrm>
            <a:off x="653566" y="1904785"/>
            <a:ext cx="6204984" cy="4485209"/>
          </a:xfrm>
        </p:spPr>
        <p:txBody>
          <a:bodyPr>
            <a:normAutofit fontScale="92500" lnSpcReduction="10000"/>
          </a:bodyPr>
          <a:lstStyle/>
          <a:p>
            <a:r>
              <a:rPr lang="en-US" sz="2400" dirty="0"/>
              <a:t>Example: ARIC study</a:t>
            </a:r>
          </a:p>
          <a:p>
            <a:r>
              <a:rPr lang="en-US" sz="2400" dirty="0"/>
              <a:t>We see differences in floors based on the precision of information available</a:t>
            </a:r>
          </a:p>
          <a:p>
            <a:pPr lvl="1"/>
            <a:r>
              <a:rPr lang="en-US" dirty="0"/>
              <a:t>With MLR, every response pattern has a unique estimated level of the latent trait.</a:t>
            </a:r>
          </a:p>
          <a:p>
            <a:pPr lvl="1"/>
            <a:r>
              <a:rPr lang="en-US" dirty="0"/>
              <a:t>If one sample does not have all the items with parameters at the extreme ends of the scale, then people in that sample cannot score as low (or high) as people from another sample with a different battery</a:t>
            </a:r>
            <a:endParaRPr lang="en-US" sz="1600" dirty="0"/>
          </a:p>
          <a:p>
            <a:r>
              <a:rPr lang="en-US" sz="2400" dirty="0"/>
              <a:t>These dropped floors can cause biases in estimated associations with decline IF people with low levels of the exposure have low cognition at baseline</a:t>
            </a:r>
          </a:p>
        </p:txBody>
      </p:sp>
      <p:pic>
        <p:nvPicPr>
          <p:cNvPr id="6" name="Picture 5" descr="A screenshot of a cell phone&#10;&#10;Description automatically generated">
            <a:extLst>
              <a:ext uri="{FF2B5EF4-FFF2-40B4-BE49-F238E27FC236}">
                <a16:creationId xmlns:a16="http://schemas.microsoft.com/office/drawing/2014/main" id="{A9278593-BA65-41AB-B41B-73921AA27515}"/>
              </a:ext>
            </a:extLst>
          </p:cNvPr>
          <p:cNvPicPr>
            <a:picLocks noChangeAspect="1"/>
          </p:cNvPicPr>
          <p:nvPr/>
        </p:nvPicPr>
        <p:blipFill>
          <a:blip r:embed="rId3"/>
          <a:stretch>
            <a:fillRect/>
          </a:stretch>
        </p:blipFill>
        <p:spPr>
          <a:xfrm>
            <a:off x="7703645" y="4271943"/>
            <a:ext cx="3798276" cy="2286000"/>
          </a:xfrm>
          <a:prstGeom prst="rect">
            <a:avLst/>
          </a:prstGeom>
        </p:spPr>
      </p:pic>
      <p:pic>
        <p:nvPicPr>
          <p:cNvPr id="5" name="Picture 4">
            <a:extLst>
              <a:ext uri="{FF2B5EF4-FFF2-40B4-BE49-F238E27FC236}">
                <a16:creationId xmlns:a16="http://schemas.microsoft.com/office/drawing/2014/main" id="{E8D64E0D-D6DB-4E8F-A250-4626FEC16164}"/>
              </a:ext>
            </a:extLst>
          </p:cNvPr>
          <p:cNvPicPr>
            <a:picLocks noChangeAspect="1"/>
          </p:cNvPicPr>
          <p:nvPr/>
        </p:nvPicPr>
        <p:blipFill>
          <a:blip r:embed="rId4"/>
          <a:stretch>
            <a:fillRect/>
          </a:stretch>
        </p:blipFill>
        <p:spPr>
          <a:xfrm>
            <a:off x="6965766" y="557266"/>
            <a:ext cx="5189072" cy="3626917"/>
          </a:xfrm>
          <a:prstGeom prst="rect">
            <a:avLst/>
          </a:prstGeom>
        </p:spPr>
      </p:pic>
      <p:sp>
        <p:nvSpPr>
          <p:cNvPr id="7" name="Rectangle 6">
            <a:extLst>
              <a:ext uri="{FF2B5EF4-FFF2-40B4-BE49-F238E27FC236}">
                <a16:creationId xmlns:a16="http://schemas.microsoft.com/office/drawing/2014/main" id="{5D0E9246-1F82-4D27-848E-43C5AD9D753B}"/>
              </a:ext>
            </a:extLst>
          </p:cNvPr>
          <p:cNvSpPr/>
          <p:nvPr/>
        </p:nvSpPr>
        <p:spPr>
          <a:xfrm>
            <a:off x="10937354" y="202554"/>
            <a:ext cx="842222" cy="369332"/>
          </a:xfrm>
          <a:prstGeom prst="rect">
            <a:avLst/>
          </a:prstGeom>
        </p:spPr>
        <p:txBody>
          <a:bodyPr wrap="none">
            <a:noAutofit/>
          </a:bodyPr>
          <a:lstStyle/>
          <a:p>
            <a:r>
              <a:rPr lang="el-GR" sz="2800" b="1" dirty="0"/>
              <a:t>ΨMCA</a:t>
            </a:r>
            <a:endParaRPr lang="en-US" sz="2800" dirty="0"/>
          </a:p>
        </p:txBody>
      </p:sp>
    </p:spTree>
    <p:extLst>
      <p:ext uri="{BB962C8B-B14F-4D97-AF65-F5344CB8AC3E}">
        <p14:creationId xmlns:p14="http://schemas.microsoft.com/office/powerpoint/2010/main" val="520103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D93826-1FC9-4E30-BA38-24F133EEEA8F}"/>
              </a:ext>
            </a:extLst>
          </p:cNvPr>
          <p:cNvSpPr>
            <a:spLocks noGrp="1"/>
          </p:cNvSpPr>
          <p:nvPr>
            <p:ph type="title"/>
          </p:nvPr>
        </p:nvSpPr>
        <p:spPr>
          <a:xfrm>
            <a:off x="821516" y="640263"/>
            <a:ext cx="6204984" cy="1344975"/>
          </a:xfrm>
        </p:spPr>
        <p:txBody>
          <a:bodyPr>
            <a:normAutofit/>
          </a:bodyPr>
          <a:lstStyle/>
          <a:p>
            <a:r>
              <a:rPr lang="en-US" sz="4000"/>
              <a:t>(3) Is the metric the same across studies?</a:t>
            </a:r>
          </a:p>
        </p:txBody>
      </p:sp>
      <p:sp>
        <p:nvSpPr>
          <p:cNvPr id="3" name="Content Placeholder 2">
            <a:extLst>
              <a:ext uri="{FF2B5EF4-FFF2-40B4-BE49-F238E27FC236}">
                <a16:creationId xmlns:a16="http://schemas.microsoft.com/office/drawing/2014/main" id="{910A9C74-156F-4863-B840-70FF9DDE4E0D}"/>
              </a:ext>
            </a:extLst>
          </p:cNvPr>
          <p:cNvSpPr>
            <a:spLocks noGrp="1"/>
          </p:cNvSpPr>
          <p:nvPr>
            <p:ph idx="1"/>
          </p:nvPr>
        </p:nvSpPr>
        <p:spPr>
          <a:xfrm>
            <a:off x="821515" y="2121762"/>
            <a:ext cx="6204984" cy="3626917"/>
          </a:xfrm>
        </p:spPr>
        <p:txBody>
          <a:bodyPr>
            <a:normAutofit/>
          </a:bodyPr>
          <a:lstStyle/>
          <a:p>
            <a:r>
              <a:rPr lang="en-US" sz="2400" dirty="0">
                <a:latin typeface="Arial" panose="020B0604020202020204" pitchFamily="34" charset="0"/>
                <a:cs typeface="Arial" panose="020B0604020202020204" pitchFamily="34" charset="0"/>
              </a:rPr>
              <a:t>Indicators should measure the latent trait in the same way among different subgroups of a population</a:t>
            </a:r>
          </a:p>
          <a:p>
            <a:pPr lvl="1"/>
            <a:r>
              <a:rPr lang="en-US" sz="2000" dirty="0">
                <a:latin typeface="Arial" panose="020B0604020202020204" pitchFamily="34" charset="0"/>
                <a:cs typeface="Arial" panose="020B0604020202020204" pitchFamily="34" charset="0"/>
              </a:rPr>
              <a:t>characteristics like age, race, sex, etc.</a:t>
            </a:r>
          </a:p>
          <a:p>
            <a:r>
              <a:rPr lang="en-US" sz="2400" dirty="0">
                <a:latin typeface="Arial" panose="020B0604020202020204" pitchFamily="34" charset="0"/>
                <a:cs typeface="Arial" panose="020B0604020202020204" pitchFamily="34" charset="0"/>
              </a:rPr>
              <a:t>To the extent that indicators do not measure the same latent trait across groups, we say the items show DIF (differential item functioning)</a:t>
            </a:r>
          </a:p>
          <a:p>
            <a:r>
              <a:rPr lang="en-US" sz="2400" dirty="0">
                <a:latin typeface="Arial" panose="020B0604020202020204" pitchFamily="34" charset="0"/>
                <a:cs typeface="Arial" panose="020B0604020202020204" pitchFamily="34" charset="0"/>
              </a:rPr>
              <a:t>Group 2 will address this</a:t>
            </a:r>
          </a:p>
          <a:p>
            <a:endParaRPr lang="en-US" sz="2200" dirty="0"/>
          </a:p>
        </p:txBody>
      </p:sp>
      <p:pic>
        <p:nvPicPr>
          <p:cNvPr id="5" name="Picture 3" descr="example  -  icc generic labels two items">
            <a:extLst>
              <a:ext uri="{FF2B5EF4-FFF2-40B4-BE49-F238E27FC236}">
                <a16:creationId xmlns:a16="http://schemas.microsoft.com/office/drawing/2014/main" id="{29B5BB73-E692-43A1-8C7C-256E4A5BC41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775643" y="149553"/>
            <a:ext cx="4623001" cy="30745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example  -  icc generic labels two items">
            <a:extLst>
              <a:ext uri="{FF2B5EF4-FFF2-40B4-BE49-F238E27FC236}">
                <a16:creationId xmlns:a16="http://schemas.microsoft.com/office/drawing/2014/main" id="{5C5FA660-2B54-45AE-972A-2005E2E6D0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2895" y="3254644"/>
            <a:ext cx="5139624" cy="34181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EB5BA950-8D31-4AEC-8765-2779E443485C}"/>
              </a:ext>
            </a:extLst>
          </p:cNvPr>
          <p:cNvSpPr/>
          <p:nvPr/>
        </p:nvSpPr>
        <p:spPr>
          <a:xfrm>
            <a:off x="10937354" y="202554"/>
            <a:ext cx="842222" cy="369332"/>
          </a:xfrm>
          <a:prstGeom prst="rect">
            <a:avLst/>
          </a:prstGeom>
        </p:spPr>
        <p:txBody>
          <a:bodyPr wrap="none">
            <a:noAutofit/>
          </a:bodyPr>
          <a:lstStyle/>
          <a:p>
            <a:r>
              <a:rPr lang="el-GR" sz="2800" b="1" dirty="0"/>
              <a:t>ΨMCA</a:t>
            </a:r>
            <a:endParaRPr lang="en-US" sz="2800" dirty="0"/>
          </a:p>
        </p:txBody>
      </p:sp>
    </p:spTree>
    <p:extLst>
      <p:ext uri="{BB962C8B-B14F-4D97-AF65-F5344CB8AC3E}">
        <p14:creationId xmlns:p14="http://schemas.microsoft.com/office/powerpoint/2010/main" val="1328846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8">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BF209A-7C8D-4A91-B13D-FA6E590E37B6}"/>
              </a:ext>
            </a:extLst>
          </p:cNvPr>
          <p:cNvSpPr>
            <a:spLocks noGrp="1"/>
          </p:cNvSpPr>
          <p:nvPr>
            <p:ph type="title"/>
          </p:nvPr>
        </p:nvSpPr>
        <p:spPr>
          <a:xfrm>
            <a:off x="764724" y="479480"/>
            <a:ext cx="3476625" cy="2232724"/>
          </a:xfrm>
        </p:spPr>
        <p:txBody>
          <a:bodyPr vert="horz" lIns="91440" tIns="45720" rIns="91440" bIns="45720" rtlCol="0" anchor="ctr">
            <a:normAutofit fontScale="90000"/>
          </a:bodyPr>
          <a:lstStyle/>
          <a:p>
            <a:pPr algn="ctr"/>
            <a:r>
              <a:rPr lang="en-US" kern="1200" dirty="0">
                <a:solidFill>
                  <a:srgbClr val="FFFFFF"/>
                </a:solidFill>
                <a:latin typeface="+mj-lt"/>
                <a:ea typeface="+mj-ea"/>
                <a:cs typeface="+mj-cs"/>
              </a:rPr>
              <a:t>DIF as a special case of measurement </a:t>
            </a:r>
            <a:r>
              <a:rPr lang="en-US" kern="1200" dirty="0" err="1">
                <a:solidFill>
                  <a:srgbClr val="FFFFFF"/>
                </a:solidFill>
                <a:latin typeface="+mj-lt"/>
                <a:ea typeface="+mj-ea"/>
                <a:cs typeface="+mj-cs"/>
              </a:rPr>
              <a:t>noninvariance</a:t>
            </a:r>
            <a:endParaRPr lang="en-US" kern="1200" dirty="0">
              <a:solidFill>
                <a:srgbClr val="FFFFFF"/>
              </a:solidFill>
              <a:latin typeface="+mj-lt"/>
              <a:ea typeface="+mj-ea"/>
              <a:cs typeface="+mj-cs"/>
            </a:endParaRPr>
          </a:p>
        </p:txBody>
      </p:sp>
      <p:pic>
        <p:nvPicPr>
          <p:cNvPr id="4" name="Picture 1026">
            <a:extLst>
              <a:ext uri="{FF2B5EF4-FFF2-40B4-BE49-F238E27FC236}">
                <a16:creationId xmlns:a16="http://schemas.microsoft.com/office/drawing/2014/main" id="{48B51852-4F8F-44C7-85A4-43CA9C12FC1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53822" y="1399729"/>
            <a:ext cx="6553545" cy="40664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8089182-4503-46D6-9583-EBDBE4D677FD}"/>
              </a:ext>
            </a:extLst>
          </p:cNvPr>
          <p:cNvSpPr/>
          <p:nvPr/>
        </p:nvSpPr>
        <p:spPr>
          <a:xfrm>
            <a:off x="546625" y="3862938"/>
            <a:ext cx="3901387" cy="1631216"/>
          </a:xfrm>
          <a:prstGeom prst="rect">
            <a:avLst/>
          </a:prstGeom>
        </p:spPr>
        <p:txBody>
          <a:bodyPr wrap="square">
            <a:spAutoFit/>
          </a:bodyPr>
          <a:lstStyle/>
          <a:p>
            <a:r>
              <a:rPr lang="en-US" sz="2000" dirty="0">
                <a:solidFill>
                  <a:schemeClr val="bg1"/>
                </a:solidFill>
              </a:rPr>
              <a:t>Levels of measurement invariance</a:t>
            </a:r>
          </a:p>
          <a:p>
            <a:pPr lvl="1"/>
            <a:r>
              <a:rPr lang="en-US" sz="2000" dirty="0">
                <a:solidFill>
                  <a:schemeClr val="bg1"/>
                </a:solidFill>
              </a:rPr>
              <a:t>Configural</a:t>
            </a:r>
          </a:p>
          <a:p>
            <a:pPr lvl="1"/>
            <a:r>
              <a:rPr lang="en-US" sz="2000" dirty="0">
                <a:solidFill>
                  <a:schemeClr val="bg1"/>
                </a:solidFill>
              </a:rPr>
              <a:t>Metric</a:t>
            </a:r>
          </a:p>
          <a:p>
            <a:pPr lvl="1"/>
            <a:r>
              <a:rPr lang="en-US" sz="2000" dirty="0">
                <a:solidFill>
                  <a:schemeClr val="bg1"/>
                </a:solidFill>
              </a:rPr>
              <a:t>Scalar (strong)</a:t>
            </a:r>
          </a:p>
          <a:p>
            <a:pPr lvl="1"/>
            <a:r>
              <a:rPr lang="en-US" sz="2000" dirty="0">
                <a:solidFill>
                  <a:schemeClr val="bg1"/>
                </a:solidFill>
              </a:rPr>
              <a:t>Strict</a:t>
            </a:r>
          </a:p>
        </p:txBody>
      </p:sp>
      <p:sp>
        <p:nvSpPr>
          <p:cNvPr id="6" name="Rectangle 5">
            <a:extLst>
              <a:ext uri="{FF2B5EF4-FFF2-40B4-BE49-F238E27FC236}">
                <a16:creationId xmlns:a16="http://schemas.microsoft.com/office/drawing/2014/main" id="{F8FC5048-3E6E-4602-BAC9-A9A26CCC05A5}"/>
              </a:ext>
            </a:extLst>
          </p:cNvPr>
          <p:cNvSpPr/>
          <p:nvPr/>
        </p:nvSpPr>
        <p:spPr>
          <a:xfrm>
            <a:off x="10937354" y="202554"/>
            <a:ext cx="842222" cy="369332"/>
          </a:xfrm>
          <a:prstGeom prst="rect">
            <a:avLst/>
          </a:prstGeom>
        </p:spPr>
        <p:txBody>
          <a:bodyPr wrap="none">
            <a:noAutofit/>
          </a:bodyPr>
          <a:lstStyle/>
          <a:p>
            <a:r>
              <a:rPr lang="el-GR" sz="2800" b="1" dirty="0"/>
              <a:t>ΨMCA</a:t>
            </a:r>
            <a:endParaRPr lang="en-US" sz="2800" dirty="0"/>
          </a:p>
        </p:txBody>
      </p:sp>
    </p:spTree>
    <p:extLst>
      <p:ext uri="{BB962C8B-B14F-4D97-AF65-F5344CB8AC3E}">
        <p14:creationId xmlns:p14="http://schemas.microsoft.com/office/powerpoint/2010/main" val="3173467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Approaches for statistical harmonization</a:t>
            </a:r>
          </a:p>
        </p:txBody>
      </p:sp>
      <p:sp>
        <p:nvSpPr>
          <p:cNvPr id="3" name="Content Placeholder 2"/>
          <p:cNvSpPr>
            <a:spLocks noGrp="1"/>
          </p:cNvSpPr>
          <p:nvPr>
            <p:ph idx="1"/>
          </p:nvPr>
        </p:nvSpPr>
        <p:spPr/>
        <p:txBody>
          <a:bodyPr>
            <a:normAutofit/>
          </a:bodyPr>
          <a:lstStyle/>
          <a:p>
            <a:r>
              <a:rPr lang="en-US" dirty="0"/>
              <a:t>Item-based</a:t>
            </a:r>
          </a:p>
          <a:p>
            <a:pPr lvl="1"/>
            <a:r>
              <a:rPr lang="en-US" dirty="0"/>
              <a:t>Goal: define a transformation of a test that places it on the same metric as another</a:t>
            </a:r>
          </a:p>
          <a:p>
            <a:pPr lvl="1"/>
            <a:r>
              <a:rPr lang="en-US" dirty="0"/>
              <a:t>Item response theory</a:t>
            </a:r>
          </a:p>
          <a:p>
            <a:r>
              <a:rPr lang="en-US" b="1" dirty="0">
                <a:solidFill>
                  <a:srgbClr val="FF0000"/>
                </a:solidFill>
              </a:rPr>
              <a:t>Distribution-based standardization methods</a:t>
            </a:r>
          </a:p>
          <a:p>
            <a:pPr lvl="1"/>
            <a:r>
              <a:rPr lang="en-US" altLang="en-US" b="1" dirty="0">
                <a:solidFill>
                  <a:srgbClr val="FF0000"/>
                </a:solidFill>
              </a:rPr>
              <a:t>Goal: define a transformation of a test that returns the same cumulative probability plot as the other variable being compared</a:t>
            </a:r>
            <a:endParaRPr lang="en-US" b="1" dirty="0">
              <a:solidFill>
                <a:srgbClr val="FF0000"/>
              </a:solidFill>
            </a:endParaRPr>
          </a:p>
          <a:p>
            <a:pPr lvl="1"/>
            <a:r>
              <a:rPr lang="en-US" b="1" dirty="0">
                <a:solidFill>
                  <a:srgbClr val="FF0000"/>
                </a:solidFill>
              </a:rPr>
              <a:t>Mean equating</a:t>
            </a:r>
          </a:p>
          <a:p>
            <a:pPr lvl="1"/>
            <a:r>
              <a:rPr lang="en-US" b="1" dirty="0">
                <a:solidFill>
                  <a:srgbClr val="FF0000"/>
                </a:solidFill>
              </a:rPr>
              <a:t>Linear equating</a:t>
            </a:r>
          </a:p>
          <a:p>
            <a:pPr lvl="1"/>
            <a:r>
              <a:rPr lang="en-US" b="1" dirty="0" err="1">
                <a:solidFill>
                  <a:srgbClr val="FF0000"/>
                </a:solidFill>
              </a:rPr>
              <a:t>Equipercentile</a:t>
            </a:r>
            <a:r>
              <a:rPr lang="en-US" b="1" dirty="0">
                <a:solidFill>
                  <a:srgbClr val="FF0000"/>
                </a:solidFill>
              </a:rPr>
              <a:t> equating</a:t>
            </a:r>
          </a:p>
        </p:txBody>
      </p:sp>
      <p:sp>
        <p:nvSpPr>
          <p:cNvPr id="4" name="Rectangle 3">
            <a:extLst>
              <a:ext uri="{FF2B5EF4-FFF2-40B4-BE49-F238E27FC236}">
                <a16:creationId xmlns:a16="http://schemas.microsoft.com/office/drawing/2014/main" id="{D0937039-AEF2-4E9B-8BC8-9EB99E3E49D8}"/>
              </a:ext>
            </a:extLst>
          </p:cNvPr>
          <p:cNvSpPr/>
          <p:nvPr/>
        </p:nvSpPr>
        <p:spPr>
          <a:xfrm>
            <a:off x="10937354" y="202554"/>
            <a:ext cx="842222" cy="369332"/>
          </a:xfrm>
          <a:prstGeom prst="rect">
            <a:avLst/>
          </a:prstGeom>
        </p:spPr>
        <p:txBody>
          <a:bodyPr wrap="none">
            <a:noAutofit/>
          </a:bodyPr>
          <a:lstStyle/>
          <a:p>
            <a:r>
              <a:rPr lang="el-GR" sz="2800" b="1" dirty="0"/>
              <a:t>ΨMCA</a:t>
            </a:r>
            <a:endParaRPr lang="en-US" sz="2800" dirty="0"/>
          </a:p>
        </p:txBody>
      </p:sp>
    </p:spTree>
    <p:extLst>
      <p:ext uri="{BB962C8B-B14F-4D97-AF65-F5344CB8AC3E}">
        <p14:creationId xmlns:p14="http://schemas.microsoft.com/office/powerpoint/2010/main" val="1144203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8835" y="95301"/>
            <a:ext cx="10515600" cy="1325563"/>
          </a:xfrm>
        </p:spPr>
        <p:txBody>
          <a:bodyPr/>
          <a:lstStyle/>
          <a:p>
            <a:r>
              <a:rPr lang="en-US" dirty="0"/>
              <a:t>Approaches for statistical harmonization</a:t>
            </a:r>
          </a:p>
        </p:txBody>
      </p:sp>
      <p:pic>
        <p:nvPicPr>
          <p:cNvPr id="3" name="Picture 2">
            <a:extLst>
              <a:ext uri="{FF2B5EF4-FFF2-40B4-BE49-F238E27FC236}">
                <a16:creationId xmlns:a16="http://schemas.microsoft.com/office/drawing/2014/main" id="{394934EB-DC35-4E78-8C16-6C64729D903F}"/>
              </a:ext>
            </a:extLst>
          </p:cNvPr>
          <p:cNvPicPr>
            <a:picLocks noChangeAspect="1"/>
          </p:cNvPicPr>
          <p:nvPr/>
        </p:nvPicPr>
        <p:blipFill>
          <a:blip r:embed="rId2"/>
          <a:stretch>
            <a:fillRect/>
          </a:stretch>
        </p:blipFill>
        <p:spPr>
          <a:xfrm>
            <a:off x="2395104" y="1420864"/>
            <a:ext cx="7124700" cy="5114925"/>
          </a:xfrm>
          <a:prstGeom prst="rect">
            <a:avLst/>
          </a:prstGeom>
        </p:spPr>
      </p:pic>
      <p:sp>
        <p:nvSpPr>
          <p:cNvPr id="5" name="Rectangle 4">
            <a:extLst>
              <a:ext uri="{FF2B5EF4-FFF2-40B4-BE49-F238E27FC236}">
                <a16:creationId xmlns:a16="http://schemas.microsoft.com/office/drawing/2014/main" id="{A2BAD635-640A-45AD-BC04-6BA287FD8479}"/>
              </a:ext>
            </a:extLst>
          </p:cNvPr>
          <p:cNvSpPr/>
          <p:nvPr/>
        </p:nvSpPr>
        <p:spPr>
          <a:xfrm>
            <a:off x="10937354" y="202554"/>
            <a:ext cx="842222" cy="369332"/>
          </a:xfrm>
          <a:prstGeom prst="rect">
            <a:avLst/>
          </a:prstGeom>
        </p:spPr>
        <p:txBody>
          <a:bodyPr wrap="none">
            <a:noAutofit/>
          </a:bodyPr>
          <a:lstStyle/>
          <a:p>
            <a:r>
              <a:rPr lang="el-GR" sz="2800" b="1" dirty="0"/>
              <a:t>ΨMCA</a:t>
            </a:r>
            <a:endParaRPr lang="en-US" sz="2800" dirty="0"/>
          </a:p>
        </p:txBody>
      </p:sp>
    </p:spTree>
    <p:extLst>
      <p:ext uri="{BB962C8B-B14F-4D97-AF65-F5344CB8AC3E}">
        <p14:creationId xmlns:p14="http://schemas.microsoft.com/office/powerpoint/2010/main" val="2352002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43719" y="0"/>
            <a:ext cx="10515600" cy="1325563"/>
          </a:xfrm>
        </p:spPr>
        <p:txBody>
          <a:bodyPr/>
          <a:lstStyle/>
          <a:p>
            <a:pPr eaLnBrk="1" hangingPunct="1"/>
            <a:r>
              <a:rPr lang="en-US" altLang="en-US" dirty="0"/>
              <a:t>Mean equating</a:t>
            </a:r>
          </a:p>
        </p:txBody>
      </p:sp>
      <p:sp>
        <p:nvSpPr>
          <p:cNvPr id="7171" name="Content Placeholder 5"/>
          <p:cNvSpPr>
            <a:spLocks noGrp="1"/>
          </p:cNvSpPr>
          <p:nvPr>
            <p:ph idx="1"/>
          </p:nvPr>
        </p:nvSpPr>
        <p:spPr>
          <a:xfrm>
            <a:off x="722452" y="5476875"/>
            <a:ext cx="10515600" cy="1223963"/>
          </a:xfrm>
        </p:spPr>
        <p:txBody>
          <a:bodyPr>
            <a:normAutofit lnSpcReduction="10000"/>
          </a:bodyPr>
          <a:lstStyle/>
          <a:p>
            <a:r>
              <a:rPr lang="en-US" altLang="en-US" dirty="0"/>
              <a:t>Relative position is defined by the absolute difference from the sample mean of a test, and each individual’s score is changed by the same amount to equate the sample mean to that of a reference test </a:t>
            </a:r>
          </a:p>
        </p:txBody>
      </p:sp>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0"/>
            <a:ext cx="8153400" cy="54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p:cNvCxnSpPr/>
          <p:nvPr/>
        </p:nvCxnSpPr>
        <p:spPr>
          <a:xfrm rot="16200000" flipV="1">
            <a:off x="8192294" y="2780505"/>
            <a:ext cx="2057400" cy="1588"/>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7174" name="Rectangle 10"/>
          <p:cNvSpPr>
            <a:spLocks noChangeArrowheads="1"/>
          </p:cNvSpPr>
          <p:nvPr/>
        </p:nvSpPr>
        <p:spPr bwMode="auto">
          <a:xfrm>
            <a:off x="7086600" y="4114799"/>
            <a:ext cx="228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Calibri" panose="020F0502020204030204" pitchFamily="34" charset="0"/>
              </a:rPr>
              <a:t>Make means the same</a:t>
            </a:r>
          </a:p>
        </p:txBody>
      </p:sp>
      <p:sp>
        <p:nvSpPr>
          <p:cNvPr id="7" name="Rectangle 6">
            <a:extLst>
              <a:ext uri="{FF2B5EF4-FFF2-40B4-BE49-F238E27FC236}">
                <a16:creationId xmlns:a16="http://schemas.microsoft.com/office/drawing/2014/main" id="{EA2D0F66-AD79-45FF-886D-B7E8220D9CC0}"/>
              </a:ext>
            </a:extLst>
          </p:cNvPr>
          <p:cNvSpPr/>
          <p:nvPr/>
        </p:nvSpPr>
        <p:spPr>
          <a:xfrm>
            <a:off x="10937354" y="202554"/>
            <a:ext cx="842222" cy="369332"/>
          </a:xfrm>
          <a:prstGeom prst="rect">
            <a:avLst/>
          </a:prstGeom>
        </p:spPr>
        <p:txBody>
          <a:bodyPr wrap="none">
            <a:noAutofit/>
          </a:bodyPr>
          <a:lstStyle/>
          <a:p>
            <a:r>
              <a:rPr lang="el-GR" sz="2800" b="1" dirty="0"/>
              <a:t>ΨMCA</a:t>
            </a:r>
            <a:endParaRPr lang="en-US" sz="2800" dirty="0"/>
          </a:p>
        </p:txBody>
      </p:sp>
    </p:spTree>
    <p:extLst>
      <p:ext uri="{BB962C8B-B14F-4D97-AF65-F5344CB8AC3E}">
        <p14:creationId xmlns:p14="http://schemas.microsoft.com/office/powerpoint/2010/main" val="483083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17339" y="200025"/>
            <a:ext cx="10515600" cy="1325563"/>
          </a:xfrm>
        </p:spPr>
        <p:txBody>
          <a:bodyPr/>
          <a:lstStyle/>
          <a:p>
            <a:pPr eaLnBrk="1" hangingPunct="1"/>
            <a:r>
              <a:rPr lang="en-US" altLang="en-US" dirty="0"/>
              <a:t>Linear equating</a:t>
            </a:r>
          </a:p>
        </p:txBody>
      </p:sp>
      <p:sp>
        <p:nvSpPr>
          <p:cNvPr id="8195" name="Content Placeholder 2"/>
          <p:cNvSpPr>
            <a:spLocks noGrp="1"/>
          </p:cNvSpPr>
          <p:nvPr>
            <p:ph idx="1"/>
          </p:nvPr>
        </p:nvSpPr>
        <p:spPr>
          <a:xfrm>
            <a:off x="566193" y="5403850"/>
            <a:ext cx="11216833" cy="1530350"/>
          </a:xfrm>
        </p:spPr>
        <p:txBody>
          <a:bodyPr>
            <a:normAutofit fontScale="85000" lnSpcReduction="10000"/>
          </a:bodyPr>
          <a:lstStyle/>
          <a:p>
            <a:r>
              <a:rPr lang="en-US" altLang="en-US" dirty="0"/>
              <a:t>Relative position is defined in terms of standard deviations from the group mean.</a:t>
            </a:r>
          </a:p>
          <a:p>
            <a:r>
              <a:rPr lang="en-US" altLang="en-US" dirty="0"/>
              <a:t>Linear equating is accomplished by adjusting scores from the new form to be within the same number of standard deviations of the mean of the original form.</a:t>
            </a:r>
          </a:p>
        </p:txBody>
      </p:sp>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1325" y="0"/>
            <a:ext cx="794067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a:xfrm rot="16200000" flipV="1">
            <a:off x="10705306" y="2247107"/>
            <a:ext cx="1295400" cy="1587"/>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a:off x="10058399" y="990600"/>
            <a:ext cx="1295400" cy="1588"/>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8199" name="Rectangle 12"/>
          <p:cNvSpPr>
            <a:spLocks noChangeArrowheads="1"/>
          </p:cNvSpPr>
          <p:nvPr/>
        </p:nvSpPr>
        <p:spPr bwMode="auto">
          <a:xfrm>
            <a:off x="7162799" y="3581400"/>
            <a:ext cx="281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Calibri" panose="020F0502020204030204" pitchFamily="34" charset="0"/>
              </a:rPr>
              <a:t>Make means, SDs the same</a:t>
            </a:r>
          </a:p>
        </p:txBody>
      </p:sp>
      <p:sp>
        <p:nvSpPr>
          <p:cNvPr id="8" name="Rectangle 7">
            <a:extLst>
              <a:ext uri="{FF2B5EF4-FFF2-40B4-BE49-F238E27FC236}">
                <a16:creationId xmlns:a16="http://schemas.microsoft.com/office/drawing/2014/main" id="{85DF81A3-1D1E-4D99-8C3B-00BB6099D120}"/>
              </a:ext>
            </a:extLst>
          </p:cNvPr>
          <p:cNvSpPr/>
          <p:nvPr/>
        </p:nvSpPr>
        <p:spPr>
          <a:xfrm>
            <a:off x="10937354" y="202554"/>
            <a:ext cx="842222" cy="369332"/>
          </a:xfrm>
          <a:prstGeom prst="rect">
            <a:avLst/>
          </a:prstGeom>
        </p:spPr>
        <p:txBody>
          <a:bodyPr wrap="none">
            <a:noAutofit/>
          </a:bodyPr>
          <a:lstStyle/>
          <a:p>
            <a:r>
              <a:rPr lang="el-GR" sz="2800" b="1" dirty="0"/>
              <a:t>ΨMCA</a:t>
            </a:r>
            <a:endParaRPr lang="en-US" sz="2800" dirty="0"/>
          </a:p>
        </p:txBody>
      </p:sp>
    </p:spTree>
    <p:extLst>
      <p:ext uri="{BB962C8B-B14F-4D97-AF65-F5344CB8AC3E}">
        <p14:creationId xmlns:p14="http://schemas.microsoft.com/office/powerpoint/2010/main" val="3914520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79385" y="291195"/>
            <a:ext cx="3771940" cy="1780673"/>
          </a:xfrm>
        </p:spPr>
        <p:txBody>
          <a:bodyPr/>
          <a:lstStyle/>
          <a:p>
            <a:pPr eaLnBrk="1" hangingPunct="1"/>
            <a:r>
              <a:rPr lang="en-US" altLang="en-US" dirty="0" err="1"/>
              <a:t>Equipercentile</a:t>
            </a:r>
            <a:r>
              <a:rPr lang="en-US" altLang="en-US" dirty="0"/>
              <a:t> equating</a:t>
            </a:r>
          </a:p>
        </p:txBody>
      </p:sp>
      <p:sp>
        <p:nvSpPr>
          <p:cNvPr id="9219" name="Content Placeholder 2"/>
          <p:cNvSpPr>
            <a:spLocks noGrp="1"/>
          </p:cNvSpPr>
          <p:nvPr>
            <p:ph idx="1"/>
          </p:nvPr>
        </p:nvSpPr>
        <p:spPr>
          <a:xfrm>
            <a:off x="746124" y="5303838"/>
            <a:ext cx="10515600" cy="1587500"/>
          </a:xfrm>
        </p:spPr>
        <p:txBody>
          <a:bodyPr>
            <a:normAutofit fontScale="92500" lnSpcReduction="10000"/>
          </a:bodyPr>
          <a:lstStyle/>
          <a:p>
            <a:r>
              <a:rPr lang="en-US" altLang="en-US" dirty="0"/>
              <a:t>Defines relative position by a score’s percentile rank in the group. </a:t>
            </a:r>
          </a:p>
          <a:p>
            <a:r>
              <a:rPr lang="en-US" altLang="en-US" dirty="0"/>
              <a:t>Accomplished by identifying percentiles for scores on a reference test and transforming each score on a new test to the score on the reference with the same percentile rank</a:t>
            </a:r>
          </a:p>
        </p:txBody>
      </p:sp>
      <p:pic>
        <p:nvPicPr>
          <p:cNvPr id="922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1325" y="0"/>
            <a:ext cx="794067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rot="10800000">
            <a:off x="11185524" y="2514600"/>
            <a:ext cx="1524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10880724" y="2209800"/>
            <a:ext cx="4572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10347324" y="1905000"/>
            <a:ext cx="9906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10042524" y="1600200"/>
            <a:ext cx="12954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0800000">
            <a:off x="10347324" y="1295400"/>
            <a:ext cx="9906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0800000">
            <a:off x="10880724" y="990600"/>
            <a:ext cx="4572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0800000">
            <a:off x="11185524" y="685800"/>
            <a:ext cx="152400" cy="15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228" name="Rectangle 30"/>
          <p:cNvSpPr>
            <a:spLocks noChangeArrowheads="1"/>
          </p:cNvSpPr>
          <p:nvPr/>
        </p:nvSpPr>
        <p:spPr bwMode="auto">
          <a:xfrm>
            <a:off x="6308724" y="3886200"/>
            <a:ext cx="434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Calibri" panose="020F0502020204030204" pitchFamily="34" charset="0"/>
              </a:rPr>
              <a:t>Make means, SDs, skews, kurtoses the same</a:t>
            </a:r>
          </a:p>
        </p:txBody>
      </p:sp>
      <p:sp>
        <p:nvSpPr>
          <p:cNvPr id="13" name="Rectangle 12">
            <a:extLst>
              <a:ext uri="{FF2B5EF4-FFF2-40B4-BE49-F238E27FC236}">
                <a16:creationId xmlns:a16="http://schemas.microsoft.com/office/drawing/2014/main" id="{5A5AEE28-5071-4ED2-B8EA-9C886A94A3B9}"/>
              </a:ext>
            </a:extLst>
          </p:cNvPr>
          <p:cNvSpPr/>
          <p:nvPr/>
        </p:nvSpPr>
        <p:spPr>
          <a:xfrm>
            <a:off x="10937354" y="202554"/>
            <a:ext cx="842222" cy="369332"/>
          </a:xfrm>
          <a:prstGeom prst="rect">
            <a:avLst/>
          </a:prstGeom>
        </p:spPr>
        <p:txBody>
          <a:bodyPr wrap="none">
            <a:noAutofit/>
          </a:bodyPr>
          <a:lstStyle/>
          <a:p>
            <a:r>
              <a:rPr lang="el-GR" sz="2800" b="1" dirty="0"/>
              <a:t>ΨMCA</a:t>
            </a:r>
            <a:endParaRPr lang="en-US" sz="2800" dirty="0"/>
          </a:p>
        </p:txBody>
      </p:sp>
    </p:spTree>
    <p:extLst>
      <p:ext uri="{BB962C8B-B14F-4D97-AF65-F5344CB8AC3E}">
        <p14:creationId xmlns:p14="http://schemas.microsoft.com/office/powerpoint/2010/main" val="3664103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66084" y="1259333"/>
            <a:ext cx="8545039" cy="5696693"/>
          </a:xfrm>
        </p:spPr>
      </p:pic>
      <p:sp>
        <p:nvSpPr>
          <p:cNvPr id="5" name="Title 1"/>
          <p:cNvSpPr>
            <a:spLocks noGrp="1"/>
          </p:cNvSpPr>
          <p:nvPr>
            <p:ph type="title"/>
          </p:nvPr>
        </p:nvSpPr>
        <p:spPr>
          <a:xfrm>
            <a:off x="680804" y="-182016"/>
            <a:ext cx="10515600" cy="1325563"/>
          </a:xfrm>
        </p:spPr>
        <p:txBody>
          <a:bodyPr/>
          <a:lstStyle/>
          <a:p>
            <a:r>
              <a:rPr lang="en-US" dirty="0"/>
              <a:t>Cumulative probability plots</a:t>
            </a:r>
          </a:p>
        </p:txBody>
      </p:sp>
      <p:sp>
        <p:nvSpPr>
          <p:cNvPr id="6" name="Rectangle 5"/>
          <p:cNvSpPr/>
          <p:nvPr/>
        </p:nvSpPr>
        <p:spPr>
          <a:xfrm>
            <a:off x="1262922" y="936168"/>
            <a:ext cx="9933482" cy="646331"/>
          </a:xfrm>
          <a:prstGeom prst="rect">
            <a:avLst/>
          </a:prstGeom>
        </p:spPr>
        <p:txBody>
          <a:bodyPr wrap="square">
            <a:spAutoFit/>
          </a:bodyPr>
          <a:lstStyle/>
          <a:p>
            <a:r>
              <a:rPr lang="en-US" dirty="0"/>
              <a:t>Each score on one test (non-30 point MMSE version) is transformed to the score on the reference test (30-point MMSE) with the same percentile rank</a:t>
            </a:r>
          </a:p>
        </p:txBody>
      </p:sp>
      <p:sp>
        <p:nvSpPr>
          <p:cNvPr id="7" name="Rectangle 6">
            <a:extLst>
              <a:ext uri="{FF2B5EF4-FFF2-40B4-BE49-F238E27FC236}">
                <a16:creationId xmlns:a16="http://schemas.microsoft.com/office/drawing/2014/main" id="{B2BF97D3-099E-4732-9CE0-0AA56AA0AC88}"/>
              </a:ext>
            </a:extLst>
          </p:cNvPr>
          <p:cNvSpPr/>
          <p:nvPr/>
        </p:nvSpPr>
        <p:spPr>
          <a:xfrm>
            <a:off x="10937354" y="202554"/>
            <a:ext cx="842222" cy="369332"/>
          </a:xfrm>
          <a:prstGeom prst="rect">
            <a:avLst/>
          </a:prstGeom>
        </p:spPr>
        <p:txBody>
          <a:bodyPr wrap="none">
            <a:noAutofit/>
          </a:bodyPr>
          <a:lstStyle/>
          <a:p>
            <a:r>
              <a:rPr lang="el-GR" sz="2800" b="1" dirty="0"/>
              <a:t>ΨMCA</a:t>
            </a:r>
            <a:endParaRPr lang="en-US" sz="2800" dirty="0"/>
          </a:p>
        </p:txBody>
      </p:sp>
    </p:spTree>
    <p:extLst>
      <p:ext uri="{BB962C8B-B14F-4D97-AF65-F5344CB8AC3E}">
        <p14:creationId xmlns:p14="http://schemas.microsoft.com/office/powerpoint/2010/main" val="1881313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sz="4100">
                <a:solidFill>
                  <a:srgbClr val="FFFFFF"/>
                </a:solidFill>
              </a:rPr>
              <a:t>What is statistical harmonization?</a:t>
            </a:r>
          </a:p>
        </p:txBody>
      </p:sp>
      <p:sp>
        <p:nvSpPr>
          <p:cNvPr id="3" name="Content Placeholder 2"/>
          <p:cNvSpPr>
            <a:spLocks noGrp="1"/>
          </p:cNvSpPr>
          <p:nvPr>
            <p:ph idx="1"/>
          </p:nvPr>
        </p:nvSpPr>
        <p:spPr>
          <a:xfrm>
            <a:off x="6090574" y="268941"/>
            <a:ext cx="6082110" cy="6329083"/>
          </a:xfrm>
        </p:spPr>
        <p:txBody>
          <a:bodyPr anchor="ctr">
            <a:normAutofit/>
          </a:bodyPr>
          <a:lstStyle/>
          <a:p>
            <a:r>
              <a:rPr lang="en-US" dirty="0">
                <a:solidFill>
                  <a:srgbClr val="000000"/>
                </a:solidFill>
              </a:rPr>
              <a:t>“Harmonization” is a broad term</a:t>
            </a:r>
          </a:p>
          <a:p>
            <a:pPr lvl="1"/>
            <a:r>
              <a:rPr lang="en-US" sz="2800" dirty="0">
                <a:solidFill>
                  <a:srgbClr val="000000"/>
                </a:solidFill>
              </a:rPr>
              <a:t>Qualitative assessments of the comparability of measures</a:t>
            </a:r>
          </a:p>
          <a:p>
            <a:pPr lvl="1"/>
            <a:r>
              <a:rPr lang="en-US" sz="2800" dirty="0">
                <a:solidFill>
                  <a:srgbClr val="000000"/>
                </a:solidFill>
              </a:rPr>
              <a:t>Aspects of study design</a:t>
            </a:r>
          </a:p>
          <a:p>
            <a:pPr lvl="1"/>
            <a:r>
              <a:rPr lang="en-US" sz="2800" dirty="0">
                <a:solidFill>
                  <a:srgbClr val="000000"/>
                </a:solidFill>
              </a:rPr>
              <a:t>Statistical approaches to link measurement scales or tests</a:t>
            </a:r>
          </a:p>
          <a:p>
            <a:r>
              <a:rPr lang="en-US" dirty="0">
                <a:solidFill>
                  <a:srgbClr val="000000"/>
                </a:solidFill>
              </a:rPr>
              <a:t>Harmonization can help synthesize information across different sources, either to have bigger samples or to address novel questions</a:t>
            </a:r>
          </a:p>
          <a:p>
            <a:r>
              <a:rPr lang="en-US" dirty="0">
                <a:solidFill>
                  <a:srgbClr val="000000"/>
                </a:solidFill>
              </a:rPr>
              <a:t>What we’re doing this week is “statistical co-calibration”</a:t>
            </a:r>
          </a:p>
          <a:p>
            <a:pPr lvl="1"/>
            <a:r>
              <a:rPr lang="en-US" sz="2800" dirty="0">
                <a:solidFill>
                  <a:srgbClr val="000000"/>
                </a:solidFill>
              </a:rPr>
              <a:t>With latent variables</a:t>
            </a:r>
          </a:p>
          <a:p>
            <a:pPr lvl="1"/>
            <a:r>
              <a:rPr lang="en-US" sz="2800" dirty="0">
                <a:solidFill>
                  <a:srgbClr val="000000"/>
                </a:solidFill>
              </a:rPr>
              <a:t>Without latent variables</a:t>
            </a:r>
          </a:p>
        </p:txBody>
      </p:sp>
      <p:sp>
        <p:nvSpPr>
          <p:cNvPr id="11" name="Rectangle 10">
            <a:extLst>
              <a:ext uri="{FF2B5EF4-FFF2-40B4-BE49-F238E27FC236}">
                <a16:creationId xmlns:a16="http://schemas.microsoft.com/office/drawing/2014/main" id="{BB663B0C-8C41-43D9-880B-750FDEF35AA0}"/>
              </a:ext>
            </a:extLst>
          </p:cNvPr>
          <p:cNvSpPr/>
          <p:nvPr/>
        </p:nvSpPr>
        <p:spPr>
          <a:xfrm>
            <a:off x="10937354" y="202554"/>
            <a:ext cx="842222" cy="369332"/>
          </a:xfrm>
          <a:prstGeom prst="rect">
            <a:avLst/>
          </a:prstGeom>
        </p:spPr>
        <p:txBody>
          <a:bodyPr wrap="none">
            <a:noAutofit/>
          </a:bodyPr>
          <a:lstStyle/>
          <a:p>
            <a:r>
              <a:rPr lang="el-GR" sz="2800" b="1" dirty="0"/>
              <a:t>ΨMCA</a:t>
            </a:r>
            <a:endParaRPr lang="en-US" sz="2800" dirty="0"/>
          </a:p>
        </p:txBody>
      </p:sp>
    </p:spTree>
    <p:extLst>
      <p:ext uri="{BB962C8B-B14F-4D97-AF65-F5344CB8AC3E}">
        <p14:creationId xmlns:p14="http://schemas.microsoft.com/office/powerpoint/2010/main" val="1521744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are these done?</a:t>
            </a:r>
          </a:p>
        </p:txBody>
      </p:sp>
      <p:sp>
        <p:nvSpPr>
          <p:cNvPr id="3" name="Content Placeholder 2"/>
          <p:cNvSpPr>
            <a:spLocks noGrp="1"/>
          </p:cNvSpPr>
          <p:nvPr>
            <p:ph idx="1"/>
          </p:nvPr>
        </p:nvSpPr>
        <p:spPr/>
        <p:txBody>
          <a:bodyPr/>
          <a:lstStyle/>
          <a:p>
            <a:r>
              <a:rPr lang="en-US" dirty="0"/>
              <a:t>Mean equating</a:t>
            </a:r>
          </a:p>
          <a:p>
            <a:pPr lvl="1"/>
            <a:r>
              <a:rPr lang="en-US" dirty="0"/>
              <a:t>Score2= Score1 - (MeanScore2 – MeanScore1)</a:t>
            </a:r>
          </a:p>
          <a:p>
            <a:r>
              <a:rPr lang="en-US" dirty="0"/>
              <a:t>Linear equating</a:t>
            </a:r>
          </a:p>
          <a:p>
            <a:pPr lvl="1"/>
            <a:r>
              <a:rPr lang="en-US" dirty="0"/>
              <a:t>Score2 = MeanScore1 +(Score1- MeanScore2)/(SDtest1/SDtest2)</a:t>
            </a:r>
          </a:p>
          <a:p>
            <a:r>
              <a:rPr lang="en-US" dirty="0" err="1"/>
              <a:t>Equipercentile</a:t>
            </a:r>
            <a:r>
              <a:rPr lang="en-US" dirty="0"/>
              <a:t> equating</a:t>
            </a:r>
          </a:p>
          <a:p>
            <a:pPr lvl="1"/>
            <a:r>
              <a:rPr lang="en-US" dirty="0"/>
              <a:t>R package: </a:t>
            </a:r>
            <a:r>
              <a:rPr lang="en-US" dirty="0" err="1"/>
              <a:t>r_equate</a:t>
            </a:r>
            <a:endParaRPr lang="en-US" dirty="0"/>
          </a:p>
          <a:p>
            <a:pPr lvl="1"/>
            <a:r>
              <a:rPr lang="en-US" dirty="0"/>
              <a:t>https://cran.r-project.org/web/</a:t>
            </a:r>
            <a:br>
              <a:rPr lang="en-US" dirty="0"/>
            </a:br>
            <a:r>
              <a:rPr lang="en-US" dirty="0"/>
              <a:t>packages/equate/equate.pdf </a:t>
            </a:r>
          </a:p>
        </p:txBody>
      </p:sp>
      <p:pic>
        <p:nvPicPr>
          <p:cNvPr id="4" name="Picture 3"/>
          <p:cNvPicPr>
            <a:picLocks noChangeAspect="1"/>
          </p:cNvPicPr>
          <p:nvPr/>
        </p:nvPicPr>
        <p:blipFill>
          <a:blip r:embed="rId2"/>
          <a:stretch>
            <a:fillRect/>
          </a:stretch>
        </p:blipFill>
        <p:spPr>
          <a:xfrm>
            <a:off x="7772400" y="4104488"/>
            <a:ext cx="2904692" cy="2484090"/>
          </a:xfrm>
          <a:prstGeom prst="rect">
            <a:avLst/>
          </a:prstGeom>
        </p:spPr>
      </p:pic>
      <p:sp>
        <p:nvSpPr>
          <p:cNvPr id="5" name="Rectangle 4">
            <a:extLst>
              <a:ext uri="{FF2B5EF4-FFF2-40B4-BE49-F238E27FC236}">
                <a16:creationId xmlns:a16="http://schemas.microsoft.com/office/drawing/2014/main" id="{87C2DF39-7C0F-4E49-B92D-AB26B5BD34E0}"/>
              </a:ext>
            </a:extLst>
          </p:cNvPr>
          <p:cNvSpPr/>
          <p:nvPr/>
        </p:nvSpPr>
        <p:spPr>
          <a:xfrm>
            <a:off x="10937354" y="202554"/>
            <a:ext cx="842222" cy="369332"/>
          </a:xfrm>
          <a:prstGeom prst="rect">
            <a:avLst/>
          </a:prstGeom>
        </p:spPr>
        <p:txBody>
          <a:bodyPr wrap="none">
            <a:noAutofit/>
          </a:bodyPr>
          <a:lstStyle/>
          <a:p>
            <a:r>
              <a:rPr lang="el-GR" sz="2800" b="1" dirty="0"/>
              <a:t>ΨMCA</a:t>
            </a:r>
            <a:endParaRPr lang="en-US" sz="2800" dirty="0"/>
          </a:p>
        </p:txBody>
      </p:sp>
    </p:spTree>
    <p:extLst>
      <p:ext uri="{BB962C8B-B14F-4D97-AF65-F5344CB8AC3E}">
        <p14:creationId xmlns:p14="http://schemas.microsoft.com/office/powerpoint/2010/main" val="978153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F4B051-0413-4701-AF56-7F4454AC943E}"/>
              </a:ext>
            </a:extLst>
          </p:cNvPr>
          <p:cNvPicPr>
            <a:picLocks noChangeAspect="1"/>
          </p:cNvPicPr>
          <p:nvPr/>
        </p:nvPicPr>
        <p:blipFill>
          <a:blip r:embed="rId3"/>
          <a:stretch>
            <a:fillRect/>
          </a:stretch>
        </p:blipFill>
        <p:spPr>
          <a:xfrm>
            <a:off x="1511558" y="0"/>
            <a:ext cx="8786227" cy="2090057"/>
          </a:xfrm>
          <a:prstGeom prst="rect">
            <a:avLst/>
          </a:prstGeom>
        </p:spPr>
      </p:pic>
      <p:pic>
        <p:nvPicPr>
          <p:cNvPr id="8" name="Picture 2" descr="C:\trash\ttpACTIVEavlt.png">
            <a:extLst>
              <a:ext uri="{FF2B5EF4-FFF2-40B4-BE49-F238E27FC236}">
                <a16:creationId xmlns:a16="http://schemas.microsoft.com/office/drawing/2014/main" id="{E16CCE9C-189E-4692-8EEC-5A15E83961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1591" y="2279763"/>
            <a:ext cx="6315907" cy="42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5836D6AD-597E-48B4-BA48-58ACB59DF3A8}"/>
              </a:ext>
            </a:extLst>
          </p:cNvPr>
          <p:cNvSpPr/>
          <p:nvPr/>
        </p:nvSpPr>
        <p:spPr>
          <a:xfrm>
            <a:off x="10937354" y="202554"/>
            <a:ext cx="842222" cy="369332"/>
          </a:xfrm>
          <a:prstGeom prst="rect">
            <a:avLst/>
          </a:prstGeom>
        </p:spPr>
        <p:txBody>
          <a:bodyPr wrap="none">
            <a:noAutofit/>
          </a:bodyPr>
          <a:lstStyle/>
          <a:p>
            <a:r>
              <a:rPr lang="el-GR" sz="2800" b="1" dirty="0"/>
              <a:t>ΨMCA</a:t>
            </a:r>
            <a:endParaRPr lang="en-US" sz="2800" dirty="0"/>
          </a:p>
        </p:txBody>
      </p:sp>
      <p:sp>
        <p:nvSpPr>
          <p:cNvPr id="10" name="Rectangle 9">
            <a:extLst>
              <a:ext uri="{FF2B5EF4-FFF2-40B4-BE49-F238E27FC236}">
                <a16:creationId xmlns:a16="http://schemas.microsoft.com/office/drawing/2014/main" id="{73840B3D-747B-4440-85E1-6539B9D1472D}"/>
              </a:ext>
            </a:extLst>
          </p:cNvPr>
          <p:cNvSpPr/>
          <p:nvPr/>
        </p:nvSpPr>
        <p:spPr>
          <a:xfrm>
            <a:off x="550030" y="3169688"/>
            <a:ext cx="2094472" cy="923330"/>
          </a:xfrm>
          <a:prstGeom prst="rect">
            <a:avLst/>
          </a:prstGeom>
        </p:spPr>
        <p:txBody>
          <a:bodyPr wrap="square">
            <a:spAutoFit/>
          </a:bodyPr>
          <a:lstStyle/>
          <a:p>
            <a:r>
              <a:rPr lang="en-US" dirty="0"/>
              <a:t>Raw AVLT sum of trial recall from the ACTIVE study</a:t>
            </a:r>
          </a:p>
        </p:txBody>
      </p:sp>
    </p:spTree>
    <p:extLst>
      <p:ext uri="{BB962C8B-B14F-4D97-AF65-F5344CB8AC3E}">
        <p14:creationId xmlns:p14="http://schemas.microsoft.com/office/powerpoint/2010/main" val="19396911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981200" y="76200"/>
            <a:ext cx="8229600" cy="1143000"/>
          </a:xfrm>
        </p:spPr>
        <p:txBody>
          <a:bodyPr/>
          <a:lstStyle/>
          <a:p>
            <a:pPr eaLnBrk="1" hangingPunct="1"/>
            <a:r>
              <a:rPr lang="en-US" altLang="en-US"/>
              <a:t>Results: ACTIVE AVLT</a:t>
            </a:r>
          </a:p>
        </p:txBody>
      </p:sp>
      <p:sp>
        <p:nvSpPr>
          <p:cNvPr id="12291" name="Content Placeholder 2"/>
          <p:cNvSpPr>
            <a:spLocks noGrp="1"/>
          </p:cNvSpPr>
          <p:nvPr>
            <p:ph idx="1"/>
          </p:nvPr>
        </p:nvSpPr>
        <p:spPr/>
        <p:txBody>
          <a:bodyPr/>
          <a:lstStyle/>
          <a:p>
            <a:pPr eaLnBrk="1" hangingPunct="1"/>
            <a:endParaRPr lang="en-US" altLang="en-US"/>
          </a:p>
        </p:txBody>
      </p:sp>
      <p:pic>
        <p:nvPicPr>
          <p:cNvPr id="1229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8500" y="914400"/>
            <a:ext cx="83947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0446DFE-306C-43E1-AF12-E365E9F6388D}" type="slidenum">
              <a:rPr lang="en-US" altLang="en-US">
                <a:solidFill>
                  <a:srgbClr val="898989"/>
                </a:solidFill>
                <a:latin typeface="Calibri" panose="020F0502020204030204" pitchFamily="34" charset="0"/>
              </a:rPr>
              <a:pPr eaLnBrk="1" hangingPunct="1"/>
              <a:t>32</a:t>
            </a:fld>
            <a:endParaRPr lang="en-US" altLang="en-US">
              <a:solidFill>
                <a:srgbClr val="898989"/>
              </a:solidFill>
              <a:latin typeface="Calibri" panose="020F0502020204030204" pitchFamily="34" charset="0"/>
            </a:endParaRPr>
          </a:p>
        </p:txBody>
      </p:sp>
      <p:cxnSp>
        <p:nvCxnSpPr>
          <p:cNvPr id="8" name="Straight Connector 7"/>
          <p:cNvCxnSpPr/>
          <p:nvPr/>
        </p:nvCxnSpPr>
        <p:spPr>
          <a:xfrm rot="16200000" flipV="1">
            <a:off x="2628900" y="2019300"/>
            <a:ext cx="228600" cy="152400"/>
          </a:xfrm>
          <a:prstGeom prst="line">
            <a:avLst/>
          </a:prstGeom>
          <a:ln w="114300">
            <a:solidFill>
              <a:schemeClr val="bg1"/>
            </a:solidFill>
          </a:ln>
          <a:effectLst/>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rot="10800000">
            <a:off x="2819400" y="2209800"/>
            <a:ext cx="609600" cy="457200"/>
          </a:xfrm>
          <a:prstGeom prst="line">
            <a:avLst/>
          </a:prstGeom>
          <a:ln w="114300">
            <a:solidFill>
              <a:schemeClr val="bg1"/>
            </a:solidFill>
          </a:ln>
          <a:effectLst/>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rot="5400000" flipH="1" flipV="1">
            <a:off x="3390900" y="2019300"/>
            <a:ext cx="685800" cy="609600"/>
          </a:xfrm>
          <a:prstGeom prst="line">
            <a:avLst/>
          </a:prstGeom>
          <a:ln w="114300">
            <a:solidFill>
              <a:schemeClr val="bg1"/>
            </a:solidFill>
          </a:ln>
          <a:effectLst/>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rot="10800000" flipV="1">
            <a:off x="4038600" y="1752600"/>
            <a:ext cx="685800" cy="228600"/>
          </a:xfrm>
          <a:prstGeom prst="line">
            <a:avLst/>
          </a:prstGeom>
          <a:ln w="114300">
            <a:solidFill>
              <a:schemeClr val="bg1"/>
            </a:solidFill>
          </a:ln>
          <a:effectLst/>
        </p:spPr>
        <p:style>
          <a:lnRef idx="3">
            <a:schemeClr val="dk1"/>
          </a:lnRef>
          <a:fillRef idx="0">
            <a:schemeClr val="dk1"/>
          </a:fillRef>
          <a:effectRef idx="2">
            <a:schemeClr val="dk1"/>
          </a:effectRef>
          <a:fontRef idx="minor">
            <a:schemeClr val="tx1"/>
          </a:fontRef>
        </p:style>
      </p:cxnSp>
      <p:cxnSp>
        <p:nvCxnSpPr>
          <p:cNvPr id="23" name="Straight Connector 22"/>
          <p:cNvCxnSpPr/>
          <p:nvPr/>
        </p:nvCxnSpPr>
        <p:spPr>
          <a:xfrm rot="10800000">
            <a:off x="4724400" y="1752600"/>
            <a:ext cx="1295400" cy="1066800"/>
          </a:xfrm>
          <a:prstGeom prst="line">
            <a:avLst/>
          </a:prstGeom>
          <a:ln w="114300">
            <a:solidFill>
              <a:schemeClr val="bg1"/>
            </a:solidFill>
          </a:ln>
          <a:effectLst/>
        </p:spPr>
        <p:style>
          <a:lnRef idx="3">
            <a:schemeClr val="dk1"/>
          </a:lnRef>
          <a:fillRef idx="0">
            <a:schemeClr val="dk1"/>
          </a:fillRef>
          <a:effectRef idx="2">
            <a:schemeClr val="dk1"/>
          </a:effectRef>
          <a:fontRef idx="minor">
            <a:schemeClr val="tx1"/>
          </a:fontRef>
        </p:style>
      </p:cxnSp>
      <p:cxnSp>
        <p:nvCxnSpPr>
          <p:cNvPr id="31" name="Straight Connector 30"/>
          <p:cNvCxnSpPr/>
          <p:nvPr/>
        </p:nvCxnSpPr>
        <p:spPr>
          <a:xfrm rot="10800000">
            <a:off x="5197476" y="1830388"/>
            <a:ext cx="822325" cy="0"/>
          </a:xfrm>
          <a:prstGeom prst="line">
            <a:avLst/>
          </a:prstGeom>
          <a:ln w="114300">
            <a:solidFill>
              <a:schemeClr val="bg1"/>
            </a:solidFill>
          </a:ln>
          <a:effectLst/>
        </p:spPr>
        <p:style>
          <a:lnRef idx="3">
            <a:schemeClr val="dk1"/>
          </a:lnRef>
          <a:fillRef idx="0">
            <a:schemeClr val="dk1"/>
          </a:fillRef>
          <a:effectRef idx="2">
            <a:schemeClr val="dk1"/>
          </a:effectRef>
          <a:fontRef idx="minor">
            <a:schemeClr val="tx1"/>
          </a:fontRef>
        </p:style>
      </p:cxnSp>
      <p:cxnSp>
        <p:nvCxnSpPr>
          <p:cNvPr id="34" name="Straight Connector 33"/>
          <p:cNvCxnSpPr/>
          <p:nvPr/>
        </p:nvCxnSpPr>
        <p:spPr>
          <a:xfrm rot="5400000">
            <a:off x="2628900" y="4610100"/>
            <a:ext cx="304800" cy="228600"/>
          </a:xfrm>
          <a:prstGeom prst="line">
            <a:avLst/>
          </a:prstGeom>
          <a:ln w="114300">
            <a:solidFill>
              <a:schemeClr val="bg1"/>
            </a:solidFill>
          </a:ln>
          <a:effectLst/>
        </p:spPr>
        <p:style>
          <a:lnRef idx="3">
            <a:schemeClr val="dk1"/>
          </a:lnRef>
          <a:fillRef idx="0">
            <a:schemeClr val="dk1"/>
          </a:fillRef>
          <a:effectRef idx="2">
            <a:schemeClr val="dk1"/>
          </a:effectRef>
          <a:fontRef idx="minor">
            <a:schemeClr val="tx1"/>
          </a:fontRef>
        </p:style>
      </p:cxnSp>
      <p:sp>
        <p:nvSpPr>
          <p:cNvPr id="12301" name="TextBox 34"/>
          <p:cNvSpPr txBox="1">
            <a:spLocks noChangeArrowheads="1"/>
          </p:cNvSpPr>
          <p:nvPr/>
        </p:nvSpPr>
        <p:spPr bwMode="auto">
          <a:xfrm>
            <a:off x="2819400" y="4414838"/>
            <a:ext cx="32004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000">
              <a:latin typeface="Calibri" panose="020F0502020204030204" pitchFamily="34" charset="0"/>
            </a:endParaRPr>
          </a:p>
        </p:txBody>
      </p:sp>
      <p:cxnSp>
        <p:nvCxnSpPr>
          <p:cNvPr id="39" name="Straight Connector 38"/>
          <p:cNvCxnSpPr/>
          <p:nvPr/>
        </p:nvCxnSpPr>
        <p:spPr>
          <a:xfrm rot="10800000" flipV="1">
            <a:off x="9220200" y="1828800"/>
            <a:ext cx="838200" cy="152400"/>
          </a:xfrm>
          <a:prstGeom prst="line">
            <a:avLst/>
          </a:prstGeom>
          <a:ln w="114300">
            <a:solidFill>
              <a:schemeClr val="bg1"/>
            </a:solidFill>
          </a:ln>
          <a:effectLst/>
        </p:spPr>
        <p:style>
          <a:lnRef idx="3">
            <a:schemeClr val="dk1"/>
          </a:lnRef>
          <a:fillRef idx="0">
            <a:schemeClr val="dk1"/>
          </a:fillRef>
          <a:effectRef idx="2">
            <a:schemeClr val="dk1"/>
          </a:effectRef>
          <a:fontRef idx="minor">
            <a:schemeClr val="tx1"/>
          </a:fontRef>
        </p:style>
      </p:cxnSp>
      <p:sp>
        <p:nvSpPr>
          <p:cNvPr id="12303" name="TextBox 39"/>
          <p:cNvSpPr txBox="1">
            <a:spLocks noChangeArrowheads="1"/>
          </p:cNvSpPr>
          <p:nvPr/>
        </p:nvSpPr>
        <p:spPr bwMode="auto">
          <a:xfrm>
            <a:off x="6629400" y="4419600"/>
            <a:ext cx="34290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cxnSp>
        <p:nvCxnSpPr>
          <p:cNvPr id="41" name="Straight Connector 40"/>
          <p:cNvCxnSpPr/>
          <p:nvPr/>
        </p:nvCxnSpPr>
        <p:spPr>
          <a:xfrm rot="10800000">
            <a:off x="8153400" y="4419600"/>
            <a:ext cx="1828800" cy="1588"/>
          </a:xfrm>
          <a:prstGeom prst="line">
            <a:avLst/>
          </a:prstGeom>
          <a:ln w="114300">
            <a:solidFill>
              <a:schemeClr val="bg1"/>
            </a:solidFill>
          </a:ln>
          <a:effectLst/>
        </p:spPr>
        <p:style>
          <a:lnRef idx="3">
            <a:schemeClr val="dk1"/>
          </a:lnRef>
          <a:fillRef idx="0">
            <a:schemeClr val="dk1"/>
          </a:fillRef>
          <a:effectRef idx="2">
            <a:schemeClr val="dk1"/>
          </a:effectRef>
          <a:fontRef idx="minor">
            <a:schemeClr val="tx1"/>
          </a:fontRef>
        </p:style>
      </p:cxnSp>
      <p:sp>
        <p:nvSpPr>
          <p:cNvPr id="12305" name="TextBox 44"/>
          <p:cNvSpPr txBox="1">
            <a:spLocks noChangeArrowheads="1"/>
          </p:cNvSpPr>
          <p:nvPr/>
        </p:nvSpPr>
        <p:spPr bwMode="auto">
          <a:xfrm>
            <a:off x="6629400" y="1905000"/>
            <a:ext cx="25908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18" name="Rectangle 17">
            <a:extLst>
              <a:ext uri="{FF2B5EF4-FFF2-40B4-BE49-F238E27FC236}">
                <a16:creationId xmlns:a16="http://schemas.microsoft.com/office/drawing/2014/main" id="{22065C5B-7494-4A47-A9B7-B60636D9346A}"/>
              </a:ext>
            </a:extLst>
          </p:cNvPr>
          <p:cNvSpPr/>
          <p:nvPr/>
        </p:nvSpPr>
        <p:spPr>
          <a:xfrm>
            <a:off x="10937354" y="202554"/>
            <a:ext cx="842222" cy="369332"/>
          </a:xfrm>
          <a:prstGeom prst="rect">
            <a:avLst/>
          </a:prstGeom>
        </p:spPr>
        <p:txBody>
          <a:bodyPr wrap="none">
            <a:noAutofit/>
          </a:bodyPr>
          <a:lstStyle/>
          <a:p>
            <a:r>
              <a:rPr lang="el-GR" sz="2800" b="1" dirty="0"/>
              <a:t>ΨMCA</a:t>
            </a:r>
            <a:endParaRPr lang="en-US" sz="2800" dirty="0"/>
          </a:p>
        </p:txBody>
      </p:sp>
    </p:spTree>
    <p:extLst>
      <p:ext uri="{BB962C8B-B14F-4D97-AF65-F5344CB8AC3E}">
        <p14:creationId xmlns:p14="http://schemas.microsoft.com/office/powerpoint/2010/main" val="6756288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D5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735ACE-61F7-40B8-BF35-5E7D93C8BE35}"/>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200" kern="1200" dirty="0">
                <a:solidFill>
                  <a:srgbClr val="FFFFFF"/>
                </a:solidFill>
                <a:latin typeface="+mj-lt"/>
                <a:ea typeface="+mj-ea"/>
                <a:cs typeface="+mj-cs"/>
              </a:rPr>
              <a:t>BPCOG Harmonization: Versions of the DSST can be equated</a:t>
            </a:r>
          </a:p>
        </p:txBody>
      </p:sp>
      <p:pic>
        <p:nvPicPr>
          <p:cNvPr id="5" name="Content Placeholder 4" descr="A picture containing opener&#10;&#10;Description automatically generated">
            <a:extLst>
              <a:ext uri="{FF2B5EF4-FFF2-40B4-BE49-F238E27FC236}">
                <a16:creationId xmlns:a16="http://schemas.microsoft.com/office/drawing/2014/main" id="{34527D07-49E1-456B-A1C9-72A33E96944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38600" y="1028244"/>
            <a:ext cx="7188199" cy="4798122"/>
          </a:xfrm>
          <a:prstGeom prst="rect">
            <a:avLst/>
          </a:prstGeom>
        </p:spPr>
      </p:pic>
      <p:sp>
        <p:nvSpPr>
          <p:cNvPr id="6" name="Rectangle 5">
            <a:extLst>
              <a:ext uri="{FF2B5EF4-FFF2-40B4-BE49-F238E27FC236}">
                <a16:creationId xmlns:a16="http://schemas.microsoft.com/office/drawing/2014/main" id="{E9234619-06BA-4E64-9447-F2ED40F5677D}"/>
              </a:ext>
            </a:extLst>
          </p:cNvPr>
          <p:cNvSpPr/>
          <p:nvPr/>
        </p:nvSpPr>
        <p:spPr>
          <a:xfrm>
            <a:off x="5224479" y="2385918"/>
            <a:ext cx="871521" cy="369332"/>
          </a:xfrm>
          <a:prstGeom prst="rect">
            <a:avLst/>
          </a:prstGeom>
        </p:spPr>
        <p:txBody>
          <a:bodyPr wrap="none">
            <a:spAutoFit/>
          </a:bodyPr>
          <a:lstStyle/>
          <a:p>
            <a:r>
              <a:rPr lang="en-US" dirty="0"/>
              <a:t>WAIS-R</a:t>
            </a:r>
          </a:p>
        </p:txBody>
      </p:sp>
      <p:sp>
        <p:nvSpPr>
          <p:cNvPr id="9" name="Rectangle 8">
            <a:extLst>
              <a:ext uri="{FF2B5EF4-FFF2-40B4-BE49-F238E27FC236}">
                <a16:creationId xmlns:a16="http://schemas.microsoft.com/office/drawing/2014/main" id="{78CA2F3D-5A00-4916-A677-A1F833E429D1}"/>
              </a:ext>
            </a:extLst>
          </p:cNvPr>
          <p:cNvSpPr/>
          <p:nvPr/>
        </p:nvSpPr>
        <p:spPr>
          <a:xfrm>
            <a:off x="7196938" y="2381253"/>
            <a:ext cx="871521" cy="369332"/>
          </a:xfrm>
          <a:prstGeom prst="rect">
            <a:avLst/>
          </a:prstGeom>
        </p:spPr>
        <p:txBody>
          <a:bodyPr wrap="none">
            <a:spAutoFit/>
          </a:bodyPr>
          <a:lstStyle/>
          <a:p>
            <a:r>
              <a:rPr lang="en-US" dirty="0"/>
              <a:t>WAIS-R</a:t>
            </a:r>
          </a:p>
        </p:txBody>
      </p:sp>
      <p:sp>
        <p:nvSpPr>
          <p:cNvPr id="7" name="Rectangle 6">
            <a:extLst>
              <a:ext uri="{FF2B5EF4-FFF2-40B4-BE49-F238E27FC236}">
                <a16:creationId xmlns:a16="http://schemas.microsoft.com/office/drawing/2014/main" id="{E6E350E2-D02F-4848-864B-B878C0133916}"/>
              </a:ext>
            </a:extLst>
          </p:cNvPr>
          <p:cNvSpPr/>
          <p:nvPr/>
        </p:nvSpPr>
        <p:spPr>
          <a:xfrm>
            <a:off x="6096000" y="1705031"/>
            <a:ext cx="919611" cy="369332"/>
          </a:xfrm>
          <a:prstGeom prst="rect">
            <a:avLst/>
          </a:prstGeom>
        </p:spPr>
        <p:txBody>
          <a:bodyPr wrap="none">
            <a:spAutoFit/>
          </a:bodyPr>
          <a:lstStyle/>
          <a:p>
            <a:r>
              <a:rPr lang="en-US" dirty="0"/>
              <a:t>WAIS-III</a:t>
            </a:r>
          </a:p>
        </p:txBody>
      </p:sp>
      <p:sp>
        <p:nvSpPr>
          <p:cNvPr id="11" name="Rectangle 10">
            <a:extLst>
              <a:ext uri="{FF2B5EF4-FFF2-40B4-BE49-F238E27FC236}">
                <a16:creationId xmlns:a16="http://schemas.microsoft.com/office/drawing/2014/main" id="{9CFF7583-1C9A-46F3-BEB6-F2CA1A02B454}"/>
              </a:ext>
            </a:extLst>
          </p:cNvPr>
          <p:cNvSpPr/>
          <p:nvPr/>
        </p:nvSpPr>
        <p:spPr>
          <a:xfrm>
            <a:off x="8661399" y="1705031"/>
            <a:ext cx="919611" cy="369332"/>
          </a:xfrm>
          <a:prstGeom prst="rect">
            <a:avLst/>
          </a:prstGeom>
        </p:spPr>
        <p:txBody>
          <a:bodyPr wrap="none">
            <a:spAutoFit/>
          </a:bodyPr>
          <a:lstStyle/>
          <a:p>
            <a:r>
              <a:rPr lang="en-US" dirty="0"/>
              <a:t>WAIS-III</a:t>
            </a:r>
          </a:p>
        </p:txBody>
      </p:sp>
      <p:sp>
        <p:nvSpPr>
          <p:cNvPr id="8" name="Rectangle 7">
            <a:extLst>
              <a:ext uri="{FF2B5EF4-FFF2-40B4-BE49-F238E27FC236}">
                <a16:creationId xmlns:a16="http://schemas.microsoft.com/office/drawing/2014/main" id="{CB19FEF4-33AE-49E5-8A56-F0D50539C06D}"/>
              </a:ext>
            </a:extLst>
          </p:cNvPr>
          <p:cNvSpPr/>
          <p:nvPr/>
        </p:nvSpPr>
        <p:spPr>
          <a:xfrm>
            <a:off x="9692355" y="2074363"/>
            <a:ext cx="742511" cy="369332"/>
          </a:xfrm>
          <a:prstGeom prst="rect">
            <a:avLst/>
          </a:prstGeom>
        </p:spPr>
        <p:txBody>
          <a:bodyPr wrap="none">
            <a:spAutoFit/>
          </a:bodyPr>
          <a:lstStyle/>
          <a:p>
            <a:r>
              <a:rPr lang="en-US" dirty="0"/>
              <a:t>SDMT</a:t>
            </a:r>
          </a:p>
        </p:txBody>
      </p:sp>
      <p:sp>
        <p:nvSpPr>
          <p:cNvPr id="13" name="Rectangle 12">
            <a:extLst>
              <a:ext uri="{FF2B5EF4-FFF2-40B4-BE49-F238E27FC236}">
                <a16:creationId xmlns:a16="http://schemas.microsoft.com/office/drawing/2014/main" id="{935616CD-13F3-4FA5-89AA-36E02EE19DB8}"/>
              </a:ext>
            </a:extLst>
          </p:cNvPr>
          <p:cNvSpPr/>
          <p:nvPr/>
        </p:nvSpPr>
        <p:spPr>
          <a:xfrm>
            <a:off x="10937354" y="202554"/>
            <a:ext cx="842222" cy="369332"/>
          </a:xfrm>
          <a:prstGeom prst="rect">
            <a:avLst/>
          </a:prstGeom>
        </p:spPr>
        <p:txBody>
          <a:bodyPr wrap="none">
            <a:noAutofit/>
          </a:bodyPr>
          <a:lstStyle/>
          <a:p>
            <a:r>
              <a:rPr lang="el-GR" sz="2800" b="1" dirty="0"/>
              <a:t>ΨMCA</a:t>
            </a:r>
            <a:endParaRPr lang="en-US" sz="2800" dirty="0"/>
          </a:p>
        </p:txBody>
      </p:sp>
    </p:spTree>
    <p:extLst>
      <p:ext uri="{BB962C8B-B14F-4D97-AF65-F5344CB8AC3E}">
        <p14:creationId xmlns:p14="http://schemas.microsoft.com/office/powerpoint/2010/main" val="29616064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Dangers of distribution-based methods</a:t>
            </a:r>
          </a:p>
        </p:txBody>
      </p:sp>
      <p:sp>
        <p:nvSpPr>
          <p:cNvPr id="3" name="Content Placeholder 2"/>
          <p:cNvSpPr>
            <a:spLocks noGrp="1"/>
          </p:cNvSpPr>
          <p:nvPr>
            <p:ph idx="1"/>
          </p:nvPr>
        </p:nvSpPr>
        <p:spPr/>
        <p:txBody>
          <a:bodyPr>
            <a:normAutofit/>
          </a:bodyPr>
          <a:lstStyle/>
          <a:p>
            <a:r>
              <a:rPr lang="en-US" dirty="0"/>
              <a:t>Blunt force tools: they not only erase form/version differences, but also obliterate age differences, demographic differences that we may wish to preserve</a:t>
            </a:r>
          </a:p>
          <a:p>
            <a:r>
              <a:rPr lang="en-US" dirty="0"/>
              <a:t>Think carefully about what you equate</a:t>
            </a:r>
          </a:p>
          <a:p>
            <a:pPr lvl="1"/>
            <a:r>
              <a:rPr lang="en-US" dirty="0"/>
              <a:t>Is there sufficient variability to support the relative position? </a:t>
            </a:r>
            <a:r>
              <a:rPr lang="en-US" altLang="en-US" dirty="0"/>
              <a:t>Variables need variability to be </a:t>
            </a:r>
            <a:r>
              <a:rPr lang="en-US" altLang="en-US" dirty="0" err="1"/>
              <a:t>equipercentile</a:t>
            </a:r>
            <a:r>
              <a:rPr lang="en-US" altLang="en-US" dirty="0"/>
              <a:t>-equated</a:t>
            </a:r>
          </a:p>
          <a:p>
            <a:pPr lvl="1"/>
            <a:r>
              <a:rPr lang="en-US" dirty="0"/>
              <a:t>Same construct? </a:t>
            </a:r>
            <a:r>
              <a:rPr lang="en-US" altLang="en-US" dirty="0"/>
              <a:t>Measures should not be equated that have different meanings</a:t>
            </a:r>
            <a:endParaRPr lang="en-US" dirty="0"/>
          </a:p>
        </p:txBody>
      </p:sp>
      <p:sp>
        <p:nvSpPr>
          <p:cNvPr id="4" name="Rectangle 3">
            <a:extLst>
              <a:ext uri="{FF2B5EF4-FFF2-40B4-BE49-F238E27FC236}">
                <a16:creationId xmlns:a16="http://schemas.microsoft.com/office/drawing/2014/main" id="{78E65290-2605-4E7F-B245-74483ADB5B5E}"/>
              </a:ext>
            </a:extLst>
          </p:cNvPr>
          <p:cNvSpPr/>
          <p:nvPr/>
        </p:nvSpPr>
        <p:spPr>
          <a:xfrm>
            <a:off x="10937354" y="202554"/>
            <a:ext cx="842222" cy="369332"/>
          </a:xfrm>
          <a:prstGeom prst="rect">
            <a:avLst/>
          </a:prstGeom>
        </p:spPr>
        <p:txBody>
          <a:bodyPr wrap="none">
            <a:noAutofit/>
          </a:bodyPr>
          <a:lstStyle/>
          <a:p>
            <a:r>
              <a:rPr lang="el-GR" sz="2800" b="1" dirty="0"/>
              <a:t>ΨMCA</a:t>
            </a:r>
            <a:endParaRPr lang="en-US" sz="2800" dirty="0"/>
          </a:p>
        </p:txBody>
      </p:sp>
    </p:spTree>
    <p:extLst>
      <p:ext uri="{BB962C8B-B14F-4D97-AF65-F5344CB8AC3E}">
        <p14:creationId xmlns:p14="http://schemas.microsoft.com/office/powerpoint/2010/main" val="870391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981200" y="0"/>
            <a:ext cx="8229600" cy="1143000"/>
          </a:xfrm>
        </p:spPr>
        <p:txBody>
          <a:bodyPr/>
          <a:lstStyle/>
          <a:p>
            <a:pPr eaLnBrk="1" hangingPunct="1"/>
            <a:r>
              <a:rPr lang="en-US" altLang="en-US" sz="2400" dirty="0"/>
              <a:t>Shoe size and MMSE</a:t>
            </a:r>
            <a:br>
              <a:rPr lang="en-US" altLang="en-US" sz="2400" dirty="0"/>
            </a:br>
            <a:r>
              <a:rPr lang="en-US" altLang="en-US" sz="2400" dirty="0"/>
              <a:t>(Mobilize Boston Study, N=807)</a:t>
            </a:r>
          </a:p>
        </p:txBody>
      </p:sp>
      <p:sp>
        <p:nvSpPr>
          <p:cNvPr id="16387" name="Content Placeholder 2"/>
          <p:cNvSpPr>
            <a:spLocks noGrp="1"/>
          </p:cNvSpPr>
          <p:nvPr>
            <p:ph idx="1"/>
          </p:nvPr>
        </p:nvSpPr>
        <p:spPr>
          <a:xfrm>
            <a:off x="2819400" y="5334001"/>
            <a:ext cx="6781800" cy="1173163"/>
          </a:xfrm>
        </p:spPr>
        <p:txBody>
          <a:bodyPr/>
          <a:lstStyle/>
          <a:p>
            <a:pPr eaLnBrk="1" hangingPunct="1">
              <a:buFont typeface="Arial" panose="020B0604020202020204" pitchFamily="34" charset="0"/>
              <a:buNone/>
            </a:pPr>
            <a:r>
              <a:rPr lang="en-US" altLang="en-US" sz="1600"/>
              <a:t>	Among persons with an observed MMSE of &lt;24, the maximum equated shoe size is 7. So, to screen for dementia using shoe size, flag as possibly demented persons with a shoe size of less than 7.</a:t>
            </a:r>
          </a:p>
        </p:txBody>
      </p:sp>
      <p:pic>
        <p:nvPicPr>
          <p:cNvPr id="16388"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066800"/>
            <a:ext cx="3429000" cy="411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1524000" y="3276600"/>
            <a:ext cx="9144000" cy="762000"/>
          </a:xfrm>
          <a:prstGeom prst="rect">
            <a:avLst/>
          </a:prstGeom>
          <a:solidFill>
            <a:schemeClr val="bg1"/>
          </a:solidFill>
          <a:ln w="9525">
            <a:noFill/>
            <a:miter lim="800000"/>
            <a:headEnd/>
            <a:tailEnd/>
          </a:ln>
        </p:spPr>
        <p:txBody>
          <a:bodyPr anchor="ctr"/>
          <a:lstStyle/>
          <a:p>
            <a:pPr algn="ctr" eaLnBrk="0" hangingPunct="0">
              <a:defRPr/>
            </a:pPr>
            <a:r>
              <a:rPr lang="en-US" sz="2400" dirty="0">
                <a:solidFill>
                  <a:srgbClr val="FF0000"/>
                </a:solidFill>
                <a:latin typeface="+mj-lt"/>
                <a:ea typeface="+mj-ea"/>
                <a:cs typeface="+mj-cs"/>
              </a:rPr>
              <a:t>Think carefully about what you equate!</a:t>
            </a:r>
          </a:p>
        </p:txBody>
      </p:sp>
      <p:sp>
        <p:nvSpPr>
          <p:cNvPr id="7" name="Slide Number Placeholder 6"/>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6447496-BD24-4953-B0FD-E254257A8091}" type="slidenum">
              <a:rPr lang="en-US" altLang="en-US">
                <a:solidFill>
                  <a:srgbClr val="898989"/>
                </a:solidFill>
                <a:latin typeface="Calibri" panose="020F0502020204030204" pitchFamily="34" charset="0"/>
              </a:rPr>
              <a:pPr eaLnBrk="1" hangingPunct="1"/>
              <a:t>35</a:t>
            </a:fld>
            <a:endParaRPr lang="en-US" altLang="en-US">
              <a:solidFill>
                <a:srgbClr val="898989"/>
              </a:solidFill>
              <a:latin typeface="Calibri" panose="020F0502020204030204" pitchFamily="34" charset="0"/>
            </a:endParaRPr>
          </a:p>
        </p:txBody>
      </p:sp>
      <p:sp>
        <p:nvSpPr>
          <p:cNvPr id="8" name="Rectangle 7">
            <a:extLst>
              <a:ext uri="{FF2B5EF4-FFF2-40B4-BE49-F238E27FC236}">
                <a16:creationId xmlns:a16="http://schemas.microsoft.com/office/drawing/2014/main" id="{5153918C-6F78-46FE-A8A7-62BC5E79B4AD}"/>
              </a:ext>
            </a:extLst>
          </p:cNvPr>
          <p:cNvSpPr/>
          <p:nvPr/>
        </p:nvSpPr>
        <p:spPr>
          <a:xfrm>
            <a:off x="10937354" y="202554"/>
            <a:ext cx="842222" cy="369332"/>
          </a:xfrm>
          <a:prstGeom prst="rect">
            <a:avLst/>
          </a:prstGeom>
        </p:spPr>
        <p:txBody>
          <a:bodyPr wrap="none">
            <a:noAutofit/>
          </a:bodyPr>
          <a:lstStyle/>
          <a:p>
            <a:r>
              <a:rPr lang="el-GR" sz="2800" b="1" dirty="0"/>
              <a:t>ΨMCA</a:t>
            </a:r>
            <a:endParaRPr lang="en-US" sz="2800" dirty="0"/>
          </a:p>
        </p:txBody>
      </p:sp>
    </p:spTree>
    <p:extLst>
      <p:ext uri="{BB962C8B-B14F-4D97-AF65-F5344CB8AC3E}">
        <p14:creationId xmlns:p14="http://schemas.microsoft.com/office/powerpoint/2010/main" val="37191538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20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90A52-51AF-4586-BFC9-2043EF1093D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85009769-E4CC-433C-B71F-3D12756281C5}"/>
              </a:ext>
            </a:extLst>
          </p:cNvPr>
          <p:cNvSpPr>
            <a:spLocks noGrp="1"/>
          </p:cNvSpPr>
          <p:nvPr>
            <p:ph idx="1"/>
          </p:nvPr>
        </p:nvSpPr>
        <p:spPr/>
        <p:txBody>
          <a:bodyPr>
            <a:normAutofit/>
          </a:bodyPr>
          <a:lstStyle/>
          <a:p>
            <a:r>
              <a:rPr lang="en-US" sz="3200" dirty="0"/>
              <a:t>What is harmonization?</a:t>
            </a:r>
          </a:p>
          <a:p>
            <a:r>
              <a:rPr lang="en-US" sz="3200" dirty="0"/>
              <a:t>What are the goals of harmonization?</a:t>
            </a:r>
          </a:p>
          <a:p>
            <a:r>
              <a:rPr lang="en-US" sz="3200" dirty="0"/>
              <a:t>Approaches for statistical harmonization</a:t>
            </a:r>
          </a:p>
          <a:p>
            <a:pPr lvl="1"/>
            <a:r>
              <a:rPr lang="en-US" sz="2800" dirty="0"/>
              <a:t>Latent variables</a:t>
            </a:r>
          </a:p>
          <a:p>
            <a:pPr lvl="1"/>
            <a:r>
              <a:rPr lang="en-US" sz="2800" dirty="0"/>
              <a:t>Without latent variables</a:t>
            </a:r>
          </a:p>
          <a:p>
            <a:r>
              <a:rPr lang="en-US" sz="3200" b="1" dirty="0">
                <a:solidFill>
                  <a:srgbClr val="FF0000"/>
                </a:solidFill>
              </a:rPr>
              <a:t>Some general issues</a:t>
            </a:r>
          </a:p>
          <a:p>
            <a:pPr marL="0" indent="0">
              <a:buNone/>
            </a:pPr>
            <a:endParaRPr lang="en-US" sz="3200" dirty="0"/>
          </a:p>
        </p:txBody>
      </p:sp>
      <p:sp>
        <p:nvSpPr>
          <p:cNvPr id="4" name="Rectangle 3">
            <a:extLst>
              <a:ext uri="{FF2B5EF4-FFF2-40B4-BE49-F238E27FC236}">
                <a16:creationId xmlns:a16="http://schemas.microsoft.com/office/drawing/2014/main" id="{C5A2F767-4A3C-4EED-A90B-25A47E650D68}"/>
              </a:ext>
            </a:extLst>
          </p:cNvPr>
          <p:cNvSpPr/>
          <p:nvPr/>
        </p:nvSpPr>
        <p:spPr>
          <a:xfrm>
            <a:off x="10937354" y="202554"/>
            <a:ext cx="842222" cy="369332"/>
          </a:xfrm>
          <a:prstGeom prst="rect">
            <a:avLst/>
          </a:prstGeom>
        </p:spPr>
        <p:txBody>
          <a:bodyPr wrap="none">
            <a:noAutofit/>
          </a:bodyPr>
          <a:lstStyle/>
          <a:p>
            <a:r>
              <a:rPr lang="el-GR" sz="2800" b="1" dirty="0"/>
              <a:t>ΨMCA</a:t>
            </a:r>
            <a:endParaRPr lang="en-US" sz="2800" dirty="0"/>
          </a:p>
        </p:txBody>
      </p:sp>
    </p:spTree>
    <p:extLst>
      <p:ext uri="{BB962C8B-B14F-4D97-AF65-F5344CB8AC3E}">
        <p14:creationId xmlns:p14="http://schemas.microsoft.com/office/powerpoint/2010/main" val="777455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96826-8677-42B6-B117-72C13DC10717}"/>
              </a:ext>
            </a:extLst>
          </p:cNvPr>
          <p:cNvSpPr>
            <a:spLocks noGrp="1"/>
          </p:cNvSpPr>
          <p:nvPr>
            <p:ph type="title"/>
          </p:nvPr>
        </p:nvSpPr>
        <p:spPr/>
        <p:txBody>
          <a:bodyPr/>
          <a:lstStyle/>
          <a:p>
            <a:r>
              <a:rPr lang="en-US" dirty="0"/>
              <a:t>What to do with highly skewed items?</a:t>
            </a:r>
          </a:p>
        </p:txBody>
      </p:sp>
      <p:sp>
        <p:nvSpPr>
          <p:cNvPr id="3" name="Content Placeholder 2">
            <a:extLst>
              <a:ext uri="{FF2B5EF4-FFF2-40B4-BE49-F238E27FC236}">
                <a16:creationId xmlns:a16="http://schemas.microsoft.com/office/drawing/2014/main" id="{70CB2342-B8DF-457A-A38C-70BEC8E0DA40}"/>
              </a:ext>
            </a:extLst>
          </p:cNvPr>
          <p:cNvSpPr>
            <a:spLocks noGrp="1"/>
          </p:cNvSpPr>
          <p:nvPr>
            <p:ph idx="1"/>
          </p:nvPr>
        </p:nvSpPr>
        <p:spPr/>
        <p:txBody>
          <a:bodyPr/>
          <a:lstStyle/>
          <a:p>
            <a:r>
              <a:rPr lang="en-US" dirty="0"/>
              <a:t>Return to the </a:t>
            </a:r>
            <a:r>
              <a:rPr lang="en-US" dirty="0" err="1"/>
              <a:t>prestatistical</a:t>
            </a:r>
            <a:r>
              <a:rPr lang="en-US" dirty="0"/>
              <a:t> harmonization; consider transformation from item score to the indicator</a:t>
            </a:r>
          </a:p>
        </p:txBody>
      </p:sp>
      <p:sp>
        <p:nvSpPr>
          <p:cNvPr id="4" name="Rectangle 3">
            <a:extLst>
              <a:ext uri="{FF2B5EF4-FFF2-40B4-BE49-F238E27FC236}">
                <a16:creationId xmlns:a16="http://schemas.microsoft.com/office/drawing/2014/main" id="{9FDAC38D-1B9F-4C19-8C21-986F52DA6B97}"/>
              </a:ext>
            </a:extLst>
          </p:cNvPr>
          <p:cNvSpPr/>
          <p:nvPr/>
        </p:nvSpPr>
        <p:spPr>
          <a:xfrm>
            <a:off x="10937354" y="202554"/>
            <a:ext cx="842222" cy="369332"/>
          </a:xfrm>
          <a:prstGeom prst="rect">
            <a:avLst/>
          </a:prstGeom>
        </p:spPr>
        <p:txBody>
          <a:bodyPr wrap="none">
            <a:noAutofit/>
          </a:bodyPr>
          <a:lstStyle/>
          <a:p>
            <a:r>
              <a:rPr lang="el-GR" sz="2800" b="1" dirty="0"/>
              <a:t>ΨMCA</a:t>
            </a:r>
            <a:endParaRPr lang="en-US" sz="2800" dirty="0"/>
          </a:p>
        </p:txBody>
      </p:sp>
    </p:spTree>
    <p:extLst>
      <p:ext uri="{BB962C8B-B14F-4D97-AF65-F5344CB8AC3E}">
        <p14:creationId xmlns:p14="http://schemas.microsoft.com/office/powerpoint/2010/main" val="13069946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782E3-0B0C-4DDD-87A8-9FC18F67F052}"/>
              </a:ext>
            </a:extLst>
          </p:cNvPr>
          <p:cNvSpPr>
            <a:spLocks noGrp="1"/>
          </p:cNvSpPr>
          <p:nvPr>
            <p:ph type="title"/>
          </p:nvPr>
        </p:nvSpPr>
        <p:spPr/>
        <p:txBody>
          <a:bodyPr/>
          <a:lstStyle/>
          <a:p>
            <a:r>
              <a:rPr lang="en-US" dirty="0"/>
              <a:t>Differences in sampling strategies across studies?</a:t>
            </a:r>
          </a:p>
        </p:txBody>
      </p:sp>
      <p:sp>
        <p:nvSpPr>
          <p:cNvPr id="3" name="Content Placeholder 2">
            <a:extLst>
              <a:ext uri="{FF2B5EF4-FFF2-40B4-BE49-F238E27FC236}">
                <a16:creationId xmlns:a16="http://schemas.microsoft.com/office/drawing/2014/main" id="{5D90B5C3-A9E1-479B-8829-601EFCF77426}"/>
              </a:ext>
            </a:extLst>
          </p:cNvPr>
          <p:cNvSpPr>
            <a:spLocks noGrp="1"/>
          </p:cNvSpPr>
          <p:nvPr>
            <p:ph idx="1"/>
          </p:nvPr>
        </p:nvSpPr>
        <p:spPr/>
        <p:txBody>
          <a:bodyPr/>
          <a:lstStyle/>
          <a:p>
            <a:r>
              <a:rPr lang="en-US" dirty="0"/>
              <a:t>e.g., some HCAPs oversampled people with impairment, and some did not</a:t>
            </a:r>
          </a:p>
          <a:p>
            <a:r>
              <a:rPr lang="en-US" dirty="0"/>
              <a:t>This is not a problem for harmonizing test scores</a:t>
            </a:r>
          </a:p>
          <a:p>
            <a:r>
              <a:rPr lang="en-US" dirty="0"/>
              <a:t>It is a problem for substantive interpretations about study differences in cognitive ability</a:t>
            </a:r>
          </a:p>
        </p:txBody>
      </p:sp>
      <p:sp>
        <p:nvSpPr>
          <p:cNvPr id="4" name="Rectangle 3">
            <a:extLst>
              <a:ext uri="{FF2B5EF4-FFF2-40B4-BE49-F238E27FC236}">
                <a16:creationId xmlns:a16="http://schemas.microsoft.com/office/drawing/2014/main" id="{9C66BCC0-C6AB-4023-85E6-82752D8A0C50}"/>
              </a:ext>
            </a:extLst>
          </p:cNvPr>
          <p:cNvSpPr/>
          <p:nvPr/>
        </p:nvSpPr>
        <p:spPr>
          <a:xfrm>
            <a:off x="10937354" y="202554"/>
            <a:ext cx="842222" cy="369332"/>
          </a:xfrm>
          <a:prstGeom prst="rect">
            <a:avLst/>
          </a:prstGeom>
        </p:spPr>
        <p:txBody>
          <a:bodyPr wrap="none">
            <a:noAutofit/>
          </a:bodyPr>
          <a:lstStyle/>
          <a:p>
            <a:r>
              <a:rPr lang="el-GR" sz="2800" b="1" dirty="0"/>
              <a:t>ΨMCA</a:t>
            </a:r>
            <a:endParaRPr lang="en-US" sz="2800" dirty="0"/>
          </a:p>
        </p:txBody>
      </p:sp>
    </p:spTree>
    <p:extLst>
      <p:ext uri="{BB962C8B-B14F-4D97-AF65-F5344CB8AC3E}">
        <p14:creationId xmlns:p14="http://schemas.microsoft.com/office/powerpoint/2010/main" val="32355464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8835" y="95301"/>
            <a:ext cx="10515600" cy="1325563"/>
          </a:xfrm>
        </p:spPr>
        <p:txBody>
          <a:bodyPr/>
          <a:lstStyle/>
          <a:p>
            <a:r>
              <a:rPr lang="en-US" dirty="0"/>
              <a:t>Approaches for statistical harmonization</a:t>
            </a:r>
          </a:p>
        </p:txBody>
      </p:sp>
      <p:pic>
        <p:nvPicPr>
          <p:cNvPr id="3" name="Picture 2">
            <a:extLst>
              <a:ext uri="{FF2B5EF4-FFF2-40B4-BE49-F238E27FC236}">
                <a16:creationId xmlns:a16="http://schemas.microsoft.com/office/drawing/2014/main" id="{394934EB-DC35-4E78-8C16-6C64729D903F}"/>
              </a:ext>
            </a:extLst>
          </p:cNvPr>
          <p:cNvPicPr>
            <a:picLocks noChangeAspect="1"/>
          </p:cNvPicPr>
          <p:nvPr/>
        </p:nvPicPr>
        <p:blipFill>
          <a:blip r:embed="rId2"/>
          <a:stretch>
            <a:fillRect/>
          </a:stretch>
        </p:blipFill>
        <p:spPr>
          <a:xfrm>
            <a:off x="2395104" y="1420864"/>
            <a:ext cx="7124700" cy="5114925"/>
          </a:xfrm>
          <a:prstGeom prst="rect">
            <a:avLst/>
          </a:prstGeom>
        </p:spPr>
      </p:pic>
      <p:sp>
        <p:nvSpPr>
          <p:cNvPr id="5" name="Rectangle 4">
            <a:extLst>
              <a:ext uri="{FF2B5EF4-FFF2-40B4-BE49-F238E27FC236}">
                <a16:creationId xmlns:a16="http://schemas.microsoft.com/office/drawing/2014/main" id="{A2BAD635-640A-45AD-BC04-6BA287FD8479}"/>
              </a:ext>
            </a:extLst>
          </p:cNvPr>
          <p:cNvSpPr/>
          <p:nvPr/>
        </p:nvSpPr>
        <p:spPr>
          <a:xfrm>
            <a:off x="10937354" y="202554"/>
            <a:ext cx="842222" cy="369332"/>
          </a:xfrm>
          <a:prstGeom prst="rect">
            <a:avLst/>
          </a:prstGeom>
        </p:spPr>
        <p:txBody>
          <a:bodyPr wrap="none">
            <a:noAutofit/>
          </a:bodyPr>
          <a:lstStyle/>
          <a:p>
            <a:r>
              <a:rPr lang="el-GR" sz="2800" b="1" dirty="0"/>
              <a:t>ΨMCA</a:t>
            </a:r>
            <a:endParaRPr lang="en-US" sz="2800" dirty="0"/>
          </a:p>
        </p:txBody>
      </p:sp>
    </p:spTree>
    <p:extLst>
      <p:ext uri="{BB962C8B-B14F-4D97-AF65-F5344CB8AC3E}">
        <p14:creationId xmlns:p14="http://schemas.microsoft.com/office/powerpoint/2010/main" val="1879853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3AB57-DE9A-4744-9BFA-C84D6E3775EE}"/>
              </a:ext>
            </a:extLst>
          </p:cNvPr>
          <p:cNvSpPr>
            <a:spLocks noGrp="1"/>
          </p:cNvSpPr>
          <p:nvPr>
            <p:ph type="title"/>
          </p:nvPr>
        </p:nvSpPr>
        <p:spPr/>
        <p:txBody>
          <a:bodyPr/>
          <a:lstStyle/>
          <a:p>
            <a:r>
              <a:rPr lang="en-US" dirty="0"/>
              <a:t>What is our goal?</a:t>
            </a:r>
          </a:p>
        </p:txBody>
      </p:sp>
      <p:sp>
        <p:nvSpPr>
          <p:cNvPr id="3" name="Content Placeholder 2">
            <a:extLst>
              <a:ext uri="{FF2B5EF4-FFF2-40B4-BE49-F238E27FC236}">
                <a16:creationId xmlns:a16="http://schemas.microsoft.com/office/drawing/2014/main" id="{9A3C5DCE-D6D4-4DB6-BE62-41D1E4C8958E}"/>
              </a:ext>
            </a:extLst>
          </p:cNvPr>
          <p:cNvSpPr>
            <a:spLocks noGrp="1"/>
          </p:cNvSpPr>
          <p:nvPr>
            <p:ph idx="1"/>
          </p:nvPr>
        </p:nvSpPr>
        <p:spPr/>
        <p:txBody>
          <a:bodyPr/>
          <a:lstStyle/>
          <a:p>
            <a:r>
              <a:rPr lang="en-US" dirty="0"/>
              <a:t>To compare level of cognitive performance across studies (or time) when test items differ</a:t>
            </a:r>
          </a:p>
          <a:p>
            <a:r>
              <a:rPr lang="en-US" dirty="0"/>
              <a:t>To meet this goal, we either need to assume we have (some) common items or exchangeable people with respect to cognition</a:t>
            </a:r>
          </a:p>
        </p:txBody>
      </p:sp>
      <p:sp>
        <p:nvSpPr>
          <p:cNvPr id="4" name="Rectangle 3">
            <a:extLst>
              <a:ext uri="{FF2B5EF4-FFF2-40B4-BE49-F238E27FC236}">
                <a16:creationId xmlns:a16="http://schemas.microsoft.com/office/drawing/2014/main" id="{FECA3774-3F27-44C1-BD63-DAF78A88E270}"/>
              </a:ext>
            </a:extLst>
          </p:cNvPr>
          <p:cNvSpPr/>
          <p:nvPr/>
        </p:nvSpPr>
        <p:spPr>
          <a:xfrm>
            <a:off x="10937354" y="202554"/>
            <a:ext cx="842222" cy="369332"/>
          </a:xfrm>
          <a:prstGeom prst="rect">
            <a:avLst/>
          </a:prstGeom>
        </p:spPr>
        <p:txBody>
          <a:bodyPr wrap="none">
            <a:noAutofit/>
          </a:bodyPr>
          <a:lstStyle/>
          <a:p>
            <a:r>
              <a:rPr lang="el-GR" sz="2800" b="1" dirty="0"/>
              <a:t>ΨMCA</a:t>
            </a:r>
            <a:endParaRPr lang="en-US" sz="2800" dirty="0"/>
          </a:p>
        </p:txBody>
      </p:sp>
    </p:spTree>
    <p:extLst>
      <p:ext uri="{BB962C8B-B14F-4D97-AF65-F5344CB8AC3E}">
        <p14:creationId xmlns:p14="http://schemas.microsoft.com/office/powerpoint/2010/main" val="2622114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Spock on measurement</a:t>
            </a:r>
          </a:p>
        </p:txBody>
      </p:sp>
      <p:sp>
        <p:nvSpPr>
          <p:cNvPr id="3" name="Content Placeholder 2"/>
          <p:cNvSpPr>
            <a:spLocks noGrp="1"/>
          </p:cNvSpPr>
          <p:nvPr>
            <p:ph idx="1"/>
          </p:nvPr>
        </p:nvSpPr>
        <p:spPr>
          <a:xfrm>
            <a:off x="541176" y="2226469"/>
            <a:ext cx="5547681" cy="3263504"/>
          </a:xfrm>
        </p:spPr>
        <p:txBody>
          <a:bodyPr>
            <a:normAutofit/>
          </a:bodyPr>
          <a:lstStyle/>
          <a:p>
            <a:r>
              <a:rPr lang="en-US" dirty="0"/>
              <a:t>“Instruments only measure what they’re designed to measure. There are a lot of unknowns in space.” </a:t>
            </a:r>
          </a:p>
          <a:p>
            <a:pPr lvl="1"/>
            <a:r>
              <a:rPr lang="en-US" dirty="0"/>
              <a:t>Spock, </a:t>
            </a:r>
            <a:r>
              <a:rPr lang="en-US" i="1" dirty="0"/>
              <a:t>The Animated Series</a:t>
            </a:r>
          </a:p>
        </p:txBody>
      </p:sp>
      <p:pic>
        <p:nvPicPr>
          <p:cNvPr id="3074" name="Picture 2" descr="Image result for sp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5262" y="2018110"/>
            <a:ext cx="3991264" cy="302537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6A14389-AA35-44B9-B26D-5B4F25121771}"/>
              </a:ext>
            </a:extLst>
          </p:cNvPr>
          <p:cNvSpPr/>
          <p:nvPr/>
        </p:nvSpPr>
        <p:spPr>
          <a:xfrm>
            <a:off x="10937354" y="202554"/>
            <a:ext cx="842222" cy="369332"/>
          </a:xfrm>
          <a:prstGeom prst="rect">
            <a:avLst/>
          </a:prstGeom>
        </p:spPr>
        <p:txBody>
          <a:bodyPr wrap="none">
            <a:noAutofit/>
          </a:bodyPr>
          <a:lstStyle/>
          <a:p>
            <a:r>
              <a:rPr lang="el-GR" sz="2800" b="1" dirty="0"/>
              <a:t>ΨMCA</a:t>
            </a:r>
            <a:endParaRPr lang="en-US" sz="2800" dirty="0"/>
          </a:p>
        </p:txBody>
      </p:sp>
      <p:sp>
        <p:nvSpPr>
          <p:cNvPr id="4" name="Rectangle 3">
            <a:extLst>
              <a:ext uri="{FF2B5EF4-FFF2-40B4-BE49-F238E27FC236}">
                <a16:creationId xmlns:a16="http://schemas.microsoft.com/office/drawing/2014/main" id="{346FF12B-9947-49DC-8992-5B15BE8F2DFD}"/>
              </a:ext>
            </a:extLst>
          </p:cNvPr>
          <p:cNvSpPr/>
          <p:nvPr/>
        </p:nvSpPr>
        <p:spPr>
          <a:xfrm>
            <a:off x="838200" y="5230721"/>
            <a:ext cx="9892003" cy="954107"/>
          </a:xfrm>
          <a:prstGeom prst="rect">
            <a:avLst/>
          </a:prstGeom>
        </p:spPr>
        <p:txBody>
          <a:bodyPr wrap="square">
            <a:spAutoFit/>
          </a:bodyPr>
          <a:lstStyle/>
          <a:p>
            <a:r>
              <a:rPr lang="en-US" sz="2800" dirty="0"/>
              <a:t>For a more thorough explanation and applied example, see Rich’s: </a:t>
            </a:r>
            <a:br>
              <a:rPr lang="en-US" sz="2800" dirty="0"/>
            </a:br>
            <a:r>
              <a:rPr lang="en-US" sz="2800" dirty="0"/>
              <a:t>	Jones-2019-DUMP-Statistical-harmonization</a:t>
            </a:r>
          </a:p>
        </p:txBody>
      </p:sp>
    </p:spTree>
    <p:extLst>
      <p:ext uri="{BB962C8B-B14F-4D97-AF65-F5344CB8AC3E}">
        <p14:creationId xmlns:p14="http://schemas.microsoft.com/office/powerpoint/2010/main" val="1881507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Broad steps to statistical harmonization </a:t>
            </a:r>
            <a:r>
              <a:rPr lang="en-US" sz="3200" dirty="0"/>
              <a:t>(Briceno et al., in progress; Griffith  et al., AHRQ report 2012)</a:t>
            </a:r>
            <a:endParaRPr lang="en-US" dirty="0"/>
          </a:p>
        </p:txBody>
      </p:sp>
      <p:sp>
        <p:nvSpPr>
          <p:cNvPr id="3" name="Content Placeholder 2"/>
          <p:cNvSpPr>
            <a:spLocks noGrp="1"/>
          </p:cNvSpPr>
          <p:nvPr>
            <p:ph idx="1"/>
          </p:nvPr>
        </p:nvSpPr>
        <p:spPr>
          <a:xfrm>
            <a:off x="838200" y="1991885"/>
            <a:ext cx="10515600" cy="4351338"/>
          </a:xfrm>
        </p:spPr>
        <p:txBody>
          <a:bodyPr/>
          <a:lstStyle/>
          <a:p>
            <a:r>
              <a:rPr lang="en-US" dirty="0" err="1"/>
              <a:t>Prestatistical</a:t>
            </a:r>
            <a:r>
              <a:rPr lang="en-US" dirty="0"/>
              <a:t> harmonization</a:t>
            </a:r>
          </a:p>
          <a:p>
            <a:pPr lvl="1"/>
            <a:r>
              <a:rPr lang="en-US" dirty="0"/>
              <a:t>Accounting work</a:t>
            </a:r>
          </a:p>
          <a:p>
            <a:pPr lvl="1"/>
            <a:r>
              <a:rPr lang="en-US" dirty="0"/>
              <a:t>Gather available test data</a:t>
            </a:r>
          </a:p>
          <a:p>
            <a:pPr lvl="1"/>
            <a:r>
              <a:rPr lang="en-US" dirty="0"/>
              <a:t>Test and test item characteristics</a:t>
            </a:r>
          </a:p>
          <a:p>
            <a:pPr lvl="2"/>
            <a:r>
              <a:rPr lang="en-US" dirty="0"/>
              <a:t>Administration, scoring procedures, score ranges</a:t>
            </a:r>
          </a:p>
          <a:p>
            <a:pPr lvl="1"/>
            <a:r>
              <a:rPr lang="en-US" dirty="0"/>
              <a:t>Understand the cohort characteristics</a:t>
            </a:r>
          </a:p>
          <a:p>
            <a:pPr lvl="2"/>
            <a:r>
              <a:rPr lang="en-US" dirty="0"/>
              <a:t>selection procedures, demographic factors</a:t>
            </a:r>
          </a:p>
          <a:p>
            <a:r>
              <a:rPr lang="en-US" dirty="0"/>
              <a:t>Statistical harmonization approaches </a:t>
            </a:r>
            <a:br>
              <a:rPr lang="en-US" dirty="0"/>
            </a:br>
            <a:r>
              <a:rPr lang="en-US" dirty="0"/>
              <a:t>for test equating</a:t>
            </a:r>
          </a:p>
          <a:p>
            <a:r>
              <a:rPr lang="en-US" dirty="0"/>
              <a:t>Diagnostics</a:t>
            </a:r>
          </a:p>
        </p:txBody>
      </p:sp>
      <p:pic>
        <p:nvPicPr>
          <p:cNvPr id="4" name="Picture 3">
            <a:extLst>
              <a:ext uri="{FF2B5EF4-FFF2-40B4-BE49-F238E27FC236}">
                <a16:creationId xmlns:a16="http://schemas.microsoft.com/office/drawing/2014/main" id="{6C0EE017-8A0F-4D01-887B-24173156922D}"/>
              </a:ext>
            </a:extLst>
          </p:cNvPr>
          <p:cNvPicPr>
            <a:picLocks noChangeAspect="1"/>
          </p:cNvPicPr>
          <p:nvPr/>
        </p:nvPicPr>
        <p:blipFill>
          <a:blip r:embed="rId2"/>
          <a:stretch>
            <a:fillRect/>
          </a:stretch>
        </p:blipFill>
        <p:spPr>
          <a:xfrm>
            <a:off x="7152615" y="1991885"/>
            <a:ext cx="4781231" cy="3569160"/>
          </a:xfrm>
          <a:prstGeom prst="rect">
            <a:avLst/>
          </a:prstGeom>
        </p:spPr>
      </p:pic>
      <p:sp>
        <p:nvSpPr>
          <p:cNvPr id="5" name="Rectangle 4">
            <a:extLst>
              <a:ext uri="{FF2B5EF4-FFF2-40B4-BE49-F238E27FC236}">
                <a16:creationId xmlns:a16="http://schemas.microsoft.com/office/drawing/2014/main" id="{375CAA99-AA1B-4268-BF70-B2AECE7610D5}"/>
              </a:ext>
            </a:extLst>
          </p:cNvPr>
          <p:cNvSpPr/>
          <p:nvPr/>
        </p:nvSpPr>
        <p:spPr>
          <a:xfrm>
            <a:off x="10937354" y="202554"/>
            <a:ext cx="842222" cy="369332"/>
          </a:xfrm>
          <a:prstGeom prst="rect">
            <a:avLst/>
          </a:prstGeom>
        </p:spPr>
        <p:txBody>
          <a:bodyPr wrap="none">
            <a:noAutofit/>
          </a:bodyPr>
          <a:lstStyle/>
          <a:p>
            <a:r>
              <a:rPr lang="el-GR" sz="2800" b="1" dirty="0"/>
              <a:t>ΨMCA</a:t>
            </a:r>
            <a:endParaRPr lang="en-US" sz="2800" dirty="0"/>
          </a:p>
        </p:txBody>
      </p:sp>
    </p:spTree>
    <p:extLst>
      <p:ext uri="{BB962C8B-B14F-4D97-AF65-F5344CB8AC3E}">
        <p14:creationId xmlns:p14="http://schemas.microsoft.com/office/powerpoint/2010/main" val="847507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8835" y="95301"/>
            <a:ext cx="10515600" cy="1325563"/>
          </a:xfrm>
        </p:spPr>
        <p:txBody>
          <a:bodyPr/>
          <a:lstStyle/>
          <a:p>
            <a:r>
              <a:rPr lang="en-US" dirty="0"/>
              <a:t>Approaches for statistical harmonization</a:t>
            </a:r>
          </a:p>
        </p:txBody>
      </p:sp>
      <p:pic>
        <p:nvPicPr>
          <p:cNvPr id="3" name="Picture 2">
            <a:extLst>
              <a:ext uri="{FF2B5EF4-FFF2-40B4-BE49-F238E27FC236}">
                <a16:creationId xmlns:a16="http://schemas.microsoft.com/office/drawing/2014/main" id="{394934EB-DC35-4E78-8C16-6C64729D903F}"/>
              </a:ext>
            </a:extLst>
          </p:cNvPr>
          <p:cNvPicPr>
            <a:picLocks noChangeAspect="1"/>
          </p:cNvPicPr>
          <p:nvPr/>
        </p:nvPicPr>
        <p:blipFill>
          <a:blip r:embed="rId2"/>
          <a:stretch>
            <a:fillRect/>
          </a:stretch>
        </p:blipFill>
        <p:spPr>
          <a:xfrm>
            <a:off x="2395104" y="1420864"/>
            <a:ext cx="7124700" cy="5114925"/>
          </a:xfrm>
          <a:prstGeom prst="rect">
            <a:avLst/>
          </a:prstGeom>
        </p:spPr>
      </p:pic>
      <p:sp>
        <p:nvSpPr>
          <p:cNvPr id="5" name="Rectangle 4">
            <a:extLst>
              <a:ext uri="{FF2B5EF4-FFF2-40B4-BE49-F238E27FC236}">
                <a16:creationId xmlns:a16="http://schemas.microsoft.com/office/drawing/2014/main" id="{A2BAD635-640A-45AD-BC04-6BA287FD8479}"/>
              </a:ext>
            </a:extLst>
          </p:cNvPr>
          <p:cNvSpPr/>
          <p:nvPr/>
        </p:nvSpPr>
        <p:spPr>
          <a:xfrm>
            <a:off x="10937354" y="202554"/>
            <a:ext cx="842222" cy="369332"/>
          </a:xfrm>
          <a:prstGeom prst="rect">
            <a:avLst/>
          </a:prstGeom>
        </p:spPr>
        <p:txBody>
          <a:bodyPr wrap="none">
            <a:noAutofit/>
          </a:bodyPr>
          <a:lstStyle/>
          <a:p>
            <a:r>
              <a:rPr lang="el-GR" sz="2800" b="1" dirty="0"/>
              <a:t>ΨMCA</a:t>
            </a:r>
            <a:endParaRPr lang="en-US" sz="2800" dirty="0"/>
          </a:p>
        </p:txBody>
      </p:sp>
    </p:spTree>
    <p:extLst>
      <p:ext uri="{BB962C8B-B14F-4D97-AF65-F5344CB8AC3E}">
        <p14:creationId xmlns:p14="http://schemas.microsoft.com/office/powerpoint/2010/main" val="942115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Approaches for statistical harmonization</a:t>
            </a:r>
          </a:p>
        </p:txBody>
      </p:sp>
      <p:sp>
        <p:nvSpPr>
          <p:cNvPr id="3" name="Content Placeholder 2"/>
          <p:cNvSpPr>
            <a:spLocks noGrp="1"/>
          </p:cNvSpPr>
          <p:nvPr>
            <p:ph idx="1"/>
          </p:nvPr>
        </p:nvSpPr>
        <p:spPr/>
        <p:txBody>
          <a:bodyPr>
            <a:normAutofit/>
          </a:bodyPr>
          <a:lstStyle/>
          <a:p>
            <a:r>
              <a:rPr lang="en-US" dirty="0"/>
              <a:t>Item-based</a:t>
            </a:r>
          </a:p>
          <a:p>
            <a:pPr lvl="1"/>
            <a:r>
              <a:rPr lang="en-US" dirty="0"/>
              <a:t>Goal: define a transformation of a test that places it on the same metric as another</a:t>
            </a:r>
          </a:p>
          <a:p>
            <a:pPr lvl="1"/>
            <a:r>
              <a:rPr lang="en-US" dirty="0"/>
              <a:t>Item response theory/latent variables</a:t>
            </a:r>
          </a:p>
          <a:p>
            <a:r>
              <a:rPr lang="en-US" dirty="0"/>
              <a:t>Distribution-based standardization methods</a:t>
            </a:r>
          </a:p>
          <a:p>
            <a:pPr lvl="1"/>
            <a:r>
              <a:rPr lang="en-US" altLang="en-US" dirty="0"/>
              <a:t>Goal: define a transformation of a test that returns the same cumulative probability plot as the other variable being compared</a:t>
            </a:r>
            <a:endParaRPr lang="en-US" dirty="0"/>
          </a:p>
          <a:p>
            <a:pPr lvl="1"/>
            <a:r>
              <a:rPr lang="en-US" dirty="0"/>
              <a:t>Mean equating</a:t>
            </a:r>
          </a:p>
          <a:p>
            <a:pPr lvl="1"/>
            <a:r>
              <a:rPr lang="en-US" dirty="0"/>
              <a:t>Linear equating</a:t>
            </a:r>
          </a:p>
          <a:p>
            <a:pPr lvl="1"/>
            <a:r>
              <a:rPr lang="en-US" dirty="0" err="1"/>
              <a:t>Equipercentile</a:t>
            </a:r>
            <a:r>
              <a:rPr lang="en-US" dirty="0"/>
              <a:t> equating</a:t>
            </a:r>
          </a:p>
        </p:txBody>
      </p:sp>
      <p:sp>
        <p:nvSpPr>
          <p:cNvPr id="4" name="Rectangle 3">
            <a:extLst>
              <a:ext uri="{FF2B5EF4-FFF2-40B4-BE49-F238E27FC236}">
                <a16:creationId xmlns:a16="http://schemas.microsoft.com/office/drawing/2014/main" id="{85F9593D-04AE-4393-8BF2-08684A25EE62}"/>
              </a:ext>
            </a:extLst>
          </p:cNvPr>
          <p:cNvSpPr/>
          <p:nvPr/>
        </p:nvSpPr>
        <p:spPr>
          <a:xfrm>
            <a:off x="10937354" y="202554"/>
            <a:ext cx="842222" cy="369332"/>
          </a:xfrm>
          <a:prstGeom prst="rect">
            <a:avLst/>
          </a:prstGeom>
        </p:spPr>
        <p:txBody>
          <a:bodyPr wrap="none">
            <a:noAutofit/>
          </a:bodyPr>
          <a:lstStyle/>
          <a:p>
            <a:r>
              <a:rPr lang="el-GR" sz="2800" b="1" dirty="0"/>
              <a:t>ΨMCA</a:t>
            </a:r>
            <a:endParaRPr lang="en-US" sz="2800" dirty="0"/>
          </a:p>
        </p:txBody>
      </p:sp>
    </p:spTree>
    <p:extLst>
      <p:ext uri="{BB962C8B-B14F-4D97-AF65-F5344CB8AC3E}">
        <p14:creationId xmlns:p14="http://schemas.microsoft.com/office/powerpoint/2010/main" val="3728746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17083-AF1A-4A69-9B3C-016CF6547A7F}"/>
              </a:ext>
            </a:extLst>
          </p:cNvPr>
          <p:cNvSpPr>
            <a:spLocks noGrp="1"/>
          </p:cNvSpPr>
          <p:nvPr>
            <p:ph type="title"/>
          </p:nvPr>
        </p:nvSpPr>
        <p:spPr/>
        <p:txBody>
          <a:bodyPr/>
          <a:lstStyle/>
          <a:p>
            <a:r>
              <a:rPr lang="en-US" dirty="0"/>
              <a:t>Item response theory</a:t>
            </a:r>
          </a:p>
        </p:txBody>
      </p:sp>
      <p:sp>
        <p:nvSpPr>
          <p:cNvPr id="4" name="Oval 4">
            <a:extLst>
              <a:ext uri="{FF2B5EF4-FFF2-40B4-BE49-F238E27FC236}">
                <a16:creationId xmlns:a16="http://schemas.microsoft.com/office/drawing/2014/main" id="{8E864438-BB51-40FE-98B9-D3D8F8CC858D}"/>
              </a:ext>
            </a:extLst>
          </p:cNvPr>
          <p:cNvSpPr>
            <a:spLocks noChangeArrowheads="1"/>
          </p:cNvSpPr>
          <p:nvPr/>
        </p:nvSpPr>
        <p:spPr bwMode="auto">
          <a:xfrm>
            <a:off x="704850" y="2102645"/>
            <a:ext cx="1143000" cy="1143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dirty="0"/>
              <a:t>   F</a:t>
            </a:r>
          </a:p>
        </p:txBody>
      </p:sp>
      <p:sp>
        <p:nvSpPr>
          <p:cNvPr id="5" name="Line 12">
            <a:extLst>
              <a:ext uri="{FF2B5EF4-FFF2-40B4-BE49-F238E27FC236}">
                <a16:creationId xmlns:a16="http://schemas.microsoft.com/office/drawing/2014/main" id="{619896CC-CB89-4F61-B271-3E9811F05293}"/>
              </a:ext>
            </a:extLst>
          </p:cNvPr>
          <p:cNvSpPr>
            <a:spLocks noChangeShapeType="1"/>
          </p:cNvSpPr>
          <p:nvPr/>
        </p:nvSpPr>
        <p:spPr bwMode="auto">
          <a:xfrm flipV="1">
            <a:off x="1847850" y="1881186"/>
            <a:ext cx="1752600" cy="86201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 name="Line 13">
            <a:extLst>
              <a:ext uri="{FF2B5EF4-FFF2-40B4-BE49-F238E27FC236}">
                <a16:creationId xmlns:a16="http://schemas.microsoft.com/office/drawing/2014/main" id="{4D66D548-E070-455C-8CAA-C199F5871B60}"/>
              </a:ext>
            </a:extLst>
          </p:cNvPr>
          <p:cNvSpPr>
            <a:spLocks noChangeShapeType="1"/>
          </p:cNvSpPr>
          <p:nvPr/>
        </p:nvSpPr>
        <p:spPr bwMode="auto">
          <a:xfrm flipV="1">
            <a:off x="1847850" y="2559843"/>
            <a:ext cx="1752600" cy="18335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 name="Line 14">
            <a:extLst>
              <a:ext uri="{FF2B5EF4-FFF2-40B4-BE49-F238E27FC236}">
                <a16:creationId xmlns:a16="http://schemas.microsoft.com/office/drawing/2014/main" id="{27772A3F-F76D-4763-ADAB-1D4D3DA28D0D}"/>
              </a:ext>
            </a:extLst>
          </p:cNvPr>
          <p:cNvSpPr>
            <a:spLocks noChangeShapeType="1"/>
          </p:cNvSpPr>
          <p:nvPr/>
        </p:nvSpPr>
        <p:spPr bwMode="auto">
          <a:xfrm>
            <a:off x="1847850" y="2743201"/>
            <a:ext cx="1752600" cy="50958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Text Box 20">
            <a:extLst>
              <a:ext uri="{FF2B5EF4-FFF2-40B4-BE49-F238E27FC236}">
                <a16:creationId xmlns:a16="http://schemas.microsoft.com/office/drawing/2014/main" id="{44312FE9-BA15-4D69-A45A-923788877809}"/>
              </a:ext>
            </a:extLst>
          </p:cNvPr>
          <p:cNvSpPr txBox="1">
            <a:spLocks noChangeArrowheads="1"/>
          </p:cNvSpPr>
          <p:nvPr/>
        </p:nvSpPr>
        <p:spPr bwMode="auto">
          <a:xfrm>
            <a:off x="3676650" y="1690688"/>
            <a:ext cx="609600" cy="3667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dirty="0"/>
              <a:t>U</a:t>
            </a:r>
            <a:r>
              <a:rPr lang="en-US" altLang="en-US" baseline="-25000" dirty="0"/>
              <a:t>1</a:t>
            </a:r>
            <a:endParaRPr lang="en-US" altLang="en-US" dirty="0"/>
          </a:p>
        </p:txBody>
      </p:sp>
      <p:sp>
        <p:nvSpPr>
          <p:cNvPr id="9" name="Text Box 21">
            <a:extLst>
              <a:ext uri="{FF2B5EF4-FFF2-40B4-BE49-F238E27FC236}">
                <a16:creationId xmlns:a16="http://schemas.microsoft.com/office/drawing/2014/main" id="{F257F017-8731-40FE-9A6C-140CBD11FBAE}"/>
              </a:ext>
            </a:extLst>
          </p:cNvPr>
          <p:cNvSpPr txBox="1">
            <a:spLocks noChangeArrowheads="1"/>
          </p:cNvSpPr>
          <p:nvPr/>
        </p:nvSpPr>
        <p:spPr bwMode="auto">
          <a:xfrm>
            <a:off x="3676650" y="2376488"/>
            <a:ext cx="609600" cy="3667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dirty="0"/>
              <a:t>U</a:t>
            </a:r>
            <a:r>
              <a:rPr lang="en-US" altLang="en-US" baseline="-25000" dirty="0"/>
              <a:t>2</a:t>
            </a:r>
            <a:endParaRPr lang="en-US" altLang="en-US" dirty="0"/>
          </a:p>
        </p:txBody>
      </p:sp>
      <p:sp>
        <p:nvSpPr>
          <p:cNvPr id="10" name="Text Box 22">
            <a:extLst>
              <a:ext uri="{FF2B5EF4-FFF2-40B4-BE49-F238E27FC236}">
                <a16:creationId xmlns:a16="http://schemas.microsoft.com/office/drawing/2014/main" id="{DF022DB7-EB30-47EC-BDAB-C32ED35634B5}"/>
              </a:ext>
            </a:extLst>
          </p:cNvPr>
          <p:cNvSpPr txBox="1">
            <a:spLocks noChangeArrowheads="1"/>
          </p:cNvSpPr>
          <p:nvPr/>
        </p:nvSpPr>
        <p:spPr bwMode="auto">
          <a:xfrm>
            <a:off x="3676650" y="3062288"/>
            <a:ext cx="609600" cy="3667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dirty="0"/>
              <a:t>U</a:t>
            </a:r>
            <a:r>
              <a:rPr lang="en-US" altLang="en-US" baseline="-25000" dirty="0"/>
              <a:t>3</a:t>
            </a:r>
            <a:endParaRPr lang="en-US" altLang="en-US" dirty="0"/>
          </a:p>
        </p:txBody>
      </p:sp>
      <p:sp>
        <p:nvSpPr>
          <p:cNvPr id="11" name="Text Box 25">
            <a:extLst>
              <a:ext uri="{FF2B5EF4-FFF2-40B4-BE49-F238E27FC236}">
                <a16:creationId xmlns:a16="http://schemas.microsoft.com/office/drawing/2014/main" id="{D5D7D915-2C67-4F1E-B006-80E51277DE76}"/>
              </a:ext>
            </a:extLst>
          </p:cNvPr>
          <p:cNvSpPr txBox="1">
            <a:spLocks noChangeArrowheads="1"/>
          </p:cNvSpPr>
          <p:nvPr/>
        </p:nvSpPr>
        <p:spPr bwMode="auto">
          <a:xfrm>
            <a:off x="5124450" y="1690688"/>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a:sym typeface="Symbol" pitchFamily="18" charset="2"/>
              </a:rPr>
              <a:t></a:t>
            </a:r>
            <a:r>
              <a:rPr lang="en-US" altLang="en-US" baseline="-25000">
                <a:sym typeface="Symbol" pitchFamily="18" charset="2"/>
              </a:rPr>
              <a:t>1</a:t>
            </a:r>
            <a:endParaRPr lang="en-US" altLang="en-US">
              <a:sym typeface="Symbol" pitchFamily="18" charset="2"/>
            </a:endParaRPr>
          </a:p>
        </p:txBody>
      </p:sp>
      <p:sp>
        <p:nvSpPr>
          <p:cNvPr id="12" name="Text Box 27">
            <a:extLst>
              <a:ext uri="{FF2B5EF4-FFF2-40B4-BE49-F238E27FC236}">
                <a16:creationId xmlns:a16="http://schemas.microsoft.com/office/drawing/2014/main" id="{ED4B6901-13AB-4F3C-B47C-0B140C484E47}"/>
              </a:ext>
            </a:extLst>
          </p:cNvPr>
          <p:cNvSpPr txBox="1">
            <a:spLocks noChangeArrowheads="1"/>
          </p:cNvSpPr>
          <p:nvPr/>
        </p:nvSpPr>
        <p:spPr bwMode="auto">
          <a:xfrm>
            <a:off x="5124450" y="2300288"/>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a:sym typeface="Symbol" pitchFamily="18" charset="2"/>
              </a:rPr>
              <a:t></a:t>
            </a:r>
            <a:r>
              <a:rPr lang="en-US" altLang="en-US" baseline="-25000">
                <a:sym typeface="Symbol" pitchFamily="18" charset="2"/>
              </a:rPr>
              <a:t>2</a:t>
            </a:r>
            <a:endParaRPr lang="en-US" altLang="en-US">
              <a:sym typeface="Symbol" pitchFamily="18" charset="2"/>
            </a:endParaRPr>
          </a:p>
        </p:txBody>
      </p:sp>
      <p:sp>
        <p:nvSpPr>
          <p:cNvPr id="13" name="Text Box 28">
            <a:extLst>
              <a:ext uri="{FF2B5EF4-FFF2-40B4-BE49-F238E27FC236}">
                <a16:creationId xmlns:a16="http://schemas.microsoft.com/office/drawing/2014/main" id="{EB895C49-53BC-4645-A3AF-6348183FD655}"/>
              </a:ext>
            </a:extLst>
          </p:cNvPr>
          <p:cNvSpPr txBox="1">
            <a:spLocks noChangeArrowheads="1"/>
          </p:cNvSpPr>
          <p:nvPr/>
        </p:nvSpPr>
        <p:spPr bwMode="auto">
          <a:xfrm>
            <a:off x="5124450" y="2986088"/>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a:sym typeface="Symbol" pitchFamily="18" charset="2"/>
              </a:rPr>
              <a:t></a:t>
            </a:r>
            <a:r>
              <a:rPr lang="en-US" altLang="en-US" baseline="-25000">
                <a:sym typeface="Symbol" pitchFamily="18" charset="2"/>
              </a:rPr>
              <a:t>3</a:t>
            </a:r>
            <a:endParaRPr lang="en-US" altLang="en-US">
              <a:sym typeface="Symbol" pitchFamily="18" charset="2"/>
            </a:endParaRPr>
          </a:p>
        </p:txBody>
      </p:sp>
      <p:sp>
        <p:nvSpPr>
          <p:cNvPr id="14" name="Line 31">
            <a:extLst>
              <a:ext uri="{FF2B5EF4-FFF2-40B4-BE49-F238E27FC236}">
                <a16:creationId xmlns:a16="http://schemas.microsoft.com/office/drawing/2014/main" id="{73AD751D-AB64-4F87-9CBE-C3D4B5E4B444}"/>
              </a:ext>
            </a:extLst>
          </p:cNvPr>
          <p:cNvSpPr>
            <a:spLocks noChangeShapeType="1"/>
          </p:cNvSpPr>
          <p:nvPr/>
        </p:nvSpPr>
        <p:spPr bwMode="auto">
          <a:xfrm flipH="1">
            <a:off x="4438650" y="1919288"/>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Line 32">
            <a:extLst>
              <a:ext uri="{FF2B5EF4-FFF2-40B4-BE49-F238E27FC236}">
                <a16:creationId xmlns:a16="http://schemas.microsoft.com/office/drawing/2014/main" id="{D1DC2933-22B7-43A3-808E-7A526D936F51}"/>
              </a:ext>
            </a:extLst>
          </p:cNvPr>
          <p:cNvSpPr>
            <a:spLocks noChangeShapeType="1"/>
          </p:cNvSpPr>
          <p:nvPr/>
        </p:nvSpPr>
        <p:spPr bwMode="auto">
          <a:xfrm flipH="1">
            <a:off x="4438650" y="2528888"/>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 name="Line 33">
            <a:extLst>
              <a:ext uri="{FF2B5EF4-FFF2-40B4-BE49-F238E27FC236}">
                <a16:creationId xmlns:a16="http://schemas.microsoft.com/office/drawing/2014/main" id="{E5DCA782-74B4-4634-890C-936AF4CFEA95}"/>
              </a:ext>
            </a:extLst>
          </p:cNvPr>
          <p:cNvSpPr>
            <a:spLocks noChangeShapeType="1"/>
          </p:cNvSpPr>
          <p:nvPr/>
        </p:nvSpPr>
        <p:spPr bwMode="auto">
          <a:xfrm flipH="1">
            <a:off x="4438650" y="3225007"/>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Content Placeholder 2">
            <a:extLst>
              <a:ext uri="{FF2B5EF4-FFF2-40B4-BE49-F238E27FC236}">
                <a16:creationId xmlns:a16="http://schemas.microsoft.com/office/drawing/2014/main" id="{11A6D557-2EA9-41FA-A14C-C8A8D4A62499}"/>
              </a:ext>
            </a:extLst>
          </p:cNvPr>
          <p:cNvSpPr txBox="1">
            <a:spLocks/>
          </p:cNvSpPr>
          <p:nvPr/>
        </p:nvSpPr>
        <p:spPr>
          <a:xfrm>
            <a:off x="495300" y="4001294"/>
            <a:ext cx="4933950" cy="24947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Model:</a:t>
            </a:r>
          </a:p>
          <a:p>
            <a:pPr marL="0" indent="0">
              <a:buNone/>
            </a:pPr>
            <a:r>
              <a:rPr lang="en-US" dirty="0"/>
              <a:t>   f BY u1* u2 u3;</a:t>
            </a:r>
          </a:p>
          <a:p>
            <a:pPr marL="0" indent="0">
              <a:buNone/>
            </a:pPr>
            <a:r>
              <a:rPr lang="en-US" dirty="0"/>
              <a:t>   f@1; [f@0];</a:t>
            </a:r>
          </a:p>
        </p:txBody>
      </p:sp>
      <p:sp>
        <p:nvSpPr>
          <p:cNvPr id="18" name="Content Placeholder 2">
            <a:extLst>
              <a:ext uri="{FF2B5EF4-FFF2-40B4-BE49-F238E27FC236}">
                <a16:creationId xmlns:a16="http://schemas.microsoft.com/office/drawing/2014/main" id="{E4E7BD01-612D-46BF-8994-FD46E5CB1062}"/>
              </a:ext>
            </a:extLst>
          </p:cNvPr>
          <p:cNvSpPr>
            <a:spLocks noGrp="1"/>
          </p:cNvSpPr>
          <p:nvPr>
            <p:ph idx="1"/>
          </p:nvPr>
        </p:nvSpPr>
        <p:spPr>
          <a:xfrm>
            <a:off x="6115050" y="1531156"/>
            <a:ext cx="5772150" cy="5086619"/>
          </a:xfrm>
        </p:spPr>
        <p:txBody>
          <a:bodyPr>
            <a:normAutofit/>
          </a:bodyPr>
          <a:lstStyle/>
          <a:p>
            <a:r>
              <a:rPr lang="en-US" dirty="0">
                <a:latin typeface="Arial" panose="020B0604020202020204" pitchFamily="34" charset="0"/>
                <a:cs typeface="Arial" panose="020B0604020202020204" pitchFamily="34" charset="0"/>
              </a:rPr>
              <a:t>A latent variable describes the probability of responding to an indicator</a:t>
            </a:r>
          </a:p>
          <a:p>
            <a:pPr lvl="1"/>
            <a:r>
              <a:rPr lang="en-US" dirty="0">
                <a:latin typeface="Arial" panose="020B0604020202020204" pitchFamily="34" charset="0"/>
                <a:cs typeface="Arial" panose="020B0604020202020204" pitchFamily="34" charset="0"/>
              </a:rPr>
              <a:t>Indicator responses are dependent upon ability (and item characteristics) only</a:t>
            </a:r>
          </a:p>
          <a:p>
            <a:r>
              <a:rPr lang="en-US" dirty="0">
                <a:latin typeface="Arial" panose="020B0604020202020204" pitchFamily="34" charset="0"/>
                <a:cs typeface="Arial" panose="020B0604020202020204" pitchFamily="34" charset="0"/>
              </a:rPr>
              <a:t>There is no natural scale in latent variable space</a:t>
            </a:r>
          </a:p>
          <a:p>
            <a:pPr lvl="1"/>
            <a:r>
              <a:rPr lang="en-US" dirty="0">
                <a:latin typeface="Arial" panose="020B0604020202020204" pitchFamily="34" charset="0"/>
                <a:cs typeface="Arial" panose="020B0604020202020204" pitchFamily="34" charset="0"/>
              </a:rPr>
              <a:t>By convention, we scale F to mean 0, variance 1 for model identification</a:t>
            </a:r>
          </a:p>
          <a:p>
            <a:pPr lvl="1"/>
            <a:r>
              <a:rPr lang="en-US" dirty="0">
                <a:latin typeface="Arial" panose="020B0604020202020204" pitchFamily="34" charset="0"/>
                <a:cs typeface="Arial" panose="020B0604020202020204" pitchFamily="34" charset="0"/>
              </a:rPr>
              <a:t>There’s more footwork in harmonization approaches</a:t>
            </a:r>
          </a:p>
        </p:txBody>
      </p:sp>
      <p:sp>
        <p:nvSpPr>
          <p:cNvPr id="19" name="Rectangle 18">
            <a:extLst>
              <a:ext uri="{FF2B5EF4-FFF2-40B4-BE49-F238E27FC236}">
                <a16:creationId xmlns:a16="http://schemas.microsoft.com/office/drawing/2014/main" id="{45E20554-75F6-4BD4-A1B1-DE74D12E9654}"/>
              </a:ext>
            </a:extLst>
          </p:cNvPr>
          <p:cNvSpPr/>
          <p:nvPr/>
        </p:nvSpPr>
        <p:spPr>
          <a:xfrm>
            <a:off x="10937354" y="202554"/>
            <a:ext cx="842222" cy="369332"/>
          </a:xfrm>
          <a:prstGeom prst="rect">
            <a:avLst/>
          </a:prstGeom>
        </p:spPr>
        <p:txBody>
          <a:bodyPr wrap="none">
            <a:noAutofit/>
          </a:bodyPr>
          <a:lstStyle/>
          <a:p>
            <a:r>
              <a:rPr lang="el-GR" sz="2800" b="1" dirty="0"/>
              <a:t>ΨMCA</a:t>
            </a:r>
            <a:endParaRPr lang="en-US" sz="2800" dirty="0"/>
          </a:p>
        </p:txBody>
      </p:sp>
    </p:spTree>
    <p:extLst>
      <p:ext uri="{BB962C8B-B14F-4D97-AF65-F5344CB8AC3E}">
        <p14:creationId xmlns:p14="http://schemas.microsoft.com/office/powerpoint/2010/main" val="19396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DD8FF-EB6F-4F11-8FDE-296F42635E4E}"/>
              </a:ext>
            </a:extLst>
          </p:cNvPr>
          <p:cNvSpPr>
            <a:spLocks noGrp="1"/>
          </p:cNvSpPr>
          <p:nvPr>
            <p:ph type="title"/>
          </p:nvPr>
        </p:nvSpPr>
        <p:spPr>
          <a:xfrm>
            <a:off x="838200" y="163651"/>
            <a:ext cx="10515600" cy="1325563"/>
          </a:xfrm>
        </p:spPr>
        <p:txBody>
          <a:bodyPr/>
          <a:lstStyle/>
          <a:p>
            <a:r>
              <a:rPr lang="en-US" dirty="0"/>
              <a:t>Some terminology </a:t>
            </a:r>
            <a:br>
              <a:rPr lang="en-US" dirty="0"/>
            </a:br>
            <a:r>
              <a:rPr lang="en-US" sz="2400" dirty="0"/>
              <a:t>(Markus &amp; </a:t>
            </a:r>
            <a:r>
              <a:rPr lang="en-US" sz="2400" dirty="0" err="1"/>
              <a:t>Borsboom</a:t>
            </a:r>
            <a:r>
              <a:rPr lang="en-US" sz="2400" dirty="0"/>
              <a:t>, 2013, </a:t>
            </a:r>
            <a:r>
              <a:rPr lang="en-US" sz="2400" i="1" dirty="0"/>
              <a:t>Frontiers of Test Validity</a:t>
            </a:r>
            <a:r>
              <a:rPr lang="en-US" sz="2400" dirty="0"/>
              <a:t>)</a:t>
            </a:r>
            <a:endParaRPr lang="en-US" dirty="0"/>
          </a:p>
        </p:txBody>
      </p:sp>
      <p:sp>
        <p:nvSpPr>
          <p:cNvPr id="3" name="Content Placeholder 2">
            <a:extLst>
              <a:ext uri="{FF2B5EF4-FFF2-40B4-BE49-F238E27FC236}">
                <a16:creationId xmlns:a16="http://schemas.microsoft.com/office/drawing/2014/main" id="{8F65071C-E69E-487D-B8CF-E3A1B6D59765}"/>
              </a:ext>
            </a:extLst>
          </p:cNvPr>
          <p:cNvSpPr>
            <a:spLocks noGrp="1"/>
          </p:cNvSpPr>
          <p:nvPr>
            <p:ph idx="1"/>
          </p:nvPr>
        </p:nvSpPr>
        <p:spPr>
          <a:xfrm>
            <a:off x="838200" y="1537810"/>
            <a:ext cx="10515600" cy="4751119"/>
          </a:xfrm>
        </p:spPr>
        <p:txBody>
          <a:bodyPr>
            <a:normAutofit/>
          </a:bodyPr>
          <a:lstStyle/>
          <a:p>
            <a:r>
              <a:rPr lang="en-US" dirty="0"/>
              <a:t>Target of measurement</a:t>
            </a:r>
          </a:p>
          <a:p>
            <a:pPr lvl="1"/>
            <a:r>
              <a:rPr lang="en-US" b="1" dirty="0"/>
              <a:t>construct</a:t>
            </a:r>
            <a:r>
              <a:rPr lang="en-US" dirty="0"/>
              <a:t>: theoretical attribute</a:t>
            </a:r>
          </a:p>
          <a:p>
            <a:pPr lvl="1"/>
            <a:r>
              <a:rPr lang="en-US" b="1" dirty="0"/>
              <a:t>latent variable</a:t>
            </a:r>
            <a:r>
              <a:rPr lang="en-US" dirty="0"/>
              <a:t>: operationalization of a construct that underlies a set of indicators. Presumed to exist, and cause observable responses</a:t>
            </a:r>
          </a:p>
          <a:p>
            <a:pPr lvl="1"/>
            <a:r>
              <a:rPr lang="en-US" b="1" dirty="0"/>
              <a:t>index</a:t>
            </a:r>
            <a:r>
              <a:rPr lang="en-US" dirty="0"/>
              <a:t>: sum or average score; indicators syntactically "cause" the construct of interest</a:t>
            </a:r>
          </a:p>
          <a:p>
            <a:r>
              <a:rPr lang="en-US" dirty="0"/>
              <a:t>Items and indicators</a:t>
            </a:r>
          </a:p>
          <a:p>
            <a:pPr lvl="1"/>
            <a:r>
              <a:rPr lang="en-US" b="1" dirty="0"/>
              <a:t>item</a:t>
            </a:r>
            <a:r>
              <a:rPr lang="en-US" dirty="0"/>
              <a:t>: stimulus designed to get a response. </a:t>
            </a:r>
            <a:r>
              <a:rPr lang="en-US" i="1" dirty="0"/>
              <a:t>e.g., serial 7's task</a:t>
            </a:r>
          </a:p>
          <a:p>
            <a:pPr lvl="1"/>
            <a:r>
              <a:rPr lang="en-US" b="1" dirty="0"/>
              <a:t>item response</a:t>
            </a:r>
            <a:r>
              <a:rPr lang="en-US" dirty="0"/>
              <a:t>: person's response to the item. </a:t>
            </a:r>
            <a:r>
              <a:rPr lang="en-US" i="1" dirty="0"/>
              <a:t>e.g., 93, 87, 80, 73, 85</a:t>
            </a:r>
          </a:p>
          <a:p>
            <a:pPr lvl="1"/>
            <a:r>
              <a:rPr lang="en-US" b="1" dirty="0"/>
              <a:t>item score</a:t>
            </a:r>
            <a:r>
              <a:rPr lang="en-US" dirty="0"/>
              <a:t>: coding of responses into numbers. </a:t>
            </a:r>
            <a:r>
              <a:rPr lang="en-US" i="1" dirty="0"/>
              <a:t>e.g., 3 points</a:t>
            </a:r>
          </a:p>
          <a:p>
            <a:pPr lvl="1"/>
            <a:r>
              <a:rPr lang="en-US" b="1" dirty="0"/>
              <a:t>indicator</a:t>
            </a:r>
            <a:r>
              <a:rPr lang="en-US" dirty="0"/>
              <a:t>: items used in models. Often recoded item scores. </a:t>
            </a:r>
            <a:r>
              <a:rPr lang="en-US" i="1" dirty="0"/>
              <a:t>e.g., score=3. Or recode 0={0,1,2,3,4} 1=5</a:t>
            </a:r>
          </a:p>
        </p:txBody>
      </p:sp>
      <p:sp>
        <p:nvSpPr>
          <p:cNvPr id="4" name="Rectangle 3">
            <a:extLst>
              <a:ext uri="{FF2B5EF4-FFF2-40B4-BE49-F238E27FC236}">
                <a16:creationId xmlns:a16="http://schemas.microsoft.com/office/drawing/2014/main" id="{ECC96A11-A212-491A-96D5-FB24B2388ADA}"/>
              </a:ext>
            </a:extLst>
          </p:cNvPr>
          <p:cNvSpPr/>
          <p:nvPr/>
        </p:nvSpPr>
        <p:spPr>
          <a:xfrm>
            <a:off x="10937354" y="202554"/>
            <a:ext cx="842222" cy="369332"/>
          </a:xfrm>
          <a:prstGeom prst="rect">
            <a:avLst/>
          </a:prstGeom>
        </p:spPr>
        <p:txBody>
          <a:bodyPr wrap="none">
            <a:noAutofit/>
          </a:bodyPr>
          <a:lstStyle/>
          <a:p>
            <a:r>
              <a:rPr lang="el-GR" sz="2800" b="1" dirty="0"/>
              <a:t>ΨMCA</a:t>
            </a:r>
            <a:endParaRPr lang="en-US" sz="2800" dirty="0"/>
          </a:p>
        </p:txBody>
      </p:sp>
    </p:spTree>
    <p:extLst>
      <p:ext uri="{BB962C8B-B14F-4D97-AF65-F5344CB8AC3E}">
        <p14:creationId xmlns:p14="http://schemas.microsoft.com/office/powerpoint/2010/main" val="41476095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1958</Words>
  <Application>Microsoft Office PowerPoint</Application>
  <PresentationFormat>Widescreen</PresentationFormat>
  <Paragraphs>272</Paragraphs>
  <Slides>40</Slides>
  <Notes>15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5" baseType="lpstr">
      <vt:lpstr>Arial</vt:lpstr>
      <vt:lpstr>Calibri</vt:lpstr>
      <vt:lpstr>Calibri Light</vt:lpstr>
      <vt:lpstr>Office Theme</vt:lpstr>
      <vt:lpstr>Worksheet</vt:lpstr>
      <vt:lpstr>Some Methods for Statistical Harmonization A fantastically brief introduction</vt:lpstr>
      <vt:lpstr>Outline</vt:lpstr>
      <vt:lpstr>What is statistical harmonization?</vt:lpstr>
      <vt:lpstr>What is our goal?</vt:lpstr>
      <vt:lpstr>Broad steps to statistical harmonization (Briceno et al., in progress; Griffith  et al., AHRQ report 2012)</vt:lpstr>
      <vt:lpstr>Approaches for statistical harmonization</vt:lpstr>
      <vt:lpstr>Approaches for statistical harmonization</vt:lpstr>
      <vt:lpstr>Item response theory</vt:lpstr>
      <vt:lpstr>Some terminology  (Markus &amp; Borsboom, 2013, Frontiers of Test Validity)</vt:lpstr>
      <vt:lpstr>Items vs indicators</vt:lpstr>
      <vt:lpstr>Steps in harmonization using latent variables/IRT: Item banking approach</vt:lpstr>
      <vt:lpstr>What could the data structure look like?</vt:lpstr>
      <vt:lpstr>Steps in harmonization using latent variables/IRT: Item banking approach</vt:lpstr>
      <vt:lpstr>PITCH Project: Harmonization across studies, then across time</vt:lpstr>
      <vt:lpstr>Example syntax for Mplus</vt:lpstr>
      <vt:lpstr>What happens if we were to pool the samples (studies; timepoints) and run a single IRT model?</vt:lpstr>
      <vt:lpstr>Issues with harmonization using IRT</vt:lpstr>
      <vt:lpstr>(1) Selecting an estimator: WLSMV</vt:lpstr>
      <vt:lpstr>(1) Selecting an estimator: MLR</vt:lpstr>
      <vt:lpstr>(1) Selecting an estimator: BAYES</vt:lpstr>
      <vt:lpstr>(2) Check for differential precision</vt:lpstr>
      <vt:lpstr>(3) Is the metric the same across studies?</vt:lpstr>
      <vt:lpstr>DIF as a special case of measurement noninvariance</vt:lpstr>
      <vt:lpstr>Approaches for statistical harmonization</vt:lpstr>
      <vt:lpstr>Approaches for statistical harmonization</vt:lpstr>
      <vt:lpstr>Mean equating</vt:lpstr>
      <vt:lpstr>Linear equating</vt:lpstr>
      <vt:lpstr>Equipercentile equating</vt:lpstr>
      <vt:lpstr>Cumulative probability plots</vt:lpstr>
      <vt:lpstr>How are these done?</vt:lpstr>
      <vt:lpstr>PowerPoint Presentation</vt:lpstr>
      <vt:lpstr>Results: ACTIVE AVLT</vt:lpstr>
      <vt:lpstr>BPCOG Harmonization: Versions of the DSST can be equated</vt:lpstr>
      <vt:lpstr>Dangers of distribution-based methods</vt:lpstr>
      <vt:lpstr>Shoe size and MMSE (Mobilize Boston Study, N=807)</vt:lpstr>
      <vt:lpstr>Outline</vt:lpstr>
      <vt:lpstr>What to do with highly skewed items?</vt:lpstr>
      <vt:lpstr>Differences in sampling strategies across studies?</vt:lpstr>
      <vt:lpstr>Approaches for statistical harmonization</vt:lpstr>
      <vt:lpstr>Spock on measurement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 Methods for Statistical Harmonization A fantastically brief introduction</dc:title>
  <dc:creator>Alden Gross</dc:creator>
  <cp:lastModifiedBy>Alden Gross</cp:lastModifiedBy>
  <cp:revision>2</cp:revision>
  <cp:lastPrinted>2019-08-19T05:12:52Z</cp:lastPrinted>
  <dcterms:created xsi:type="dcterms:W3CDTF">2019-08-19T05:09:49Z</dcterms:created>
  <dcterms:modified xsi:type="dcterms:W3CDTF">2019-08-19T14:18:41Z</dcterms:modified>
</cp:coreProperties>
</file>