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notesMasterIdLst>
    <p:notesMasterId r:id="rId99"/>
  </p:notesMasterIdLst>
  <p:handoutMasterIdLst>
    <p:handoutMasterId r:id="rId100"/>
  </p:handoutMasterIdLst>
  <p:sldIdLst>
    <p:sldId id="256" r:id="rId2"/>
    <p:sldId id="359" r:id="rId3"/>
    <p:sldId id="463" r:id="rId4"/>
    <p:sldId id="469" r:id="rId5"/>
    <p:sldId id="462" r:id="rId6"/>
    <p:sldId id="486" r:id="rId7"/>
    <p:sldId id="487" r:id="rId8"/>
    <p:sldId id="488" r:id="rId9"/>
    <p:sldId id="489" r:id="rId10"/>
    <p:sldId id="490" r:id="rId11"/>
    <p:sldId id="491" r:id="rId12"/>
    <p:sldId id="493" r:id="rId13"/>
    <p:sldId id="494" r:id="rId14"/>
    <p:sldId id="495" r:id="rId15"/>
    <p:sldId id="497" r:id="rId16"/>
    <p:sldId id="496" r:id="rId17"/>
    <p:sldId id="498" r:id="rId18"/>
    <p:sldId id="500" r:id="rId19"/>
    <p:sldId id="501" r:id="rId20"/>
    <p:sldId id="502" r:id="rId21"/>
    <p:sldId id="503" r:id="rId22"/>
    <p:sldId id="504" r:id="rId23"/>
    <p:sldId id="474" r:id="rId24"/>
    <p:sldId id="473" r:id="rId25"/>
    <p:sldId id="505" r:id="rId26"/>
    <p:sldId id="506" r:id="rId27"/>
    <p:sldId id="507" r:id="rId28"/>
    <p:sldId id="508" r:id="rId29"/>
    <p:sldId id="510" r:id="rId30"/>
    <p:sldId id="512" r:id="rId31"/>
    <p:sldId id="513" r:id="rId32"/>
    <p:sldId id="530" r:id="rId33"/>
    <p:sldId id="514" r:id="rId34"/>
    <p:sldId id="515" r:id="rId35"/>
    <p:sldId id="516" r:id="rId36"/>
    <p:sldId id="517" r:id="rId37"/>
    <p:sldId id="519" r:id="rId38"/>
    <p:sldId id="528" r:id="rId39"/>
    <p:sldId id="529" r:id="rId40"/>
    <p:sldId id="554" r:id="rId41"/>
    <p:sldId id="555" r:id="rId42"/>
    <p:sldId id="557" r:id="rId43"/>
    <p:sldId id="546" r:id="rId44"/>
    <p:sldId id="538" r:id="rId45"/>
    <p:sldId id="537" r:id="rId46"/>
    <p:sldId id="556" r:id="rId47"/>
    <p:sldId id="542" r:id="rId48"/>
    <p:sldId id="543" r:id="rId49"/>
    <p:sldId id="544" r:id="rId50"/>
    <p:sldId id="548" r:id="rId51"/>
    <p:sldId id="539" r:id="rId52"/>
    <p:sldId id="541" r:id="rId53"/>
    <p:sldId id="549" r:id="rId54"/>
    <p:sldId id="547" r:id="rId55"/>
    <p:sldId id="531" r:id="rId56"/>
    <p:sldId id="545" r:id="rId57"/>
    <p:sldId id="540" r:id="rId58"/>
    <p:sldId id="526" r:id="rId59"/>
    <p:sldId id="558" r:id="rId60"/>
    <p:sldId id="461" r:id="rId61"/>
    <p:sldId id="466" r:id="rId62"/>
    <p:sldId id="560" r:id="rId63"/>
    <p:sldId id="470" r:id="rId64"/>
    <p:sldId id="460" r:id="rId65"/>
    <p:sldId id="467" r:id="rId66"/>
    <p:sldId id="434" r:id="rId67"/>
    <p:sldId id="389" r:id="rId68"/>
    <p:sldId id="390" r:id="rId69"/>
    <p:sldId id="450" r:id="rId70"/>
    <p:sldId id="451" r:id="rId71"/>
    <p:sldId id="550" r:id="rId72"/>
    <p:sldId id="478" r:id="rId73"/>
    <p:sldId id="479" r:id="rId74"/>
    <p:sldId id="480" r:id="rId75"/>
    <p:sldId id="481" r:id="rId76"/>
    <p:sldId id="482" r:id="rId77"/>
    <p:sldId id="483" r:id="rId78"/>
    <p:sldId id="484" r:id="rId79"/>
    <p:sldId id="551" r:id="rId80"/>
    <p:sldId id="552" r:id="rId81"/>
    <p:sldId id="553" r:id="rId82"/>
    <p:sldId id="454" r:id="rId83"/>
    <p:sldId id="445" r:id="rId84"/>
    <p:sldId id="446" r:id="rId85"/>
    <p:sldId id="455" r:id="rId86"/>
    <p:sldId id="561" r:id="rId87"/>
    <p:sldId id="533" r:id="rId88"/>
    <p:sldId id="443" r:id="rId89"/>
    <p:sldId id="399" r:id="rId90"/>
    <p:sldId id="472" r:id="rId91"/>
    <p:sldId id="404" r:id="rId92"/>
    <p:sldId id="456" r:id="rId93"/>
    <p:sldId id="457" r:id="rId94"/>
    <p:sldId id="458" r:id="rId95"/>
    <p:sldId id="459" r:id="rId96"/>
    <p:sldId id="464" r:id="rId97"/>
    <p:sldId id="465" r:id="rId9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abella Chu" initials="IC" lastIdx="1" clrIdx="0"/>
  <p:cmAuthor id="1" name="Sepideh Modrek" initials="" lastIdx="8"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66CC"/>
    <a:srgbClr val="008000"/>
    <a:srgbClr val="3ADD40"/>
    <a:srgbClr val="4975DD"/>
    <a:srgbClr val="CDA3A3"/>
    <a:srgbClr val="C701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78783" autoAdjust="0"/>
  </p:normalViewPr>
  <p:slideViewPr>
    <p:cSldViewPr snapToGrid="0" snapToObjects="1">
      <p:cViewPr>
        <p:scale>
          <a:sx n="75" d="100"/>
          <a:sy n="75" d="100"/>
        </p:scale>
        <p:origin x="-1552" y="-8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interSettings" Target="printerSettings/printerSettings1.bin"/><Relationship Id="rId102" Type="http://schemas.openxmlformats.org/officeDocument/2006/relationships/commentAuthors" Target="commentAuthors.xml"/><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handoutMaster" Target="handoutMasters/handout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7975A2-5855-43B7-8E27-C432605EBA32}" type="datetimeFigureOut">
              <a:rPr lang="en-US" smtClean="0"/>
              <a:t>9/7/17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FAFB5B-AFEC-4BCC-847A-83AB890AE275}" type="slidenum">
              <a:rPr lang="en-US" smtClean="0"/>
              <a:t>‹#›</a:t>
            </a:fld>
            <a:endParaRPr lang="en-US" dirty="0"/>
          </a:p>
        </p:txBody>
      </p:sp>
    </p:spTree>
    <p:extLst>
      <p:ext uri="{BB962C8B-B14F-4D97-AF65-F5344CB8AC3E}">
        <p14:creationId xmlns:p14="http://schemas.microsoft.com/office/powerpoint/2010/main" val="4027778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3F029-AD87-404F-B0D5-BCB4D3983102}" type="datetimeFigureOut">
              <a:rPr lang="en-US" smtClean="0"/>
              <a:t>9/7/17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C03A1F-537A-4E45-A72C-32F14373906D}" type="slidenum">
              <a:rPr lang="en-US" smtClean="0"/>
              <a:t>‹#›</a:t>
            </a:fld>
            <a:endParaRPr lang="en-US" dirty="0"/>
          </a:p>
        </p:txBody>
      </p:sp>
    </p:spTree>
    <p:extLst>
      <p:ext uri="{BB962C8B-B14F-4D97-AF65-F5344CB8AC3E}">
        <p14:creationId xmlns:p14="http://schemas.microsoft.com/office/powerpoint/2010/main" val="27615712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03A1F-537A-4E45-A72C-32F14373906D}" type="slidenum">
              <a:rPr lang="en-US" smtClean="0"/>
              <a:t>2</a:t>
            </a:fld>
            <a:endParaRPr lang="en-US" dirty="0"/>
          </a:p>
        </p:txBody>
      </p:sp>
    </p:spTree>
    <p:extLst>
      <p:ext uri="{BB962C8B-B14F-4D97-AF65-F5344CB8AC3E}">
        <p14:creationId xmlns:p14="http://schemas.microsoft.com/office/powerpoint/2010/main" val="2083036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03A1F-537A-4E45-A72C-32F14373906D}" type="slidenum">
              <a:rPr lang="en-US" smtClean="0"/>
              <a:t>24</a:t>
            </a:fld>
            <a:endParaRPr lang="en-US" dirty="0"/>
          </a:p>
        </p:txBody>
      </p:sp>
    </p:spTree>
    <p:extLst>
      <p:ext uri="{BB962C8B-B14F-4D97-AF65-F5344CB8AC3E}">
        <p14:creationId xmlns:p14="http://schemas.microsoft.com/office/powerpoint/2010/main" val="178574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03A1F-537A-4E45-A72C-32F14373906D}" type="slidenum">
              <a:rPr lang="en-US" smtClean="0"/>
              <a:t>4</a:t>
            </a:fld>
            <a:endParaRPr lang="en-US" dirty="0"/>
          </a:p>
        </p:txBody>
      </p:sp>
    </p:spTree>
    <p:extLst>
      <p:ext uri="{BB962C8B-B14F-4D97-AF65-F5344CB8AC3E}">
        <p14:creationId xmlns:p14="http://schemas.microsoft.com/office/powerpoint/2010/main" val="79773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03A1F-537A-4E45-A72C-32F14373906D}" type="slidenum">
              <a:rPr lang="en-US" smtClean="0"/>
              <a:t>5</a:t>
            </a:fld>
            <a:endParaRPr lang="en-US" dirty="0"/>
          </a:p>
        </p:txBody>
      </p:sp>
    </p:spTree>
    <p:extLst>
      <p:ext uri="{BB962C8B-B14F-4D97-AF65-F5344CB8AC3E}">
        <p14:creationId xmlns:p14="http://schemas.microsoft.com/office/powerpoint/2010/main" val="2083036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9" name="Shape 4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7" name="Shape 5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03A1F-537A-4E45-A72C-32F14373906D}" type="slidenum">
              <a:rPr lang="en-US" smtClean="0"/>
              <a:t>43</a:t>
            </a:fld>
            <a:endParaRPr lang="en-US" dirty="0"/>
          </a:p>
        </p:txBody>
      </p:sp>
    </p:spTree>
    <p:extLst>
      <p:ext uri="{BB962C8B-B14F-4D97-AF65-F5344CB8AC3E}">
        <p14:creationId xmlns:p14="http://schemas.microsoft.com/office/powerpoint/2010/main" val="2083036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4" name="Shape 53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535" name="Shape 535"/>
          <p:cNvSpPr txBox="1">
            <a:spLocks noGrp="1"/>
          </p:cNvSpPr>
          <p:nvPr>
            <p:ph type="sldNum" idx="12"/>
          </p:nvPr>
        </p:nvSpPr>
        <p:spPr>
          <a:xfrm>
            <a:off x="3884612" y="8685213"/>
            <a:ext cx="2971800" cy="457200"/>
          </a:xfrm>
          <a:prstGeom prst="rect">
            <a:avLst/>
          </a:prstGeom>
          <a:noFill/>
          <a:ln>
            <a:noFill/>
          </a:ln>
        </p:spPr>
        <p:txBody>
          <a:bodyPr wrap="square" lIns="91425" tIns="91425" rIns="91425" bIns="91425" anchor="ctr" anchorCtr="0">
            <a:noAutofit/>
          </a:bodyPr>
          <a:lstStyle/>
          <a:p>
            <a:pPr lvl="0" rtl="0">
              <a:spcBef>
                <a:spcPts val="0"/>
              </a:spcBef>
              <a:buClr>
                <a:srgbClr val="000000"/>
              </a:buClr>
              <a:buFont typeface="Arial"/>
              <a:buNone/>
            </a:pPr>
            <a:fld id="{00000000-1234-1234-1234-123412341234}" type="slidenum">
              <a:rPr lang="en"/>
              <a:t>51</a:t>
            </a:fld>
            <a:endParaRPr lang="e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03A1F-537A-4E45-A72C-32F14373906D}" type="slidenum">
              <a:rPr lang="en-US" smtClean="0"/>
              <a:t>54</a:t>
            </a:fld>
            <a:endParaRPr lang="en-US" dirty="0"/>
          </a:p>
        </p:txBody>
      </p:sp>
    </p:spTree>
    <p:extLst>
      <p:ext uri="{BB962C8B-B14F-4D97-AF65-F5344CB8AC3E}">
        <p14:creationId xmlns:p14="http://schemas.microsoft.com/office/powerpoint/2010/main" val="20830360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1" name="Shape 47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472" name="Shape 472"/>
          <p:cNvSpPr txBox="1">
            <a:spLocks noGrp="1"/>
          </p:cNvSpPr>
          <p:nvPr>
            <p:ph type="sldNum" idx="12"/>
          </p:nvPr>
        </p:nvSpPr>
        <p:spPr>
          <a:xfrm>
            <a:off x="3884612" y="8685213"/>
            <a:ext cx="2971800" cy="457200"/>
          </a:xfrm>
          <a:prstGeom prst="rect">
            <a:avLst/>
          </a:prstGeom>
          <a:noFill/>
          <a:ln>
            <a:noFill/>
          </a:ln>
        </p:spPr>
        <p:txBody>
          <a:bodyPr wrap="square" lIns="91425" tIns="91425" rIns="91425" bIns="91425" anchor="ctr" anchorCtr="0">
            <a:noAutofit/>
          </a:bodyPr>
          <a:lstStyle/>
          <a:p>
            <a:pPr lvl="0" rtl="0">
              <a:spcBef>
                <a:spcPts val="0"/>
              </a:spcBef>
              <a:buClr>
                <a:srgbClr val="000000"/>
              </a:buClr>
              <a:buFont typeface="Arial"/>
              <a:buNone/>
            </a:pPr>
            <a:fld id="{00000000-1234-1234-1234-123412341234}" type="slidenum">
              <a:rPr lang="en"/>
              <a:t>58</a:t>
            </a:fld>
            <a:endParaRPr lang="e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03A1F-537A-4E45-A72C-32F14373906D}" type="slidenum">
              <a:rPr lang="en-US" smtClean="0"/>
              <a:t>60</a:t>
            </a:fld>
            <a:endParaRPr lang="en-US" dirty="0"/>
          </a:p>
        </p:txBody>
      </p:sp>
    </p:spTree>
    <p:extLst>
      <p:ext uri="{BB962C8B-B14F-4D97-AF65-F5344CB8AC3E}">
        <p14:creationId xmlns:p14="http://schemas.microsoft.com/office/powerpoint/2010/main" val="20830360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Hence, as genes are randomly assigned during meiosis (cell division for reproduction), individuals of different genotypes are expected not to differ systematically in any other respect.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stated by Mendel’s first law (the law of segregation), genetic variants segregate randomly and independently of environmental factors, and Mendel’s second law (the law of independent assortment) suggests that genetic variants should also segregate independently of other traits (although with some exceptions—see below) (79). There is empirical evidence that this is indeed the case (subject to certain qualifications, described below). For example, one study showed that although 96 </a:t>
            </a:r>
            <a:r>
              <a:rPr lang="en-US" sz="1200" kern="1200" dirty="0" err="1" smtClean="0">
                <a:solidFill>
                  <a:schemeClr val="tx1"/>
                </a:solidFill>
                <a:effectLst/>
                <a:latin typeface="+mn-lt"/>
                <a:ea typeface="+mn-ea"/>
                <a:cs typeface="+mn-cs"/>
              </a:rPr>
              <a:t>nongenetic</a:t>
            </a:r>
            <a:r>
              <a:rPr lang="en-US" sz="1200" kern="1200" dirty="0" smtClean="0">
                <a:solidFill>
                  <a:schemeClr val="tx1"/>
                </a:solidFill>
                <a:effectLst/>
                <a:latin typeface="+mn-lt"/>
                <a:ea typeface="+mn-ea"/>
                <a:cs typeface="+mn-cs"/>
              </a:rPr>
              <a:t> characteristics showed substantial </a:t>
            </a:r>
            <a:r>
              <a:rPr lang="en-US" sz="1200" kern="1200" dirty="0" err="1" smtClean="0">
                <a:solidFill>
                  <a:schemeClr val="tx1"/>
                </a:solidFill>
                <a:effectLst/>
                <a:latin typeface="+mn-lt"/>
                <a:ea typeface="+mn-ea"/>
                <a:cs typeface="+mn-cs"/>
              </a:rPr>
              <a:t>intercorrelation</a:t>
            </a:r>
            <a:r>
              <a:rPr lang="en-US" sz="1200" kern="1200" dirty="0" smtClean="0">
                <a:solidFill>
                  <a:schemeClr val="tx1"/>
                </a:solidFill>
                <a:effectLst/>
                <a:latin typeface="+mn-lt"/>
                <a:ea typeface="+mn-ea"/>
                <a:cs typeface="+mn-cs"/>
              </a:rPr>
              <a:t> with one another, 23 genetic variants were associated with the same traits only at the level expected by chance (37). </a:t>
            </a:r>
            <a:endParaRPr lang="en-US" dirty="0" smtClean="0"/>
          </a:p>
          <a:p>
            <a:endParaRPr lang="en-US" dirty="0"/>
          </a:p>
        </p:txBody>
      </p:sp>
      <p:sp>
        <p:nvSpPr>
          <p:cNvPr id="4" name="Slide Number Placeholder 3"/>
          <p:cNvSpPr>
            <a:spLocks noGrp="1"/>
          </p:cNvSpPr>
          <p:nvPr>
            <p:ph type="sldNum" sz="quarter" idx="10"/>
          </p:nvPr>
        </p:nvSpPr>
        <p:spPr/>
        <p:txBody>
          <a:bodyPr/>
          <a:lstStyle/>
          <a:p>
            <a:fld id="{3937DD0B-46EF-0D44-8302-34DFF884105C}" type="slidenum">
              <a:rPr lang="en-US" smtClean="0"/>
              <a:t>66</a:t>
            </a:fld>
            <a:endParaRPr lang="en-US"/>
          </a:p>
        </p:txBody>
      </p:sp>
    </p:spTree>
    <p:extLst>
      <p:ext uri="{BB962C8B-B14F-4D97-AF65-F5344CB8AC3E}">
        <p14:creationId xmlns:p14="http://schemas.microsoft.com/office/powerpoint/2010/main" val="19085624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03A1F-537A-4E45-A72C-32F14373906D}" type="slidenum">
              <a:rPr lang="en-US" smtClean="0"/>
              <a:t>71</a:t>
            </a:fld>
            <a:endParaRPr lang="en-US" dirty="0"/>
          </a:p>
        </p:txBody>
      </p:sp>
    </p:spTree>
    <p:extLst>
      <p:ext uri="{BB962C8B-B14F-4D97-AF65-F5344CB8AC3E}">
        <p14:creationId xmlns:p14="http://schemas.microsoft.com/office/powerpoint/2010/main" val="20830360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03A1F-537A-4E45-A72C-32F14373906D}" type="slidenum">
              <a:rPr lang="en-US" smtClean="0"/>
              <a:t>79</a:t>
            </a:fld>
            <a:endParaRPr lang="en-US" dirty="0"/>
          </a:p>
        </p:txBody>
      </p:sp>
    </p:spTree>
    <p:extLst>
      <p:ext uri="{BB962C8B-B14F-4D97-AF65-F5344CB8AC3E}">
        <p14:creationId xmlns:p14="http://schemas.microsoft.com/office/powerpoint/2010/main" val="20830360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03A1F-537A-4E45-A72C-32F14373906D}" type="slidenum">
              <a:rPr lang="en-US" smtClean="0"/>
              <a:t>86</a:t>
            </a:fld>
            <a:endParaRPr lang="en-US" dirty="0"/>
          </a:p>
        </p:txBody>
      </p:sp>
    </p:spTree>
    <p:extLst>
      <p:ext uri="{BB962C8B-B14F-4D97-AF65-F5344CB8AC3E}">
        <p14:creationId xmlns:p14="http://schemas.microsoft.com/office/powerpoint/2010/main" val="13488854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 values are better, negative values are worse</a:t>
            </a:r>
            <a:endParaRPr lang="en-US" dirty="0"/>
          </a:p>
        </p:txBody>
      </p:sp>
      <p:sp>
        <p:nvSpPr>
          <p:cNvPr id="4" name="Slide Number Placeholder 3"/>
          <p:cNvSpPr>
            <a:spLocks noGrp="1"/>
          </p:cNvSpPr>
          <p:nvPr>
            <p:ph type="sldNum" sz="quarter" idx="10"/>
          </p:nvPr>
        </p:nvSpPr>
        <p:spPr/>
        <p:txBody>
          <a:bodyPr/>
          <a:lstStyle/>
          <a:p>
            <a:fld id="{3937DD0B-46EF-0D44-8302-34DFF884105C}" type="slidenum">
              <a:rPr lang="en-US" smtClean="0"/>
              <a:t>92</a:t>
            </a:fld>
            <a:endParaRPr lang="en-US"/>
          </a:p>
        </p:txBody>
      </p:sp>
    </p:spTree>
    <p:extLst>
      <p:ext uri="{BB962C8B-B14F-4D97-AF65-F5344CB8AC3E}">
        <p14:creationId xmlns:p14="http://schemas.microsoft.com/office/powerpoint/2010/main" val="20163111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Meta-Analysis</a:t>
            </a:r>
            <a:r>
              <a:rPr lang="en-US" baseline="0" dirty="0" smtClean="0"/>
              <a:t> of 74,046 individuals for AD</a:t>
            </a:r>
            <a:endParaRPr lang="en-US" dirty="0"/>
          </a:p>
        </p:txBody>
      </p:sp>
      <p:sp>
        <p:nvSpPr>
          <p:cNvPr id="4" name="Slide Number Placeholder 3"/>
          <p:cNvSpPr>
            <a:spLocks noGrp="1"/>
          </p:cNvSpPr>
          <p:nvPr>
            <p:ph type="sldNum" sz="quarter" idx="10"/>
          </p:nvPr>
        </p:nvSpPr>
        <p:spPr/>
        <p:txBody>
          <a:bodyPr/>
          <a:lstStyle/>
          <a:p>
            <a:fld id="{3937DD0B-46EF-0D44-8302-34DFF884105C}" type="slidenum">
              <a:rPr lang="en-US" smtClean="0"/>
              <a:t>94</a:t>
            </a:fld>
            <a:endParaRPr lang="en-US"/>
          </a:p>
        </p:txBody>
      </p:sp>
    </p:spTree>
    <p:extLst>
      <p:ext uri="{BB962C8B-B14F-4D97-AF65-F5344CB8AC3E}">
        <p14:creationId xmlns:p14="http://schemas.microsoft.com/office/powerpoint/2010/main" val="29867326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EF2331-5F2A-46A5-BD12-B450D1D457EC}" type="slidenum">
              <a:rPr lang="en-US" smtClean="0"/>
              <a:pPr/>
              <a:t>96</a:t>
            </a:fld>
            <a:endParaRPr lang="en-US"/>
          </a:p>
        </p:txBody>
      </p:sp>
    </p:spTree>
    <p:extLst>
      <p:ext uri="{BB962C8B-B14F-4D97-AF65-F5344CB8AC3E}">
        <p14:creationId xmlns:p14="http://schemas.microsoft.com/office/powerpoint/2010/main" val="71768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ADFC68-CA70-E24F-ADD2-3EB32DEE1ECE}" type="datetimeFigureOut">
              <a:rPr lang="en-US" smtClean="0"/>
              <a:t>9/7/17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B456FB-50CB-1B42-B407-FC639BF1749C}"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DFC68-CA70-E24F-ADD2-3EB32DEE1ECE}" type="datetimeFigureOut">
              <a:rPr lang="en-US" smtClean="0"/>
              <a:t>9/7/17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B456FB-50CB-1B42-B407-FC639BF1749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ADFC68-CA70-E24F-ADD2-3EB32DEE1ECE}" type="datetimeFigureOut">
              <a:rPr lang="en-US" smtClean="0"/>
              <a:t>9/7/17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B456FB-50CB-1B42-B407-FC639BF1749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00314"/>
          </a:xfrm>
        </p:spPr>
        <p:txBody>
          <a:bodyPr>
            <a:normAutofit/>
          </a:bodyPr>
          <a:lstStyle>
            <a:lvl1pPr>
              <a:defRPr sz="32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7ADFC68-CA70-E24F-ADD2-3EB32DEE1ECE}" type="datetimeFigureOut">
              <a:rPr lang="en-US" smtClean="0"/>
              <a:t>9/7/17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B456FB-50CB-1B42-B407-FC639BF1749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ADFC68-CA70-E24F-ADD2-3EB32DEE1ECE}" type="datetimeFigureOut">
              <a:rPr lang="en-US" smtClean="0"/>
              <a:t>9/7/17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B456FB-50CB-1B42-B407-FC639BF1749C}"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ADFC68-CA70-E24F-ADD2-3EB32DEE1ECE}" type="datetimeFigureOut">
              <a:rPr lang="en-US" smtClean="0"/>
              <a:t>9/7/17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B456FB-50CB-1B42-B407-FC639BF1749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ADFC68-CA70-E24F-ADD2-3EB32DEE1ECE}" type="datetimeFigureOut">
              <a:rPr lang="en-US" smtClean="0"/>
              <a:t>9/7/17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B456FB-50CB-1B42-B407-FC639BF1749C}"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ADFC68-CA70-E24F-ADD2-3EB32DEE1ECE}" type="datetimeFigureOut">
              <a:rPr lang="en-US" smtClean="0"/>
              <a:t>9/7/17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B456FB-50CB-1B42-B407-FC639BF1749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DFC68-CA70-E24F-ADD2-3EB32DEE1ECE}" type="datetimeFigureOut">
              <a:rPr lang="en-US" smtClean="0"/>
              <a:t>9/7/17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B456FB-50CB-1B42-B407-FC639BF1749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DFC68-CA70-E24F-ADD2-3EB32DEE1ECE}" type="datetimeFigureOut">
              <a:rPr lang="en-US" smtClean="0"/>
              <a:t>9/7/17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B456FB-50CB-1B42-B407-FC639BF1749C}"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DFC68-CA70-E24F-ADD2-3EB32DEE1ECE}" type="datetimeFigureOut">
              <a:rPr lang="en-US" smtClean="0"/>
              <a:t>9/7/17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B456FB-50CB-1B42-B407-FC639BF1749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7ADFC68-CA70-E24F-ADD2-3EB32DEE1ECE}" type="datetimeFigureOut">
              <a:rPr lang="en-US" smtClean="0"/>
              <a:t>9/7/17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5B456FB-50CB-1B42-B407-FC639BF1749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hyperlink" Target="http://www.ebi.ac.uk/gwa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3" Type="http://schemas.openxmlformats.org/officeDocument/2006/relationships/hyperlink" Target="http://prsice.info/" TargetMode="External"/><Relationship Id="rId4" Type="http://schemas.openxmlformats.org/officeDocument/2006/relationships/hyperlink" Target="https://github.com/bvilhjal/ldpred" TargetMode="External"/><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5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5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5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5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png"/><Relationship Id="rId3" Type="http://schemas.openxmlformats.org/officeDocument/2006/relationships/image" Target="../media/image5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6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6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 Id="rId3" Type="http://schemas.openxmlformats.org/officeDocument/2006/relationships/image" Target="../media/image6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 Id="rId3" Type="http://schemas.openxmlformats.org/officeDocument/2006/relationships/image" Target="../media/image6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 Id="rId3" Type="http://schemas.openxmlformats.org/officeDocument/2006/relationships/image" Target="../media/image6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harrati@stanford.edu"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6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jpeg"/></Relationships>
</file>

<file path=ppt/slides/_rels/slide96.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9536" y="2827044"/>
            <a:ext cx="7772400" cy="877262"/>
          </a:xfrm>
        </p:spPr>
        <p:txBody>
          <a:bodyPr>
            <a:normAutofit fontScale="90000"/>
          </a:bodyPr>
          <a:lstStyle/>
          <a:p>
            <a:r>
              <a:rPr lang="en-US" sz="2800" b="1" dirty="0" smtClean="0">
                <a:solidFill>
                  <a:schemeClr val="tx1"/>
                </a:solidFill>
              </a:rPr>
              <a:t>Polygenic Scores and </a:t>
            </a:r>
            <a:r>
              <a:rPr lang="en-US" sz="2800" b="1" dirty="0" err="1" smtClean="0">
                <a:solidFill>
                  <a:schemeClr val="tx1"/>
                </a:solidFill>
              </a:rPr>
              <a:t>Mendelian</a:t>
            </a:r>
            <a:r>
              <a:rPr lang="en-US" sz="2800" b="1" dirty="0" smtClean="0">
                <a:solidFill>
                  <a:schemeClr val="tx1"/>
                </a:solidFill>
              </a:rPr>
              <a:t> Randomization</a:t>
            </a:r>
            <a:r>
              <a:rPr lang="en-US" sz="2800" b="1" dirty="0">
                <a:solidFill>
                  <a:schemeClr val="tx1"/>
                </a:solidFill>
              </a:rPr>
              <a:t/>
            </a:r>
            <a:br>
              <a:rPr lang="en-US" sz="2800" b="1" dirty="0">
                <a:solidFill>
                  <a:schemeClr val="tx1"/>
                </a:solidFill>
              </a:rPr>
            </a:br>
            <a:endParaRPr lang="en-US" sz="2800" b="1" dirty="0">
              <a:solidFill>
                <a:schemeClr val="tx1"/>
              </a:solidFill>
            </a:endParaRPr>
          </a:p>
        </p:txBody>
      </p:sp>
      <p:sp>
        <p:nvSpPr>
          <p:cNvPr id="3" name="Subtitle 2"/>
          <p:cNvSpPr>
            <a:spLocks noGrp="1"/>
          </p:cNvSpPr>
          <p:nvPr>
            <p:ph type="subTitle" idx="1"/>
          </p:nvPr>
        </p:nvSpPr>
        <p:spPr>
          <a:xfrm>
            <a:off x="707366" y="4426232"/>
            <a:ext cx="6400800" cy="1635901"/>
          </a:xfrm>
        </p:spPr>
        <p:txBody>
          <a:bodyPr>
            <a:normAutofit lnSpcReduction="10000"/>
          </a:bodyPr>
          <a:lstStyle/>
          <a:p>
            <a:r>
              <a:rPr lang="en-US" dirty="0" smtClean="0">
                <a:solidFill>
                  <a:schemeClr val="tx1"/>
                </a:solidFill>
              </a:rPr>
              <a:t>Amal </a:t>
            </a:r>
            <a:r>
              <a:rPr lang="en-US" dirty="0" err="1" smtClean="0">
                <a:solidFill>
                  <a:schemeClr val="tx1"/>
                </a:solidFill>
              </a:rPr>
              <a:t>Harrati</a:t>
            </a:r>
            <a:endParaRPr lang="en-US" dirty="0" smtClean="0">
              <a:solidFill>
                <a:schemeClr val="tx1"/>
              </a:solidFill>
            </a:endParaRPr>
          </a:p>
          <a:p>
            <a:r>
              <a:rPr lang="en-US" dirty="0" smtClean="0">
                <a:solidFill>
                  <a:schemeClr val="tx1"/>
                </a:solidFill>
              </a:rPr>
              <a:t>Friday Harbor Workshop</a:t>
            </a:r>
            <a:endParaRPr lang="en-US" dirty="0">
              <a:solidFill>
                <a:schemeClr val="tx1"/>
              </a:solidFill>
            </a:endParaRPr>
          </a:p>
          <a:p>
            <a:endParaRPr lang="en-US" dirty="0" smtClean="0">
              <a:solidFill>
                <a:schemeClr val="tx1"/>
              </a:solidFill>
            </a:endParaRPr>
          </a:p>
          <a:p>
            <a:r>
              <a:rPr lang="en-US" dirty="0" smtClean="0">
                <a:solidFill>
                  <a:schemeClr val="tx1"/>
                </a:solidFill>
              </a:rPr>
              <a:t>Sept. 7, 2017</a:t>
            </a:r>
            <a:endParaRPr lang="en-US" dirty="0">
              <a:solidFill>
                <a:schemeClr val="tx1"/>
              </a:solidFill>
            </a:endParaRPr>
          </a:p>
        </p:txBody>
      </p:sp>
      <p:sp>
        <p:nvSpPr>
          <p:cNvPr id="5" name="Rectangle 4"/>
          <p:cNvSpPr/>
          <p:nvPr/>
        </p:nvSpPr>
        <p:spPr>
          <a:xfrm>
            <a:off x="4685212" y="731520"/>
            <a:ext cx="4156987" cy="1323703"/>
          </a:xfrm>
          <a:prstGeom prst="rect">
            <a:avLst/>
          </a:prstGeom>
          <a:blipFill dpi="0" rotWithShape="1">
            <a:blip r:embed="rId3">
              <a:alphaModFix amt="5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71807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p:cNvPicPr preferRelativeResize="0"/>
          <p:nvPr/>
        </p:nvPicPr>
        <p:blipFill rotWithShape="1">
          <a:blip r:embed="rId3">
            <a:alphaModFix/>
          </a:blip>
          <a:srcRect/>
          <a:stretch/>
        </p:blipFill>
        <p:spPr>
          <a:xfrm>
            <a:off x="1244600" y="406400"/>
            <a:ext cx="6791400" cy="5219700"/>
          </a:xfrm>
          <a:prstGeom prst="rect">
            <a:avLst/>
          </a:prstGeom>
          <a:noFill/>
          <a:ln>
            <a:noFill/>
          </a:ln>
        </p:spPr>
      </p:pic>
      <p:sp>
        <p:nvSpPr>
          <p:cNvPr id="164" name="Shape 164"/>
          <p:cNvSpPr txBox="1"/>
          <p:nvPr/>
        </p:nvSpPr>
        <p:spPr>
          <a:xfrm>
            <a:off x="609600" y="5872633"/>
            <a:ext cx="8229600" cy="3693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1800" b="0" i="0" u="none" strike="noStrike" cap="none" dirty="0">
                <a:solidFill>
                  <a:schemeClr val="dk1"/>
                </a:solidFill>
                <a:latin typeface="Calibri"/>
                <a:ea typeface="Calibri"/>
                <a:cs typeface="Calibri"/>
                <a:sym typeface="Calibri"/>
              </a:rPr>
              <a:t>Increased genetic similarity → Increased Phenotypic Similarity</a:t>
            </a:r>
          </a:p>
        </p:txBody>
      </p:sp>
    </p:spTree>
    <p:extLst>
      <p:ext uri="{BB962C8B-B14F-4D97-AF65-F5344CB8AC3E}">
        <p14:creationId xmlns:p14="http://schemas.microsoft.com/office/powerpoint/2010/main" val="174775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Moving past pedigree studies</a:t>
            </a:r>
          </a:p>
        </p:txBody>
      </p:sp>
      <p:sp>
        <p:nvSpPr>
          <p:cNvPr id="175" name="Shape 175"/>
          <p:cNvSpPr txBox="1">
            <a:spLocks noGrp="1"/>
          </p:cNvSpPr>
          <p:nvPr>
            <p:ph type="body" idx="1"/>
          </p:nvPr>
        </p:nvSpPr>
        <p:spPr>
          <a:xfrm>
            <a:off x="457200" y="1600200"/>
            <a:ext cx="82296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3200" b="0" i="0" u="none" strike="noStrike" cap="none">
                <a:solidFill>
                  <a:schemeClr val="dk1"/>
                </a:solidFill>
                <a:latin typeface="Calibri"/>
                <a:ea typeface="Calibri"/>
                <a:cs typeface="Calibri"/>
                <a:sym typeface="Calibri"/>
              </a:rPr>
              <a:t>Human Genome Project completed in 2003. Three big aims:</a:t>
            </a:r>
          </a:p>
          <a:p>
            <a:pPr marL="742950" marR="0" lvl="1" indent="-285750" algn="l" rtl="0">
              <a:spcBef>
                <a:spcPts val="560"/>
              </a:spcBef>
              <a:spcAft>
                <a:spcPts val="0"/>
              </a:spcAft>
              <a:buClr>
                <a:schemeClr val="dk1"/>
              </a:buClr>
              <a:buSzPct val="100000"/>
              <a:buFont typeface="Arial"/>
              <a:buChar char="–"/>
            </a:pPr>
            <a:r>
              <a:rPr lang="en" sz="2800" b="0" i="0" u="none" strike="noStrike" cap="none">
                <a:solidFill>
                  <a:schemeClr val="dk1"/>
                </a:solidFill>
                <a:latin typeface="Calibri"/>
                <a:ea typeface="Calibri"/>
                <a:cs typeface="Calibri"/>
                <a:sym typeface="Calibri"/>
              </a:rPr>
              <a:t>determining the order, or ”sequence,” of all the bases in our genome’s DNA</a:t>
            </a:r>
          </a:p>
          <a:p>
            <a:pPr marL="742950" marR="0" lvl="1" indent="-285750" algn="l" rtl="0">
              <a:spcBef>
                <a:spcPts val="560"/>
              </a:spcBef>
              <a:spcAft>
                <a:spcPts val="0"/>
              </a:spcAft>
              <a:buClr>
                <a:schemeClr val="dk1"/>
              </a:buClr>
              <a:buSzPct val="100000"/>
              <a:buFont typeface="Arial"/>
              <a:buChar char="–"/>
            </a:pPr>
            <a:r>
              <a:rPr lang="en" sz="2800" b="0" i="0" u="none" strike="noStrike" cap="none">
                <a:solidFill>
                  <a:schemeClr val="dk1"/>
                </a:solidFill>
                <a:latin typeface="Calibri"/>
                <a:ea typeface="Calibri"/>
                <a:cs typeface="Calibri"/>
                <a:sym typeface="Calibri"/>
              </a:rPr>
              <a:t>making maps that show the locations of genes for major sections of all our chromosomes</a:t>
            </a:r>
          </a:p>
          <a:p>
            <a:pPr marL="742950" marR="0" lvl="1" indent="-285750" algn="l" rtl="0">
              <a:spcBef>
                <a:spcPts val="560"/>
              </a:spcBef>
              <a:buClr>
                <a:schemeClr val="dk1"/>
              </a:buClr>
              <a:buSzPct val="100000"/>
              <a:buFont typeface="Arial"/>
              <a:buChar char="–"/>
            </a:pPr>
            <a:r>
              <a:rPr lang="en" sz="2800" b="0" i="0" u="none" strike="noStrike" cap="none">
                <a:solidFill>
                  <a:schemeClr val="dk1"/>
                </a:solidFill>
                <a:latin typeface="Calibri"/>
                <a:ea typeface="Calibri"/>
                <a:cs typeface="Calibri"/>
                <a:sym typeface="Calibri"/>
              </a:rPr>
              <a:t>producing what are called linkage maps</a:t>
            </a:r>
          </a:p>
        </p:txBody>
      </p:sp>
    </p:spTree>
    <p:extLst>
      <p:ext uri="{BB962C8B-B14F-4D97-AF65-F5344CB8AC3E}">
        <p14:creationId xmlns:p14="http://schemas.microsoft.com/office/powerpoint/2010/main" val="3671389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 sz="3959" b="0" i="0" u="none" strike="noStrike" cap="none">
                <a:solidFill>
                  <a:schemeClr val="dk1"/>
                </a:solidFill>
                <a:latin typeface="Calibri"/>
                <a:ea typeface="Calibri"/>
                <a:cs typeface="Calibri"/>
                <a:sym typeface="Calibri"/>
              </a:rPr>
              <a:t>Single Nucleotide Polymorphisms (SNPs)</a:t>
            </a:r>
          </a:p>
        </p:txBody>
      </p:sp>
      <p:sp>
        <p:nvSpPr>
          <p:cNvPr id="206" name="Shape 206"/>
          <p:cNvSpPr txBox="1">
            <a:spLocks noGrp="1"/>
          </p:cNvSpPr>
          <p:nvPr>
            <p:ph type="body" idx="1"/>
          </p:nvPr>
        </p:nvSpPr>
        <p:spPr>
          <a:xfrm>
            <a:off x="3733800" y="1600200"/>
            <a:ext cx="4953000" cy="45720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dirty="0"/>
              <a:t>Simplest form of genetic variation. </a:t>
            </a:r>
          </a:p>
          <a:p>
            <a:pPr marR="0" lvl="1" algn="l" rtl="0">
              <a:spcBef>
                <a:spcPts val="0"/>
              </a:spcBef>
              <a:spcAft>
                <a:spcPts val="0"/>
              </a:spcAft>
              <a:buClr>
                <a:schemeClr val="dk1"/>
              </a:buClr>
              <a:buSzPct val="100000"/>
              <a:buFont typeface="Arial"/>
            </a:pPr>
            <a:r>
              <a:rPr lang="en" sz="3200" dirty="0"/>
              <a:t>Others exist (e.g., CNVs)</a:t>
            </a:r>
          </a:p>
          <a:p>
            <a:pPr marR="0" lvl="0" algn="l" rtl="0">
              <a:spcBef>
                <a:spcPts val="0"/>
              </a:spcBef>
              <a:spcAft>
                <a:spcPts val="0"/>
              </a:spcAft>
              <a:buClr>
                <a:schemeClr val="dk1"/>
              </a:buClr>
              <a:buSzPct val="100000"/>
              <a:buFont typeface="Arial"/>
              <a:buChar char="•"/>
            </a:pPr>
            <a:r>
              <a:rPr lang="en" sz="3200" b="0" i="0" u="none" strike="noStrike" cap="none" dirty="0">
                <a:solidFill>
                  <a:schemeClr val="dk1"/>
                </a:solidFill>
                <a:latin typeface="Calibri"/>
                <a:ea typeface="Calibri"/>
                <a:cs typeface="Calibri"/>
                <a:sym typeface="Calibri"/>
              </a:rPr>
              <a:t>SNPs occur ~1/300 base </a:t>
            </a:r>
            <a:r>
              <a:rPr lang="en" sz="3200" b="0" i="0" u="none" strike="noStrike" cap="none" dirty="0" smtClean="0">
                <a:solidFill>
                  <a:schemeClr val="dk1"/>
                </a:solidFill>
                <a:latin typeface="Calibri"/>
                <a:ea typeface="Calibri"/>
                <a:cs typeface="Calibri"/>
                <a:sym typeface="Calibri"/>
              </a:rPr>
              <a:t>pairs</a:t>
            </a:r>
            <a:endParaRPr lang="en" sz="3200" b="0" i="0" u="none" strike="noStrike" cap="none" dirty="0">
              <a:solidFill>
                <a:schemeClr val="dk1"/>
              </a:solidFill>
              <a:latin typeface="Calibri"/>
              <a:ea typeface="Calibri"/>
              <a:cs typeface="Calibri"/>
              <a:sym typeface="Calibri"/>
            </a:endParaRPr>
          </a:p>
        </p:txBody>
      </p:sp>
      <p:pic>
        <p:nvPicPr>
          <p:cNvPr id="207" name="Shape 207"/>
          <p:cNvPicPr preferRelativeResize="0"/>
          <p:nvPr/>
        </p:nvPicPr>
        <p:blipFill rotWithShape="1">
          <a:blip r:embed="rId3">
            <a:alphaModFix/>
          </a:blip>
          <a:srcRect/>
          <a:stretch/>
        </p:blipFill>
        <p:spPr>
          <a:xfrm>
            <a:off x="152400" y="1524000"/>
            <a:ext cx="3200400" cy="4000500"/>
          </a:xfrm>
          <a:prstGeom prst="rect">
            <a:avLst/>
          </a:prstGeom>
          <a:noFill/>
          <a:ln>
            <a:noFill/>
          </a:ln>
        </p:spPr>
      </p:pic>
    </p:spTree>
    <p:extLst>
      <p:ext uri="{BB962C8B-B14F-4D97-AF65-F5344CB8AC3E}">
        <p14:creationId xmlns:p14="http://schemas.microsoft.com/office/powerpoint/2010/main" val="293951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 sz="3959" b="0" i="0" u="none" strike="noStrike" cap="none">
                <a:solidFill>
                  <a:schemeClr val="dk1"/>
                </a:solidFill>
                <a:latin typeface="Calibri"/>
                <a:ea typeface="Calibri"/>
                <a:cs typeface="Calibri"/>
                <a:sym typeface="Calibri"/>
              </a:rPr>
              <a:t>Single Nucleotide Polymorphisms (SNPs)</a:t>
            </a:r>
          </a:p>
        </p:txBody>
      </p:sp>
      <p:sp>
        <p:nvSpPr>
          <p:cNvPr id="213" name="Shape 213"/>
          <p:cNvSpPr txBox="1">
            <a:spLocks noGrp="1"/>
          </p:cNvSpPr>
          <p:nvPr>
            <p:ph type="body" idx="1"/>
          </p:nvPr>
        </p:nvSpPr>
        <p:spPr>
          <a:xfrm>
            <a:off x="3733800" y="1600200"/>
            <a:ext cx="4953000" cy="45720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98666"/>
              <a:buFont typeface="Arial"/>
              <a:buChar char="•"/>
            </a:pPr>
            <a:r>
              <a:rPr lang="en" sz="2960" b="0" i="0" u="none" strike="noStrike" cap="none">
                <a:solidFill>
                  <a:schemeClr val="dk1"/>
                </a:solidFill>
                <a:latin typeface="Calibri"/>
                <a:ea typeface="Calibri"/>
                <a:cs typeface="Calibri"/>
                <a:sym typeface="Calibri"/>
              </a:rPr>
              <a:t>Two flavors of a SNP are “alleles”.</a:t>
            </a:r>
          </a:p>
          <a:p>
            <a:pPr marL="742950" marR="0" lvl="1" indent="-285750" algn="l" rtl="0">
              <a:lnSpc>
                <a:spcPct val="90000"/>
              </a:lnSpc>
              <a:spcBef>
                <a:spcPts val="518"/>
              </a:spcBef>
              <a:spcAft>
                <a:spcPts val="0"/>
              </a:spcAft>
              <a:buClr>
                <a:schemeClr val="dk1"/>
              </a:buClr>
              <a:buSzPct val="99615"/>
              <a:buFont typeface="Arial"/>
              <a:buChar char="–"/>
            </a:pPr>
            <a:r>
              <a:rPr lang="en" sz="2590" b="0" i="0" u="none" strike="noStrike" cap="none">
                <a:solidFill>
                  <a:schemeClr val="dk1"/>
                </a:solidFill>
                <a:latin typeface="Calibri"/>
                <a:ea typeface="Calibri"/>
                <a:cs typeface="Calibri"/>
                <a:sym typeface="Calibri"/>
              </a:rPr>
              <a:t>Major and minor alleles. </a:t>
            </a:r>
          </a:p>
          <a:p>
            <a:pPr marL="742950" marR="0" lvl="1" indent="-285750" algn="l" rtl="0">
              <a:lnSpc>
                <a:spcPct val="90000"/>
              </a:lnSpc>
              <a:spcBef>
                <a:spcPts val="518"/>
              </a:spcBef>
              <a:spcAft>
                <a:spcPts val="0"/>
              </a:spcAft>
              <a:buClr>
                <a:schemeClr val="dk1"/>
              </a:buClr>
              <a:buSzPct val="99615"/>
              <a:buFont typeface="Arial"/>
              <a:buChar char="–"/>
            </a:pPr>
            <a:r>
              <a:rPr lang="en" sz="2590" b="0" i="0" u="none" strike="noStrike" cap="none">
                <a:solidFill>
                  <a:schemeClr val="dk1"/>
                </a:solidFill>
                <a:latin typeface="Calibri"/>
                <a:ea typeface="Calibri"/>
                <a:cs typeface="Calibri"/>
                <a:sym typeface="Calibri"/>
              </a:rPr>
              <a:t>Reference Allelle.</a:t>
            </a:r>
          </a:p>
          <a:p>
            <a:pPr marL="342900" marR="0" lvl="0" indent="-342900" algn="l" rtl="0">
              <a:lnSpc>
                <a:spcPct val="90000"/>
              </a:lnSpc>
              <a:spcBef>
                <a:spcPts val="592"/>
              </a:spcBef>
              <a:spcAft>
                <a:spcPts val="0"/>
              </a:spcAft>
              <a:buClr>
                <a:schemeClr val="dk1"/>
              </a:buClr>
              <a:buSzPct val="98666"/>
              <a:buFont typeface="Arial"/>
              <a:buChar char="•"/>
            </a:pPr>
            <a:r>
              <a:rPr lang="en" sz="2960" b="0" i="0" u="none" strike="noStrike" cap="none">
                <a:solidFill>
                  <a:schemeClr val="dk1"/>
                </a:solidFill>
                <a:latin typeface="Calibri"/>
                <a:ea typeface="Calibri"/>
                <a:cs typeface="Calibri"/>
                <a:sym typeface="Calibri"/>
              </a:rPr>
              <a:t>We inherit two pieces of genetic information, one from mom and one from dad.</a:t>
            </a:r>
          </a:p>
          <a:p>
            <a:pPr marL="342900" marR="0" lvl="0" indent="-342900" algn="l" rtl="0">
              <a:lnSpc>
                <a:spcPct val="90000"/>
              </a:lnSpc>
              <a:spcBef>
                <a:spcPts val="592"/>
              </a:spcBef>
              <a:spcAft>
                <a:spcPts val="0"/>
              </a:spcAft>
              <a:buClr>
                <a:schemeClr val="dk1"/>
              </a:buClr>
              <a:buSzPct val="98666"/>
              <a:buFont typeface="Arial"/>
              <a:buChar char="•"/>
            </a:pPr>
            <a:r>
              <a:rPr lang="en" sz="2960" b="0" i="0" u="none" strike="noStrike" cap="none">
                <a:solidFill>
                  <a:schemeClr val="dk1"/>
                </a:solidFill>
                <a:latin typeface="Calibri"/>
                <a:ea typeface="Calibri"/>
                <a:cs typeface="Calibri"/>
                <a:sym typeface="Calibri"/>
              </a:rPr>
              <a:t>Focus is on number (0,1,2) of reference alleles at a SNP.</a:t>
            </a:r>
          </a:p>
          <a:p>
            <a:pPr marL="342900" marR="0" lvl="0" indent="-342900" algn="l" rtl="0">
              <a:lnSpc>
                <a:spcPct val="90000"/>
              </a:lnSpc>
              <a:spcBef>
                <a:spcPts val="592"/>
              </a:spcBef>
              <a:buClr>
                <a:schemeClr val="dk1"/>
              </a:buClr>
              <a:buSzPct val="98666"/>
              <a:buFont typeface="Arial"/>
              <a:buNone/>
            </a:pPr>
            <a:endParaRPr sz="2960" b="0" i="0" u="none" strike="noStrike" cap="none">
              <a:solidFill>
                <a:schemeClr val="dk1"/>
              </a:solidFill>
              <a:latin typeface="Calibri"/>
              <a:ea typeface="Calibri"/>
              <a:cs typeface="Calibri"/>
              <a:sym typeface="Calibri"/>
            </a:endParaRPr>
          </a:p>
        </p:txBody>
      </p:sp>
      <p:pic>
        <p:nvPicPr>
          <p:cNvPr id="214" name="Shape 214"/>
          <p:cNvPicPr preferRelativeResize="0"/>
          <p:nvPr/>
        </p:nvPicPr>
        <p:blipFill rotWithShape="1">
          <a:blip r:embed="rId3">
            <a:alphaModFix/>
          </a:blip>
          <a:srcRect/>
          <a:stretch/>
        </p:blipFill>
        <p:spPr>
          <a:xfrm>
            <a:off x="152400" y="1524000"/>
            <a:ext cx="3200400" cy="4000500"/>
          </a:xfrm>
          <a:prstGeom prst="rect">
            <a:avLst/>
          </a:prstGeom>
          <a:noFill/>
          <a:ln>
            <a:noFill/>
          </a:ln>
        </p:spPr>
      </p:pic>
    </p:spTree>
    <p:extLst>
      <p:ext uri="{BB962C8B-B14F-4D97-AF65-F5344CB8AC3E}">
        <p14:creationId xmlns:p14="http://schemas.microsoft.com/office/powerpoint/2010/main" val="636051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SNPs are not genes</a:t>
            </a:r>
          </a:p>
        </p:txBody>
      </p:sp>
      <p:sp>
        <p:nvSpPr>
          <p:cNvPr id="220" name="Shape 220"/>
          <p:cNvSpPr txBox="1">
            <a:spLocks noGrp="1"/>
          </p:cNvSpPr>
          <p:nvPr>
            <p:ph type="body" idx="1"/>
          </p:nvPr>
        </p:nvSpPr>
        <p:spPr>
          <a:xfrm>
            <a:off x="457200" y="1600200"/>
            <a:ext cx="3581400" cy="46482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3200" b="0" i="0" u="none" strike="noStrike" cap="none">
                <a:solidFill>
                  <a:schemeClr val="dk1"/>
                </a:solidFill>
                <a:latin typeface="Calibri"/>
                <a:ea typeface="Calibri"/>
                <a:cs typeface="Calibri"/>
                <a:sym typeface="Calibri"/>
              </a:rPr>
              <a:t>We have ~25,000 genes.</a:t>
            </a:r>
          </a:p>
          <a:p>
            <a:pPr marL="342900" marR="0" lvl="0" indent="-342900" algn="l" rtl="0">
              <a:spcBef>
                <a:spcPts val="640"/>
              </a:spcBef>
              <a:buClr>
                <a:schemeClr val="dk1"/>
              </a:buClr>
              <a:buSzPct val="100000"/>
              <a:buFont typeface="Arial"/>
              <a:buChar char="•"/>
            </a:pPr>
            <a:r>
              <a:rPr lang="en" sz="3200" b="0" i="0" u="none" strike="noStrike" cap="none">
                <a:solidFill>
                  <a:schemeClr val="dk1"/>
                </a:solidFill>
                <a:latin typeface="Calibri"/>
                <a:ea typeface="Calibri"/>
                <a:cs typeface="Calibri"/>
                <a:sym typeface="Calibri"/>
              </a:rPr>
              <a:t>SNPs may be embedded within genes. Or not.</a:t>
            </a:r>
          </a:p>
        </p:txBody>
      </p:sp>
      <p:pic>
        <p:nvPicPr>
          <p:cNvPr id="221" name="Shape 221"/>
          <p:cNvPicPr preferRelativeResize="0"/>
          <p:nvPr/>
        </p:nvPicPr>
        <p:blipFill rotWithShape="1">
          <a:blip r:embed="rId3">
            <a:alphaModFix/>
          </a:blip>
          <a:srcRect/>
          <a:stretch/>
        </p:blipFill>
        <p:spPr>
          <a:xfrm>
            <a:off x="4114800" y="2057400"/>
            <a:ext cx="4572000" cy="3783300"/>
          </a:xfrm>
          <a:prstGeom prst="rect">
            <a:avLst/>
          </a:prstGeom>
          <a:noFill/>
          <a:ln>
            <a:noFill/>
          </a:ln>
        </p:spPr>
      </p:pic>
    </p:spTree>
    <p:extLst>
      <p:ext uri="{BB962C8B-B14F-4D97-AF65-F5344CB8AC3E}">
        <p14:creationId xmlns:p14="http://schemas.microsoft.com/office/powerpoint/2010/main" val="309256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 sz="3959" b="0" i="0" u="none" strike="noStrike" cap="none">
                <a:solidFill>
                  <a:schemeClr val="dk1"/>
                </a:solidFill>
                <a:latin typeface="Calibri"/>
                <a:ea typeface="Calibri"/>
                <a:cs typeface="Calibri"/>
                <a:sym typeface="Calibri"/>
              </a:rPr>
              <a:t>Genome-wide data is not sequence data</a:t>
            </a:r>
          </a:p>
        </p:txBody>
      </p:sp>
      <p:sp>
        <p:nvSpPr>
          <p:cNvPr id="234" name="Shape 234"/>
          <p:cNvSpPr txBox="1">
            <a:spLocks noGrp="1"/>
          </p:cNvSpPr>
          <p:nvPr>
            <p:ph type="body" idx="1"/>
          </p:nvPr>
        </p:nvSpPr>
        <p:spPr>
          <a:xfrm>
            <a:off x="457200" y="1600200"/>
            <a:ext cx="82296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3200" b="0" i="0" u="none" strike="noStrike" cap="none">
                <a:solidFill>
                  <a:schemeClr val="dk1"/>
                </a:solidFill>
                <a:latin typeface="Calibri"/>
                <a:ea typeface="Calibri"/>
                <a:cs typeface="Calibri"/>
                <a:sym typeface="Calibri"/>
              </a:rPr>
              <a:t>Genome-wide data will look at just SNPs (and even just a sample of those). </a:t>
            </a:r>
          </a:p>
          <a:p>
            <a:pPr marL="342900" marR="0" lvl="0" indent="-342900" algn="l" rtl="0">
              <a:spcBef>
                <a:spcPts val="640"/>
              </a:spcBef>
              <a:spcAft>
                <a:spcPts val="0"/>
              </a:spcAft>
              <a:buClr>
                <a:schemeClr val="dk1"/>
              </a:buClr>
              <a:buSzPct val="100000"/>
              <a:buFont typeface="Arial"/>
              <a:buChar char="•"/>
            </a:pPr>
            <a:r>
              <a:rPr lang="en" sz="3200" b="0" i="0" u="none" strike="noStrike" cap="none">
                <a:solidFill>
                  <a:schemeClr val="dk1"/>
                </a:solidFill>
                <a:latin typeface="Calibri"/>
                <a:ea typeface="Calibri"/>
                <a:cs typeface="Calibri"/>
                <a:sym typeface="Calibri"/>
              </a:rPr>
              <a:t>Sequence data contains information about EVERY base pair.</a:t>
            </a:r>
          </a:p>
          <a:p>
            <a:pPr marL="742950" marR="0" lvl="1" indent="-285750" algn="l" rtl="0">
              <a:spcBef>
                <a:spcPts val="560"/>
              </a:spcBef>
              <a:buClr>
                <a:schemeClr val="dk1"/>
              </a:buClr>
              <a:buSzPct val="100000"/>
              <a:buFont typeface="Arial"/>
              <a:buChar char="–"/>
            </a:pPr>
            <a:r>
              <a:rPr lang="en" sz="2800" b="0" i="0" u="none" strike="noStrike" cap="none">
                <a:solidFill>
                  <a:schemeClr val="dk1"/>
                </a:solidFill>
                <a:latin typeface="Calibri"/>
                <a:ea typeface="Calibri"/>
                <a:cs typeface="Calibri"/>
                <a:sym typeface="Calibri"/>
              </a:rPr>
              <a:t>Of interest for study of rare variants and de novo mutations.</a:t>
            </a:r>
          </a:p>
        </p:txBody>
      </p:sp>
    </p:spTree>
    <p:extLst>
      <p:ext uri="{BB962C8B-B14F-4D97-AF65-F5344CB8AC3E}">
        <p14:creationId xmlns:p14="http://schemas.microsoft.com/office/powerpoint/2010/main" val="231342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
              <a:t>SNP data (aka genome-wide data)</a:t>
            </a:r>
          </a:p>
        </p:txBody>
      </p:sp>
      <p:pic>
        <p:nvPicPr>
          <p:cNvPr id="227" name="Shape 227"/>
          <p:cNvPicPr preferRelativeResize="0"/>
          <p:nvPr/>
        </p:nvPicPr>
        <p:blipFill rotWithShape="1">
          <a:blip r:embed="rId3">
            <a:alphaModFix/>
          </a:blip>
          <a:srcRect/>
          <a:stretch/>
        </p:blipFill>
        <p:spPr>
          <a:xfrm>
            <a:off x="457200" y="1417637"/>
            <a:ext cx="7029125" cy="4934013"/>
          </a:xfrm>
          <a:prstGeom prst="rect">
            <a:avLst/>
          </a:prstGeom>
          <a:noFill/>
          <a:ln>
            <a:noFill/>
          </a:ln>
        </p:spPr>
      </p:pic>
    </p:spTree>
    <p:extLst>
      <p:ext uri="{BB962C8B-B14F-4D97-AF65-F5344CB8AC3E}">
        <p14:creationId xmlns:p14="http://schemas.microsoft.com/office/powerpoint/2010/main" val="809962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lvl="0" rtl="0">
              <a:spcBef>
                <a:spcPts val="0"/>
              </a:spcBef>
              <a:buNone/>
            </a:pPr>
            <a:r>
              <a:rPr lang="en"/>
              <a:t>Individual SNPs are weak predictors</a:t>
            </a:r>
          </a:p>
        </p:txBody>
      </p:sp>
      <p:sp>
        <p:nvSpPr>
          <p:cNvPr id="272" name="Shape 272"/>
          <p:cNvSpPr txBox="1">
            <a:spLocks noGrp="1"/>
          </p:cNvSpPr>
          <p:nvPr>
            <p:ph type="body" idx="1"/>
          </p:nvPr>
        </p:nvSpPr>
        <p:spPr>
          <a:xfrm>
            <a:off x="457200" y="1600200"/>
            <a:ext cx="3932100" cy="4986300"/>
          </a:xfrm>
          <a:prstGeom prst="rect">
            <a:avLst/>
          </a:prstGeom>
        </p:spPr>
        <p:txBody>
          <a:bodyPr wrap="square" lIns="91425" tIns="91425" rIns="91425" bIns="91425" anchor="t" anchorCtr="0">
            <a:noAutofit/>
          </a:bodyPr>
          <a:lstStyle/>
          <a:p>
            <a:pPr marL="203200" lvl="0" indent="0" rtl="0">
              <a:spcBef>
                <a:spcPts val="0"/>
              </a:spcBef>
              <a:buNone/>
            </a:pPr>
            <a:r>
              <a:rPr lang="en" dirty="0"/>
              <a:t>Weak prediction of individual genetic variants.</a:t>
            </a:r>
          </a:p>
          <a:p>
            <a:pPr marL="457200" lvl="0" indent="-228600" rtl="0">
              <a:spcBef>
                <a:spcPts val="0"/>
              </a:spcBef>
            </a:pPr>
            <a:r>
              <a:rPr lang="en" dirty="0"/>
              <a:t>Some exceptions (APOE)</a:t>
            </a:r>
          </a:p>
        </p:txBody>
      </p:sp>
      <p:pic>
        <p:nvPicPr>
          <p:cNvPr id="273" name="Shape 273"/>
          <p:cNvPicPr preferRelativeResize="0"/>
          <p:nvPr/>
        </p:nvPicPr>
        <p:blipFill>
          <a:blip r:embed="rId3">
            <a:alphaModFix/>
          </a:blip>
          <a:stretch>
            <a:fillRect/>
          </a:stretch>
        </p:blipFill>
        <p:spPr>
          <a:xfrm>
            <a:off x="4541700" y="1570037"/>
            <a:ext cx="4449899" cy="3200380"/>
          </a:xfrm>
          <a:prstGeom prst="rect">
            <a:avLst/>
          </a:prstGeom>
          <a:noFill/>
          <a:ln>
            <a:noFill/>
          </a:ln>
        </p:spPr>
      </p:pic>
      <p:pic>
        <p:nvPicPr>
          <p:cNvPr id="274" name="Shape 274"/>
          <p:cNvPicPr preferRelativeResize="0"/>
          <p:nvPr/>
        </p:nvPicPr>
        <p:blipFill>
          <a:blip r:embed="rId4">
            <a:alphaModFix/>
          </a:blip>
          <a:stretch>
            <a:fillRect/>
          </a:stretch>
        </p:blipFill>
        <p:spPr>
          <a:xfrm>
            <a:off x="5798645" y="4878675"/>
            <a:ext cx="3345350" cy="840850"/>
          </a:xfrm>
          <a:prstGeom prst="rect">
            <a:avLst/>
          </a:prstGeom>
          <a:noFill/>
          <a:ln>
            <a:noFill/>
          </a:ln>
        </p:spPr>
      </p:pic>
      <p:sp>
        <p:nvSpPr>
          <p:cNvPr id="275" name="Shape 275"/>
          <p:cNvSpPr/>
          <p:nvPr/>
        </p:nvSpPr>
        <p:spPr>
          <a:xfrm>
            <a:off x="4605325" y="2795975"/>
            <a:ext cx="4449900" cy="531900"/>
          </a:xfrm>
          <a:prstGeom prst="rect">
            <a:avLst/>
          </a:prstGeom>
          <a:noFill/>
          <a:ln w="952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 name="Rectangle 1"/>
          <p:cNvSpPr/>
          <p:nvPr/>
        </p:nvSpPr>
        <p:spPr>
          <a:xfrm>
            <a:off x="609600" y="4770417"/>
            <a:ext cx="4572000" cy="1477328"/>
          </a:xfrm>
          <a:prstGeom prst="rect">
            <a:avLst/>
          </a:prstGeom>
        </p:spPr>
        <p:txBody>
          <a:bodyPr>
            <a:spAutoFit/>
          </a:bodyPr>
          <a:lstStyle/>
          <a:p>
            <a:pPr marL="76200" lvl="0">
              <a:buClr>
                <a:srgbClr val="FF0000"/>
              </a:buClr>
              <a:buSzPct val="100000"/>
            </a:pPr>
            <a:r>
              <a:rPr lang="en" dirty="0">
                <a:solidFill>
                  <a:srgbClr val="FF0000"/>
                </a:solidFill>
              </a:rPr>
              <a:t>A typical human behavioral trait is associated with very many genetic variants, each of which accounts for a very small percentage of the behavioral variability.</a:t>
            </a:r>
          </a:p>
        </p:txBody>
      </p:sp>
    </p:spTree>
    <p:extLst>
      <p:ext uri="{BB962C8B-B14F-4D97-AF65-F5344CB8AC3E}">
        <p14:creationId xmlns:p14="http://schemas.microsoft.com/office/powerpoint/2010/main" val="171420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3148540"/>
            <a:ext cx="8229600" cy="1143000"/>
          </a:xfrm>
          <a:prstGeom prst="rect">
            <a:avLst/>
          </a:prstGeom>
        </p:spPr>
        <p:txBody>
          <a:bodyPr wrap="square" lIns="91425" tIns="91425" rIns="91425" bIns="91425" anchor="ctr" anchorCtr="0">
            <a:noAutofit/>
          </a:bodyPr>
          <a:lstStyle/>
          <a:p>
            <a:pPr lvl="0" algn="ctr">
              <a:spcBef>
                <a:spcPts val="0"/>
              </a:spcBef>
              <a:buNone/>
            </a:pPr>
            <a:r>
              <a:rPr lang="en" dirty="0"/>
              <a:t>One solution: aggregate information across </a:t>
            </a:r>
            <a:r>
              <a:rPr lang="en" dirty="0" smtClean="0"/>
              <a:t>SNPs</a:t>
            </a:r>
            <a:r>
              <a:rPr lang="en-US" dirty="0" smtClean="0"/>
              <a:t/>
            </a:r>
            <a:br>
              <a:rPr lang="en-US" dirty="0" smtClean="0"/>
            </a:br>
            <a:r>
              <a:rPr lang="en-US" dirty="0" smtClean="0"/>
              <a:t/>
            </a:r>
            <a:br>
              <a:rPr lang="en-US" dirty="0" smtClean="0"/>
            </a:br>
            <a:r>
              <a:rPr lang="en-US" dirty="0"/>
              <a:t/>
            </a:r>
            <a:br>
              <a:rPr lang="en-US" dirty="0"/>
            </a:br>
            <a:r>
              <a:rPr lang="en-US" dirty="0" smtClean="0"/>
              <a:t>Polygenic scores!</a:t>
            </a:r>
            <a:r>
              <a:rPr lang="en-US" dirty="0"/>
              <a:t/>
            </a:r>
            <a:br>
              <a:rPr lang="en-US" dirty="0"/>
            </a:br>
            <a:endParaRPr lang="en" dirty="0"/>
          </a:p>
        </p:txBody>
      </p:sp>
    </p:spTree>
    <p:extLst>
      <p:ext uri="{BB962C8B-B14F-4D97-AF65-F5344CB8AC3E}">
        <p14:creationId xmlns:p14="http://schemas.microsoft.com/office/powerpoint/2010/main" val="4258687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p:nvPr/>
        </p:nvSpPr>
        <p:spPr>
          <a:xfrm>
            <a:off x="48768" y="457200"/>
            <a:ext cx="4038600" cy="16929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3200" b="1" dirty="0">
                <a:solidFill>
                  <a:schemeClr val="dk1"/>
                </a:solidFill>
                <a:latin typeface="Calibri"/>
                <a:ea typeface="Calibri"/>
                <a:cs typeface="Calibri"/>
                <a:sym typeface="Calibri"/>
              </a:rPr>
              <a:t>Score Construction</a:t>
            </a:r>
          </a:p>
          <a:p>
            <a:pPr marR="0" lvl="0" algn="l" rtl="0">
              <a:spcBef>
                <a:spcPts val="0"/>
              </a:spcBef>
              <a:buNone/>
            </a:pPr>
            <a:endParaRPr dirty="0"/>
          </a:p>
          <a:p>
            <a:pPr marL="0" marR="0" lvl="0" indent="0" algn="l" rtl="0">
              <a:spcBef>
                <a:spcPts val="0"/>
              </a:spcBef>
              <a:buClr>
                <a:schemeClr val="dk1"/>
              </a:buClr>
              <a:buFont typeface="Arial"/>
              <a:buNone/>
            </a:pPr>
            <a:endParaRPr sz="2400" dirty="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2400" dirty="0">
              <a:solidFill>
                <a:schemeClr val="dk1"/>
              </a:solidFill>
              <a:latin typeface="Calibri"/>
              <a:ea typeface="Calibri"/>
              <a:cs typeface="Calibri"/>
              <a:sym typeface="Calibri"/>
            </a:endParaRPr>
          </a:p>
        </p:txBody>
      </p:sp>
      <p:pic>
        <p:nvPicPr>
          <p:cNvPr id="314" name="Shape 314"/>
          <p:cNvPicPr preferRelativeResize="0"/>
          <p:nvPr/>
        </p:nvPicPr>
        <p:blipFill rotWithShape="1">
          <a:blip r:embed="rId3">
            <a:alphaModFix/>
          </a:blip>
          <a:srcRect/>
          <a:stretch/>
        </p:blipFill>
        <p:spPr>
          <a:xfrm>
            <a:off x="48768" y="1438655"/>
            <a:ext cx="4521300" cy="1304400"/>
          </a:xfrm>
          <a:prstGeom prst="rect">
            <a:avLst/>
          </a:prstGeom>
          <a:noFill/>
          <a:ln>
            <a:noFill/>
          </a:ln>
        </p:spPr>
      </p:pic>
      <p:pic>
        <p:nvPicPr>
          <p:cNvPr id="315" name="Shape 315"/>
          <p:cNvPicPr preferRelativeResize="0"/>
          <p:nvPr/>
        </p:nvPicPr>
        <p:blipFill rotWithShape="1">
          <a:blip r:embed="rId4">
            <a:alphaModFix/>
          </a:blip>
          <a:srcRect/>
          <a:stretch/>
        </p:blipFill>
        <p:spPr>
          <a:xfrm>
            <a:off x="246883" y="4165600"/>
            <a:ext cx="4125000" cy="1981200"/>
          </a:xfrm>
          <a:prstGeom prst="rect">
            <a:avLst/>
          </a:prstGeom>
          <a:noFill/>
          <a:ln>
            <a:noFill/>
          </a:ln>
        </p:spPr>
      </p:pic>
      <p:pic>
        <p:nvPicPr>
          <p:cNvPr id="317" name="Shape 317"/>
          <p:cNvPicPr preferRelativeResize="0"/>
          <p:nvPr/>
        </p:nvPicPr>
        <p:blipFill rotWithShape="1">
          <a:blip r:embed="rId5">
            <a:alphaModFix/>
          </a:blip>
          <a:srcRect/>
          <a:stretch/>
        </p:blipFill>
        <p:spPr>
          <a:xfrm>
            <a:off x="4570068" y="254000"/>
            <a:ext cx="4346582" cy="6473604"/>
          </a:xfrm>
          <a:prstGeom prst="rect">
            <a:avLst/>
          </a:prstGeom>
          <a:noFill/>
          <a:ln>
            <a:noFill/>
          </a:ln>
        </p:spPr>
      </p:pic>
      <p:sp>
        <p:nvSpPr>
          <p:cNvPr id="7" name="Shape 231"/>
          <p:cNvSpPr/>
          <p:nvPr/>
        </p:nvSpPr>
        <p:spPr>
          <a:xfrm>
            <a:off x="1978584" y="3163089"/>
            <a:ext cx="822900" cy="822900"/>
          </a:xfrm>
          <a:prstGeom prst="mathPlus">
            <a:avLst>
              <a:gd name="adj1" fmla="val 23520"/>
            </a:avLst>
          </a:prstGeom>
          <a:solidFill>
            <a:schemeClr val="dk1"/>
          </a:solidFill>
          <a:ln>
            <a:noFill/>
          </a:ln>
          <a:effectLst>
            <a:outerShdw blurRad="39999" dist="23000" dir="5400000" rotWithShape="0">
              <a:srgbClr val="000000">
                <a:alpha val="34900"/>
              </a:srgbClr>
            </a:outerShdw>
          </a:effectLst>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95420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this Talk</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Polygenic Scores</a:t>
            </a:r>
          </a:p>
          <a:p>
            <a:pPr marL="0" indent="0">
              <a:buNone/>
            </a:pPr>
            <a:r>
              <a:rPr lang="en-US" sz="2600" dirty="0"/>
              <a:t>	</a:t>
            </a:r>
            <a:r>
              <a:rPr lang="en-US" sz="2600" dirty="0" smtClean="0"/>
              <a:t>-- Construction</a:t>
            </a:r>
          </a:p>
          <a:p>
            <a:pPr marL="0" indent="0">
              <a:buNone/>
            </a:pPr>
            <a:r>
              <a:rPr lang="en-US" sz="2600" dirty="0"/>
              <a:t>	</a:t>
            </a:r>
            <a:r>
              <a:rPr lang="en-US" sz="2600" dirty="0" smtClean="0"/>
              <a:t>-- Use of / examples</a:t>
            </a:r>
          </a:p>
          <a:p>
            <a:pPr marL="0" indent="0">
              <a:buNone/>
            </a:pPr>
            <a:r>
              <a:rPr lang="en-US" sz="2600" dirty="0"/>
              <a:t>	</a:t>
            </a:r>
            <a:r>
              <a:rPr lang="en-US" sz="2600" dirty="0" smtClean="0"/>
              <a:t>-- Caveats and challenges</a:t>
            </a:r>
          </a:p>
          <a:p>
            <a:pPr marL="0" indent="0">
              <a:buNone/>
            </a:pPr>
            <a:endParaRPr lang="en-US" sz="2600" dirty="0"/>
          </a:p>
          <a:p>
            <a:pPr marL="0" indent="0">
              <a:buNone/>
            </a:pPr>
            <a:r>
              <a:rPr lang="en-US" sz="2600" dirty="0" err="1" smtClean="0"/>
              <a:t>Mendelian</a:t>
            </a:r>
            <a:r>
              <a:rPr lang="en-US" sz="2600" dirty="0" smtClean="0"/>
              <a:t> Randomization</a:t>
            </a:r>
            <a:endParaRPr lang="en-US" sz="2600" dirty="0"/>
          </a:p>
          <a:p>
            <a:pPr marL="0" indent="0">
              <a:buNone/>
            </a:pPr>
            <a:r>
              <a:rPr lang="en-US" sz="2600" dirty="0"/>
              <a:t>	-- </a:t>
            </a:r>
            <a:r>
              <a:rPr lang="en-US" sz="2600" dirty="0" smtClean="0"/>
              <a:t>Theory and assumptions</a:t>
            </a:r>
            <a:endParaRPr lang="en-US" sz="2600" dirty="0"/>
          </a:p>
          <a:p>
            <a:pPr marL="0" indent="0">
              <a:buNone/>
            </a:pPr>
            <a:r>
              <a:rPr lang="en-US" sz="2600" dirty="0"/>
              <a:t>	-- </a:t>
            </a:r>
            <a:r>
              <a:rPr lang="en-US" sz="2600" dirty="0" smtClean="0"/>
              <a:t>Us of / examples</a:t>
            </a:r>
            <a:endParaRPr lang="en-US" sz="2600" dirty="0"/>
          </a:p>
          <a:p>
            <a:pPr marL="0" indent="0">
              <a:buNone/>
            </a:pPr>
            <a:r>
              <a:rPr lang="en-US" sz="2600" dirty="0"/>
              <a:t>	-- Caveats and challenges</a:t>
            </a:r>
          </a:p>
          <a:p>
            <a:pPr marL="0" indent="0">
              <a:buNone/>
            </a:pPr>
            <a:endParaRPr lang="en-US" sz="2600" dirty="0"/>
          </a:p>
          <a:p>
            <a:pPr marL="0" indent="0">
              <a:buNone/>
            </a:pPr>
            <a:endParaRPr lang="en-US" sz="2600" dirty="0"/>
          </a:p>
          <a:p>
            <a:pPr marL="0" indent="0">
              <a:buNone/>
            </a:pPr>
            <a:endParaRPr lang="en-US" sz="2600" dirty="0"/>
          </a:p>
          <a:p>
            <a:pPr marL="0" indent="0">
              <a:buNone/>
            </a:pPr>
            <a:endParaRPr lang="en-US" dirty="0"/>
          </a:p>
        </p:txBody>
      </p:sp>
    </p:spTree>
    <p:extLst>
      <p:ext uri="{BB962C8B-B14F-4D97-AF65-F5344CB8AC3E}">
        <p14:creationId xmlns:p14="http://schemas.microsoft.com/office/powerpoint/2010/main" val="125687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lvl="0" rtl="0">
              <a:spcBef>
                <a:spcPts val="0"/>
              </a:spcBef>
              <a:buNone/>
            </a:pPr>
            <a:r>
              <a:rPr lang="en"/>
              <a:t>Polygenic scores are weighted sums</a:t>
            </a:r>
          </a:p>
        </p:txBody>
      </p:sp>
      <p:sp>
        <p:nvSpPr>
          <p:cNvPr id="323" name="Shape 323"/>
          <p:cNvSpPr txBox="1">
            <a:spLocks noGrp="1"/>
          </p:cNvSpPr>
          <p:nvPr>
            <p:ph type="body" idx="1"/>
          </p:nvPr>
        </p:nvSpPr>
        <p:spPr>
          <a:xfrm>
            <a:off x="457200" y="2824900"/>
            <a:ext cx="8229600" cy="3139200"/>
          </a:xfrm>
          <a:prstGeom prst="rect">
            <a:avLst/>
          </a:prstGeom>
        </p:spPr>
        <p:txBody>
          <a:bodyPr wrap="square" lIns="91425" tIns="91425" rIns="91425" bIns="91425" anchor="t" anchorCtr="0">
            <a:noAutofit/>
          </a:bodyPr>
          <a:lstStyle/>
          <a:p>
            <a:pPr marL="0" lvl="0" indent="0" rtl="0">
              <a:spcBef>
                <a:spcPts val="0"/>
              </a:spcBef>
              <a:buNone/>
            </a:pPr>
            <a:r>
              <a:rPr lang="en"/>
              <a:t>(person-i, SNP-j)</a:t>
            </a:r>
          </a:p>
          <a:p>
            <a:pPr marL="0" lvl="0" indent="0" rtl="0">
              <a:spcBef>
                <a:spcPts val="0"/>
              </a:spcBef>
              <a:buNone/>
            </a:pPr>
            <a:endParaRPr/>
          </a:p>
          <a:p>
            <a:pPr marL="0" lvl="0" indent="0" rtl="0">
              <a:spcBef>
                <a:spcPts val="0"/>
              </a:spcBef>
              <a:buNone/>
            </a:pPr>
            <a:endParaRPr/>
          </a:p>
          <a:p>
            <a:pPr marL="0" lvl="0" indent="0" rtl="0">
              <a:spcBef>
                <a:spcPts val="0"/>
              </a:spcBef>
              <a:buNone/>
            </a:pPr>
            <a:endParaRPr/>
          </a:p>
        </p:txBody>
      </p:sp>
      <p:pic>
        <p:nvPicPr>
          <p:cNvPr id="324" name="Shape 324"/>
          <p:cNvPicPr preferRelativeResize="0"/>
          <p:nvPr/>
        </p:nvPicPr>
        <p:blipFill>
          <a:blip r:embed="rId3">
            <a:alphaModFix/>
          </a:blip>
          <a:stretch>
            <a:fillRect/>
          </a:stretch>
        </p:blipFill>
        <p:spPr>
          <a:xfrm>
            <a:off x="604750" y="1729512"/>
            <a:ext cx="4229100" cy="1095375"/>
          </a:xfrm>
          <a:prstGeom prst="rect">
            <a:avLst/>
          </a:prstGeom>
          <a:noFill/>
          <a:ln>
            <a:noFill/>
          </a:ln>
        </p:spPr>
      </p:pic>
      <p:sp>
        <p:nvSpPr>
          <p:cNvPr id="325" name="Shape 325"/>
          <p:cNvSpPr txBox="1"/>
          <p:nvPr/>
        </p:nvSpPr>
        <p:spPr>
          <a:xfrm>
            <a:off x="604750" y="4019575"/>
            <a:ext cx="8082000" cy="2663400"/>
          </a:xfrm>
          <a:prstGeom prst="rect">
            <a:avLst/>
          </a:prstGeom>
          <a:noFill/>
          <a:ln>
            <a:noFill/>
          </a:ln>
        </p:spPr>
        <p:txBody>
          <a:bodyPr wrap="square" lIns="91425" tIns="91425" rIns="91425" bIns="91425" anchor="t" anchorCtr="0">
            <a:noAutofit/>
          </a:bodyPr>
          <a:lstStyle/>
          <a:p>
            <a:pPr lvl="0">
              <a:spcBef>
                <a:spcPts val="0"/>
              </a:spcBef>
              <a:buNone/>
            </a:pPr>
            <a:r>
              <a:rPr lang="en" sz="3000" dirty="0"/>
              <a:t>General idea is to take “weights” from a GWAS performed by someone else and apply them to your sample. </a:t>
            </a:r>
          </a:p>
        </p:txBody>
      </p:sp>
    </p:spTree>
    <p:extLst>
      <p:ext uri="{BB962C8B-B14F-4D97-AF65-F5344CB8AC3E}">
        <p14:creationId xmlns:p14="http://schemas.microsoft.com/office/powerpoint/2010/main" val="462923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9-07 at 9.56.00 AM.png"/>
          <p:cNvPicPr>
            <a:picLocks noGrp="1" noChangeAspect="1"/>
          </p:cNvPicPr>
          <p:nvPr>
            <p:ph idx="1"/>
          </p:nvPr>
        </p:nvPicPr>
        <p:blipFill>
          <a:blip r:embed="rId2">
            <a:extLst>
              <a:ext uri="{28A0092B-C50C-407E-A947-70E740481C1C}">
                <a14:useLocalDpi xmlns:a14="http://schemas.microsoft.com/office/drawing/2010/main" val="0"/>
              </a:ext>
            </a:extLst>
          </a:blip>
          <a:srcRect l="1326" r="1326"/>
          <a:stretch>
            <a:fillRect/>
          </a:stretch>
        </p:blipFill>
        <p:spPr>
          <a:xfrm>
            <a:off x="254000" y="635000"/>
            <a:ext cx="8669338" cy="5918200"/>
          </a:xfrm>
        </p:spPr>
      </p:pic>
    </p:spTree>
    <p:extLst>
      <p:ext uri="{BB962C8B-B14F-4D97-AF65-F5344CB8AC3E}">
        <p14:creationId xmlns:p14="http://schemas.microsoft.com/office/powerpoint/2010/main" val="332462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get GWAS results?</a:t>
            </a:r>
            <a:endParaRPr lang="en-US" dirty="0"/>
          </a:p>
        </p:txBody>
      </p:sp>
      <p:sp>
        <p:nvSpPr>
          <p:cNvPr id="3" name="Content Placeholder 2"/>
          <p:cNvSpPr>
            <a:spLocks noGrp="1"/>
          </p:cNvSpPr>
          <p:nvPr>
            <p:ph idx="1"/>
          </p:nvPr>
        </p:nvSpPr>
        <p:spPr/>
        <p:txBody>
          <a:bodyPr/>
          <a:lstStyle/>
          <a:p>
            <a:r>
              <a:rPr lang="en-US" dirty="0" smtClean="0"/>
              <a:t>IGAP</a:t>
            </a:r>
          </a:p>
          <a:p>
            <a:r>
              <a:rPr lang="en-US" dirty="0" err="1" smtClean="0"/>
              <a:t>Chouraki</a:t>
            </a:r>
            <a:r>
              <a:rPr lang="en-US" dirty="0" smtClean="0"/>
              <a:t> et al. (2016)</a:t>
            </a:r>
          </a:p>
          <a:p>
            <a:r>
              <a:rPr lang="en-US" dirty="0" err="1" smtClean="0"/>
              <a:t>Marden</a:t>
            </a:r>
            <a:r>
              <a:rPr lang="en-US" dirty="0" smtClean="0"/>
              <a:t> et al. (2015)</a:t>
            </a:r>
          </a:p>
          <a:p>
            <a:r>
              <a:rPr lang="en-US" dirty="0" err="1" smtClean="0"/>
              <a:t>Desikan</a:t>
            </a:r>
            <a:r>
              <a:rPr lang="en-US" dirty="0" smtClean="0"/>
              <a:t> et al. (2017)</a:t>
            </a:r>
            <a:endParaRPr lang="en-US" dirty="0"/>
          </a:p>
        </p:txBody>
      </p:sp>
    </p:spTree>
    <p:extLst>
      <p:ext uri="{BB962C8B-B14F-4D97-AF65-F5344CB8AC3E}">
        <p14:creationId xmlns:p14="http://schemas.microsoft.com/office/powerpoint/2010/main" val="396940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GWAS catalog: </a:t>
            </a:r>
            <a:r>
              <a:rPr lang="en-US" dirty="0" smtClean="0">
                <a:hlinkClick r:id="rId2"/>
              </a:rPr>
              <a:t>http://www.ebi.ac.uk/gwas/</a:t>
            </a:r>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673100" y="2428553"/>
            <a:ext cx="8013700" cy="1731014"/>
          </a:xfrm>
          <a:prstGeom prst="rect">
            <a:avLst/>
          </a:prstGeom>
        </p:spPr>
      </p:pic>
      <p:pic>
        <p:nvPicPr>
          <p:cNvPr id="5" name="Picture 4"/>
          <p:cNvPicPr>
            <a:picLocks noChangeAspect="1"/>
          </p:cNvPicPr>
          <p:nvPr/>
        </p:nvPicPr>
        <p:blipFill>
          <a:blip r:embed="rId4"/>
          <a:stretch>
            <a:fillRect/>
          </a:stretch>
        </p:blipFill>
        <p:spPr>
          <a:xfrm>
            <a:off x="2235200" y="4159567"/>
            <a:ext cx="2540042" cy="2374900"/>
          </a:xfrm>
          <a:prstGeom prst="rect">
            <a:avLst/>
          </a:prstGeom>
        </p:spPr>
      </p:pic>
    </p:spTree>
    <p:extLst>
      <p:ext uri="{BB962C8B-B14F-4D97-AF65-F5344CB8AC3E}">
        <p14:creationId xmlns:p14="http://schemas.microsoft.com/office/powerpoint/2010/main" val="2081952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 Hub</a:t>
            </a:r>
            <a:endParaRPr lang="en-US" dirty="0"/>
          </a:p>
        </p:txBody>
      </p:sp>
      <p:pic>
        <p:nvPicPr>
          <p:cNvPr id="4" name="Content Placeholder 3" descr="Screen Shot 2017-09-07 at 8.54.15 AM.png"/>
          <p:cNvPicPr>
            <a:picLocks noGrp="1" noChangeAspect="1"/>
          </p:cNvPicPr>
          <p:nvPr>
            <p:ph idx="1"/>
          </p:nvPr>
        </p:nvPicPr>
        <p:blipFill>
          <a:blip r:embed="rId3">
            <a:extLst>
              <a:ext uri="{28A0092B-C50C-407E-A947-70E740481C1C}">
                <a14:useLocalDpi xmlns:a14="http://schemas.microsoft.com/office/drawing/2010/main" val="0"/>
              </a:ext>
            </a:extLst>
          </a:blip>
          <a:srcRect t="-10866" b="-10866"/>
          <a:stretch>
            <a:fillRect/>
          </a:stretch>
        </p:blipFill>
        <p:spPr>
          <a:xfrm>
            <a:off x="75817" y="1233713"/>
            <a:ext cx="9090932" cy="5387219"/>
          </a:xfrm>
        </p:spPr>
      </p:pic>
    </p:spTree>
    <p:extLst>
      <p:ext uri="{BB962C8B-B14F-4D97-AF65-F5344CB8AC3E}">
        <p14:creationId xmlns:p14="http://schemas.microsoft.com/office/powerpoint/2010/main" val="1153550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237067" y="660400"/>
            <a:ext cx="3952733" cy="1328750"/>
          </a:xfrm>
          <a:prstGeom prst="rect">
            <a:avLst/>
          </a:prstGeom>
        </p:spPr>
        <p:txBody>
          <a:bodyPr wrap="square" lIns="91425" tIns="91425" rIns="91425" bIns="91425" anchor="ctr" anchorCtr="0">
            <a:noAutofit/>
          </a:bodyPr>
          <a:lstStyle/>
          <a:p>
            <a:pPr lvl="0">
              <a:spcBef>
                <a:spcPts val="0"/>
              </a:spcBef>
              <a:buNone/>
            </a:pPr>
            <a:r>
              <a:rPr lang="en-US" dirty="0" smtClean="0"/>
              <a:t>Score Construction:</a:t>
            </a:r>
            <a:br>
              <a:rPr lang="en-US" dirty="0" smtClean="0"/>
            </a:br>
            <a:r>
              <a:rPr lang="en" dirty="0" smtClean="0"/>
              <a:t>Key </a:t>
            </a:r>
            <a:r>
              <a:rPr lang="en-US" dirty="0" smtClean="0"/>
              <a:t>Considerations</a:t>
            </a:r>
            <a:endParaRPr lang="en" dirty="0"/>
          </a:p>
        </p:txBody>
      </p:sp>
      <p:sp>
        <p:nvSpPr>
          <p:cNvPr id="331" name="Shape 331"/>
          <p:cNvSpPr txBox="1">
            <a:spLocks noGrp="1"/>
          </p:cNvSpPr>
          <p:nvPr>
            <p:ph type="body" idx="1"/>
          </p:nvPr>
        </p:nvSpPr>
        <p:spPr>
          <a:xfrm>
            <a:off x="457200" y="2331900"/>
            <a:ext cx="8229600" cy="4526100"/>
          </a:xfrm>
          <a:prstGeom prst="rect">
            <a:avLst/>
          </a:prstGeom>
        </p:spPr>
        <p:txBody>
          <a:bodyPr wrap="square" lIns="91425" tIns="91425" rIns="91425" bIns="91425" anchor="t" anchorCtr="0">
            <a:noAutofit/>
          </a:bodyPr>
          <a:lstStyle/>
          <a:p>
            <a:pPr marL="457200" lvl="0" indent="-228600" rtl="0">
              <a:spcBef>
                <a:spcPts val="0"/>
              </a:spcBef>
              <a:buAutoNum type="arabicPeriod"/>
            </a:pPr>
            <a:r>
              <a:rPr lang="en" sz="2800" dirty="0"/>
              <a:t>Which j’s? (Which SNPs to include?)</a:t>
            </a:r>
          </a:p>
          <a:p>
            <a:pPr marL="914400" lvl="1" indent="-228600" rtl="0">
              <a:spcBef>
                <a:spcPts val="0"/>
              </a:spcBef>
              <a:buAutoNum type="alphaLcPeriod"/>
            </a:pPr>
            <a:r>
              <a:rPr lang="en" sz="2800" dirty="0"/>
              <a:t>Strand Ambiguity</a:t>
            </a:r>
          </a:p>
          <a:p>
            <a:pPr marL="914400" lvl="1" indent="-228600" rtl="0">
              <a:spcBef>
                <a:spcPts val="0"/>
              </a:spcBef>
              <a:buAutoNum type="alphaLcPeriod"/>
            </a:pPr>
            <a:r>
              <a:rPr lang="en" sz="2800" dirty="0"/>
              <a:t>P-value thresholds</a:t>
            </a:r>
          </a:p>
          <a:p>
            <a:pPr marL="914400" lvl="1" indent="-228600" rtl="0">
              <a:spcBef>
                <a:spcPts val="0"/>
              </a:spcBef>
              <a:buAutoNum type="alphaLcPeriod"/>
            </a:pPr>
            <a:r>
              <a:rPr lang="en" sz="2800" dirty="0"/>
              <a:t>Independence of SNPs</a:t>
            </a:r>
          </a:p>
          <a:p>
            <a:pPr marL="914400" lvl="1" indent="-228600" rtl="0">
              <a:spcBef>
                <a:spcPts val="0"/>
              </a:spcBef>
              <a:buAutoNum type="alphaLcPeriod"/>
            </a:pPr>
            <a:r>
              <a:rPr lang="en" sz="2800" dirty="0"/>
              <a:t>Genotyped or imputed?</a:t>
            </a:r>
          </a:p>
          <a:p>
            <a:pPr marL="457200" lvl="0" indent="-228600" rtl="0">
              <a:spcBef>
                <a:spcPts val="0"/>
              </a:spcBef>
              <a:buAutoNum type="arabicPeriod"/>
            </a:pPr>
            <a:r>
              <a:rPr lang="en" sz="2800" dirty="0"/>
              <a:t>What are beta-weights?</a:t>
            </a:r>
          </a:p>
          <a:p>
            <a:pPr marL="457200" lvl="0" indent="-228600">
              <a:spcBef>
                <a:spcPts val="0"/>
              </a:spcBef>
              <a:buAutoNum type="arabicPeriod"/>
            </a:pPr>
            <a:r>
              <a:rPr lang="en" sz="2800" dirty="0"/>
              <a:t>Which i’s? (For whom should they apply?)</a:t>
            </a:r>
          </a:p>
        </p:txBody>
      </p:sp>
      <p:pic>
        <p:nvPicPr>
          <p:cNvPr id="332" name="Shape 332"/>
          <p:cNvPicPr preferRelativeResize="0"/>
          <p:nvPr/>
        </p:nvPicPr>
        <p:blipFill>
          <a:blip r:embed="rId3">
            <a:alphaModFix/>
          </a:blip>
          <a:stretch>
            <a:fillRect/>
          </a:stretch>
        </p:blipFill>
        <p:spPr>
          <a:xfrm>
            <a:off x="4189800" y="474675"/>
            <a:ext cx="4716250" cy="1885950"/>
          </a:xfrm>
          <a:prstGeom prst="rect">
            <a:avLst/>
          </a:prstGeom>
          <a:noFill/>
          <a:ln>
            <a:noFill/>
          </a:ln>
        </p:spPr>
      </p:pic>
    </p:spTree>
    <p:extLst>
      <p:ext uri="{BB962C8B-B14F-4D97-AF65-F5344CB8AC3E}">
        <p14:creationId xmlns:p14="http://schemas.microsoft.com/office/powerpoint/2010/main" val="1169459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lvl="0">
              <a:spcBef>
                <a:spcPts val="0"/>
              </a:spcBef>
              <a:buNone/>
            </a:pPr>
            <a:r>
              <a:rPr lang="en"/>
              <a:t>Mechanical Problem: Strand ambiguity</a:t>
            </a:r>
          </a:p>
        </p:txBody>
      </p:sp>
      <p:sp>
        <p:nvSpPr>
          <p:cNvPr id="338" name="Shape 338"/>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203200" lvl="0" indent="0" rtl="0">
              <a:spcBef>
                <a:spcPts val="0"/>
              </a:spcBef>
              <a:buNone/>
            </a:pPr>
            <a:r>
              <a:rPr lang="en"/>
              <a:t>Identifying the allele that predisposes towards an outcome can be trickier than it would seem at first blush. </a:t>
            </a:r>
          </a:p>
          <a:p>
            <a:pPr marL="0" lvl="0" indent="0">
              <a:spcBef>
                <a:spcPts val="0"/>
              </a:spcBef>
              <a:buNone/>
            </a:pPr>
            <a:endParaRPr/>
          </a:p>
        </p:txBody>
      </p:sp>
    </p:spTree>
    <p:extLst>
      <p:ext uri="{BB962C8B-B14F-4D97-AF65-F5344CB8AC3E}">
        <p14:creationId xmlns:p14="http://schemas.microsoft.com/office/powerpoint/2010/main" val="1311798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GWAS Results</a:t>
            </a:r>
          </a:p>
        </p:txBody>
      </p:sp>
      <p:pic>
        <p:nvPicPr>
          <p:cNvPr id="344" name="Shape 344"/>
          <p:cNvPicPr preferRelativeResize="0"/>
          <p:nvPr/>
        </p:nvPicPr>
        <p:blipFill rotWithShape="1">
          <a:blip r:embed="rId3">
            <a:alphaModFix/>
          </a:blip>
          <a:srcRect/>
          <a:stretch/>
        </p:blipFill>
        <p:spPr>
          <a:xfrm>
            <a:off x="0" y="1143000"/>
            <a:ext cx="9096600" cy="3276600"/>
          </a:xfrm>
          <a:prstGeom prst="rect">
            <a:avLst/>
          </a:prstGeom>
          <a:noFill/>
          <a:ln>
            <a:noFill/>
          </a:ln>
        </p:spPr>
      </p:pic>
    </p:spTree>
    <p:extLst>
      <p:ext uri="{BB962C8B-B14F-4D97-AF65-F5344CB8AC3E}">
        <p14:creationId xmlns:p14="http://schemas.microsoft.com/office/powerpoint/2010/main" val="100137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GWAS Results</a:t>
            </a:r>
          </a:p>
        </p:txBody>
      </p:sp>
      <p:pic>
        <p:nvPicPr>
          <p:cNvPr id="350" name="Shape 350"/>
          <p:cNvPicPr preferRelativeResize="0"/>
          <p:nvPr/>
        </p:nvPicPr>
        <p:blipFill rotWithShape="1">
          <a:blip r:embed="rId3">
            <a:alphaModFix/>
          </a:blip>
          <a:srcRect/>
          <a:stretch/>
        </p:blipFill>
        <p:spPr>
          <a:xfrm>
            <a:off x="0" y="1143000"/>
            <a:ext cx="9096600" cy="3276600"/>
          </a:xfrm>
          <a:prstGeom prst="rect">
            <a:avLst/>
          </a:prstGeom>
          <a:noFill/>
          <a:ln>
            <a:noFill/>
          </a:ln>
        </p:spPr>
      </p:pic>
      <p:sp>
        <p:nvSpPr>
          <p:cNvPr id="351" name="Shape 351"/>
          <p:cNvSpPr txBox="1"/>
          <p:nvPr/>
        </p:nvSpPr>
        <p:spPr>
          <a:xfrm>
            <a:off x="685800" y="4495800"/>
            <a:ext cx="8001000" cy="13233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 sz="2800">
                <a:solidFill>
                  <a:schemeClr val="dk1"/>
                </a:solidFill>
                <a:latin typeface="Calibri"/>
                <a:ea typeface="Calibri"/>
                <a:cs typeface="Calibri"/>
                <a:sym typeface="Calibri"/>
              </a:rPr>
              <a:t>Empirical Data</a:t>
            </a:r>
          </a:p>
          <a:p>
            <a:pPr marL="0" marR="0" lvl="0" indent="0" algn="l" rtl="0">
              <a:spcBef>
                <a:spcPts val="0"/>
              </a:spcBef>
              <a:buSzPct val="25000"/>
              <a:buNone/>
            </a:pPr>
            <a:r>
              <a:rPr lang="en" sz="2800">
                <a:solidFill>
                  <a:schemeClr val="dk1"/>
                </a:solidFill>
                <a:latin typeface="Calibri"/>
                <a:ea typeface="Calibri"/>
                <a:cs typeface="Calibri"/>
                <a:sym typeface="Calibri"/>
              </a:rPr>
              <a:t>1  rs3934834   0  1005806  A  G</a:t>
            </a:r>
          </a:p>
          <a:p>
            <a:pPr marL="0" marR="0" lvl="0" indent="0" algn="l" rtl="0">
              <a:spcBef>
                <a:spcPts val="0"/>
              </a:spcBef>
              <a:buNone/>
            </a:pPr>
            <a:endParaRPr sz="2400">
              <a:solidFill>
                <a:schemeClr val="dk1"/>
              </a:solidFill>
              <a:latin typeface="Calibri"/>
              <a:ea typeface="Calibri"/>
              <a:cs typeface="Calibri"/>
              <a:sym typeface="Calibri"/>
            </a:endParaRPr>
          </a:p>
        </p:txBody>
      </p:sp>
      <p:cxnSp>
        <p:nvCxnSpPr>
          <p:cNvPr id="352" name="Shape 352"/>
          <p:cNvCxnSpPr/>
          <p:nvPr/>
        </p:nvCxnSpPr>
        <p:spPr>
          <a:xfrm rot="10800000">
            <a:off x="914400" y="2057400"/>
            <a:ext cx="1066800" cy="2895600"/>
          </a:xfrm>
          <a:prstGeom prst="straightConnector1">
            <a:avLst/>
          </a:prstGeom>
          <a:noFill/>
          <a:ln w="22225" cap="flat" cmpd="sng">
            <a:solidFill>
              <a:schemeClr val="dk1"/>
            </a:solidFill>
            <a:prstDash val="solid"/>
            <a:round/>
            <a:headEnd type="none" w="med" len="med"/>
            <a:tailEnd type="stealth" w="lg" len="lg"/>
          </a:ln>
        </p:spPr>
      </p:cxnSp>
    </p:spTree>
    <p:extLst>
      <p:ext uri="{BB962C8B-B14F-4D97-AF65-F5344CB8AC3E}">
        <p14:creationId xmlns:p14="http://schemas.microsoft.com/office/powerpoint/2010/main" val="3479858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Strand issues</a:t>
            </a:r>
          </a:p>
        </p:txBody>
      </p:sp>
      <p:sp>
        <p:nvSpPr>
          <p:cNvPr id="367" name="Shape 367"/>
          <p:cNvSpPr txBox="1">
            <a:spLocks noGrp="1"/>
          </p:cNvSpPr>
          <p:nvPr>
            <p:ph type="body" idx="1"/>
          </p:nvPr>
        </p:nvSpPr>
        <p:spPr>
          <a:xfrm>
            <a:off x="457200" y="1600200"/>
            <a:ext cx="82296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3200" b="0" i="0" u="none" strike="noStrike" cap="none">
                <a:solidFill>
                  <a:schemeClr val="dk1"/>
                </a:solidFill>
                <a:latin typeface="Calibri"/>
                <a:ea typeface="Calibri"/>
                <a:cs typeface="Calibri"/>
                <a:sym typeface="Calibri"/>
              </a:rPr>
              <a:t>Paired bases: A-T, C-G</a:t>
            </a:r>
          </a:p>
          <a:p>
            <a:pPr marL="342900" marR="0" lvl="0" indent="-342900" algn="l" rtl="0">
              <a:spcBef>
                <a:spcPts val="640"/>
              </a:spcBef>
              <a:spcAft>
                <a:spcPts val="0"/>
              </a:spcAft>
              <a:buClr>
                <a:schemeClr val="dk1"/>
              </a:buClr>
              <a:buSzPct val="100000"/>
              <a:buFont typeface="Arial"/>
              <a:buChar char="•"/>
            </a:pPr>
            <a:r>
              <a:rPr lang="en" sz="3200" b="0" i="0" u="none" strike="noStrike" cap="none">
                <a:solidFill>
                  <a:schemeClr val="dk1"/>
                </a:solidFill>
                <a:latin typeface="Calibri"/>
                <a:ea typeface="Calibri"/>
                <a:cs typeface="Calibri"/>
                <a:sym typeface="Calibri"/>
              </a:rPr>
              <a:t>Fwd strand A/C implies reverse strand T/G</a:t>
            </a:r>
          </a:p>
          <a:p>
            <a:pPr marL="342900" marR="0" lvl="0" indent="-342900" algn="l" rtl="0">
              <a:spcBef>
                <a:spcPts val="640"/>
              </a:spcBef>
              <a:spcAft>
                <a:spcPts val="0"/>
              </a:spcAft>
              <a:buClr>
                <a:schemeClr val="dk1"/>
              </a:buClr>
              <a:buSzPct val="100000"/>
              <a:buFont typeface="Arial"/>
              <a:buChar char="•"/>
            </a:pPr>
            <a:r>
              <a:rPr lang="en" sz="3200" b="0" i="0" u="none" strike="noStrike" cap="none">
                <a:solidFill>
                  <a:schemeClr val="dk1"/>
                </a:solidFill>
                <a:latin typeface="Calibri"/>
                <a:ea typeface="Calibri"/>
                <a:cs typeface="Calibri"/>
                <a:sym typeface="Calibri"/>
              </a:rPr>
              <a:t>Suppose GWAS identifies A as risk allele. [note: they may not give you other allele.]</a:t>
            </a:r>
          </a:p>
          <a:p>
            <a:pPr marL="342900" marR="0" lvl="0" indent="-342900" algn="l" rtl="0">
              <a:spcBef>
                <a:spcPts val="640"/>
              </a:spcBef>
              <a:spcAft>
                <a:spcPts val="0"/>
              </a:spcAft>
              <a:buClr>
                <a:schemeClr val="dk1"/>
              </a:buClr>
              <a:buSzPct val="100000"/>
              <a:buFont typeface="Arial"/>
              <a:buChar char="•"/>
            </a:pPr>
            <a:r>
              <a:rPr lang="en" sz="3200" b="0" i="0" u="none" strike="noStrike" cap="none">
                <a:solidFill>
                  <a:schemeClr val="dk1"/>
                </a:solidFill>
                <a:latin typeface="Calibri"/>
                <a:ea typeface="Calibri"/>
                <a:cs typeface="Calibri"/>
                <a:sym typeface="Calibri"/>
              </a:rPr>
              <a:t>Your data:</a:t>
            </a:r>
          </a:p>
          <a:p>
            <a:pPr marL="742950" marR="0" lvl="1" indent="-285750" algn="l" rtl="0">
              <a:spcBef>
                <a:spcPts val="56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pic>
        <p:nvPicPr>
          <p:cNvPr id="368" name="Shape 368"/>
          <p:cNvPicPr preferRelativeResize="0"/>
          <p:nvPr/>
        </p:nvPicPr>
        <p:blipFill rotWithShape="1">
          <a:blip r:embed="rId3">
            <a:alphaModFix/>
          </a:blip>
          <a:srcRect/>
          <a:stretch/>
        </p:blipFill>
        <p:spPr>
          <a:xfrm>
            <a:off x="1752600" y="4572000"/>
            <a:ext cx="5283300" cy="1790700"/>
          </a:xfrm>
          <a:prstGeom prst="rect">
            <a:avLst/>
          </a:prstGeom>
          <a:noFill/>
          <a:ln>
            <a:noFill/>
          </a:ln>
        </p:spPr>
      </p:pic>
    </p:spTree>
    <p:extLst>
      <p:ext uri="{BB962C8B-B14F-4D97-AF65-F5344CB8AC3E}">
        <p14:creationId xmlns:p14="http://schemas.microsoft.com/office/powerpoint/2010/main" val="4102525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321734" y="1413934"/>
            <a:ext cx="8229600" cy="4876800"/>
          </a:xfrm>
        </p:spPr>
        <p:txBody>
          <a:bodyPr/>
          <a:lstStyle/>
          <a:p>
            <a:r>
              <a:rPr lang="en-US" dirty="0" smtClean="0"/>
              <a:t>Perspective of a social scientist </a:t>
            </a:r>
          </a:p>
          <a:p>
            <a:r>
              <a:rPr lang="en-US" dirty="0" smtClean="0"/>
              <a:t>Genetics can be tools we incorporate into work we do</a:t>
            </a:r>
          </a:p>
          <a:p>
            <a:pPr marL="0" indent="0">
              <a:buNone/>
            </a:pPr>
            <a:endParaRPr lang="en-US" dirty="0" smtClean="0"/>
          </a:p>
          <a:p>
            <a:r>
              <a:rPr lang="en-US" dirty="0" smtClean="0"/>
              <a:t>When/How/Do we agnostic can we remain to biology?</a:t>
            </a:r>
          </a:p>
          <a:p>
            <a:r>
              <a:rPr lang="en-US" dirty="0" smtClean="0"/>
              <a:t>When/How/Do we wrangle with (social) environment?</a:t>
            </a:r>
            <a:endParaRPr lang="en-US" dirty="0"/>
          </a:p>
        </p:txBody>
      </p:sp>
    </p:spTree>
    <p:extLst>
      <p:ext uri="{BB962C8B-B14F-4D97-AF65-F5344CB8AC3E}">
        <p14:creationId xmlns:p14="http://schemas.microsoft.com/office/powerpoint/2010/main" val="4252866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74650"/>
            <a:ext cx="4821600" cy="1143000"/>
          </a:xfrm>
          <a:prstGeom prst="rect">
            <a:avLst/>
          </a:prstGeom>
        </p:spPr>
        <p:txBody>
          <a:bodyPr wrap="square" lIns="91425" tIns="91425" rIns="91425" bIns="91425" anchor="ctr" anchorCtr="0">
            <a:noAutofit/>
          </a:bodyPr>
          <a:lstStyle/>
          <a:p>
            <a:pPr lvl="0">
              <a:spcBef>
                <a:spcPts val="0"/>
              </a:spcBef>
              <a:buNone/>
            </a:pPr>
            <a:r>
              <a:rPr lang="en"/>
              <a:t>Choice of p-value</a:t>
            </a:r>
          </a:p>
        </p:txBody>
      </p:sp>
      <p:pic>
        <p:nvPicPr>
          <p:cNvPr id="383" name="Shape 383"/>
          <p:cNvPicPr preferRelativeResize="0"/>
          <p:nvPr/>
        </p:nvPicPr>
        <p:blipFill>
          <a:blip r:embed="rId3">
            <a:alphaModFix/>
          </a:blip>
          <a:stretch>
            <a:fillRect/>
          </a:stretch>
        </p:blipFill>
        <p:spPr>
          <a:xfrm>
            <a:off x="0" y="1640500"/>
            <a:ext cx="6418125" cy="5217500"/>
          </a:xfrm>
          <a:prstGeom prst="rect">
            <a:avLst/>
          </a:prstGeom>
          <a:noFill/>
          <a:ln>
            <a:noFill/>
          </a:ln>
        </p:spPr>
      </p:pic>
      <p:sp>
        <p:nvSpPr>
          <p:cNvPr id="384" name="Shape 384"/>
          <p:cNvSpPr txBox="1">
            <a:spLocks noGrp="1"/>
          </p:cNvSpPr>
          <p:nvPr>
            <p:ph type="body" idx="1"/>
          </p:nvPr>
        </p:nvSpPr>
        <p:spPr>
          <a:xfrm>
            <a:off x="5320225" y="1015817"/>
            <a:ext cx="3333300" cy="5394900"/>
          </a:xfrm>
          <a:prstGeom prst="rect">
            <a:avLst/>
          </a:prstGeom>
        </p:spPr>
        <p:txBody>
          <a:bodyPr wrap="square" lIns="91425" tIns="91425" rIns="91425" bIns="91425" anchor="t" anchorCtr="0">
            <a:noAutofit/>
          </a:bodyPr>
          <a:lstStyle/>
          <a:p>
            <a:pPr marL="457200" lvl="0" indent="-228600" rtl="0">
              <a:spcBef>
                <a:spcPts val="0"/>
              </a:spcBef>
            </a:pPr>
            <a:r>
              <a:rPr lang="en" dirty="0"/>
              <a:t>There is a theoretical optimum</a:t>
            </a:r>
          </a:p>
          <a:p>
            <a:pPr marL="457200" lvl="0" indent="-228600">
              <a:spcBef>
                <a:spcPts val="0"/>
              </a:spcBef>
            </a:pPr>
            <a:r>
              <a:rPr lang="en" dirty="0"/>
              <a:t>It depends on knowledge of trait’s genetic architecture we don’t generally have. </a:t>
            </a:r>
          </a:p>
        </p:txBody>
      </p:sp>
    </p:spTree>
    <p:extLst>
      <p:ext uri="{BB962C8B-B14F-4D97-AF65-F5344CB8AC3E}">
        <p14:creationId xmlns:p14="http://schemas.microsoft.com/office/powerpoint/2010/main" val="149997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lvl="0">
              <a:spcBef>
                <a:spcPts val="0"/>
              </a:spcBef>
              <a:buNone/>
            </a:pPr>
            <a:r>
              <a:rPr lang="en" dirty="0"/>
              <a:t>P-value threshold</a:t>
            </a:r>
          </a:p>
        </p:txBody>
      </p:sp>
      <p:sp>
        <p:nvSpPr>
          <p:cNvPr id="390" name="Shape 390"/>
          <p:cNvSpPr txBox="1">
            <a:spLocks noGrp="1"/>
          </p:cNvSpPr>
          <p:nvPr>
            <p:ph type="body" idx="1"/>
          </p:nvPr>
        </p:nvSpPr>
        <p:spPr>
          <a:xfrm>
            <a:off x="457200" y="1600200"/>
            <a:ext cx="3408300" cy="5136000"/>
          </a:xfrm>
          <a:prstGeom prst="rect">
            <a:avLst/>
          </a:prstGeom>
        </p:spPr>
        <p:txBody>
          <a:bodyPr wrap="square" lIns="91425" tIns="91425" rIns="91425" bIns="91425" anchor="t" anchorCtr="0">
            <a:noAutofit/>
          </a:bodyPr>
          <a:lstStyle/>
          <a:p>
            <a:pPr marL="203200" lvl="0" indent="0" rtl="0">
              <a:spcBef>
                <a:spcPts val="0"/>
              </a:spcBef>
              <a:buNone/>
            </a:pPr>
            <a:r>
              <a:rPr lang="en" dirty="0"/>
              <a:t>General rule: More genetic information yields better prediction. </a:t>
            </a:r>
          </a:p>
          <a:p>
            <a:pPr marL="457200" lvl="0" indent="-228600" rtl="0">
              <a:spcBef>
                <a:spcPts val="0"/>
              </a:spcBef>
            </a:pPr>
            <a:r>
              <a:rPr lang="en" dirty="0"/>
              <a:t>Most research use lenient p-value threshold. </a:t>
            </a:r>
          </a:p>
          <a:p>
            <a:pPr marL="457200" lvl="0" indent="-228600">
              <a:spcBef>
                <a:spcPts val="0"/>
              </a:spcBef>
            </a:pPr>
            <a:r>
              <a:rPr lang="en" dirty="0"/>
              <a:t>Low weights for low p-values</a:t>
            </a:r>
          </a:p>
        </p:txBody>
      </p:sp>
    </p:spTree>
    <p:extLst>
      <p:ext uri="{BB962C8B-B14F-4D97-AF65-F5344CB8AC3E}">
        <p14:creationId xmlns:p14="http://schemas.microsoft.com/office/powerpoint/2010/main" val="2455248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P-value threshold</a:t>
            </a:r>
            <a:endParaRPr lang="en-US" dirty="0"/>
          </a:p>
        </p:txBody>
      </p:sp>
      <p:pic>
        <p:nvPicPr>
          <p:cNvPr id="4" name="Shape 391"/>
          <p:cNvPicPr preferRelativeResize="0">
            <a:picLocks noGrp="1"/>
          </p:cNvPicPr>
          <p:nvPr>
            <p:ph idx="1"/>
          </p:nvPr>
        </p:nvPicPr>
        <p:blipFill>
          <a:blip r:embed="rId2">
            <a:alphaModFix/>
          </a:blip>
          <a:srcRect l="353" r="353"/>
          <a:stretch>
            <a:fillRect/>
          </a:stretch>
        </p:blipFill>
        <p:spPr>
          <a:prstGeom prst="rect">
            <a:avLst/>
          </a:prstGeom>
          <a:noFill/>
          <a:ln>
            <a:noFill/>
          </a:ln>
        </p:spPr>
      </p:pic>
    </p:spTree>
    <p:extLst>
      <p:ext uri="{BB962C8B-B14F-4D97-AF65-F5344CB8AC3E}">
        <p14:creationId xmlns:p14="http://schemas.microsoft.com/office/powerpoint/2010/main" val="2391264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lvl="0">
              <a:spcBef>
                <a:spcPts val="0"/>
              </a:spcBef>
              <a:buNone/>
            </a:pPr>
            <a:r>
              <a:rPr lang="en"/>
              <a:t>Two points re p-values</a:t>
            </a:r>
          </a:p>
        </p:txBody>
      </p:sp>
      <p:sp>
        <p:nvSpPr>
          <p:cNvPr id="397" name="Shape 397"/>
          <p:cNvSpPr txBox="1">
            <a:spLocks noGrp="1"/>
          </p:cNvSpPr>
          <p:nvPr>
            <p:ph type="body" idx="1"/>
          </p:nvPr>
        </p:nvSpPr>
        <p:spPr>
          <a:xfrm>
            <a:off x="457200" y="1600200"/>
            <a:ext cx="4038600" cy="4526100"/>
          </a:xfrm>
          <a:prstGeom prst="rect">
            <a:avLst/>
          </a:prstGeom>
        </p:spPr>
        <p:txBody>
          <a:bodyPr wrap="square" lIns="91425" tIns="91425" rIns="91425" bIns="91425" anchor="t" anchorCtr="0">
            <a:noAutofit/>
          </a:bodyPr>
          <a:lstStyle/>
          <a:p>
            <a:pPr lvl="0">
              <a:spcBef>
                <a:spcPts val="0"/>
              </a:spcBef>
              <a:buNone/>
            </a:pPr>
            <a:r>
              <a:rPr lang="en"/>
              <a:t>Top hits scores</a:t>
            </a:r>
          </a:p>
          <a:p>
            <a:pPr marL="457200" lvl="0" indent="-228600" rtl="0">
              <a:spcBef>
                <a:spcPts val="0"/>
              </a:spcBef>
            </a:pPr>
            <a:r>
              <a:rPr lang="en"/>
              <a:t>Scores constructed using only genome-wide significant hits. </a:t>
            </a:r>
          </a:p>
          <a:p>
            <a:pPr marL="457200" lvl="0" indent="-228600" rtl="0">
              <a:spcBef>
                <a:spcPts val="0"/>
              </a:spcBef>
            </a:pPr>
            <a:r>
              <a:rPr lang="en"/>
              <a:t>Useful when you might be interested in understanding the relevant biology. </a:t>
            </a:r>
          </a:p>
          <a:p>
            <a:pPr marL="914400" lvl="1" indent="-228600">
              <a:spcBef>
                <a:spcPts val="0"/>
              </a:spcBef>
            </a:pPr>
            <a:r>
              <a:rPr lang="en"/>
              <a:t>Mendelian randomization? </a:t>
            </a:r>
          </a:p>
        </p:txBody>
      </p:sp>
      <p:sp>
        <p:nvSpPr>
          <p:cNvPr id="398" name="Shape 398"/>
          <p:cNvSpPr txBox="1">
            <a:spLocks noGrp="1"/>
          </p:cNvSpPr>
          <p:nvPr>
            <p:ph type="body" idx="2"/>
          </p:nvPr>
        </p:nvSpPr>
        <p:spPr>
          <a:xfrm>
            <a:off x="4648200" y="1600200"/>
            <a:ext cx="4038600" cy="4526100"/>
          </a:xfrm>
          <a:prstGeom prst="rect">
            <a:avLst/>
          </a:prstGeom>
        </p:spPr>
        <p:txBody>
          <a:bodyPr wrap="square" lIns="91425" tIns="91425" rIns="91425" bIns="91425" anchor="t" anchorCtr="0">
            <a:noAutofit/>
          </a:bodyPr>
          <a:lstStyle/>
          <a:p>
            <a:pPr lvl="0">
              <a:spcBef>
                <a:spcPts val="0"/>
              </a:spcBef>
              <a:buNone/>
            </a:pPr>
            <a:r>
              <a:rPr lang="en"/>
              <a:t>Beware overfitting!</a:t>
            </a:r>
          </a:p>
          <a:p>
            <a:pPr marL="457200" lvl="0" indent="-228600">
              <a:spcBef>
                <a:spcPts val="0"/>
              </a:spcBef>
            </a:pPr>
            <a:r>
              <a:rPr lang="en"/>
              <a:t>Optimization of p-value threshold should not take place in your analytic sample. </a:t>
            </a:r>
          </a:p>
          <a:p>
            <a:pPr lvl="0">
              <a:spcBef>
                <a:spcPts val="0"/>
              </a:spcBef>
              <a:buNone/>
            </a:pPr>
            <a:endParaRPr/>
          </a:p>
        </p:txBody>
      </p:sp>
    </p:spTree>
    <p:extLst>
      <p:ext uri="{BB962C8B-B14F-4D97-AF65-F5344CB8AC3E}">
        <p14:creationId xmlns:p14="http://schemas.microsoft.com/office/powerpoint/2010/main" val="2478457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Linkage</a:t>
            </a:r>
          </a:p>
        </p:txBody>
      </p:sp>
      <p:pic>
        <p:nvPicPr>
          <p:cNvPr id="404" name="Shape 404" descr="linkage.jpeg"/>
          <p:cNvPicPr preferRelativeResize="0"/>
          <p:nvPr/>
        </p:nvPicPr>
        <p:blipFill rotWithShape="1">
          <a:blip r:embed="rId3">
            <a:alphaModFix/>
          </a:blip>
          <a:srcRect/>
          <a:stretch/>
        </p:blipFill>
        <p:spPr>
          <a:xfrm>
            <a:off x="457200" y="1209457"/>
            <a:ext cx="8229600" cy="5200666"/>
          </a:xfrm>
          <a:prstGeom prst="rect">
            <a:avLst/>
          </a:prstGeom>
          <a:noFill/>
          <a:ln>
            <a:noFill/>
          </a:ln>
        </p:spPr>
      </p:pic>
    </p:spTree>
    <p:extLst>
      <p:ext uri="{BB962C8B-B14F-4D97-AF65-F5344CB8AC3E}">
        <p14:creationId xmlns:p14="http://schemas.microsoft.com/office/powerpoint/2010/main" val="2387687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lvl="0">
              <a:spcBef>
                <a:spcPts val="0"/>
              </a:spcBef>
              <a:buNone/>
            </a:pPr>
            <a:r>
              <a:rPr lang="en"/>
              <a:t>Why is linkage relevant here?</a:t>
            </a:r>
          </a:p>
        </p:txBody>
      </p:sp>
      <p:sp>
        <p:nvSpPr>
          <p:cNvPr id="410" name="Shape 410"/>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228600" rtl="0">
              <a:spcBef>
                <a:spcPts val="0"/>
              </a:spcBef>
            </a:pPr>
            <a:r>
              <a:rPr lang="en"/>
              <a:t>What do we want out of PGS?</a:t>
            </a:r>
          </a:p>
          <a:p>
            <a:pPr marL="914400" lvl="1" indent="-228600" rtl="0">
              <a:spcBef>
                <a:spcPts val="0"/>
              </a:spcBef>
            </a:pPr>
            <a:r>
              <a:rPr lang="en"/>
              <a:t>Create a proxy that captures biological predisposition or risk. </a:t>
            </a:r>
          </a:p>
          <a:p>
            <a:pPr marL="457200" lvl="0" indent="-228600" rtl="0">
              <a:spcBef>
                <a:spcPts val="0"/>
              </a:spcBef>
            </a:pPr>
            <a:r>
              <a:rPr lang="en"/>
              <a:t>If too many SNPs in linkage with a causal locus are included, we might overemphasize that locus in score. </a:t>
            </a:r>
          </a:p>
          <a:p>
            <a:pPr marL="914400" lvl="1" indent="-228600" rtl="0">
              <a:spcBef>
                <a:spcPts val="0"/>
              </a:spcBef>
            </a:pPr>
            <a:r>
              <a:rPr lang="en"/>
              <a:t>Chip design</a:t>
            </a:r>
          </a:p>
          <a:p>
            <a:pPr marL="457200" lvl="0" indent="-228600" rtl="0">
              <a:spcBef>
                <a:spcPts val="0"/>
              </a:spcBef>
            </a:pPr>
            <a:r>
              <a:rPr lang="en"/>
              <a:t>Tricky problem</a:t>
            </a:r>
          </a:p>
          <a:p>
            <a:pPr marL="914400" lvl="1" indent="-228600">
              <a:spcBef>
                <a:spcPts val="0"/>
              </a:spcBef>
            </a:pPr>
            <a:r>
              <a:rPr lang="en"/>
              <a:t>Removing non-causal (but associated) SNPs necessitates knowledge of causal SNPs which we don’t have.</a:t>
            </a:r>
          </a:p>
        </p:txBody>
      </p:sp>
    </p:spTree>
    <p:extLst>
      <p:ext uri="{BB962C8B-B14F-4D97-AF65-F5344CB8AC3E}">
        <p14:creationId xmlns:p14="http://schemas.microsoft.com/office/powerpoint/2010/main" val="1354322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lvl="0">
              <a:spcBef>
                <a:spcPts val="0"/>
              </a:spcBef>
              <a:buNone/>
            </a:pPr>
            <a:r>
              <a:rPr lang="en"/>
              <a:t>Many options</a:t>
            </a:r>
          </a:p>
        </p:txBody>
      </p:sp>
      <p:sp>
        <p:nvSpPr>
          <p:cNvPr id="416" name="Shape 416"/>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228600" rtl="0">
              <a:spcBef>
                <a:spcPts val="0"/>
              </a:spcBef>
            </a:pPr>
            <a:r>
              <a:rPr lang="en"/>
              <a:t>Use all SNPs [aka do nothing]</a:t>
            </a:r>
          </a:p>
          <a:p>
            <a:pPr marL="457200" lvl="0" indent="-228600" rtl="0">
              <a:spcBef>
                <a:spcPts val="0"/>
              </a:spcBef>
            </a:pPr>
            <a:r>
              <a:rPr lang="en"/>
              <a:t>Pruning</a:t>
            </a:r>
          </a:p>
          <a:p>
            <a:pPr marL="914400" lvl="1" indent="-228600" rtl="0">
              <a:spcBef>
                <a:spcPts val="0"/>
              </a:spcBef>
            </a:pPr>
            <a:r>
              <a:rPr lang="en"/>
              <a:t>Traditional approach to identifying independent markers involved random selection.</a:t>
            </a:r>
          </a:p>
          <a:p>
            <a:pPr marL="457200" lvl="0" indent="-228600" rtl="0">
              <a:spcBef>
                <a:spcPts val="0"/>
              </a:spcBef>
            </a:pPr>
            <a:r>
              <a:rPr lang="en"/>
              <a:t>Clumping</a:t>
            </a:r>
          </a:p>
          <a:p>
            <a:pPr marL="914400" lvl="1" indent="-393065" rtl="0">
              <a:lnSpc>
                <a:spcPct val="90000"/>
              </a:lnSpc>
              <a:spcBef>
                <a:spcPts val="518"/>
              </a:spcBef>
              <a:buSzPct val="99615"/>
            </a:pPr>
            <a:r>
              <a:rPr lang="en" sz="2590"/>
              <a:t>Select variants in LD blocks that are most highly associated with outcome.</a:t>
            </a:r>
          </a:p>
          <a:p>
            <a:pPr marL="0" lvl="0" indent="0">
              <a:spcBef>
                <a:spcPts val="0"/>
              </a:spcBef>
              <a:buNone/>
            </a:pPr>
            <a:endParaRPr/>
          </a:p>
        </p:txBody>
      </p:sp>
    </p:spTree>
    <p:extLst>
      <p:ext uri="{BB962C8B-B14F-4D97-AF65-F5344CB8AC3E}">
        <p14:creationId xmlns:p14="http://schemas.microsoft.com/office/powerpoint/2010/main" val="439620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lvl="0">
              <a:spcBef>
                <a:spcPts val="0"/>
              </a:spcBef>
              <a:buNone/>
            </a:pPr>
            <a:r>
              <a:rPr lang="en"/>
              <a:t>Imputed or Genotyped SNPs</a:t>
            </a:r>
          </a:p>
        </p:txBody>
      </p:sp>
      <p:sp>
        <p:nvSpPr>
          <p:cNvPr id="430" name="Shape 430"/>
          <p:cNvSpPr txBox="1">
            <a:spLocks noGrp="1"/>
          </p:cNvSpPr>
          <p:nvPr>
            <p:ph type="body" idx="1"/>
          </p:nvPr>
        </p:nvSpPr>
        <p:spPr>
          <a:xfrm>
            <a:off x="457200" y="1600200"/>
            <a:ext cx="7731300" cy="5093100"/>
          </a:xfrm>
          <a:prstGeom prst="rect">
            <a:avLst/>
          </a:prstGeom>
        </p:spPr>
        <p:txBody>
          <a:bodyPr wrap="square" lIns="91425" tIns="91425" rIns="91425" bIns="91425" anchor="t" anchorCtr="0">
            <a:noAutofit/>
          </a:bodyPr>
          <a:lstStyle/>
          <a:p>
            <a:pPr marL="457200" lvl="0" indent="-228600" rtl="0">
              <a:spcBef>
                <a:spcPts val="0"/>
              </a:spcBef>
            </a:pPr>
            <a:r>
              <a:rPr lang="en"/>
              <a:t>Imputation quality may vary as a function of ancestry</a:t>
            </a:r>
          </a:p>
          <a:p>
            <a:pPr marL="457200" lvl="0" indent="-228600">
              <a:spcBef>
                <a:spcPts val="0"/>
              </a:spcBef>
            </a:pPr>
            <a:r>
              <a:rPr lang="en"/>
              <a:t>Probably worth knowing whether key results are sensitive to this choice re score construction. </a:t>
            </a:r>
          </a:p>
        </p:txBody>
      </p:sp>
    </p:spTree>
    <p:extLst>
      <p:ext uri="{BB962C8B-B14F-4D97-AF65-F5344CB8AC3E}">
        <p14:creationId xmlns:p14="http://schemas.microsoft.com/office/powerpoint/2010/main" val="1876462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2" name="Shape 492"/>
          <p:cNvPicPr preferRelativeResize="0"/>
          <p:nvPr/>
        </p:nvPicPr>
        <p:blipFill>
          <a:blip r:embed="rId3">
            <a:alphaModFix/>
          </a:blip>
          <a:stretch>
            <a:fillRect/>
          </a:stretch>
        </p:blipFill>
        <p:spPr>
          <a:xfrm>
            <a:off x="152399" y="503236"/>
            <a:ext cx="8602133" cy="4772026"/>
          </a:xfrm>
          <a:prstGeom prst="rect">
            <a:avLst/>
          </a:prstGeom>
          <a:noFill/>
          <a:ln>
            <a:noFill/>
          </a:ln>
        </p:spPr>
      </p:pic>
      <p:pic>
        <p:nvPicPr>
          <p:cNvPr id="493" name="Shape 493"/>
          <p:cNvPicPr preferRelativeResize="0"/>
          <p:nvPr/>
        </p:nvPicPr>
        <p:blipFill>
          <a:blip r:embed="rId4">
            <a:alphaModFix/>
          </a:blip>
          <a:stretch>
            <a:fillRect/>
          </a:stretch>
        </p:blipFill>
        <p:spPr>
          <a:xfrm>
            <a:off x="152400" y="5275262"/>
            <a:ext cx="6696075" cy="1409700"/>
          </a:xfrm>
          <a:prstGeom prst="rect">
            <a:avLst/>
          </a:prstGeom>
          <a:noFill/>
          <a:ln>
            <a:noFill/>
          </a:ln>
        </p:spPr>
      </p:pic>
    </p:spTree>
    <p:extLst>
      <p:ext uri="{BB962C8B-B14F-4D97-AF65-F5344CB8AC3E}">
        <p14:creationId xmlns:p14="http://schemas.microsoft.com/office/powerpoint/2010/main" val="3098137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body" idx="1"/>
          </p:nvPr>
        </p:nvSpPr>
        <p:spPr>
          <a:xfrm>
            <a:off x="372533" y="423332"/>
            <a:ext cx="8551333" cy="1422401"/>
          </a:xfrm>
          <a:prstGeom prst="rect">
            <a:avLst/>
          </a:prstGeom>
        </p:spPr>
        <p:txBody>
          <a:bodyPr wrap="square" lIns="91425" tIns="91425" rIns="91425" bIns="91425" anchor="t" anchorCtr="0">
            <a:noAutofit/>
          </a:bodyPr>
          <a:lstStyle/>
          <a:p>
            <a:pPr marL="457200" lvl="0" indent="-228600">
              <a:spcBef>
                <a:spcPts val="0"/>
              </a:spcBef>
            </a:pPr>
            <a:r>
              <a:rPr lang="en" dirty="0"/>
              <a:t>How sensitive are scores to this set of choices?</a:t>
            </a:r>
          </a:p>
        </p:txBody>
      </p:sp>
      <p:pic>
        <p:nvPicPr>
          <p:cNvPr id="499" name="Shape 499"/>
          <p:cNvPicPr preferRelativeResize="0"/>
          <p:nvPr/>
        </p:nvPicPr>
        <p:blipFill>
          <a:blip r:embed="rId3">
            <a:alphaModFix/>
          </a:blip>
          <a:stretch>
            <a:fillRect/>
          </a:stretch>
        </p:blipFill>
        <p:spPr>
          <a:xfrm>
            <a:off x="301605" y="1399517"/>
            <a:ext cx="8842395" cy="4307017"/>
          </a:xfrm>
          <a:prstGeom prst="rect">
            <a:avLst/>
          </a:prstGeom>
          <a:noFill/>
          <a:ln>
            <a:noFill/>
          </a:ln>
        </p:spPr>
      </p:pic>
    </p:spTree>
    <p:extLst>
      <p:ext uri="{BB962C8B-B14F-4D97-AF65-F5344CB8AC3E}">
        <p14:creationId xmlns:p14="http://schemas.microsoft.com/office/powerpoint/2010/main" val="1218688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other words…</a:t>
            </a:r>
            <a:endParaRPr lang="en-US" dirty="0"/>
          </a:p>
        </p:txBody>
      </p:sp>
      <p:pic>
        <p:nvPicPr>
          <p:cNvPr id="4" name="Content Placeholder 3" descr="IMG_8002579FA2BA-1.jpeg"/>
          <p:cNvPicPr>
            <a:picLocks noGrp="1" noChangeAspect="1"/>
          </p:cNvPicPr>
          <p:nvPr>
            <p:ph idx="1"/>
          </p:nvPr>
        </p:nvPicPr>
        <p:blipFill>
          <a:blip r:embed="rId3">
            <a:extLst>
              <a:ext uri="{28A0092B-C50C-407E-A947-70E740481C1C}">
                <a14:useLocalDpi xmlns:a14="http://schemas.microsoft.com/office/drawing/2010/main" val="0"/>
              </a:ext>
            </a:extLst>
          </a:blip>
          <a:srcRect l="-62500" r="-62500"/>
          <a:stretch>
            <a:fillRect/>
          </a:stretch>
        </p:blipFill>
        <p:spPr>
          <a:xfrm>
            <a:off x="-161245" y="1233714"/>
            <a:ext cx="9233807" cy="5471886"/>
          </a:xfrm>
        </p:spPr>
      </p:pic>
    </p:spTree>
    <p:extLst>
      <p:ext uri="{BB962C8B-B14F-4D97-AF65-F5344CB8AC3E}">
        <p14:creationId xmlns:p14="http://schemas.microsoft.com/office/powerpoint/2010/main" val="129533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a:solidFill>
                  <a:schemeClr val="dk1"/>
                </a:solidFill>
                <a:latin typeface="Calibri"/>
                <a:ea typeface="Calibri"/>
                <a:cs typeface="Calibri"/>
                <a:sym typeface="Calibri"/>
              </a:rPr>
              <a:t>Weights</a:t>
            </a:r>
          </a:p>
        </p:txBody>
      </p:sp>
      <p:sp>
        <p:nvSpPr>
          <p:cNvPr id="436" name="Shape 436"/>
          <p:cNvSpPr txBox="1">
            <a:spLocks noGrp="1"/>
          </p:cNvSpPr>
          <p:nvPr>
            <p:ph type="body" idx="1"/>
          </p:nvPr>
        </p:nvSpPr>
        <p:spPr>
          <a:xfrm>
            <a:off x="457200" y="1600200"/>
            <a:ext cx="8229600" cy="4526100"/>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 sz="2800" b="0" i="0" u="none" strike="noStrike" cap="none" dirty="0">
                <a:solidFill>
                  <a:schemeClr val="dk1"/>
                </a:solidFill>
                <a:latin typeface="Calibri"/>
                <a:ea typeface="Calibri"/>
                <a:cs typeface="Calibri"/>
                <a:sym typeface="Calibri"/>
              </a:rPr>
              <a:t>Each SNP will be weighted by the magnitude of its effect.</a:t>
            </a:r>
          </a:p>
          <a:p>
            <a:pPr marL="742950" marR="0" lvl="1" indent="-285750" algn="l" rtl="0">
              <a:spcBef>
                <a:spcPts val="560"/>
              </a:spcBef>
              <a:spcAft>
                <a:spcPts val="0"/>
              </a:spcAft>
              <a:buClr>
                <a:schemeClr val="dk1"/>
              </a:buClr>
              <a:buSzPct val="100000"/>
              <a:buFont typeface="Arial"/>
              <a:buChar char="–"/>
            </a:pPr>
            <a:r>
              <a:rPr lang="en" sz="2800" b="0" i="0" u="none" strike="noStrike" cap="none" dirty="0">
                <a:solidFill>
                  <a:schemeClr val="dk1"/>
                </a:solidFill>
                <a:latin typeface="Calibri"/>
                <a:ea typeface="Calibri"/>
                <a:cs typeface="Calibri"/>
                <a:sym typeface="Calibri"/>
              </a:rPr>
              <a:t>For continuous traits, the estimated coefficient.</a:t>
            </a:r>
          </a:p>
          <a:p>
            <a:pPr marL="742950" marR="0" lvl="1" indent="-285750" algn="l" rtl="0">
              <a:spcBef>
                <a:spcPts val="560"/>
              </a:spcBef>
              <a:spcAft>
                <a:spcPts val="0"/>
              </a:spcAft>
              <a:buClr>
                <a:schemeClr val="dk1"/>
              </a:buClr>
              <a:buSzPct val="100000"/>
              <a:buFont typeface="Arial"/>
              <a:buChar char="–"/>
            </a:pPr>
            <a:r>
              <a:rPr lang="en" sz="2800" b="0" i="0" u="none" strike="noStrike" cap="none" dirty="0">
                <a:solidFill>
                  <a:schemeClr val="dk1"/>
                </a:solidFill>
                <a:latin typeface="Calibri"/>
                <a:ea typeface="Calibri"/>
                <a:cs typeface="Calibri"/>
                <a:sym typeface="Calibri"/>
              </a:rPr>
              <a:t>For dichotomous traits, log of the OR.</a:t>
            </a:r>
          </a:p>
          <a:p>
            <a:pPr marL="342900" marR="0" lvl="0" indent="-342900" algn="l" rtl="0">
              <a:spcBef>
                <a:spcPts val="640"/>
              </a:spcBef>
              <a:buClr>
                <a:schemeClr val="dk1"/>
              </a:buClr>
              <a:buSzPct val="100000"/>
              <a:buFont typeface="Arial"/>
              <a:buChar char="•"/>
            </a:pPr>
            <a:r>
              <a:rPr lang="en" sz="2800" b="0" i="0" u="none" strike="noStrike" cap="none" dirty="0">
                <a:solidFill>
                  <a:schemeClr val="dk1"/>
                </a:solidFill>
                <a:latin typeface="Calibri"/>
                <a:ea typeface="Calibri"/>
                <a:cs typeface="Calibri"/>
                <a:sym typeface="Calibri"/>
              </a:rPr>
              <a:t>If you’re doing a top-hits score, then may not need to weight</a:t>
            </a:r>
            <a:r>
              <a:rPr lang="en" sz="2800" b="0" i="0" u="none" strike="noStrike" cap="none" dirty="0" smtClean="0">
                <a:solidFill>
                  <a:schemeClr val="dk1"/>
                </a:solidFill>
                <a:latin typeface="Calibri"/>
                <a:ea typeface="Calibri"/>
                <a:cs typeface="Calibri"/>
                <a:sym typeface="Calibri"/>
              </a:rPr>
              <a:t>.</a:t>
            </a:r>
            <a:endParaRPr lang="en-US" sz="2800" dirty="0">
              <a:solidFill>
                <a:schemeClr val="dk1"/>
              </a:solidFill>
              <a:latin typeface="Calibri"/>
              <a:ea typeface="Calibri"/>
              <a:cs typeface="Calibri"/>
              <a:sym typeface="Calibri"/>
            </a:endParaRPr>
          </a:p>
          <a:p>
            <a:pPr marL="457200" lvl="0" indent="-228600">
              <a:spcBef>
                <a:spcPts val="0"/>
              </a:spcBef>
            </a:pPr>
            <a:r>
              <a:rPr lang="en" sz="2800" dirty="0"/>
              <a:t>You probably need big samples to get reasonable weights</a:t>
            </a:r>
          </a:p>
          <a:p>
            <a:pPr marL="457200" lvl="0" indent="-228600">
              <a:spcBef>
                <a:spcPts val="0"/>
              </a:spcBef>
            </a:pPr>
            <a:r>
              <a:rPr lang="en" sz="2800" dirty="0"/>
              <a:t>Use consortia-led GWAS rather than doing yourself.</a:t>
            </a:r>
          </a:p>
          <a:p>
            <a:pPr marL="342900" marR="0" lvl="0" indent="-342900" algn="l" rtl="0">
              <a:spcBef>
                <a:spcPts val="640"/>
              </a:spcBef>
              <a:buClr>
                <a:schemeClr val="dk1"/>
              </a:buClr>
              <a:buSzPct val="100000"/>
              <a:buFont typeface="Arial"/>
              <a:buChar char="•"/>
            </a:pPr>
            <a:endParaRPr lang="en"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9960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57200" y="-12"/>
            <a:ext cx="8229600" cy="1143000"/>
          </a:xfrm>
          <a:prstGeom prst="rect">
            <a:avLst/>
          </a:prstGeom>
        </p:spPr>
        <p:txBody>
          <a:bodyPr wrap="square" lIns="91425" tIns="91425" rIns="91425" bIns="91425" anchor="ctr" anchorCtr="0">
            <a:noAutofit/>
          </a:bodyPr>
          <a:lstStyle/>
          <a:p>
            <a:pPr lvl="0">
              <a:spcBef>
                <a:spcPts val="0"/>
              </a:spcBef>
              <a:buNone/>
            </a:pPr>
            <a:r>
              <a:rPr lang="en-US" dirty="0" smtClean="0"/>
              <a:t>Final result: A PGS!</a:t>
            </a:r>
            <a:endParaRPr lang="en" dirty="0"/>
          </a:p>
        </p:txBody>
      </p:sp>
      <p:sp>
        <p:nvSpPr>
          <p:cNvPr id="448" name="Shape 448"/>
          <p:cNvSpPr txBox="1">
            <a:spLocks noGrp="1"/>
          </p:cNvSpPr>
          <p:nvPr>
            <p:ph type="body" idx="1"/>
          </p:nvPr>
        </p:nvSpPr>
        <p:spPr>
          <a:xfrm>
            <a:off x="457200" y="1125100"/>
            <a:ext cx="8229600" cy="5001300"/>
          </a:xfrm>
          <a:prstGeom prst="rect">
            <a:avLst/>
          </a:prstGeom>
        </p:spPr>
        <p:txBody>
          <a:bodyPr wrap="square" lIns="91425" tIns="91425" rIns="91425" bIns="91425" anchor="t" anchorCtr="0">
            <a:noAutofit/>
          </a:bodyPr>
          <a:lstStyle/>
          <a:p>
            <a:pPr marL="457200" lvl="0" indent="-228600" rtl="0">
              <a:spcBef>
                <a:spcPts val="0"/>
              </a:spcBef>
            </a:pPr>
            <a:r>
              <a:rPr lang="en-US" dirty="0" smtClean="0"/>
              <a:t>One consolidated measure of genetic risk</a:t>
            </a:r>
          </a:p>
          <a:p>
            <a:pPr marL="228600" lvl="0" indent="0" rtl="0">
              <a:spcBef>
                <a:spcPts val="0"/>
              </a:spcBef>
              <a:buNone/>
            </a:pPr>
            <a:endParaRPr lang="en-US" dirty="0" smtClean="0"/>
          </a:p>
          <a:p>
            <a:pPr marL="457200" lvl="0" indent="-228600" rtl="0">
              <a:spcBef>
                <a:spcPts val="0"/>
              </a:spcBef>
            </a:pPr>
            <a:r>
              <a:rPr lang="en-US" dirty="0" smtClean="0"/>
              <a:t>Useful in reducing complexity, particularly when studying complex questions</a:t>
            </a:r>
          </a:p>
          <a:p>
            <a:pPr marL="457200" lvl="0" indent="-228600" rtl="0">
              <a:spcBef>
                <a:spcPts val="0"/>
              </a:spcBef>
            </a:pPr>
            <a:endParaRPr lang="en-US" dirty="0"/>
          </a:p>
          <a:p>
            <a:pPr marL="457200" lvl="0" indent="-228600" rtl="0">
              <a:spcBef>
                <a:spcPts val="0"/>
              </a:spcBef>
            </a:pPr>
            <a:r>
              <a:rPr lang="en-US" dirty="0" smtClean="0"/>
              <a:t>Individual-level assignment, like a credit score</a:t>
            </a:r>
          </a:p>
          <a:p>
            <a:pPr marL="228600" lvl="0" indent="0" rtl="0">
              <a:spcBef>
                <a:spcPts val="0"/>
              </a:spcBef>
              <a:buNone/>
            </a:pPr>
            <a:endParaRPr lang="en" dirty="0"/>
          </a:p>
        </p:txBody>
      </p:sp>
    </p:spTree>
    <p:extLst>
      <p:ext uri="{BB962C8B-B14F-4D97-AF65-F5344CB8AC3E}">
        <p14:creationId xmlns:p14="http://schemas.microsoft.com/office/powerpoint/2010/main" val="1745388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lvl="0" rtl="0">
              <a:spcBef>
                <a:spcPts val="0"/>
              </a:spcBef>
              <a:buNone/>
            </a:pPr>
            <a:r>
              <a:rPr lang="en"/>
              <a:t>How to get PGS in practice</a:t>
            </a:r>
          </a:p>
        </p:txBody>
      </p:sp>
      <p:sp>
        <p:nvSpPr>
          <p:cNvPr id="530" name="Shape 530"/>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228600" rtl="0">
              <a:spcBef>
                <a:spcPts val="0"/>
              </a:spcBef>
            </a:pPr>
            <a:r>
              <a:rPr lang="en"/>
              <a:t>Software Options</a:t>
            </a:r>
          </a:p>
          <a:p>
            <a:pPr marL="914400" lvl="1" indent="-228600" rtl="0">
              <a:spcBef>
                <a:spcPts val="0"/>
              </a:spcBef>
            </a:pPr>
            <a:r>
              <a:rPr lang="en"/>
              <a:t>PRSice, </a:t>
            </a:r>
            <a:r>
              <a:rPr lang="en" u="sng">
                <a:solidFill>
                  <a:schemeClr val="hlink"/>
                </a:solidFill>
                <a:hlinkClick r:id="rId3"/>
              </a:rPr>
              <a:t>http://prsice.info/</a:t>
            </a:r>
          </a:p>
          <a:p>
            <a:pPr marL="914400" lvl="1" indent="-228600" rtl="0">
              <a:spcBef>
                <a:spcPts val="0"/>
              </a:spcBef>
            </a:pPr>
            <a:r>
              <a:rPr lang="en"/>
              <a:t>plink, https://www.cog-genomics.org/plink2</a:t>
            </a:r>
          </a:p>
          <a:p>
            <a:pPr marL="914400" lvl="1" indent="-228600" rtl="0">
              <a:spcBef>
                <a:spcPts val="0"/>
              </a:spcBef>
            </a:pPr>
            <a:r>
              <a:rPr lang="en"/>
              <a:t>LDpred, </a:t>
            </a:r>
            <a:r>
              <a:rPr lang="en" u="sng">
                <a:solidFill>
                  <a:schemeClr val="hlink"/>
                </a:solidFill>
                <a:hlinkClick r:id="rId4"/>
              </a:rPr>
              <a:t>https://github.com/bvilhjal/ldpred</a:t>
            </a:r>
          </a:p>
          <a:p>
            <a:pPr marL="457200" lvl="0" indent="-228600" rtl="0">
              <a:spcBef>
                <a:spcPts val="0"/>
              </a:spcBef>
            </a:pPr>
            <a:r>
              <a:rPr lang="en"/>
              <a:t>Some are now available.</a:t>
            </a:r>
          </a:p>
          <a:p>
            <a:pPr marL="914400" lvl="1" indent="-228600" rtl="0">
              <a:spcBef>
                <a:spcPts val="0"/>
              </a:spcBef>
            </a:pPr>
            <a:r>
              <a:rPr lang="en"/>
              <a:t>HRS, https://hrs.isr.umich.edu/data-products/genetic-data/products/pgs-list</a:t>
            </a:r>
          </a:p>
        </p:txBody>
      </p:sp>
    </p:spTree>
    <p:extLst>
      <p:ext uri="{BB962C8B-B14F-4D97-AF65-F5344CB8AC3E}">
        <p14:creationId xmlns:p14="http://schemas.microsoft.com/office/powerpoint/2010/main" val="26727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this Talk</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Polygenic Scores</a:t>
            </a:r>
          </a:p>
          <a:p>
            <a:pPr marL="0" indent="0">
              <a:buNone/>
            </a:pPr>
            <a:r>
              <a:rPr lang="en-US" sz="2600" dirty="0"/>
              <a:t>	</a:t>
            </a:r>
            <a:r>
              <a:rPr lang="en-US" sz="2600" dirty="0" smtClean="0"/>
              <a:t>-- Construction</a:t>
            </a:r>
          </a:p>
          <a:p>
            <a:pPr marL="0" indent="0">
              <a:buNone/>
            </a:pPr>
            <a:r>
              <a:rPr lang="en-US" sz="2600" dirty="0"/>
              <a:t>	</a:t>
            </a:r>
            <a:r>
              <a:rPr lang="en-US" sz="2600" dirty="0" smtClean="0">
                <a:solidFill>
                  <a:srgbClr val="FF6600"/>
                </a:solidFill>
              </a:rPr>
              <a:t>-- Use of / examples</a:t>
            </a:r>
          </a:p>
          <a:p>
            <a:pPr marL="0" indent="0">
              <a:buNone/>
            </a:pPr>
            <a:r>
              <a:rPr lang="en-US" sz="2600" dirty="0"/>
              <a:t>	</a:t>
            </a:r>
            <a:r>
              <a:rPr lang="en-US" sz="2600" dirty="0" smtClean="0"/>
              <a:t>-- Caveats and challenges</a:t>
            </a:r>
          </a:p>
          <a:p>
            <a:pPr marL="0" indent="0">
              <a:buNone/>
            </a:pPr>
            <a:endParaRPr lang="en-US" sz="2600" dirty="0"/>
          </a:p>
          <a:p>
            <a:pPr marL="0" indent="0">
              <a:buNone/>
            </a:pPr>
            <a:r>
              <a:rPr lang="en-US" sz="2600" dirty="0" err="1" smtClean="0"/>
              <a:t>Mendelian</a:t>
            </a:r>
            <a:r>
              <a:rPr lang="en-US" sz="2600" dirty="0" smtClean="0"/>
              <a:t> Randomization</a:t>
            </a:r>
            <a:endParaRPr lang="en-US" sz="2600" dirty="0"/>
          </a:p>
          <a:p>
            <a:pPr marL="0" indent="0">
              <a:buNone/>
            </a:pPr>
            <a:r>
              <a:rPr lang="en-US" sz="2600" dirty="0"/>
              <a:t>	-- </a:t>
            </a:r>
            <a:r>
              <a:rPr lang="en-US" sz="2600" dirty="0" smtClean="0"/>
              <a:t>Theory and assumptions</a:t>
            </a:r>
            <a:endParaRPr lang="en-US" sz="2600" dirty="0"/>
          </a:p>
          <a:p>
            <a:pPr marL="0" indent="0">
              <a:buNone/>
            </a:pPr>
            <a:r>
              <a:rPr lang="en-US" sz="2600" dirty="0"/>
              <a:t>	-- </a:t>
            </a:r>
            <a:r>
              <a:rPr lang="en-US" sz="2600" dirty="0" smtClean="0"/>
              <a:t>Us of / examples</a:t>
            </a:r>
            <a:endParaRPr lang="en-US" sz="2600" dirty="0"/>
          </a:p>
          <a:p>
            <a:pPr marL="0" indent="0">
              <a:buNone/>
            </a:pPr>
            <a:r>
              <a:rPr lang="en-US" sz="2600" dirty="0"/>
              <a:t>	-- Caveats and challenges</a:t>
            </a:r>
          </a:p>
          <a:p>
            <a:pPr marL="0" indent="0">
              <a:buNone/>
            </a:pPr>
            <a:endParaRPr lang="en-US" sz="2600" dirty="0"/>
          </a:p>
          <a:p>
            <a:pPr marL="0" indent="0">
              <a:buNone/>
            </a:pPr>
            <a:endParaRPr lang="en-US" sz="2600" dirty="0"/>
          </a:p>
          <a:p>
            <a:pPr marL="0" indent="0">
              <a:buNone/>
            </a:pPr>
            <a:endParaRPr lang="en-US" sz="2600" dirty="0"/>
          </a:p>
          <a:p>
            <a:pPr marL="0" indent="0">
              <a:buNone/>
            </a:pPr>
            <a:endParaRPr lang="en-US" dirty="0"/>
          </a:p>
        </p:txBody>
      </p:sp>
    </p:spTree>
    <p:extLst>
      <p:ext uri="{BB962C8B-B14F-4D97-AF65-F5344CB8AC3E}">
        <p14:creationId xmlns:p14="http://schemas.microsoft.com/office/powerpoint/2010/main" val="425473758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PGS</a:t>
            </a:r>
            <a:endParaRPr lang="en-US" dirty="0"/>
          </a:p>
        </p:txBody>
      </p:sp>
      <p:sp>
        <p:nvSpPr>
          <p:cNvPr id="3" name="Content Placeholder 2"/>
          <p:cNvSpPr>
            <a:spLocks noGrp="1"/>
          </p:cNvSpPr>
          <p:nvPr>
            <p:ph idx="1"/>
          </p:nvPr>
        </p:nvSpPr>
        <p:spPr/>
        <p:txBody>
          <a:bodyPr/>
          <a:lstStyle/>
          <a:p>
            <a:r>
              <a:rPr lang="en-US" dirty="0" smtClean="0"/>
              <a:t>Predictive Tool</a:t>
            </a:r>
          </a:p>
          <a:p>
            <a:endParaRPr lang="en-US" dirty="0"/>
          </a:p>
          <a:p>
            <a:r>
              <a:rPr lang="en-US" dirty="0" smtClean="0"/>
              <a:t>“Genes”/PGS as Modifiers in social environments</a:t>
            </a:r>
          </a:p>
          <a:p>
            <a:endParaRPr lang="en-US" dirty="0"/>
          </a:p>
          <a:p>
            <a:r>
              <a:rPr lang="en-US" dirty="0" smtClean="0"/>
              <a:t>PGS as a way to understand social complexities</a:t>
            </a:r>
          </a:p>
          <a:p>
            <a:endParaRPr lang="en-US" dirty="0"/>
          </a:p>
          <a:p>
            <a:r>
              <a:rPr lang="en-US" dirty="0" smtClean="0"/>
              <a:t>“Genes”/PGS as instruments</a:t>
            </a:r>
            <a:endParaRPr lang="en-US" dirty="0"/>
          </a:p>
        </p:txBody>
      </p:sp>
    </p:spTree>
    <p:extLst>
      <p:ext uri="{BB962C8B-B14F-4D97-AF65-F5344CB8AC3E}">
        <p14:creationId xmlns:p14="http://schemas.microsoft.com/office/powerpoint/2010/main" val="4275481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9-07 at 10.30.13 AM.png"/>
          <p:cNvPicPr>
            <a:picLocks noGrp="1" noChangeAspect="1"/>
          </p:cNvPicPr>
          <p:nvPr>
            <p:ph idx="1"/>
          </p:nvPr>
        </p:nvPicPr>
        <p:blipFill>
          <a:blip r:embed="rId2">
            <a:extLst>
              <a:ext uri="{28A0092B-C50C-407E-A947-70E740481C1C}">
                <a14:useLocalDpi xmlns:a14="http://schemas.microsoft.com/office/drawing/2010/main" val="0"/>
              </a:ext>
            </a:extLst>
          </a:blip>
          <a:srcRect t="-19435" b="-19435"/>
          <a:stretch>
            <a:fillRect/>
          </a:stretch>
        </p:blipFill>
        <p:spPr>
          <a:xfrm>
            <a:off x="287866" y="0"/>
            <a:ext cx="8658225" cy="5130800"/>
          </a:xfrm>
        </p:spPr>
      </p:pic>
      <p:pic>
        <p:nvPicPr>
          <p:cNvPr id="6" name="Picture 5" descr="Screen Shot 2017-09-07 at 10.34.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867" y="4851400"/>
            <a:ext cx="8856133" cy="2247749"/>
          </a:xfrm>
          <a:prstGeom prst="rect">
            <a:avLst/>
          </a:prstGeom>
        </p:spPr>
      </p:pic>
    </p:spTree>
    <p:extLst>
      <p:ext uri="{BB962C8B-B14F-4D97-AF65-F5344CB8AC3E}">
        <p14:creationId xmlns:p14="http://schemas.microsoft.com/office/powerpoint/2010/main" val="3303741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PGS</a:t>
            </a:r>
            <a:endParaRPr lang="en-US" dirty="0"/>
          </a:p>
        </p:txBody>
      </p:sp>
      <p:sp>
        <p:nvSpPr>
          <p:cNvPr id="3" name="Content Placeholder 2"/>
          <p:cNvSpPr>
            <a:spLocks noGrp="1"/>
          </p:cNvSpPr>
          <p:nvPr>
            <p:ph idx="1"/>
          </p:nvPr>
        </p:nvSpPr>
        <p:spPr/>
        <p:txBody>
          <a:bodyPr/>
          <a:lstStyle/>
          <a:p>
            <a:r>
              <a:rPr lang="en-US" dirty="0" smtClean="0"/>
              <a:t>Predictive Tool</a:t>
            </a:r>
          </a:p>
          <a:p>
            <a:endParaRPr lang="en-US" dirty="0"/>
          </a:p>
          <a:p>
            <a:r>
              <a:rPr lang="en-US" dirty="0" smtClean="0"/>
              <a:t>“Genes”/PGS as Modifiers in social environments</a:t>
            </a:r>
          </a:p>
          <a:p>
            <a:endParaRPr lang="en-US" dirty="0"/>
          </a:p>
          <a:p>
            <a:r>
              <a:rPr lang="en-US" dirty="0" smtClean="0"/>
              <a:t>PGS as a way to understand social complexities</a:t>
            </a:r>
          </a:p>
          <a:p>
            <a:endParaRPr lang="en-US" dirty="0"/>
          </a:p>
          <a:p>
            <a:r>
              <a:rPr lang="en-US" dirty="0" smtClean="0"/>
              <a:t>“Genes”/PGS as instruments</a:t>
            </a:r>
            <a:endParaRPr lang="en-US" dirty="0"/>
          </a:p>
        </p:txBody>
      </p:sp>
    </p:spTree>
    <p:extLst>
      <p:ext uri="{BB962C8B-B14F-4D97-AF65-F5344CB8AC3E}">
        <p14:creationId xmlns:p14="http://schemas.microsoft.com/office/powerpoint/2010/main" val="2670785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rotWithShape="1">
          <a:blip r:embed="rId3">
            <a:alphaModFix/>
          </a:blip>
          <a:srcRect/>
          <a:stretch/>
        </p:blipFill>
        <p:spPr>
          <a:xfrm>
            <a:off x="533399" y="5320240"/>
            <a:ext cx="7067549" cy="1656293"/>
          </a:xfrm>
          <a:prstGeom prst="rect">
            <a:avLst/>
          </a:prstGeom>
          <a:noFill/>
          <a:ln>
            <a:noFill/>
          </a:ln>
        </p:spPr>
      </p:pic>
      <p:pic>
        <p:nvPicPr>
          <p:cNvPr id="137" name="Shape 137"/>
          <p:cNvPicPr preferRelativeResize="0"/>
          <p:nvPr/>
        </p:nvPicPr>
        <p:blipFill rotWithShape="1">
          <a:blip r:embed="rId4">
            <a:alphaModFix/>
          </a:blip>
          <a:srcRect/>
          <a:stretch/>
        </p:blipFill>
        <p:spPr>
          <a:xfrm>
            <a:off x="1498599" y="381000"/>
            <a:ext cx="5173133" cy="5122333"/>
          </a:xfrm>
          <a:prstGeom prst="rect">
            <a:avLst/>
          </a:prstGeom>
          <a:noFill/>
          <a:ln>
            <a:noFill/>
          </a:ln>
        </p:spPr>
      </p:pic>
    </p:spTree>
    <p:extLst>
      <p:ext uri="{BB962C8B-B14F-4D97-AF65-F5344CB8AC3E}">
        <p14:creationId xmlns:p14="http://schemas.microsoft.com/office/powerpoint/2010/main" val="1622170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8" name="Shape 168"/>
          <p:cNvPicPr preferRelativeResize="0"/>
          <p:nvPr/>
        </p:nvPicPr>
        <p:blipFill rotWithShape="1">
          <a:blip r:embed="rId3">
            <a:alphaModFix/>
          </a:blip>
          <a:srcRect/>
          <a:stretch/>
        </p:blipFill>
        <p:spPr>
          <a:xfrm>
            <a:off x="609600" y="114423"/>
            <a:ext cx="6400799" cy="5533901"/>
          </a:xfrm>
          <a:prstGeom prst="rect">
            <a:avLst/>
          </a:prstGeom>
          <a:noFill/>
          <a:ln>
            <a:noFill/>
          </a:ln>
        </p:spPr>
      </p:pic>
      <p:pic>
        <p:nvPicPr>
          <p:cNvPr id="169" name="Shape 169"/>
          <p:cNvPicPr preferRelativeResize="0"/>
          <p:nvPr/>
        </p:nvPicPr>
        <p:blipFill rotWithShape="1">
          <a:blip r:embed="rId4">
            <a:alphaModFix/>
          </a:blip>
          <a:srcRect/>
          <a:stretch/>
        </p:blipFill>
        <p:spPr>
          <a:xfrm>
            <a:off x="3176586" y="5718428"/>
            <a:ext cx="5886449" cy="1057275"/>
          </a:xfrm>
          <a:prstGeom prst="rect">
            <a:avLst/>
          </a:prstGeom>
          <a:noFill/>
          <a:ln>
            <a:noFill/>
          </a:ln>
        </p:spPr>
      </p:pic>
    </p:spTree>
    <p:extLst>
      <p:ext uri="{BB962C8B-B14F-4D97-AF65-F5344CB8AC3E}">
        <p14:creationId xmlns:p14="http://schemas.microsoft.com/office/powerpoint/2010/main" val="1751634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4" name="Shape 184"/>
          <p:cNvPicPr preferRelativeResize="0"/>
          <p:nvPr/>
        </p:nvPicPr>
        <p:blipFill rotWithShape="1">
          <a:blip r:embed="rId3">
            <a:alphaModFix/>
          </a:blip>
          <a:srcRect/>
          <a:stretch/>
        </p:blipFill>
        <p:spPr>
          <a:xfrm>
            <a:off x="609599" y="160873"/>
            <a:ext cx="7450668" cy="4478867"/>
          </a:xfrm>
          <a:prstGeom prst="rect">
            <a:avLst/>
          </a:prstGeom>
          <a:noFill/>
          <a:ln>
            <a:noFill/>
          </a:ln>
        </p:spPr>
      </p:pic>
      <p:pic>
        <p:nvPicPr>
          <p:cNvPr id="185" name="Shape 185"/>
          <p:cNvPicPr preferRelativeResize="0"/>
          <p:nvPr/>
        </p:nvPicPr>
        <p:blipFill rotWithShape="1">
          <a:blip r:embed="rId4">
            <a:alphaModFix/>
          </a:blip>
          <a:srcRect/>
          <a:stretch/>
        </p:blipFill>
        <p:spPr>
          <a:xfrm>
            <a:off x="176742" y="5012266"/>
            <a:ext cx="3514724" cy="2343150"/>
          </a:xfrm>
          <a:prstGeom prst="rect">
            <a:avLst/>
          </a:prstGeom>
          <a:noFill/>
          <a:ln>
            <a:noFill/>
          </a:ln>
        </p:spPr>
      </p:pic>
    </p:spTree>
    <p:extLst>
      <p:ext uri="{BB962C8B-B14F-4D97-AF65-F5344CB8AC3E}">
        <p14:creationId xmlns:p14="http://schemas.microsoft.com/office/powerpoint/2010/main" val="382150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this Talk</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solidFill>
                  <a:srgbClr val="FF0000"/>
                </a:solidFill>
              </a:rPr>
              <a:t>Polygenic Scores</a:t>
            </a:r>
          </a:p>
          <a:p>
            <a:pPr marL="0" indent="0">
              <a:buNone/>
            </a:pPr>
            <a:r>
              <a:rPr lang="en-US" sz="2600" dirty="0"/>
              <a:t>	</a:t>
            </a:r>
            <a:r>
              <a:rPr lang="en-US" sz="2600" dirty="0" smtClean="0"/>
              <a:t>-- Construction</a:t>
            </a:r>
          </a:p>
          <a:p>
            <a:pPr marL="0" indent="0">
              <a:buNone/>
            </a:pPr>
            <a:r>
              <a:rPr lang="en-US" sz="2600" dirty="0"/>
              <a:t>	</a:t>
            </a:r>
            <a:r>
              <a:rPr lang="en-US" sz="2600" dirty="0" smtClean="0"/>
              <a:t>-- Use of / examples</a:t>
            </a:r>
          </a:p>
          <a:p>
            <a:pPr marL="0" indent="0">
              <a:buNone/>
            </a:pPr>
            <a:r>
              <a:rPr lang="en-US" sz="2600" dirty="0"/>
              <a:t>	</a:t>
            </a:r>
            <a:r>
              <a:rPr lang="en-US" sz="2600" dirty="0" smtClean="0"/>
              <a:t>-- Caveats and challenges</a:t>
            </a:r>
          </a:p>
          <a:p>
            <a:pPr marL="0" indent="0">
              <a:buNone/>
            </a:pPr>
            <a:endParaRPr lang="en-US" sz="2600" dirty="0"/>
          </a:p>
          <a:p>
            <a:pPr marL="0" indent="0">
              <a:buNone/>
            </a:pPr>
            <a:r>
              <a:rPr lang="en-US" sz="2600" dirty="0" err="1" smtClean="0"/>
              <a:t>Mendelian</a:t>
            </a:r>
            <a:r>
              <a:rPr lang="en-US" sz="2600" dirty="0" smtClean="0"/>
              <a:t> Randomization</a:t>
            </a:r>
            <a:endParaRPr lang="en-US" sz="2600" dirty="0"/>
          </a:p>
          <a:p>
            <a:pPr marL="0" indent="0">
              <a:buNone/>
            </a:pPr>
            <a:r>
              <a:rPr lang="en-US" sz="2600" dirty="0"/>
              <a:t>	-- </a:t>
            </a:r>
            <a:r>
              <a:rPr lang="en-US" sz="2600" dirty="0" smtClean="0"/>
              <a:t>Theory and assumptions</a:t>
            </a:r>
            <a:endParaRPr lang="en-US" sz="2600" dirty="0"/>
          </a:p>
          <a:p>
            <a:pPr marL="0" indent="0">
              <a:buNone/>
            </a:pPr>
            <a:r>
              <a:rPr lang="en-US" sz="2600" dirty="0"/>
              <a:t>	-- </a:t>
            </a:r>
            <a:r>
              <a:rPr lang="en-US" sz="2600" dirty="0" smtClean="0"/>
              <a:t>Use of / examples</a:t>
            </a:r>
            <a:endParaRPr lang="en-US" sz="2600" dirty="0"/>
          </a:p>
          <a:p>
            <a:pPr marL="0" indent="0">
              <a:buNone/>
            </a:pPr>
            <a:r>
              <a:rPr lang="en-US" sz="2600" dirty="0"/>
              <a:t>	-- Caveats and challenges</a:t>
            </a:r>
          </a:p>
          <a:p>
            <a:pPr marL="0" indent="0">
              <a:buNone/>
            </a:pPr>
            <a:endParaRPr lang="en-US" sz="2600" dirty="0"/>
          </a:p>
          <a:p>
            <a:pPr marL="0" indent="0">
              <a:buNone/>
            </a:pPr>
            <a:endParaRPr lang="en-US" sz="2600" dirty="0"/>
          </a:p>
          <a:p>
            <a:pPr marL="0" indent="0">
              <a:buNone/>
            </a:pPr>
            <a:endParaRPr lang="en-US" sz="2600" dirty="0"/>
          </a:p>
          <a:p>
            <a:pPr marL="0" indent="0">
              <a:buNone/>
            </a:pPr>
            <a:endParaRPr lang="en-US" dirty="0"/>
          </a:p>
        </p:txBody>
      </p:sp>
    </p:spTree>
    <p:extLst>
      <p:ext uri="{BB962C8B-B14F-4D97-AF65-F5344CB8AC3E}">
        <p14:creationId xmlns:p14="http://schemas.microsoft.com/office/powerpoint/2010/main" val="153746918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PGS</a:t>
            </a:r>
            <a:endParaRPr lang="en-US" dirty="0"/>
          </a:p>
        </p:txBody>
      </p:sp>
      <p:sp>
        <p:nvSpPr>
          <p:cNvPr id="3" name="Content Placeholder 2"/>
          <p:cNvSpPr>
            <a:spLocks noGrp="1"/>
          </p:cNvSpPr>
          <p:nvPr>
            <p:ph idx="1"/>
          </p:nvPr>
        </p:nvSpPr>
        <p:spPr/>
        <p:txBody>
          <a:bodyPr/>
          <a:lstStyle/>
          <a:p>
            <a:r>
              <a:rPr lang="en-US" dirty="0" smtClean="0"/>
              <a:t>Predictive Tool</a:t>
            </a:r>
          </a:p>
          <a:p>
            <a:endParaRPr lang="en-US" dirty="0"/>
          </a:p>
          <a:p>
            <a:r>
              <a:rPr lang="en-US" dirty="0" smtClean="0"/>
              <a:t>“Genes”/PGS as Modifiers in social environments</a:t>
            </a:r>
          </a:p>
          <a:p>
            <a:endParaRPr lang="en-US" dirty="0"/>
          </a:p>
          <a:p>
            <a:r>
              <a:rPr lang="en-US" dirty="0" smtClean="0"/>
              <a:t>PGS as a way to understand social complexities</a:t>
            </a:r>
          </a:p>
          <a:p>
            <a:endParaRPr lang="en-US" dirty="0"/>
          </a:p>
          <a:p>
            <a:r>
              <a:rPr lang="en-US" dirty="0" smtClean="0"/>
              <a:t>“Genes”/PGS as instruments</a:t>
            </a:r>
            <a:endParaRPr lang="en-US" dirty="0"/>
          </a:p>
        </p:txBody>
      </p:sp>
    </p:spTree>
    <p:extLst>
      <p:ext uri="{BB962C8B-B14F-4D97-AF65-F5344CB8AC3E}">
        <p14:creationId xmlns:p14="http://schemas.microsoft.com/office/powerpoint/2010/main" val="42000905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Shape 537"/>
          <p:cNvPicPr preferRelativeResize="0"/>
          <p:nvPr/>
        </p:nvPicPr>
        <p:blipFill>
          <a:blip r:embed="rId3">
            <a:alphaModFix/>
          </a:blip>
          <a:stretch>
            <a:fillRect/>
          </a:stretch>
        </p:blipFill>
        <p:spPr>
          <a:xfrm>
            <a:off x="658450" y="413302"/>
            <a:ext cx="6140524" cy="6059724"/>
          </a:xfrm>
          <a:prstGeom prst="rect">
            <a:avLst/>
          </a:prstGeom>
          <a:noFill/>
          <a:ln>
            <a:noFill/>
          </a:ln>
        </p:spPr>
      </p:pic>
      <p:sp>
        <p:nvSpPr>
          <p:cNvPr id="538" name="Shape 538"/>
          <p:cNvSpPr txBox="1"/>
          <p:nvPr/>
        </p:nvSpPr>
        <p:spPr>
          <a:xfrm>
            <a:off x="6524650" y="518275"/>
            <a:ext cx="2244300" cy="3242100"/>
          </a:xfrm>
          <a:prstGeom prst="rect">
            <a:avLst/>
          </a:prstGeom>
          <a:noFill/>
          <a:ln>
            <a:noFill/>
          </a:ln>
        </p:spPr>
        <p:txBody>
          <a:bodyPr wrap="square" lIns="91425" tIns="91425" rIns="91425" bIns="91425" anchor="t" anchorCtr="0">
            <a:noAutofit/>
          </a:bodyPr>
          <a:lstStyle/>
          <a:p>
            <a:pPr lvl="0" rtl="0">
              <a:spcBef>
                <a:spcPts val="0"/>
              </a:spcBef>
              <a:buNone/>
            </a:pPr>
            <a:r>
              <a:rPr lang="en" sz="1800"/>
              <a:t>Social genome, as measured by educational attainment PGS, </a:t>
            </a:r>
            <a:r>
              <a:rPr lang="en" sz="1800" b="1"/>
              <a:t>predicts</a:t>
            </a:r>
            <a:r>
              <a:rPr lang="en" sz="1800"/>
              <a:t> own educational attainment. </a:t>
            </a:r>
          </a:p>
          <a:p>
            <a:pPr lvl="0" rtl="0">
              <a:spcBef>
                <a:spcPts val="0"/>
              </a:spcBef>
              <a:buNone/>
            </a:pPr>
            <a:endParaRPr sz="1800"/>
          </a:p>
          <a:p>
            <a:pPr lvl="0" rtl="0">
              <a:spcBef>
                <a:spcPts val="0"/>
              </a:spcBef>
              <a:buNone/>
            </a:pPr>
            <a:r>
              <a:rPr lang="en" sz="1800"/>
              <a:t>Social genome, as measured by height/BMI PGS, </a:t>
            </a:r>
            <a:r>
              <a:rPr lang="en" sz="1800" b="1"/>
              <a:t>irrelevant</a:t>
            </a:r>
            <a:r>
              <a:rPr lang="en" sz="1800"/>
              <a:t> for own phenotype.</a:t>
            </a:r>
          </a:p>
        </p:txBody>
      </p:sp>
      <p:pic>
        <p:nvPicPr>
          <p:cNvPr id="539" name="Shape 539"/>
          <p:cNvPicPr preferRelativeResize="0"/>
          <p:nvPr/>
        </p:nvPicPr>
        <p:blipFill>
          <a:blip r:embed="rId4">
            <a:alphaModFix/>
          </a:blip>
          <a:stretch>
            <a:fillRect/>
          </a:stretch>
        </p:blipFill>
        <p:spPr>
          <a:xfrm>
            <a:off x="5544969" y="5913219"/>
            <a:ext cx="3469749" cy="856050"/>
          </a:xfrm>
          <a:prstGeom prst="rect">
            <a:avLst/>
          </a:prstGeom>
          <a:noFill/>
          <a:ln>
            <a:noFill/>
          </a:ln>
        </p:spPr>
      </p:pic>
    </p:spTree>
    <p:extLst>
      <p:ext uri="{BB962C8B-B14F-4D97-AF65-F5344CB8AC3E}">
        <p14:creationId xmlns:p14="http://schemas.microsoft.com/office/powerpoint/2010/main" val="3080988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6292825" y="274650"/>
            <a:ext cx="2394000" cy="1143000"/>
          </a:xfrm>
          <a:prstGeom prst="rect">
            <a:avLst/>
          </a:prstGeom>
        </p:spPr>
        <p:txBody>
          <a:bodyPr wrap="square" lIns="91425" tIns="91425" rIns="91425" bIns="91425" anchor="ctr" anchorCtr="0">
            <a:noAutofit/>
          </a:bodyPr>
          <a:lstStyle/>
          <a:p>
            <a:pPr lvl="0" rtl="0">
              <a:spcBef>
                <a:spcPts val="0"/>
              </a:spcBef>
              <a:buNone/>
            </a:pPr>
            <a:r>
              <a:rPr lang="en"/>
              <a:t>BMI</a:t>
            </a:r>
          </a:p>
        </p:txBody>
      </p:sp>
      <p:pic>
        <p:nvPicPr>
          <p:cNvPr id="372" name="Shape 372"/>
          <p:cNvPicPr preferRelativeResize="0"/>
          <p:nvPr/>
        </p:nvPicPr>
        <p:blipFill>
          <a:blip r:embed="rId3">
            <a:alphaModFix/>
          </a:blip>
          <a:stretch>
            <a:fillRect/>
          </a:stretch>
        </p:blipFill>
        <p:spPr>
          <a:xfrm>
            <a:off x="282551" y="1351201"/>
            <a:ext cx="4152900" cy="2628900"/>
          </a:xfrm>
          <a:prstGeom prst="rect">
            <a:avLst/>
          </a:prstGeom>
          <a:noFill/>
          <a:ln>
            <a:noFill/>
          </a:ln>
        </p:spPr>
      </p:pic>
      <p:pic>
        <p:nvPicPr>
          <p:cNvPr id="373" name="Shape 373"/>
          <p:cNvPicPr preferRelativeResize="0"/>
          <p:nvPr/>
        </p:nvPicPr>
        <p:blipFill>
          <a:blip r:embed="rId4">
            <a:alphaModFix/>
          </a:blip>
          <a:stretch>
            <a:fillRect/>
          </a:stretch>
        </p:blipFill>
        <p:spPr>
          <a:xfrm>
            <a:off x="253276" y="4095426"/>
            <a:ext cx="4300374" cy="602249"/>
          </a:xfrm>
          <a:prstGeom prst="rect">
            <a:avLst/>
          </a:prstGeom>
          <a:noFill/>
          <a:ln>
            <a:noFill/>
          </a:ln>
        </p:spPr>
      </p:pic>
      <p:pic>
        <p:nvPicPr>
          <p:cNvPr id="374" name="Shape 374"/>
          <p:cNvPicPr preferRelativeResize="0"/>
          <p:nvPr/>
        </p:nvPicPr>
        <p:blipFill>
          <a:blip r:embed="rId5">
            <a:alphaModFix/>
          </a:blip>
          <a:stretch>
            <a:fillRect/>
          </a:stretch>
        </p:blipFill>
        <p:spPr>
          <a:xfrm>
            <a:off x="4910099" y="1570050"/>
            <a:ext cx="4081499" cy="2975220"/>
          </a:xfrm>
          <a:prstGeom prst="rect">
            <a:avLst/>
          </a:prstGeom>
          <a:noFill/>
          <a:ln>
            <a:noFill/>
          </a:ln>
        </p:spPr>
      </p:pic>
      <p:pic>
        <p:nvPicPr>
          <p:cNvPr id="375" name="Shape 375"/>
          <p:cNvPicPr preferRelativeResize="0"/>
          <p:nvPr/>
        </p:nvPicPr>
        <p:blipFill>
          <a:blip r:embed="rId6">
            <a:alphaModFix/>
          </a:blip>
          <a:stretch>
            <a:fillRect/>
          </a:stretch>
        </p:blipFill>
        <p:spPr>
          <a:xfrm>
            <a:off x="5422975" y="4697675"/>
            <a:ext cx="3680675" cy="1082549"/>
          </a:xfrm>
          <a:prstGeom prst="rect">
            <a:avLst/>
          </a:prstGeom>
          <a:noFill/>
          <a:ln>
            <a:noFill/>
          </a:ln>
        </p:spPr>
      </p:pic>
    </p:spTree>
    <p:extLst>
      <p:ext uri="{BB962C8B-B14F-4D97-AF65-F5344CB8AC3E}">
        <p14:creationId xmlns:p14="http://schemas.microsoft.com/office/powerpoint/2010/main" val="783623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PGS</a:t>
            </a:r>
            <a:endParaRPr lang="en-US" dirty="0"/>
          </a:p>
        </p:txBody>
      </p:sp>
      <p:sp>
        <p:nvSpPr>
          <p:cNvPr id="3" name="Content Placeholder 2"/>
          <p:cNvSpPr>
            <a:spLocks noGrp="1"/>
          </p:cNvSpPr>
          <p:nvPr>
            <p:ph idx="1"/>
          </p:nvPr>
        </p:nvSpPr>
        <p:spPr/>
        <p:txBody>
          <a:bodyPr/>
          <a:lstStyle/>
          <a:p>
            <a:r>
              <a:rPr lang="en-US" dirty="0" smtClean="0"/>
              <a:t>Predictive Tool</a:t>
            </a:r>
          </a:p>
          <a:p>
            <a:endParaRPr lang="en-US" dirty="0"/>
          </a:p>
          <a:p>
            <a:r>
              <a:rPr lang="en-US" dirty="0" smtClean="0"/>
              <a:t>“Genes”/PGS as Modifiers in social environments</a:t>
            </a:r>
          </a:p>
          <a:p>
            <a:endParaRPr lang="en-US" dirty="0"/>
          </a:p>
          <a:p>
            <a:r>
              <a:rPr lang="en-US" dirty="0" smtClean="0"/>
              <a:t>PGS as a way to understand social complexities</a:t>
            </a:r>
          </a:p>
          <a:p>
            <a:endParaRPr lang="en-US" dirty="0"/>
          </a:p>
          <a:p>
            <a:r>
              <a:rPr lang="en-US" dirty="0" smtClean="0"/>
              <a:t>“Genes”/PGS as instruments (To be continued)</a:t>
            </a:r>
            <a:endParaRPr lang="en-US" dirty="0"/>
          </a:p>
        </p:txBody>
      </p:sp>
    </p:spTree>
    <p:extLst>
      <p:ext uri="{BB962C8B-B14F-4D97-AF65-F5344CB8AC3E}">
        <p14:creationId xmlns:p14="http://schemas.microsoft.com/office/powerpoint/2010/main" val="4200090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this Talk</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Polygenic Scores</a:t>
            </a:r>
          </a:p>
          <a:p>
            <a:pPr marL="0" indent="0">
              <a:buNone/>
            </a:pPr>
            <a:r>
              <a:rPr lang="en-US" sz="2600" dirty="0"/>
              <a:t>	</a:t>
            </a:r>
            <a:r>
              <a:rPr lang="en-US" sz="2600" dirty="0" smtClean="0"/>
              <a:t>-- Construction</a:t>
            </a:r>
          </a:p>
          <a:p>
            <a:pPr marL="0" indent="0">
              <a:buNone/>
            </a:pPr>
            <a:r>
              <a:rPr lang="en-US" sz="2600" dirty="0"/>
              <a:t>	</a:t>
            </a:r>
            <a:r>
              <a:rPr lang="en-US" sz="2600" dirty="0" smtClean="0"/>
              <a:t>-- Use of / examples</a:t>
            </a:r>
          </a:p>
          <a:p>
            <a:pPr marL="0" indent="0">
              <a:buNone/>
            </a:pPr>
            <a:r>
              <a:rPr lang="en-US" sz="2600" dirty="0"/>
              <a:t>	</a:t>
            </a:r>
            <a:r>
              <a:rPr lang="en-US" sz="2600" dirty="0" smtClean="0">
                <a:solidFill>
                  <a:srgbClr val="FF6600"/>
                </a:solidFill>
              </a:rPr>
              <a:t>-- Caveats and challenges</a:t>
            </a:r>
          </a:p>
          <a:p>
            <a:pPr marL="0" indent="0">
              <a:buNone/>
            </a:pPr>
            <a:endParaRPr lang="en-US" sz="2600" dirty="0"/>
          </a:p>
          <a:p>
            <a:pPr marL="0" indent="0">
              <a:buNone/>
            </a:pPr>
            <a:r>
              <a:rPr lang="en-US" sz="2600" dirty="0" err="1" smtClean="0"/>
              <a:t>Mendelian</a:t>
            </a:r>
            <a:r>
              <a:rPr lang="en-US" sz="2600" dirty="0" smtClean="0"/>
              <a:t> Randomization</a:t>
            </a:r>
            <a:endParaRPr lang="en-US" sz="2600" dirty="0"/>
          </a:p>
          <a:p>
            <a:pPr marL="0" indent="0">
              <a:buNone/>
            </a:pPr>
            <a:r>
              <a:rPr lang="en-US" sz="2600" dirty="0"/>
              <a:t>	-- </a:t>
            </a:r>
            <a:r>
              <a:rPr lang="en-US" sz="2600" dirty="0" smtClean="0"/>
              <a:t>Theory and assumptions</a:t>
            </a:r>
            <a:endParaRPr lang="en-US" sz="2600" dirty="0"/>
          </a:p>
          <a:p>
            <a:pPr marL="0" indent="0">
              <a:buNone/>
            </a:pPr>
            <a:r>
              <a:rPr lang="en-US" sz="2600" dirty="0"/>
              <a:t>	-- </a:t>
            </a:r>
            <a:r>
              <a:rPr lang="en-US" sz="2600" dirty="0" smtClean="0"/>
              <a:t>Us of / examples</a:t>
            </a:r>
            <a:endParaRPr lang="en-US" sz="2600" dirty="0"/>
          </a:p>
          <a:p>
            <a:pPr marL="0" indent="0">
              <a:buNone/>
            </a:pPr>
            <a:r>
              <a:rPr lang="en-US" sz="2600" dirty="0"/>
              <a:t>	-- Caveats and challenges</a:t>
            </a:r>
          </a:p>
          <a:p>
            <a:pPr marL="0" indent="0">
              <a:buNone/>
            </a:pPr>
            <a:endParaRPr lang="en-US" sz="2600" dirty="0"/>
          </a:p>
          <a:p>
            <a:pPr marL="0" indent="0">
              <a:buNone/>
            </a:pPr>
            <a:endParaRPr lang="en-US" sz="2600" dirty="0"/>
          </a:p>
          <a:p>
            <a:pPr marL="0" indent="0">
              <a:buNone/>
            </a:pPr>
            <a:endParaRPr lang="en-US" sz="2600" dirty="0"/>
          </a:p>
          <a:p>
            <a:pPr marL="0" indent="0">
              <a:buNone/>
            </a:pPr>
            <a:endParaRPr lang="en-US" dirty="0"/>
          </a:p>
        </p:txBody>
      </p:sp>
    </p:spTree>
    <p:extLst>
      <p:ext uri="{BB962C8B-B14F-4D97-AF65-F5344CB8AC3E}">
        <p14:creationId xmlns:p14="http://schemas.microsoft.com/office/powerpoint/2010/main" val="354648995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 and Challenges</a:t>
            </a:r>
            <a:endParaRPr lang="en-US" dirty="0"/>
          </a:p>
        </p:txBody>
      </p:sp>
      <p:sp>
        <p:nvSpPr>
          <p:cNvPr id="3" name="Content Placeholder 2"/>
          <p:cNvSpPr>
            <a:spLocks noGrp="1"/>
          </p:cNvSpPr>
          <p:nvPr>
            <p:ph idx="1"/>
          </p:nvPr>
        </p:nvSpPr>
        <p:spPr/>
        <p:txBody>
          <a:bodyPr/>
          <a:lstStyle/>
          <a:p>
            <a:r>
              <a:rPr lang="en-US" dirty="0" smtClean="0"/>
              <a:t>Decisions in score construction</a:t>
            </a:r>
          </a:p>
          <a:p>
            <a:endParaRPr lang="en-US" dirty="0"/>
          </a:p>
          <a:p>
            <a:r>
              <a:rPr lang="en-US" dirty="0" smtClean="0"/>
              <a:t>Selection</a:t>
            </a:r>
          </a:p>
          <a:p>
            <a:endParaRPr lang="en-US" dirty="0"/>
          </a:p>
          <a:p>
            <a:r>
              <a:rPr lang="en-US" dirty="0" smtClean="0"/>
              <a:t>Population Stratification/ancestry</a:t>
            </a:r>
          </a:p>
          <a:p>
            <a:endParaRPr lang="en-US" dirty="0"/>
          </a:p>
          <a:p>
            <a:r>
              <a:rPr lang="en-US" dirty="0" smtClean="0"/>
              <a:t>Environmental sensitivity (or lack thereof)</a:t>
            </a:r>
            <a:endParaRPr lang="en-US" dirty="0"/>
          </a:p>
        </p:txBody>
      </p:sp>
    </p:spTree>
    <p:extLst>
      <p:ext uri="{BB962C8B-B14F-4D97-AF65-F5344CB8AC3E}">
        <p14:creationId xmlns:p14="http://schemas.microsoft.com/office/powerpoint/2010/main" val="4268738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9-07 at 11.22.14 AM.png"/>
          <p:cNvPicPr>
            <a:picLocks noGrp="1" noChangeAspect="1"/>
          </p:cNvPicPr>
          <p:nvPr>
            <p:ph idx="1"/>
          </p:nvPr>
        </p:nvPicPr>
        <p:blipFill>
          <a:blip r:embed="rId2">
            <a:extLst>
              <a:ext uri="{28A0092B-C50C-407E-A947-70E740481C1C}">
                <a14:useLocalDpi xmlns:a14="http://schemas.microsoft.com/office/drawing/2010/main" val="0"/>
              </a:ext>
            </a:extLst>
          </a:blip>
          <a:srcRect t="-37673" b="-37673"/>
          <a:stretch>
            <a:fillRect/>
          </a:stretch>
        </p:blipFill>
        <p:spPr>
          <a:xfrm>
            <a:off x="304800" y="-855134"/>
            <a:ext cx="8229600" cy="4876800"/>
          </a:xfrm>
        </p:spPr>
      </p:pic>
      <p:pic>
        <p:nvPicPr>
          <p:cNvPr id="6" name="Picture 5" descr="Screen Shot 2017-09-07 at 11.23.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02674"/>
            <a:ext cx="9144000" cy="4155326"/>
          </a:xfrm>
          <a:prstGeom prst="rect">
            <a:avLst/>
          </a:prstGeom>
        </p:spPr>
      </p:pic>
    </p:spTree>
    <p:extLst>
      <p:ext uri="{BB962C8B-B14F-4D97-AF65-F5344CB8AC3E}">
        <p14:creationId xmlns:p14="http://schemas.microsoft.com/office/powerpoint/2010/main" val="25914641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10" name="Shape 410"/>
          <p:cNvPicPr preferRelativeResize="0"/>
          <p:nvPr/>
        </p:nvPicPr>
        <p:blipFill>
          <a:blip r:embed="rId3">
            <a:alphaModFix/>
          </a:blip>
          <a:stretch>
            <a:fillRect/>
          </a:stretch>
        </p:blipFill>
        <p:spPr>
          <a:xfrm>
            <a:off x="240322" y="5796275"/>
            <a:ext cx="5528799" cy="1061725"/>
          </a:xfrm>
          <a:prstGeom prst="rect">
            <a:avLst/>
          </a:prstGeom>
          <a:noFill/>
          <a:ln>
            <a:noFill/>
          </a:ln>
        </p:spPr>
      </p:pic>
      <p:pic>
        <p:nvPicPr>
          <p:cNvPr id="2" name="Picture 1" descr="Screen Shot 2017-09-07 at 11.16.0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66" y="551175"/>
            <a:ext cx="8077200" cy="5245100"/>
          </a:xfrm>
          <a:prstGeom prst="rect">
            <a:avLst/>
          </a:prstGeom>
        </p:spPr>
      </p:pic>
    </p:spTree>
    <p:extLst>
      <p:ext uri="{BB962C8B-B14F-4D97-AF65-F5344CB8AC3E}">
        <p14:creationId xmlns:p14="http://schemas.microsoft.com/office/powerpoint/2010/main" val="3554228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6" name="Shape 476"/>
          <p:cNvPicPr preferRelativeResize="0"/>
          <p:nvPr/>
        </p:nvPicPr>
        <p:blipFill>
          <a:blip r:embed="rId3">
            <a:alphaModFix/>
          </a:blip>
          <a:stretch>
            <a:fillRect/>
          </a:stretch>
        </p:blipFill>
        <p:spPr>
          <a:xfrm>
            <a:off x="-11" y="0"/>
            <a:ext cx="7013221" cy="6857999"/>
          </a:xfrm>
          <a:prstGeom prst="rect">
            <a:avLst/>
          </a:prstGeom>
          <a:noFill/>
          <a:ln>
            <a:noFill/>
          </a:ln>
        </p:spPr>
      </p:pic>
      <p:pic>
        <p:nvPicPr>
          <p:cNvPr id="477" name="Shape 477"/>
          <p:cNvPicPr preferRelativeResize="0"/>
          <p:nvPr/>
        </p:nvPicPr>
        <p:blipFill>
          <a:blip r:embed="rId4">
            <a:alphaModFix/>
          </a:blip>
          <a:stretch>
            <a:fillRect/>
          </a:stretch>
        </p:blipFill>
        <p:spPr>
          <a:xfrm>
            <a:off x="6331824" y="3084048"/>
            <a:ext cx="2812174" cy="593075"/>
          </a:xfrm>
          <a:prstGeom prst="rect">
            <a:avLst/>
          </a:prstGeom>
          <a:noFill/>
          <a:ln>
            <a:noFill/>
          </a:ln>
        </p:spPr>
      </p:pic>
    </p:spTree>
    <p:extLst>
      <p:ext uri="{BB962C8B-B14F-4D97-AF65-F5344CB8AC3E}">
        <p14:creationId xmlns:p14="http://schemas.microsoft.com/office/powerpoint/2010/main" val="23277341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 and Challenges</a:t>
            </a:r>
            <a:endParaRPr lang="en-US" dirty="0"/>
          </a:p>
        </p:txBody>
      </p:sp>
      <p:sp>
        <p:nvSpPr>
          <p:cNvPr id="3" name="Content Placeholder 2"/>
          <p:cNvSpPr>
            <a:spLocks noGrp="1"/>
          </p:cNvSpPr>
          <p:nvPr>
            <p:ph idx="1"/>
          </p:nvPr>
        </p:nvSpPr>
        <p:spPr/>
        <p:txBody>
          <a:bodyPr/>
          <a:lstStyle/>
          <a:p>
            <a:r>
              <a:rPr lang="en-US" dirty="0" smtClean="0"/>
              <a:t>Decisions in score construction</a:t>
            </a:r>
          </a:p>
          <a:p>
            <a:endParaRPr lang="en-US" dirty="0"/>
          </a:p>
          <a:p>
            <a:r>
              <a:rPr lang="en-US" dirty="0" smtClean="0"/>
              <a:t>Selection</a:t>
            </a:r>
          </a:p>
          <a:p>
            <a:endParaRPr lang="en-US" dirty="0"/>
          </a:p>
          <a:p>
            <a:r>
              <a:rPr lang="en-US" dirty="0" smtClean="0"/>
              <a:t>Population Stratification/ancestry</a:t>
            </a:r>
          </a:p>
          <a:p>
            <a:endParaRPr lang="en-US" dirty="0"/>
          </a:p>
          <a:p>
            <a:r>
              <a:rPr lang="en-US" dirty="0" smtClean="0"/>
              <a:t>Environmental sensitivity (or lack thereof)</a:t>
            </a:r>
            <a:endParaRPr lang="en-US" dirty="0"/>
          </a:p>
        </p:txBody>
      </p:sp>
    </p:spTree>
    <p:extLst>
      <p:ext uri="{BB962C8B-B14F-4D97-AF65-F5344CB8AC3E}">
        <p14:creationId xmlns:p14="http://schemas.microsoft.com/office/powerpoint/2010/main" val="318289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lvl="0">
              <a:spcBef>
                <a:spcPts val="0"/>
              </a:spcBef>
              <a:buNone/>
            </a:pPr>
            <a:r>
              <a:rPr lang="en"/>
              <a:t>Taking a step back</a:t>
            </a:r>
          </a:p>
        </p:txBody>
      </p:sp>
      <p:sp>
        <p:nvSpPr>
          <p:cNvPr id="143" name="Shape 143"/>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203200" lvl="0" indent="0">
              <a:spcBef>
                <a:spcPts val="0"/>
              </a:spcBef>
              <a:buNone/>
            </a:pPr>
            <a:r>
              <a:rPr lang="en"/>
              <a:t>Let’s take a (rapid) tour through the last century of human genetics and try to make sense of where we are at the present.</a:t>
            </a:r>
          </a:p>
        </p:txBody>
      </p:sp>
    </p:spTree>
    <p:extLst>
      <p:ext uri="{BB962C8B-B14F-4D97-AF65-F5344CB8AC3E}">
        <p14:creationId xmlns:p14="http://schemas.microsoft.com/office/powerpoint/2010/main" val="3623296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this Talk</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Polygenic Scores</a:t>
            </a:r>
          </a:p>
          <a:p>
            <a:pPr marL="0" indent="0">
              <a:buNone/>
            </a:pPr>
            <a:r>
              <a:rPr lang="en-US" sz="2600" dirty="0"/>
              <a:t>	</a:t>
            </a:r>
            <a:r>
              <a:rPr lang="en-US" sz="2600" dirty="0" smtClean="0"/>
              <a:t>-- Construction</a:t>
            </a:r>
          </a:p>
          <a:p>
            <a:pPr marL="0" indent="0">
              <a:buNone/>
            </a:pPr>
            <a:r>
              <a:rPr lang="en-US" sz="2600" dirty="0"/>
              <a:t>	</a:t>
            </a:r>
            <a:r>
              <a:rPr lang="en-US" sz="2600" dirty="0" smtClean="0"/>
              <a:t>-- Use of / examples</a:t>
            </a:r>
          </a:p>
          <a:p>
            <a:pPr marL="0" indent="0">
              <a:buNone/>
            </a:pPr>
            <a:r>
              <a:rPr lang="en-US" sz="2600" dirty="0"/>
              <a:t>	</a:t>
            </a:r>
            <a:r>
              <a:rPr lang="en-US" sz="2600" dirty="0" smtClean="0"/>
              <a:t>-- Caveats and challenges</a:t>
            </a:r>
          </a:p>
          <a:p>
            <a:pPr marL="0" indent="0">
              <a:buNone/>
            </a:pPr>
            <a:endParaRPr lang="en-US" sz="2600" dirty="0"/>
          </a:p>
          <a:p>
            <a:pPr marL="0" indent="0">
              <a:buNone/>
            </a:pPr>
            <a:r>
              <a:rPr lang="en-US" sz="2600" dirty="0" err="1" smtClean="0">
                <a:solidFill>
                  <a:srgbClr val="FF0000"/>
                </a:solidFill>
              </a:rPr>
              <a:t>Mendelian</a:t>
            </a:r>
            <a:r>
              <a:rPr lang="en-US" sz="2600" dirty="0" smtClean="0">
                <a:solidFill>
                  <a:srgbClr val="FF0000"/>
                </a:solidFill>
              </a:rPr>
              <a:t> Randomization</a:t>
            </a:r>
            <a:endParaRPr lang="en-US" sz="2600" dirty="0">
              <a:solidFill>
                <a:srgbClr val="FF0000"/>
              </a:solidFill>
            </a:endParaRPr>
          </a:p>
          <a:p>
            <a:pPr marL="0" indent="0">
              <a:buNone/>
            </a:pPr>
            <a:r>
              <a:rPr lang="en-US" sz="2600" dirty="0"/>
              <a:t>	-- </a:t>
            </a:r>
            <a:r>
              <a:rPr lang="en-US" sz="2600" dirty="0" smtClean="0"/>
              <a:t>Theory and assumptions</a:t>
            </a:r>
            <a:endParaRPr lang="en-US" sz="2600" dirty="0"/>
          </a:p>
          <a:p>
            <a:pPr marL="0" indent="0">
              <a:buNone/>
            </a:pPr>
            <a:r>
              <a:rPr lang="en-US" sz="2600" dirty="0"/>
              <a:t>	-- </a:t>
            </a:r>
            <a:r>
              <a:rPr lang="en-US" sz="2600" dirty="0" smtClean="0"/>
              <a:t>Us of / examples</a:t>
            </a:r>
            <a:endParaRPr lang="en-US" sz="2600" dirty="0"/>
          </a:p>
          <a:p>
            <a:pPr marL="0" indent="0">
              <a:buNone/>
            </a:pPr>
            <a:r>
              <a:rPr lang="en-US" sz="2600" dirty="0"/>
              <a:t>	-- Caveats and challenges</a:t>
            </a:r>
          </a:p>
          <a:p>
            <a:pPr marL="0" indent="0">
              <a:buNone/>
            </a:pPr>
            <a:endParaRPr lang="en-US" sz="2600" dirty="0"/>
          </a:p>
          <a:p>
            <a:pPr marL="0" indent="0">
              <a:buNone/>
            </a:pPr>
            <a:endParaRPr lang="en-US" sz="2600" dirty="0"/>
          </a:p>
          <a:p>
            <a:pPr marL="0" indent="0">
              <a:buNone/>
            </a:pPr>
            <a:endParaRPr lang="en-US" sz="2600" dirty="0"/>
          </a:p>
          <a:p>
            <a:pPr marL="0" indent="0">
              <a:buNone/>
            </a:pPr>
            <a:endParaRPr lang="en-US" dirty="0"/>
          </a:p>
        </p:txBody>
      </p:sp>
    </p:spTree>
    <p:extLst>
      <p:ext uri="{BB962C8B-B14F-4D97-AF65-F5344CB8AC3E}">
        <p14:creationId xmlns:p14="http://schemas.microsoft.com/office/powerpoint/2010/main" val="28568998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sz="2000" dirty="0"/>
              <a:t>The IV approach refers to a set of methods that allow one to recover, under certain assumptions, a causal effect of an exposure in the presence of unmeasured confounding.</a:t>
            </a:r>
          </a:p>
          <a:p>
            <a:r>
              <a:rPr lang="en-US" sz="2000" dirty="0"/>
              <a:t>The IV approach has a longstanding tradition in econometrics going back to the original work of Wright (1928) and </a:t>
            </a:r>
            <a:r>
              <a:rPr lang="en-US" sz="2000" dirty="0" err="1"/>
              <a:t>Golderberger</a:t>
            </a:r>
            <a:r>
              <a:rPr lang="en-US" sz="2000" dirty="0"/>
              <a:t> (1972) who initially developed the approach in the context of linear structural equation modeling.</a:t>
            </a:r>
          </a:p>
          <a:p>
            <a:r>
              <a:rPr lang="en-US" sz="2000" dirty="0"/>
              <a:t>More recently been formalized using potential outcomes or counterfactual variables, by Angrist (1994), Robins (1994), Angrist, </a:t>
            </a:r>
            <a:r>
              <a:rPr lang="en-US" sz="2000" dirty="0" err="1"/>
              <a:t>Imbens</a:t>
            </a:r>
            <a:r>
              <a:rPr lang="en-US" sz="2000" dirty="0"/>
              <a:t> and Rubin (1996) and Heckman (1997).</a:t>
            </a:r>
          </a:p>
          <a:p>
            <a:r>
              <a:rPr lang="en-US" sz="2000" dirty="0"/>
              <a:t>A key contribution of the counterfactual language to the IV approach is that it allows one to </a:t>
            </a:r>
            <a:r>
              <a:rPr lang="en-US" sz="2000" i="1" dirty="0"/>
              <a:t>formally define the causal effect of interest </a:t>
            </a:r>
            <a:r>
              <a:rPr lang="en-US" sz="2000" dirty="0"/>
              <a:t>and to clearly articulate assumptions needed to identify this effect.</a:t>
            </a:r>
          </a:p>
        </p:txBody>
      </p:sp>
      <p:sp>
        <p:nvSpPr>
          <p:cNvPr id="4" name="Slide Number Placeholder 3"/>
          <p:cNvSpPr>
            <a:spLocks noGrp="1"/>
          </p:cNvSpPr>
          <p:nvPr>
            <p:ph type="sldNum" sz="quarter" idx="12"/>
          </p:nvPr>
        </p:nvSpPr>
        <p:spPr/>
        <p:txBody>
          <a:bodyPr/>
          <a:lstStyle/>
          <a:p>
            <a:pPr>
              <a:defRPr/>
            </a:pPr>
            <a:fld id="{48CFD17B-4377-4738-82F6-BFFF12B1205C}" type="slidenum">
              <a:rPr lang="en-US" smtClean="0"/>
              <a:pPr>
                <a:defRPr/>
              </a:pPr>
              <a:t>61</a:t>
            </a:fld>
            <a:endParaRPr lang="en-US"/>
          </a:p>
        </p:txBody>
      </p:sp>
    </p:spTree>
    <p:extLst>
      <p:ext uri="{BB962C8B-B14F-4D97-AF65-F5344CB8AC3E}">
        <p14:creationId xmlns:p14="http://schemas.microsoft.com/office/powerpoint/2010/main" val="2421076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663"/>
            <a:ext cx="8229600" cy="700314"/>
          </a:xfrm>
        </p:spPr>
        <p:txBody>
          <a:bodyPr>
            <a:noAutofit/>
          </a:bodyPr>
          <a:lstStyle/>
          <a:p>
            <a:r>
              <a:rPr lang="en-US" dirty="0"/>
              <a:t>Causal inference: Randomized Control Trial</a:t>
            </a:r>
            <a:endParaRPr lang="en-US" sz="3200" dirty="0"/>
          </a:p>
        </p:txBody>
      </p:sp>
      <p:sp>
        <p:nvSpPr>
          <p:cNvPr id="3" name="Content Placeholder 2"/>
          <p:cNvSpPr>
            <a:spLocks noGrp="1"/>
          </p:cNvSpPr>
          <p:nvPr>
            <p:ph idx="1"/>
          </p:nvPr>
        </p:nvSpPr>
        <p:spPr/>
        <p:txBody>
          <a:bodyPr/>
          <a:lstStyle/>
          <a:p>
            <a:pPr marL="0" indent="0">
              <a:buNone/>
            </a:pPr>
            <a:r>
              <a:rPr lang="en-US" dirty="0" smtClean="0"/>
              <a:t>					</a:t>
            </a:r>
            <a:r>
              <a:rPr lang="en-US" sz="3600" dirty="0" smtClean="0"/>
              <a:t>			</a:t>
            </a:r>
          </a:p>
          <a:p>
            <a:pPr marL="0" indent="0">
              <a:buNone/>
            </a:pPr>
            <a:endParaRPr lang="en-US" sz="3600" dirty="0"/>
          </a:p>
          <a:p>
            <a:pPr marL="0" indent="0">
              <a:buNone/>
            </a:pPr>
            <a:endParaRPr lang="en-US" sz="3600" dirty="0" smtClean="0"/>
          </a:p>
          <a:p>
            <a:pPr marL="0" indent="0">
              <a:buNone/>
            </a:pPr>
            <a:r>
              <a:rPr lang="en-US" sz="3600" dirty="0" smtClean="0"/>
              <a:t> 										     	</a:t>
            </a:r>
            <a:endParaRPr lang="en-US" sz="3600" dirty="0"/>
          </a:p>
        </p:txBody>
      </p:sp>
      <p:cxnSp>
        <p:nvCxnSpPr>
          <p:cNvPr id="5" name="Straight Arrow Connector 4"/>
          <p:cNvCxnSpPr/>
          <p:nvPr/>
        </p:nvCxnSpPr>
        <p:spPr>
          <a:xfrm>
            <a:off x="4485456" y="4457852"/>
            <a:ext cx="2544780" cy="0"/>
          </a:xfrm>
          <a:prstGeom prst="straightConnector1">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3710519" y="2911541"/>
            <a:ext cx="1474096" cy="1184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endCxn id="10" idx="0"/>
          </p:cNvCxnSpPr>
          <p:nvPr/>
        </p:nvCxnSpPr>
        <p:spPr>
          <a:xfrm>
            <a:off x="6337765" y="2911541"/>
            <a:ext cx="1513206" cy="1184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761067" y="4457852"/>
            <a:ext cx="711200"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519259" y="4233830"/>
            <a:ext cx="1807681" cy="954107"/>
          </a:xfrm>
          <a:prstGeom prst="rect">
            <a:avLst/>
          </a:prstGeom>
          <a:noFill/>
        </p:spPr>
        <p:txBody>
          <a:bodyPr wrap="none" rtlCol="0">
            <a:spAutoFit/>
          </a:bodyPr>
          <a:lstStyle/>
          <a:p>
            <a:pPr algn="ctr"/>
            <a:r>
              <a:rPr lang="en-US" sz="2800" dirty="0" smtClean="0"/>
              <a:t>Received </a:t>
            </a:r>
          </a:p>
          <a:p>
            <a:pPr algn="ctr"/>
            <a:r>
              <a:rPr lang="en-US" sz="2800" dirty="0" smtClean="0"/>
              <a:t>Treatment</a:t>
            </a:r>
          </a:p>
        </p:txBody>
      </p:sp>
      <p:sp>
        <p:nvSpPr>
          <p:cNvPr id="10" name="TextBox 9"/>
          <p:cNvSpPr txBox="1"/>
          <p:nvPr/>
        </p:nvSpPr>
        <p:spPr>
          <a:xfrm>
            <a:off x="7030236" y="4096510"/>
            <a:ext cx="1641470" cy="954107"/>
          </a:xfrm>
          <a:prstGeom prst="rect">
            <a:avLst/>
          </a:prstGeom>
          <a:noFill/>
        </p:spPr>
        <p:txBody>
          <a:bodyPr wrap="none" rtlCol="0">
            <a:spAutoFit/>
          </a:bodyPr>
          <a:lstStyle/>
          <a:p>
            <a:pPr algn="ctr"/>
            <a:r>
              <a:rPr lang="en-US" sz="2800" dirty="0" smtClean="0"/>
              <a:t>Disease/</a:t>
            </a:r>
          </a:p>
          <a:p>
            <a:pPr algn="ctr"/>
            <a:r>
              <a:rPr lang="en-US" sz="2800" dirty="0" smtClean="0"/>
              <a:t>Outcome</a:t>
            </a:r>
          </a:p>
        </p:txBody>
      </p:sp>
      <p:sp>
        <p:nvSpPr>
          <p:cNvPr id="12" name="TextBox 11"/>
          <p:cNvSpPr txBox="1"/>
          <p:nvPr/>
        </p:nvSpPr>
        <p:spPr>
          <a:xfrm>
            <a:off x="4857982" y="1957434"/>
            <a:ext cx="1921470" cy="523220"/>
          </a:xfrm>
          <a:prstGeom prst="rect">
            <a:avLst/>
          </a:prstGeom>
          <a:noFill/>
        </p:spPr>
        <p:txBody>
          <a:bodyPr wrap="none" rtlCol="0">
            <a:spAutoFit/>
          </a:bodyPr>
          <a:lstStyle/>
          <a:p>
            <a:pPr algn="ctr"/>
            <a:r>
              <a:rPr lang="en-US" sz="2800" dirty="0" smtClean="0"/>
              <a:t>Confounds</a:t>
            </a:r>
            <a:endParaRPr lang="en-US" sz="2800" dirty="0"/>
          </a:p>
        </p:txBody>
      </p:sp>
      <p:sp>
        <p:nvSpPr>
          <p:cNvPr id="13" name="TextBox 12"/>
          <p:cNvSpPr txBox="1"/>
          <p:nvPr/>
        </p:nvSpPr>
        <p:spPr>
          <a:xfrm>
            <a:off x="5296" y="4144587"/>
            <a:ext cx="1801194" cy="1815882"/>
          </a:xfrm>
          <a:prstGeom prst="rect">
            <a:avLst/>
          </a:prstGeom>
          <a:noFill/>
        </p:spPr>
        <p:txBody>
          <a:bodyPr wrap="none" rtlCol="0">
            <a:spAutoFit/>
          </a:bodyPr>
          <a:lstStyle/>
          <a:p>
            <a:pPr algn="ctr"/>
            <a:r>
              <a:rPr lang="en-US" sz="2800" dirty="0" smtClean="0"/>
              <a:t>Randomly</a:t>
            </a:r>
          </a:p>
          <a:p>
            <a:pPr algn="ctr"/>
            <a:r>
              <a:rPr lang="en-US" sz="2800" dirty="0" smtClean="0"/>
              <a:t>Allocated</a:t>
            </a:r>
          </a:p>
          <a:p>
            <a:pPr algn="ctr"/>
            <a:r>
              <a:rPr lang="en-US" sz="2800" dirty="0" smtClean="0"/>
              <a:t>Treatment</a:t>
            </a:r>
          </a:p>
          <a:p>
            <a:pPr algn="ctr"/>
            <a:endParaRPr lang="en-US" sz="2800" dirty="0"/>
          </a:p>
        </p:txBody>
      </p:sp>
    </p:spTree>
    <p:extLst>
      <p:ext uri="{BB962C8B-B14F-4D97-AF65-F5344CB8AC3E}">
        <p14:creationId xmlns:p14="http://schemas.microsoft.com/office/powerpoint/2010/main" val="368276639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663"/>
            <a:ext cx="8229600" cy="700314"/>
          </a:xfrm>
        </p:spPr>
        <p:txBody>
          <a:bodyPr>
            <a:noAutofit/>
          </a:bodyPr>
          <a:lstStyle/>
          <a:p>
            <a:r>
              <a:rPr lang="en-US" sz="3200" dirty="0" err="1" smtClean="0"/>
              <a:t>Mendelian</a:t>
            </a:r>
            <a:r>
              <a:rPr lang="en-US" sz="3200" dirty="0" smtClean="0"/>
              <a:t> Randomization: Basic Framework</a:t>
            </a:r>
            <a:endParaRPr lang="en-US" sz="3200" dirty="0"/>
          </a:p>
        </p:txBody>
      </p:sp>
      <p:sp>
        <p:nvSpPr>
          <p:cNvPr id="3" name="Content Placeholder 2"/>
          <p:cNvSpPr>
            <a:spLocks noGrp="1"/>
          </p:cNvSpPr>
          <p:nvPr>
            <p:ph idx="1"/>
          </p:nvPr>
        </p:nvSpPr>
        <p:spPr/>
        <p:txBody>
          <a:bodyPr/>
          <a:lstStyle/>
          <a:p>
            <a:pPr marL="0" indent="0">
              <a:buNone/>
            </a:pPr>
            <a:r>
              <a:rPr lang="en-US" dirty="0" smtClean="0"/>
              <a:t>					</a:t>
            </a:r>
            <a:r>
              <a:rPr lang="en-US" sz="3600" dirty="0" smtClean="0"/>
              <a:t>			</a:t>
            </a:r>
          </a:p>
          <a:p>
            <a:pPr marL="0" indent="0">
              <a:buNone/>
            </a:pPr>
            <a:endParaRPr lang="en-US" sz="3600" dirty="0"/>
          </a:p>
          <a:p>
            <a:pPr marL="0" indent="0">
              <a:buNone/>
            </a:pPr>
            <a:endParaRPr lang="en-US" sz="3600" dirty="0" smtClean="0"/>
          </a:p>
          <a:p>
            <a:pPr marL="0" indent="0">
              <a:buNone/>
            </a:pPr>
            <a:r>
              <a:rPr lang="en-US" sz="3600" dirty="0" smtClean="0"/>
              <a:t> 										     	</a:t>
            </a:r>
            <a:endParaRPr lang="en-US" sz="3600" dirty="0"/>
          </a:p>
        </p:txBody>
      </p:sp>
      <p:cxnSp>
        <p:nvCxnSpPr>
          <p:cNvPr id="5" name="Straight Arrow Connector 4"/>
          <p:cNvCxnSpPr/>
          <p:nvPr/>
        </p:nvCxnSpPr>
        <p:spPr>
          <a:xfrm>
            <a:off x="4485456" y="4457852"/>
            <a:ext cx="2544780" cy="0"/>
          </a:xfrm>
          <a:prstGeom prst="straightConnector1">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472267" y="4233830"/>
            <a:ext cx="1901657" cy="523220"/>
          </a:xfrm>
          <a:prstGeom prst="rect">
            <a:avLst/>
          </a:prstGeom>
          <a:noFill/>
        </p:spPr>
        <p:txBody>
          <a:bodyPr wrap="none" rtlCol="0">
            <a:spAutoFit/>
          </a:bodyPr>
          <a:lstStyle/>
          <a:p>
            <a:pPr algn="ctr"/>
            <a:r>
              <a:rPr lang="en-US" sz="2800" dirty="0" smtClean="0"/>
              <a:t>Phenotype</a:t>
            </a:r>
          </a:p>
        </p:txBody>
      </p:sp>
      <p:sp>
        <p:nvSpPr>
          <p:cNvPr id="10" name="TextBox 9"/>
          <p:cNvSpPr txBox="1"/>
          <p:nvPr/>
        </p:nvSpPr>
        <p:spPr>
          <a:xfrm>
            <a:off x="7030236" y="4096510"/>
            <a:ext cx="1641470" cy="954107"/>
          </a:xfrm>
          <a:prstGeom prst="rect">
            <a:avLst/>
          </a:prstGeom>
          <a:noFill/>
        </p:spPr>
        <p:txBody>
          <a:bodyPr wrap="none" rtlCol="0">
            <a:spAutoFit/>
          </a:bodyPr>
          <a:lstStyle/>
          <a:p>
            <a:pPr algn="ctr"/>
            <a:r>
              <a:rPr lang="en-US" sz="2800" dirty="0" smtClean="0"/>
              <a:t>Disease/</a:t>
            </a:r>
          </a:p>
          <a:p>
            <a:pPr algn="ctr"/>
            <a:r>
              <a:rPr lang="en-US" sz="2800" dirty="0" smtClean="0"/>
              <a:t>Outcome</a:t>
            </a:r>
          </a:p>
        </p:txBody>
      </p:sp>
    </p:spTree>
    <p:extLst>
      <p:ext uri="{BB962C8B-B14F-4D97-AF65-F5344CB8AC3E}">
        <p14:creationId xmlns:p14="http://schemas.microsoft.com/office/powerpoint/2010/main" val="19602586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663"/>
            <a:ext cx="8229600" cy="700314"/>
          </a:xfrm>
        </p:spPr>
        <p:txBody>
          <a:bodyPr>
            <a:noAutofit/>
          </a:bodyPr>
          <a:lstStyle/>
          <a:p>
            <a:r>
              <a:rPr lang="en-US" dirty="0" err="1"/>
              <a:t>Mendelian</a:t>
            </a:r>
            <a:r>
              <a:rPr lang="en-US" dirty="0"/>
              <a:t> Randomization: Basic Framework</a:t>
            </a:r>
            <a:endParaRPr lang="en-US" sz="3200" dirty="0"/>
          </a:p>
        </p:txBody>
      </p:sp>
      <p:sp>
        <p:nvSpPr>
          <p:cNvPr id="3" name="Content Placeholder 2"/>
          <p:cNvSpPr>
            <a:spLocks noGrp="1"/>
          </p:cNvSpPr>
          <p:nvPr>
            <p:ph idx="1"/>
          </p:nvPr>
        </p:nvSpPr>
        <p:spPr/>
        <p:txBody>
          <a:bodyPr/>
          <a:lstStyle/>
          <a:p>
            <a:pPr marL="0" indent="0">
              <a:buNone/>
            </a:pPr>
            <a:r>
              <a:rPr lang="en-US" dirty="0" smtClean="0"/>
              <a:t>					</a:t>
            </a:r>
            <a:r>
              <a:rPr lang="en-US" sz="3600" dirty="0" smtClean="0"/>
              <a:t>			</a:t>
            </a:r>
          </a:p>
          <a:p>
            <a:pPr marL="0" indent="0">
              <a:buNone/>
            </a:pPr>
            <a:endParaRPr lang="en-US" sz="3600" dirty="0"/>
          </a:p>
          <a:p>
            <a:pPr marL="0" indent="0">
              <a:buNone/>
            </a:pPr>
            <a:endParaRPr lang="en-US" sz="3600" dirty="0" smtClean="0"/>
          </a:p>
          <a:p>
            <a:pPr marL="0" indent="0">
              <a:buNone/>
            </a:pPr>
            <a:r>
              <a:rPr lang="en-US" sz="3600" dirty="0" smtClean="0"/>
              <a:t> 										     	</a:t>
            </a:r>
            <a:endParaRPr lang="en-US" sz="3600" dirty="0"/>
          </a:p>
        </p:txBody>
      </p:sp>
      <p:cxnSp>
        <p:nvCxnSpPr>
          <p:cNvPr id="5" name="Straight Arrow Connector 4"/>
          <p:cNvCxnSpPr/>
          <p:nvPr/>
        </p:nvCxnSpPr>
        <p:spPr>
          <a:xfrm>
            <a:off x="4485456" y="4457852"/>
            <a:ext cx="2544780" cy="0"/>
          </a:xfrm>
          <a:prstGeom prst="straightConnector1">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3710519" y="2911541"/>
            <a:ext cx="1474096" cy="1184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endCxn id="10" idx="0"/>
          </p:cNvCxnSpPr>
          <p:nvPr/>
        </p:nvCxnSpPr>
        <p:spPr>
          <a:xfrm>
            <a:off x="6337765" y="2911541"/>
            <a:ext cx="1513206" cy="1184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472267" y="4233830"/>
            <a:ext cx="1901657" cy="523220"/>
          </a:xfrm>
          <a:prstGeom prst="rect">
            <a:avLst/>
          </a:prstGeom>
          <a:noFill/>
        </p:spPr>
        <p:txBody>
          <a:bodyPr wrap="none" rtlCol="0">
            <a:spAutoFit/>
          </a:bodyPr>
          <a:lstStyle/>
          <a:p>
            <a:pPr algn="ctr"/>
            <a:r>
              <a:rPr lang="en-US" sz="2800" dirty="0" smtClean="0"/>
              <a:t>Phenotype</a:t>
            </a:r>
          </a:p>
        </p:txBody>
      </p:sp>
      <p:sp>
        <p:nvSpPr>
          <p:cNvPr id="10" name="TextBox 9"/>
          <p:cNvSpPr txBox="1"/>
          <p:nvPr/>
        </p:nvSpPr>
        <p:spPr>
          <a:xfrm>
            <a:off x="7030236" y="4096510"/>
            <a:ext cx="1641470" cy="954107"/>
          </a:xfrm>
          <a:prstGeom prst="rect">
            <a:avLst/>
          </a:prstGeom>
          <a:noFill/>
        </p:spPr>
        <p:txBody>
          <a:bodyPr wrap="none" rtlCol="0">
            <a:spAutoFit/>
          </a:bodyPr>
          <a:lstStyle/>
          <a:p>
            <a:pPr algn="ctr"/>
            <a:r>
              <a:rPr lang="en-US" sz="2800" dirty="0" smtClean="0"/>
              <a:t>Disease/</a:t>
            </a:r>
          </a:p>
          <a:p>
            <a:pPr algn="ctr"/>
            <a:r>
              <a:rPr lang="en-US" sz="2800" dirty="0" smtClean="0"/>
              <a:t>Outcome</a:t>
            </a:r>
          </a:p>
        </p:txBody>
      </p:sp>
      <p:sp>
        <p:nvSpPr>
          <p:cNvPr id="12" name="TextBox 11"/>
          <p:cNvSpPr txBox="1"/>
          <p:nvPr/>
        </p:nvSpPr>
        <p:spPr>
          <a:xfrm>
            <a:off x="4857982" y="1957434"/>
            <a:ext cx="1921470" cy="523220"/>
          </a:xfrm>
          <a:prstGeom prst="rect">
            <a:avLst/>
          </a:prstGeom>
          <a:noFill/>
        </p:spPr>
        <p:txBody>
          <a:bodyPr wrap="none" rtlCol="0">
            <a:spAutoFit/>
          </a:bodyPr>
          <a:lstStyle/>
          <a:p>
            <a:pPr algn="ctr"/>
            <a:r>
              <a:rPr lang="en-US" sz="2800" dirty="0" smtClean="0"/>
              <a:t>Confounds</a:t>
            </a:r>
            <a:endParaRPr lang="en-US" sz="2800" dirty="0"/>
          </a:p>
        </p:txBody>
      </p:sp>
    </p:spTree>
    <p:extLst>
      <p:ext uri="{BB962C8B-B14F-4D97-AF65-F5344CB8AC3E}">
        <p14:creationId xmlns:p14="http://schemas.microsoft.com/office/powerpoint/2010/main" val="83160681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663"/>
            <a:ext cx="8229600" cy="700314"/>
          </a:xfrm>
        </p:spPr>
        <p:txBody>
          <a:bodyPr>
            <a:noAutofit/>
          </a:bodyPr>
          <a:lstStyle/>
          <a:p>
            <a:r>
              <a:rPr lang="en-US" dirty="0" err="1"/>
              <a:t>Mendelian</a:t>
            </a:r>
            <a:r>
              <a:rPr lang="en-US" dirty="0"/>
              <a:t> Randomization: Basic Framework</a:t>
            </a:r>
            <a:endParaRPr lang="en-US" sz="3200" dirty="0"/>
          </a:p>
        </p:txBody>
      </p:sp>
      <p:sp>
        <p:nvSpPr>
          <p:cNvPr id="3" name="Content Placeholder 2"/>
          <p:cNvSpPr>
            <a:spLocks noGrp="1"/>
          </p:cNvSpPr>
          <p:nvPr>
            <p:ph idx="1"/>
          </p:nvPr>
        </p:nvSpPr>
        <p:spPr/>
        <p:txBody>
          <a:bodyPr/>
          <a:lstStyle/>
          <a:p>
            <a:pPr marL="0" indent="0">
              <a:buNone/>
            </a:pPr>
            <a:r>
              <a:rPr lang="en-US" dirty="0" smtClean="0"/>
              <a:t>					</a:t>
            </a:r>
            <a:r>
              <a:rPr lang="en-US" sz="3600" dirty="0" smtClean="0"/>
              <a:t>			</a:t>
            </a:r>
          </a:p>
          <a:p>
            <a:pPr marL="0" indent="0">
              <a:buNone/>
            </a:pPr>
            <a:endParaRPr lang="en-US" sz="3600" dirty="0"/>
          </a:p>
          <a:p>
            <a:pPr marL="0" indent="0">
              <a:buNone/>
            </a:pPr>
            <a:endParaRPr lang="en-US" sz="3600" dirty="0" smtClean="0"/>
          </a:p>
          <a:p>
            <a:pPr marL="0" indent="0">
              <a:buNone/>
            </a:pPr>
            <a:r>
              <a:rPr lang="en-US" sz="3600" dirty="0" smtClean="0"/>
              <a:t> 										     	</a:t>
            </a:r>
            <a:endParaRPr lang="en-US" sz="3600" dirty="0"/>
          </a:p>
        </p:txBody>
      </p:sp>
      <p:cxnSp>
        <p:nvCxnSpPr>
          <p:cNvPr id="5" name="Straight Arrow Connector 4"/>
          <p:cNvCxnSpPr/>
          <p:nvPr/>
        </p:nvCxnSpPr>
        <p:spPr>
          <a:xfrm>
            <a:off x="4485456" y="4457852"/>
            <a:ext cx="2544780" cy="0"/>
          </a:xfrm>
          <a:prstGeom prst="straightConnector1">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3710519" y="2911541"/>
            <a:ext cx="1474096" cy="1184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endCxn id="10" idx="0"/>
          </p:cNvCxnSpPr>
          <p:nvPr/>
        </p:nvCxnSpPr>
        <p:spPr>
          <a:xfrm>
            <a:off x="6337765" y="2911541"/>
            <a:ext cx="1513206" cy="1184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761067" y="4457852"/>
            <a:ext cx="711200"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332796" y="4233830"/>
            <a:ext cx="2180605" cy="954107"/>
          </a:xfrm>
          <a:prstGeom prst="rect">
            <a:avLst/>
          </a:prstGeom>
          <a:noFill/>
        </p:spPr>
        <p:txBody>
          <a:bodyPr wrap="none" rtlCol="0">
            <a:spAutoFit/>
          </a:bodyPr>
          <a:lstStyle/>
          <a:p>
            <a:pPr algn="ctr"/>
            <a:r>
              <a:rPr lang="en-US" sz="2800" dirty="0" smtClean="0"/>
              <a:t>Intermediate</a:t>
            </a:r>
          </a:p>
          <a:p>
            <a:pPr algn="ctr"/>
            <a:r>
              <a:rPr lang="en-US" sz="2800" dirty="0" smtClean="0"/>
              <a:t>Phenotype</a:t>
            </a:r>
          </a:p>
        </p:txBody>
      </p:sp>
      <p:sp>
        <p:nvSpPr>
          <p:cNvPr id="10" name="TextBox 9"/>
          <p:cNvSpPr txBox="1"/>
          <p:nvPr/>
        </p:nvSpPr>
        <p:spPr>
          <a:xfrm>
            <a:off x="7030236" y="4096510"/>
            <a:ext cx="1641470" cy="954107"/>
          </a:xfrm>
          <a:prstGeom prst="rect">
            <a:avLst/>
          </a:prstGeom>
          <a:noFill/>
        </p:spPr>
        <p:txBody>
          <a:bodyPr wrap="none" rtlCol="0">
            <a:spAutoFit/>
          </a:bodyPr>
          <a:lstStyle/>
          <a:p>
            <a:pPr algn="ctr"/>
            <a:r>
              <a:rPr lang="en-US" sz="2800" dirty="0" smtClean="0"/>
              <a:t>Disease/</a:t>
            </a:r>
          </a:p>
          <a:p>
            <a:pPr algn="ctr"/>
            <a:r>
              <a:rPr lang="en-US" sz="2800" dirty="0" smtClean="0"/>
              <a:t>Outcome</a:t>
            </a:r>
          </a:p>
        </p:txBody>
      </p:sp>
      <p:sp>
        <p:nvSpPr>
          <p:cNvPr id="12" name="TextBox 11"/>
          <p:cNvSpPr txBox="1"/>
          <p:nvPr/>
        </p:nvSpPr>
        <p:spPr>
          <a:xfrm>
            <a:off x="4857982" y="1957434"/>
            <a:ext cx="1921470" cy="523220"/>
          </a:xfrm>
          <a:prstGeom prst="rect">
            <a:avLst/>
          </a:prstGeom>
          <a:noFill/>
        </p:spPr>
        <p:txBody>
          <a:bodyPr wrap="none" rtlCol="0">
            <a:spAutoFit/>
          </a:bodyPr>
          <a:lstStyle/>
          <a:p>
            <a:pPr algn="ctr"/>
            <a:r>
              <a:rPr lang="en-US" sz="2800" dirty="0" smtClean="0"/>
              <a:t>Confounds</a:t>
            </a:r>
            <a:endParaRPr lang="en-US" sz="2800" dirty="0"/>
          </a:p>
        </p:txBody>
      </p:sp>
      <p:sp>
        <p:nvSpPr>
          <p:cNvPr id="13" name="TextBox 12"/>
          <p:cNvSpPr txBox="1"/>
          <p:nvPr/>
        </p:nvSpPr>
        <p:spPr>
          <a:xfrm>
            <a:off x="5296" y="4144587"/>
            <a:ext cx="1801194" cy="1815882"/>
          </a:xfrm>
          <a:prstGeom prst="rect">
            <a:avLst/>
          </a:prstGeom>
          <a:noFill/>
        </p:spPr>
        <p:txBody>
          <a:bodyPr wrap="none" rtlCol="0">
            <a:spAutoFit/>
          </a:bodyPr>
          <a:lstStyle/>
          <a:p>
            <a:pPr algn="ctr"/>
            <a:r>
              <a:rPr lang="en-US" sz="2800" dirty="0" smtClean="0"/>
              <a:t>Randomly</a:t>
            </a:r>
          </a:p>
          <a:p>
            <a:pPr algn="ctr"/>
            <a:r>
              <a:rPr lang="en-US" sz="2800" dirty="0" smtClean="0"/>
              <a:t>Allocated</a:t>
            </a:r>
          </a:p>
          <a:p>
            <a:pPr algn="ctr"/>
            <a:r>
              <a:rPr lang="en-US" sz="2800" dirty="0" smtClean="0"/>
              <a:t>Allele(s)</a:t>
            </a:r>
          </a:p>
          <a:p>
            <a:pPr algn="ctr"/>
            <a:endParaRPr lang="en-US" sz="2800" dirty="0"/>
          </a:p>
        </p:txBody>
      </p:sp>
    </p:spTree>
    <p:extLst>
      <p:ext uri="{BB962C8B-B14F-4D97-AF65-F5344CB8AC3E}">
        <p14:creationId xmlns:p14="http://schemas.microsoft.com/office/powerpoint/2010/main" val="307479350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Genes as Instruments: </a:t>
            </a:r>
            <a:br>
              <a:rPr lang="en-US" dirty="0" smtClean="0"/>
            </a:br>
            <a:r>
              <a:rPr lang="en-US" dirty="0" err="1" smtClean="0"/>
              <a:t>Mendelian</a:t>
            </a:r>
            <a:r>
              <a:rPr lang="en-US" dirty="0" smtClean="0"/>
              <a:t> Randomization</a:t>
            </a:r>
            <a:endParaRPr lang="en-US" dirty="0"/>
          </a:p>
        </p:txBody>
      </p:sp>
      <p:sp>
        <p:nvSpPr>
          <p:cNvPr id="3" name="Content Placeholder 2"/>
          <p:cNvSpPr>
            <a:spLocks noGrp="1"/>
          </p:cNvSpPr>
          <p:nvPr>
            <p:ph idx="1"/>
          </p:nvPr>
        </p:nvSpPr>
        <p:spPr/>
        <p:txBody>
          <a:bodyPr>
            <a:normAutofit/>
          </a:bodyPr>
          <a:lstStyle/>
          <a:p>
            <a:pPr>
              <a:lnSpc>
                <a:spcPct val="110000"/>
              </a:lnSpc>
            </a:pPr>
            <a:r>
              <a:rPr lang="en-US" dirty="0" smtClean="0"/>
              <a:t>Mendel’s First Law: Genes segregate randomly and independently of environmental factors</a:t>
            </a:r>
          </a:p>
          <a:p>
            <a:pPr marL="0" indent="0">
              <a:lnSpc>
                <a:spcPct val="110000"/>
              </a:lnSpc>
              <a:buNone/>
            </a:pPr>
            <a:endParaRPr lang="en-US" dirty="0" smtClean="0"/>
          </a:p>
          <a:p>
            <a:pPr>
              <a:lnSpc>
                <a:spcPct val="110000"/>
              </a:lnSpc>
            </a:pPr>
            <a:r>
              <a:rPr lang="en-US" dirty="0" smtClean="0"/>
              <a:t>Mendel’s Second Law: Genes segregate independently of other traits</a:t>
            </a:r>
          </a:p>
          <a:p>
            <a:pPr marL="0" indent="0">
              <a:lnSpc>
                <a:spcPct val="110000"/>
              </a:lnSpc>
              <a:buNone/>
            </a:pPr>
            <a:endParaRPr lang="en-US" dirty="0" smtClean="0"/>
          </a:p>
          <a:p>
            <a:pPr>
              <a:lnSpc>
                <a:spcPct val="110000"/>
              </a:lnSpc>
            </a:pPr>
            <a:r>
              <a:rPr lang="en-US" dirty="0" smtClean="0"/>
              <a:t>Little individual knowledge of genetic makeup</a:t>
            </a:r>
          </a:p>
          <a:p>
            <a:pPr>
              <a:lnSpc>
                <a:spcPct val="110000"/>
              </a:lnSpc>
            </a:pPr>
            <a:endParaRPr lang="en-US" sz="2200" dirty="0"/>
          </a:p>
        </p:txBody>
      </p:sp>
    </p:spTree>
    <p:extLst>
      <p:ext uri="{BB962C8B-B14F-4D97-AF65-F5344CB8AC3E}">
        <p14:creationId xmlns:p14="http://schemas.microsoft.com/office/powerpoint/2010/main" val="385392465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Assumptions for </a:t>
            </a:r>
            <a:r>
              <a:rPr lang="en-US" sz="3600" dirty="0" err="1" smtClean="0"/>
              <a:t>Mendelian</a:t>
            </a:r>
            <a:r>
              <a:rPr lang="en-US" sz="3600" dirty="0" smtClean="0"/>
              <a:t> Randomization </a:t>
            </a:r>
            <a:endParaRPr lang="en-US" sz="3600" dirty="0"/>
          </a:p>
        </p:txBody>
      </p:sp>
      <p:sp>
        <p:nvSpPr>
          <p:cNvPr id="3" name="Content Placeholder 2"/>
          <p:cNvSpPr>
            <a:spLocks noGrp="1"/>
          </p:cNvSpPr>
          <p:nvPr>
            <p:ph idx="1"/>
          </p:nvPr>
        </p:nvSpPr>
        <p:spPr>
          <a:xfrm>
            <a:off x="457199" y="1600199"/>
            <a:ext cx="8470457" cy="4862445"/>
          </a:xfrm>
        </p:spPr>
        <p:txBody>
          <a:bodyPr>
            <a:normAutofit/>
          </a:bodyPr>
          <a:lstStyle/>
          <a:p>
            <a:pPr marL="0" indent="0">
              <a:buNone/>
            </a:pPr>
            <a:r>
              <a:rPr lang="en-US" sz="2600" dirty="0" smtClean="0">
                <a:solidFill>
                  <a:srgbClr val="800000"/>
                </a:solidFill>
              </a:rPr>
              <a:t>Assumption 1:</a:t>
            </a:r>
          </a:p>
          <a:p>
            <a:pPr marL="0" indent="0">
              <a:buNone/>
            </a:pPr>
            <a:r>
              <a:rPr lang="en-US" sz="2600" dirty="0" smtClean="0"/>
              <a:t>Instrument must be associated with exposure </a:t>
            </a:r>
          </a:p>
          <a:p>
            <a:pPr marL="0" indent="0">
              <a:buNone/>
            </a:pPr>
            <a:endParaRPr lang="en-US" sz="2600" dirty="0" smtClean="0"/>
          </a:p>
          <a:p>
            <a:pPr marL="0" indent="0">
              <a:buNone/>
            </a:pPr>
            <a:r>
              <a:rPr lang="en-US" sz="2600" dirty="0">
                <a:solidFill>
                  <a:srgbClr val="800000"/>
                </a:solidFill>
              </a:rPr>
              <a:t>Assumption </a:t>
            </a:r>
            <a:r>
              <a:rPr lang="en-US" sz="2600" dirty="0" smtClean="0">
                <a:solidFill>
                  <a:srgbClr val="800000"/>
                </a:solidFill>
              </a:rPr>
              <a:t>2:</a:t>
            </a:r>
            <a:endParaRPr lang="en-US" sz="2600" dirty="0">
              <a:solidFill>
                <a:srgbClr val="800000"/>
              </a:solidFill>
            </a:endParaRPr>
          </a:p>
          <a:p>
            <a:pPr marL="0" indent="0">
              <a:buNone/>
            </a:pPr>
            <a:r>
              <a:rPr lang="en-US" sz="2600" dirty="0"/>
              <a:t>Instrument </a:t>
            </a:r>
            <a:r>
              <a:rPr lang="en-US" sz="2600" dirty="0" smtClean="0"/>
              <a:t>not associated </a:t>
            </a:r>
            <a:r>
              <a:rPr lang="en-US" sz="2600" dirty="0"/>
              <a:t>with </a:t>
            </a:r>
            <a:r>
              <a:rPr lang="en-US" sz="2600" dirty="0" smtClean="0"/>
              <a:t>confounders</a:t>
            </a:r>
            <a:endParaRPr lang="en-US" sz="2600" dirty="0"/>
          </a:p>
          <a:p>
            <a:pPr marL="0" indent="0">
              <a:buNone/>
            </a:pPr>
            <a:endParaRPr lang="en-US" sz="2600" dirty="0" smtClean="0"/>
          </a:p>
          <a:p>
            <a:pPr marL="0" indent="0">
              <a:buNone/>
            </a:pPr>
            <a:r>
              <a:rPr lang="en-US" sz="2600" dirty="0">
                <a:solidFill>
                  <a:srgbClr val="800000"/>
                </a:solidFill>
              </a:rPr>
              <a:t>Assumption </a:t>
            </a:r>
            <a:r>
              <a:rPr lang="en-US" sz="2600" dirty="0" smtClean="0">
                <a:solidFill>
                  <a:srgbClr val="800000"/>
                </a:solidFill>
              </a:rPr>
              <a:t>3:</a:t>
            </a:r>
            <a:endParaRPr lang="en-US" sz="2600" dirty="0">
              <a:solidFill>
                <a:srgbClr val="800000"/>
              </a:solidFill>
            </a:endParaRPr>
          </a:p>
          <a:p>
            <a:pPr marL="0" indent="0">
              <a:buNone/>
            </a:pPr>
            <a:r>
              <a:rPr lang="en-US" sz="2600" dirty="0"/>
              <a:t>Instrument </a:t>
            </a:r>
            <a:r>
              <a:rPr lang="en-US" sz="2600" dirty="0" smtClean="0"/>
              <a:t>not associated </a:t>
            </a:r>
            <a:r>
              <a:rPr lang="en-US" sz="2600" dirty="0"/>
              <a:t>with </a:t>
            </a:r>
            <a:r>
              <a:rPr lang="en-US" sz="2600" dirty="0" smtClean="0"/>
              <a:t>outcome except through exposure</a:t>
            </a:r>
            <a:endParaRPr lang="en-US" sz="2600" dirty="0"/>
          </a:p>
          <a:p>
            <a:pPr marL="0" indent="0">
              <a:buNone/>
            </a:pPr>
            <a:endParaRPr lang="en-US" dirty="0"/>
          </a:p>
        </p:txBody>
      </p:sp>
    </p:spTree>
    <p:extLst>
      <p:ext uri="{BB962C8B-B14F-4D97-AF65-F5344CB8AC3E}">
        <p14:creationId xmlns:p14="http://schemas.microsoft.com/office/powerpoint/2010/main" val="3429209211"/>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663"/>
            <a:ext cx="8229600" cy="700314"/>
          </a:xfrm>
        </p:spPr>
        <p:txBody>
          <a:bodyPr>
            <a:noAutofit/>
          </a:bodyPr>
          <a:lstStyle/>
          <a:p>
            <a:r>
              <a:rPr lang="en-US" sz="3200" dirty="0" smtClean="0"/>
              <a:t>Assumption 1:</a:t>
            </a:r>
            <a:br>
              <a:rPr lang="en-US" sz="3200" dirty="0" smtClean="0"/>
            </a:br>
            <a:r>
              <a:rPr lang="en-US" sz="3200" dirty="0"/>
              <a:t>Instrument must be associated with exposure </a:t>
            </a:r>
            <a:br>
              <a:rPr lang="en-US" sz="3200" dirty="0"/>
            </a:br>
            <a:endParaRPr lang="en-US" sz="3200" dirty="0"/>
          </a:p>
        </p:txBody>
      </p:sp>
      <p:sp>
        <p:nvSpPr>
          <p:cNvPr id="3" name="Content Placeholder 2"/>
          <p:cNvSpPr>
            <a:spLocks noGrp="1"/>
          </p:cNvSpPr>
          <p:nvPr>
            <p:ph idx="1"/>
          </p:nvPr>
        </p:nvSpPr>
        <p:spPr/>
        <p:txBody>
          <a:bodyPr/>
          <a:lstStyle/>
          <a:p>
            <a:pPr marL="0" indent="0">
              <a:buNone/>
            </a:pPr>
            <a:r>
              <a:rPr lang="en-US" dirty="0" smtClean="0"/>
              <a:t>					</a:t>
            </a:r>
            <a:r>
              <a:rPr lang="en-US" sz="3600" dirty="0" smtClean="0"/>
              <a:t>			</a:t>
            </a:r>
          </a:p>
          <a:p>
            <a:pPr marL="0" indent="0">
              <a:buNone/>
            </a:pPr>
            <a:endParaRPr lang="en-US" sz="3600" dirty="0"/>
          </a:p>
          <a:p>
            <a:pPr marL="0" indent="0">
              <a:buNone/>
            </a:pPr>
            <a:endParaRPr lang="en-US" sz="3600" dirty="0" smtClean="0"/>
          </a:p>
          <a:p>
            <a:pPr marL="0" indent="0">
              <a:buNone/>
            </a:pPr>
            <a:r>
              <a:rPr lang="en-US" sz="3600" dirty="0" smtClean="0"/>
              <a:t> 										     	</a:t>
            </a:r>
            <a:endParaRPr lang="en-US" sz="3600" dirty="0"/>
          </a:p>
        </p:txBody>
      </p:sp>
      <p:cxnSp>
        <p:nvCxnSpPr>
          <p:cNvPr id="5" name="Straight Arrow Connector 4"/>
          <p:cNvCxnSpPr/>
          <p:nvPr/>
        </p:nvCxnSpPr>
        <p:spPr>
          <a:xfrm>
            <a:off x="4485456" y="4457852"/>
            <a:ext cx="2544780" cy="0"/>
          </a:xfrm>
          <a:prstGeom prst="straightConnector1">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3710519" y="2911541"/>
            <a:ext cx="1474096" cy="1184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endCxn id="10" idx="0"/>
          </p:cNvCxnSpPr>
          <p:nvPr/>
        </p:nvCxnSpPr>
        <p:spPr>
          <a:xfrm>
            <a:off x="6337765" y="2911541"/>
            <a:ext cx="1513206" cy="1184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157970" y="4457852"/>
            <a:ext cx="1314297"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472267" y="4233830"/>
            <a:ext cx="1901657" cy="523220"/>
          </a:xfrm>
          <a:prstGeom prst="rect">
            <a:avLst/>
          </a:prstGeom>
          <a:noFill/>
        </p:spPr>
        <p:txBody>
          <a:bodyPr wrap="none" rtlCol="0">
            <a:spAutoFit/>
          </a:bodyPr>
          <a:lstStyle/>
          <a:p>
            <a:pPr algn="ctr"/>
            <a:r>
              <a:rPr lang="en-US" sz="2800" dirty="0" smtClean="0"/>
              <a:t>Phenotype</a:t>
            </a:r>
          </a:p>
        </p:txBody>
      </p:sp>
      <p:sp>
        <p:nvSpPr>
          <p:cNvPr id="10" name="TextBox 9"/>
          <p:cNvSpPr txBox="1"/>
          <p:nvPr/>
        </p:nvSpPr>
        <p:spPr>
          <a:xfrm>
            <a:off x="7030236" y="4096510"/>
            <a:ext cx="1641470" cy="954107"/>
          </a:xfrm>
          <a:prstGeom prst="rect">
            <a:avLst/>
          </a:prstGeom>
          <a:noFill/>
        </p:spPr>
        <p:txBody>
          <a:bodyPr wrap="none" rtlCol="0">
            <a:spAutoFit/>
          </a:bodyPr>
          <a:lstStyle/>
          <a:p>
            <a:pPr algn="ctr"/>
            <a:r>
              <a:rPr lang="en-US" sz="2800" dirty="0" smtClean="0"/>
              <a:t>Disease/</a:t>
            </a:r>
          </a:p>
          <a:p>
            <a:pPr algn="ctr"/>
            <a:r>
              <a:rPr lang="en-US" sz="2800" dirty="0" smtClean="0"/>
              <a:t>Outcome</a:t>
            </a:r>
          </a:p>
        </p:txBody>
      </p:sp>
      <p:sp>
        <p:nvSpPr>
          <p:cNvPr id="12" name="TextBox 11"/>
          <p:cNvSpPr txBox="1"/>
          <p:nvPr/>
        </p:nvSpPr>
        <p:spPr>
          <a:xfrm>
            <a:off x="4857982" y="1957434"/>
            <a:ext cx="1921470" cy="523220"/>
          </a:xfrm>
          <a:prstGeom prst="rect">
            <a:avLst/>
          </a:prstGeom>
          <a:noFill/>
        </p:spPr>
        <p:txBody>
          <a:bodyPr wrap="none" rtlCol="0">
            <a:spAutoFit/>
          </a:bodyPr>
          <a:lstStyle/>
          <a:p>
            <a:pPr algn="ctr"/>
            <a:r>
              <a:rPr lang="en-US" sz="2800" dirty="0" smtClean="0"/>
              <a:t>Confounds</a:t>
            </a:r>
            <a:endParaRPr lang="en-US" sz="2800" dirty="0"/>
          </a:p>
        </p:txBody>
      </p:sp>
      <p:sp>
        <p:nvSpPr>
          <p:cNvPr id="13" name="TextBox 12"/>
          <p:cNvSpPr txBox="1"/>
          <p:nvPr/>
        </p:nvSpPr>
        <p:spPr>
          <a:xfrm>
            <a:off x="214280" y="4144587"/>
            <a:ext cx="942961" cy="523220"/>
          </a:xfrm>
          <a:prstGeom prst="rect">
            <a:avLst/>
          </a:prstGeom>
          <a:noFill/>
        </p:spPr>
        <p:txBody>
          <a:bodyPr wrap="none" rtlCol="0">
            <a:spAutoFit/>
          </a:bodyPr>
          <a:lstStyle/>
          <a:p>
            <a:pPr algn="ctr"/>
            <a:r>
              <a:rPr lang="en-US" sz="2800" dirty="0" smtClean="0"/>
              <a:t>PGS</a:t>
            </a:r>
            <a:endParaRPr lang="en-US" sz="2800" dirty="0"/>
          </a:p>
        </p:txBody>
      </p:sp>
      <p:sp>
        <p:nvSpPr>
          <p:cNvPr id="6" name="Rectangle 5"/>
          <p:cNvSpPr/>
          <p:nvPr/>
        </p:nvSpPr>
        <p:spPr>
          <a:xfrm>
            <a:off x="199222" y="3785439"/>
            <a:ext cx="4174702" cy="1369732"/>
          </a:xfrm>
          <a:prstGeom prst="rect">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96564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663"/>
            <a:ext cx="8229600" cy="700314"/>
          </a:xfrm>
        </p:spPr>
        <p:txBody>
          <a:bodyPr>
            <a:noAutofit/>
          </a:bodyPr>
          <a:lstStyle/>
          <a:p>
            <a:r>
              <a:rPr lang="en-US" dirty="0"/>
              <a:t>Assumption 2:</a:t>
            </a:r>
            <a:br>
              <a:rPr lang="en-US" dirty="0"/>
            </a:br>
            <a:r>
              <a:rPr lang="en-US" dirty="0"/>
              <a:t>Instrument not associated with confounders</a:t>
            </a:r>
            <a:r>
              <a:rPr lang="en-US" sz="3200" dirty="0"/>
              <a:t/>
            </a:r>
            <a:br>
              <a:rPr lang="en-US" sz="3200" dirty="0"/>
            </a:br>
            <a:endParaRPr lang="en-US" sz="3200" dirty="0"/>
          </a:p>
        </p:txBody>
      </p:sp>
      <p:sp>
        <p:nvSpPr>
          <p:cNvPr id="3" name="Content Placeholder 2"/>
          <p:cNvSpPr>
            <a:spLocks noGrp="1"/>
          </p:cNvSpPr>
          <p:nvPr>
            <p:ph idx="1"/>
          </p:nvPr>
        </p:nvSpPr>
        <p:spPr/>
        <p:txBody>
          <a:bodyPr/>
          <a:lstStyle/>
          <a:p>
            <a:pPr marL="0" indent="0">
              <a:buNone/>
            </a:pPr>
            <a:r>
              <a:rPr lang="en-US" dirty="0" smtClean="0"/>
              <a:t>					</a:t>
            </a:r>
            <a:r>
              <a:rPr lang="en-US" sz="3600" dirty="0" smtClean="0"/>
              <a:t>			</a:t>
            </a:r>
          </a:p>
          <a:p>
            <a:pPr marL="0" indent="0">
              <a:buNone/>
            </a:pPr>
            <a:endParaRPr lang="en-US" sz="3600" dirty="0"/>
          </a:p>
          <a:p>
            <a:pPr marL="0" indent="0">
              <a:buNone/>
            </a:pPr>
            <a:endParaRPr lang="en-US" sz="3600" dirty="0" smtClean="0"/>
          </a:p>
          <a:p>
            <a:pPr marL="0" indent="0">
              <a:buNone/>
            </a:pPr>
            <a:r>
              <a:rPr lang="en-US" sz="3600" dirty="0" smtClean="0"/>
              <a:t> 										     	</a:t>
            </a:r>
            <a:endParaRPr lang="en-US" sz="3600" dirty="0"/>
          </a:p>
        </p:txBody>
      </p:sp>
      <p:cxnSp>
        <p:nvCxnSpPr>
          <p:cNvPr id="5" name="Straight Arrow Connector 4"/>
          <p:cNvCxnSpPr/>
          <p:nvPr/>
        </p:nvCxnSpPr>
        <p:spPr>
          <a:xfrm>
            <a:off x="4485456" y="4457852"/>
            <a:ext cx="2544780" cy="0"/>
          </a:xfrm>
          <a:prstGeom prst="straightConnector1">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846667" y="2319056"/>
            <a:ext cx="4009438" cy="17774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157970" y="4457852"/>
            <a:ext cx="1314297"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472267" y="4233830"/>
            <a:ext cx="1901657" cy="523220"/>
          </a:xfrm>
          <a:prstGeom prst="rect">
            <a:avLst/>
          </a:prstGeom>
          <a:noFill/>
        </p:spPr>
        <p:txBody>
          <a:bodyPr wrap="none" rtlCol="0">
            <a:spAutoFit/>
          </a:bodyPr>
          <a:lstStyle/>
          <a:p>
            <a:pPr algn="ctr"/>
            <a:r>
              <a:rPr lang="en-US" sz="2800" dirty="0" smtClean="0"/>
              <a:t>Phenotype</a:t>
            </a:r>
          </a:p>
        </p:txBody>
      </p:sp>
      <p:sp>
        <p:nvSpPr>
          <p:cNvPr id="10" name="TextBox 9"/>
          <p:cNvSpPr txBox="1"/>
          <p:nvPr/>
        </p:nvSpPr>
        <p:spPr>
          <a:xfrm>
            <a:off x="7030236" y="4096510"/>
            <a:ext cx="1641470" cy="954107"/>
          </a:xfrm>
          <a:prstGeom prst="rect">
            <a:avLst/>
          </a:prstGeom>
          <a:noFill/>
        </p:spPr>
        <p:txBody>
          <a:bodyPr wrap="none" rtlCol="0">
            <a:spAutoFit/>
          </a:bodyPr>
          <a:lstStyle/>
          <a:p>
            <a:pPr algn="ctr"/>
            <a:r>
              <a:rPr lang="en-US" sz="2800" dirty="0" smtClean="0"/>
              <a:t>Disease/</a:t>
            </a:r>
          </a:p>
          <a:p>
            <a:pPr algn="ctr"/>
            <a:r>
              <a:rPr lang="en-US" sz="2800" dirty="0" smtClean="0"/>
              <a:t>Outcome</a:t>
            </a:r>
          </a:p>
        </p:txBody>
      </p:sp>
      <p:sp>
        <p:nvSpPr>
          <p:cNvPr id="12" name="TextBox 11"/>
          <p:cNvSpPr txBox="1"/>
          <p:nvPr/>
        </p:nvSpPr>
        <p:spPr>
          <a:xfrm>
            <a:off x="4857982" y="1957434"/>
            <a:ext cx="1921470" cy="523220"/>
          </a:xfrm>
          <a:prstGeom prst="rect">
            <a:avLst/>
          </a:prstGeom>
          <a:noFill/>
        </p:spPr>
        <p:txBody>
          <a:bodyPr wrap="none" rtlCol="0">
            <a:spAutoFit/>
          </a:bodyPr>
          <a:lstStyle/>
          <a:p>
            <a:pPr algn="ctr"/>
            <a:r>
              <a:rPr lang="en-US" sz="2800" dirty="0" smtClean="0"/>
              <a:t>Confounds</a:t>
            </a:r>
            <a:endParaRPr lang="en-US" sz="2800" dirty="0"/>
          </a:p>
        </p:txBody>
      </p:sp>
      <p:sp>
        <p:nvSpPr>
          <p:cNvPr id="13" name="TextBox 12"/>
          <p:cNvSpPr txBox="1"/>
          <p:nvPr/>
        </p:nvSpPr>
        <p:spPr>
          <a:xfrm>
            <a:off x="214280" y="4144587"/>
            <a:ext cx="942961" cy="523220"/>
          </a:xfrm>
          <a:prstGeom prst="rect">
            <a:avLst/>
          </a:prstGeom>
          <a:noFill/>
        </p:spPr>
        <p:txBody>
          <a:bodyPr wrap="none" rtlCol="0">
            <a:spAutoFit/>
          </a:bodyPr>
          <a:lstStyle/>
          <a:p>
            <a:pPr algn="ctr"/>
            <a:r>
              <a:rPr lang="en-US" sz="2800" dirty="0" smtClean="0"/>
              <a:t>PGS</a:t>
            </a:r>
            <a:endParaRPr lang="en-US" sz="2800" dirty="0"/>
          </a:p>
        </p:txBody>
      </p:sp>
    </p:spTree>
    <p:extLst>
      <p:ext uri="{BB962C8B-B14F-4D97-AF65-F5344CB8AC3E}">
        <p14:creationId xmlns:p14="http://schemas.microsoft.com/office/powerpoint/2010/main" val="13361405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p:cNvPicPr preferRelativeResize="0"/>
          <p:nvPr/>
        </p:nvPicPr>
        <p:blipFill rotWithShape="1">
          <a:blip r:embed="rId3">
            <a:alphaModFix/>
          </a:blip>
          <a:srcRect/>
          <a:stretch/>
        </p:blipFill>
        <p:spPr>
          <a:xfrm>
            <a:off x="771525" y="885825"/>
            <a:ext cx="7600800" cy="5086200"/>
          </a:xfrm>
          <a:prstGeom prst="rect">
            <a:avLst/>
          </a:prstGeom>
          <a:noFill/>
          <a:ln>
            <a:noFill/>
          </a:ln>
        </p:spPr>
      </p:pic>
    </p:spTree>
    <p:extLst>
      <p:ext uri="{BB962C8B-B14F-4D97-AF65-F5344CB8AC3E}">
        <p14:creationId xmlns:p14="http://schemas.microsoft.com/office/powerpoint/2010/main" val="17222485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9663"/>
            <a:ext cx="8229600" cy="700314"/>
          </a:xfrm>
        </p:spPr>
        <p:txBody>
          <a:bodyPr>
            <a:noAutofit/>
          </a:bodyPr>
          <a:lstStyle/>
          <a:p>
            <a:r>
              <a:rPr lang="en-US" dirty="0"/>
              <a:t>Assumption 3:</a:t>
            </a:r>
            <a:br>
              <a:rPr lang="en-US" dirty="0"/>
            </a:br>
            <a:r>
              <a:rPr lang="en-US" dirty="0"/>
              <a:t>Instrument not associated with outcome</a:t>
            </a:r>
            <a:endParaRPr lang="en-US" sz="3200" dirty="0"/>
          </a:p>
        </p:txBody>
      </p:sp>
      <p:sp>
        <p:nvSpPr>
          <p:cNvPr id="3" name="Content Placeholder 2"/>
          <p:cNvSpPr>
            <a:spLocks noGrp="1"/>
          </p:cNvSpPr>
          <p:nvPr>
            <p:ph idx="1"/>
          </p:nvPr>
        </p:nvSpPr>
        <p:spPr/>
        <p:txBody>
          <a:bodyPr/>
          <a:lstStyle/>
          <a:p>
            <a:pPr marL="0" indent="0">
              <a:buNone/>
            </a:pPr>
            <a:r>
              <a:rPr lang="en-US" dirty="0" smtClean="0"/>
              <a:t>					</a:t>
            </a:r>
            <a:r>
              <a:rPr lang="en-US" sz="3600" dirty="0" smtClean="0"/>
              <a:t>			</a:t>
            </a:r>
          </a:p>
          <a:p>
            <a:pPr marL="0" indent="0">
              <a:buNone/>
            </a:pPr>
            <a:endParaRPr lang="en-US" sz="3600" dirty="0"/>
          </a:p>
          <a:p>
            <a:pPr marL="0" indent="0">
              <a:buNone/>
            </a:pPr>
            <a:endParaRPr lang="en-US" sz="3600" dirty="0" smtClean="0"/>
          </a:p>
          <a:p>
            <a:pPr marL="0" indent="0">
              <a:buNone/>
            </a:pPr>
            <a:r>
              <a:rPr lang="en-US" sz="3600" dirty="0" smtClean="0"/>
              <a:t> 										     	</a:t>
            </a:r>
            <a:endParaRPr lang="en-US" sz="3600" dirty="0"/>
          </a:p>
        </p:txBody>
      </p:sp>
      <p:cxnSp>
        <p:nvCxnSpPr>
          <p:cNvPr id="5" name="Straight Arrow Connector 4"/>
          <p:cNvCxnSpPr/>
          <p:nvPr/>
        </p:nvCxnSpPr>
        <p:spPr>
          <a:xfrm>
            <a:off x="4485456" y="4457852"/>
            <a:ext cx="2544780" cy="0"/>
          </a:xfrm>
          <a:prstGeom prst="straightConnector1">
            <a:avLst/>
          </a:prstGeom>
          <a:ln>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157970" y="4457852"/>
            <a:ext cx="1314297"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472267" y="4233830"/>
            <a:ext cx="1901657" cy="523220"/>
          </a:xfrm>
          <a:prstGeom prst="rect">
            <a:avLst/>
          </a:prstGeom>
          <a:noFill/>
        </p:spPr>
        <p:txBody>
          <a:bodyPr wrap="none" rtlCol="0">
            <a:spAutoFit/>
          </a:bodyPr>
          <a:lstStyle/>
          <a:p>
            <a:pPr algn="ctr"/>
            <a:r>
              <a:rPr lang="en-US" sz="2800" dirty="0" smtClean="0"/>
              <a:t>Phenotype</a:t>
            </a:r>
          </a:p>
        </p:txBody>
      </p:sp>
      <p:sp>
        <p:nvSpPr>
          <p:cNvPr id="10" name="TextBox 9"/>
          <p:cNvSpPr txBox="1"/>
          <p:nvPr/>
        </p:nvSpPr>
        <p:spPr>
          <a:xfrm>
            <a:off x="7030236" y="4096510"/>
            <a:ext cx="1641470" cy="954107"/>
          </a:xfrm>
          <a:prstGeom prst="rect">
            <a:avLst/>
          </a:prstGeom>
          <a:noFill/>
        </p:spPr>
        <p:txBody>
          <a:bodyPr wrap="none" rtlCol="0">
            <a:spAutoFit/>
          </a:bodyPr>
          <a:lstStyle/>
          <a:p>
            <a:pPr algn="ctr"/>
            <a:r>
              <a:rPr lang="en-US" sz="2800" dirty="0" smtClean="0"/>
              <a:t>Disease/</a:t>
            </a:r>
          </a:p>
          <a:p>
            <a:pPr algn="ctr"/>
            <a:r>
              <a:rPr lang="en-US" sz="2800" dirty="0" smtClean="0"/>
              <a:t>Outcome</a:t>
            </a:r>
          </a:p>
        </p:txBody>
      </p:sp>
      <p:sp>
        <p:nvSpPr>
          <p:cNvPr id="12" name="TextBox 11"/>
          <p:cNvSpPr txBox="1"/>
          <p:nvPr/>
        </p:nvSpPr>
        <p:spPr>
          <a:xfrm>
            <a:off x="4857982" y="1957434"/>
            <a:ext cx="1921470" cy="523220"/>
          </a:xfrm>
          <a:prstGeom prst="rect">
            <a:avLst/>
          </a:prstGeom>
          <a:noFill/>
        </p:spPr>
        <p:txBody>
          <a:bodyPr wrap="none" rtlCol="0">
            <a:spAutoFit/>
          </a:bodyPr>
          <a:lstStyle/>
          <a:p>
            <a:pPr algn="ctr"/>
            <a:r>
              <a:rPr lang="en-US" sz="2800" dirty="0" smtClean="0"/>
              <a:t>Confounds</a:t>
            </a:r>
            <a:endParaRPr lang="en-US" sz="2800" dirty="0"/>
          </a:p>
        </p:txBody>
      </p:sp>
      <p:sp>
        <p:nvSpPr>
          <p:cNvPr id="13" name="TextBox 12"/>
          <p:cNvSpPr txBox="1"/>
          <p:nvPr/>
        </p:nvSpPr>
        <p:spPr>
          <a:xfrm>
            <a:off x="214280" y="4144587"/>
            <a:ext cx="942961" cy="523220"/>
          </a:xfrm>
          <a:prstGeom prst="rect">
            <a:avLst/>
          </a:prstGeom>
          <a:noFill/>
        </p:spPr>
        <p:txBody>
          <a:bodyPr wrap="none" rtlCol="0">
            <a:spAutoFit/>
          </a:bodyPr>
          <a:lstStyle/>
          <a:p>
            <a:pPr algn="ctr"/>
            <a:r>
              <a:rPr lang="en-US" sz="2800" dirty="0" smtClean="0"/>
              <a:t>PGS</a:t>
            </a:r>
            <a:endParaRPr lang="en-US" sz="2800" dirty="0"/>
          </a:p>
        </p:txBody>
      </p:sp>
      <p:sp>
        <p:nvSpPr>
          <p:cNvPr id="14" name="Freeform 13"/>
          <p:cNvSpPr/>
          <p:nvPr/>
        </p:nvSpPr>
        <p:spPr>
          <a:xfrm>
            <a:off x="457200" y="5086541"/>
            <a:ext cx="7412339" cy="1252465"/>
          </a:xfrm>
          <a:custGeom>
            <a:avLst/>
            <a:gdLst>
              <a:gd name="connsiteX0" fmla="*/ 0 w 7412339"/>
              <a:gd name="connsiteY0" fmla="*/ 19655 h 1252465"/>
              <a:gd name="connsiteX1" fmla="*/ 3685615 w 7412339"/>
              <a:gd name="connsiteY1" fmla="*/ 1252414 h 1252465"/>
              <a:gd name="connsiteX2" fmla="*/ 7196911 w 7412339"/>
              <a:gd name="connsiteY2" fmla="*/ 69464 h 1252465"/>
              <a:gd name="connsiteX3" fmla="*/ 7047494 w 7412339"/>
              <a:gd name="connsiteY3" fmla="*/ 131724 h 1252465"/>
            </a:gdLst>
            <a:ahLst/>
            <a:cxnLst>
              <a:cxn ang="0">
                <a:pos x="connsiteX0" y="connsiteY0"/>
              </a:cxn>
              <a:cxn ang="0">
                <a:pos x="connsiteX1" y="connsiteY1"/>
              </a:cxn>
              <a:cxn ang="0">
                <a:pos x="connsiteX2" y="connsiteY2"/>
              </a:cxn>
              <a:cxn ang="0">
                <a:pos x="connsiteX3" y="connsiteY3"/>
              </a:cxn>
            </a:cxnLst>
            <a:rect l="l" t="t" r="r" b="b"/>
            <a:pathLst>
              <a:path w="7412339" h="1252465">
                <a:moveTo>
                  <a:pt x="0" y="19655"/>
                </a:moveTo>
                <a:cubicBezTo>
                  <a:pt x="1243065" y="631884"/>
                  <a:pt x="2486130" y="1244113"/>
                  <a:pt x="3685615" y="1252414"/>
                </a:cubicBezTo>
                <a:cubicBezTo>
                  <a:pt x="4885100" y="1260715"/>
                  <a:pt x="6636598" y="256246"/>
                  <a:pt x="7196911" y="69464"/>
                </a:cubicBezTo>
                <a:cubicBezTo>
                  <a:pt x="7757224" y="-117318"/>
                  <a:pt x="7047494" y="131724"/>
                  <a:pt x="7047494" y="131724"/>
                </a:cubicBezTo>
              </a:path>
            </a:pathLst>
          </a:custGeom>
          <a:ln w="38100" cmpd="sng">
            <a:solidFill>
              <a:srgbClr val="8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390287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this Talk</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Polygenic Scores</a:t>
            </a:r>
          </a:p>
          <a:p>
            <a:pPr marL="0" indent="0">
              <a:buNone/>
            </a:pPr>
            <a:r>
              <a:rPr lang="en-US" sz="2600" dirty="0"/>
              <a:t>	</a:t>
            </a:r>
            <a:r>
              <a:rPr lang="en-US" sz="2600" dirty="0" smtClean="0"/>
              <a:t>-- Construction</a:t>
            </a:r>
          </a:p>
          <a:p>
            <a:pPr marL="0" indent="0">
              <a:buNone/>
            </a:pPr>
            <a:r>
              <a:rPr lang="en-US" sz="2600" dirty="0"/>
              <a:t>	</a:t>
            </a:r>
            <a:r>
              <a:rPr lang="en-US" sz="2600" dirty="0" smtClean="0"/>
              <a:t>-- Use of / examples</a:t>
            </a:r>
          </a:p>
          <a:p>
            <a:pPr marL="0" indent="0">
              <a:buNone/>
            </a:pPr>
            <a:r>
              <a:rPr lang="en-US" sz="2600" dirty="0"/>
              <a:t>	</a:t>
            </a:r>
            <a:r>
              <a:rPr lang="en-US" sz="2600" dirty="0" smtClean="0"/>
              <a:t>-- Caveats and challenges</a:t>
            </a:r>
          </a:p>
          <a:p>
            <a:pPr marL="0" indent="0">
              <a:buNone/>
            </a:pPr>
            <a:endParaRPr lang="en-US" sz="2600" dirty="0"/>
          </a:p>
          <a:p>
            <a:pPr marL="0" indent="0">
              <a:buNone/>
            </a:pPr>
            <a:r>
              <a:rPr lang="en-US" sz="2600" dirty="0" err="1" smtClean="0">
                <a:solidFill>
                  <a:srgbClr val="000000"/>
                </a:solidFill>
              </a:rPr>
              <a:t>Mendelian</a:t>
            </a:r>
            <a:r>
              <a:rPr lang="en-US" sz="2600" dirty="0" smtClean="0">
                <a:solidFill>
                  <a:srgbClr val="000000"/>
                </a:solidFill>
              </a:rPr>
              <a:t> Randomization</a:t>
            </a:r>
            <a:endParaRPr lang="en-US" sz="2600" dirty="0">
              <a:solidFill>
                <a:srgbClr val="000000"/>
              </a:solidFill>
            </a:endParaRPr>
          </a:p>
          <a:p>
            <a:pPr marL="0" indent="0">
              <a:buNone/>
            </a:pPr>
            <a:r>
              <a:rPr lang="en-US" sz="2600" dirty="0"/>
              <a:t>	-- </a:t>
            </a:r>
            <a:r>
              <a:rPr lang="en-US" sz="2600" dirty="0" smtClean="0"/>
              <a:t>Theory and assumptions</a:t>
            </a:r>
            <a:endParaRPr lang="en-US" sz="2600" dirty="0"/>
          </a:p>
          <a:p>
            <a:pPr marL="0" indent="0">
              <a:buNone/>
            </a:pPr>
            <a:r>
              <a:rPr lang="en-US" sz="2600" dirty="0"/>
              <a:t>	</a:t>
            </a:r>
            <a:r>
              <a:rPr lang="en-US" sz="2600" dirty="0">
                <a:solidFill>
                  <a:srgbClr val="FF0000"/>
                </a:solidFill>
              </a:rPr>
              <a:t>-- </a:t>
            </a:r>
            <a:r>
              <a:rPr lang="en-US" sz="2600" dirty="0" smtClean="0">
                <a:solidFill>
                  <a:srgbClr val="FF0000"/>
                </a:solidFill>
              </a:rPr>
              <a:t>Use of / examples</a:t>
            </a:r>
            <a:endParaRPr lang="en-US" sz="2600" dirty="0">
              <a:solidFill>
                <a:srgbClr val="FF0000"/>
              </a:solidFill>
            </a:endParaRPr>
          </a:p>
          <a:p>
            <a:pPr marL="0" indent="0">
              <a:buNone/>
            </a:pPr>
            <a:r>
              <a:rPr lang="en-US" sz="2600" dirty="0"/>
              <a:t>	-- Caveats and challenges</a:t>
            </a:r>
          </a:p>
          <a:p>
            <a:pPr marL="0" indent="0">
              <a:buNone/>
            </a:pPr>
            <a:endParaRPr lang="en-US" sz="2600" dirty="0"/>
          </a:p>
          <a:p>
            <a:pPr marL="0" indent="0">
              <a:buNone/>
            </a:pPr>
            <a:endParaRPr lang="en-US" sz="2600" dirty="0"/>
          </a:p>
          <a:p>
            <a:pPr marL="0" indent="0">
              <a:buNone/>
            </a:pPr>
            <a:endParaRPr lang="en-US" sz="2600" dirty="0"/>
          </a:p>
          <a:p>
            <a:pPr marL="0" indent="0">
              <a:buNone/>
            </a:pPr>
            <a:endParaRPr lang="en-US" dirty="0"/>
          </a:p>
        </p:txBody>
      </p:sp>
    </p:spTree>
    <p:extLst>
      <p:ext uri="{BB962C8B-B14F-4D97-AF65-F5344CB8AC3E}">
        <p14:creationId xmlns:p14="http://schemas.microsoft.com/office/powerpoint/2010/main" val="312202975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p:cNvPicPr preferRelativeResize="0"/>
          <p:nvPr/>
        </p:nvPicPr>
        <p:blipFill rotWithShape="1">
          <a:blip r:embed="rId3">
            <a:alphaModFix/>
          </a:blip>
          <a:srcRect/>
          <a:stretch/>
        </p:blipFill>
        <p:spPr>
          <a:xfrm>
            <a:off x="304800" y="533400"/>
            <a:ext cx="8324850" cy="1524000"/>
          </a:xfrm>
          <a:prstGeom prst="rect">
            <a:avLst/>
          </a:prstGeom>
          <a:noFill/>
          <a:ln>
            <a:noFill/>
          </a:ln>
        </p:spPr>
      </p:pic>
      <p:pic>
        <p:nvPicPr>
          <p:cNvPr id="160" name="Shape 160"/>
          <p:cNvPicPr preferRelativeResize="0"/>
          <p:nvPr/>
        </p:nvPicPr>
        <p:blipFill rotWithShape="1">
          <a:blip r:embed="rId4">
            <a:alphaModFix/>
          </a:blip>
          <a:srcRect/>
          <a:stretch/>
        </p:blipFill>
        <p:spPr>
          <a:xfrm>
            <a:off x="609600" y="2353733"/>
            <a:ext cx="7296149" cy="3389841"/>
          </a:xfrm>
          <a:prstGeom prst="rect">
            <a:avLst/>
          </a:prstGeom>
          <a:noFill/>
          <a:ln>
            <a:noFill/>
          </a:ln>
        </p:spPr>
      </p:pic>
    </p:spTree>
    <p:extLst>
      <p:ext uri="{BB962C8B-B14F-4D97-AF65-F5344CB8AC3E}">
        <p14:creationId xmlns:p14="http://schemas.microsoft.com/office/powerpoint/2010/main" val="11433048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rotWithShape="1">
          <a:blip r:embed="rId3">
            <a:alphaModFix/>
          </a:blip>
          <a:srcRect/>
          <a:stretch/>
        </p:blipFill>
        <p:spPr>
          <a:xfrm>
            <a:off x="0" y="1676400"/>
            <a:ext cx="9125619" cy="4033838"/>
          </a:xfrm>
          <a:prstGeom prst="rect">
            <a:avLst/>
          </a:prstGeom>
          <a:noFill/>
          <a:ln>
            <a:noFill/>
          </a:ln>
        </p:spPr>
      </p:pic>
    </p:spTree>
    <p:extLst>
      <p:ext uri="{BB962C8B-B14F-4D97-AF65-F5344CB8AC3E}">
        <p14:creationId xmlns:p14="http://schemas.microsoft.com/office/powerpoint/2010/main" val="809571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Shape 170"/>
          <p:cNvPicPr preferRelativeResize="0"/>
          <p:nvPr/>
        </p:nvPicPr>
        <p:blipFill rotWithShape="1">
          <a:blip r:embed="rId3">
            <a:alphaModFix/>
          </a:blip>
          <a:srcRect/>
          <a:stretch/>
        </p:blipFill>
        <p:spPr>
          <a:xfrm>
            <a:off x="1662111" y="428625"/>
            <a:ext cx="5819774" cy="6000750"/>
          </a:xfrm>
          <a:prstGeom prst="rect">
            <a:avLst/>
          </a:prstGeom>
          <a:noFill/>
          <a:ln>
            <a:noFill/>
          </a:ln>
        </p:spPr>
      </p:pic>
    </p:spTree>
    <p:extLst>
      <p:ext uri="{BB962C8B-B14F-4D97-AF65-F5344CB8AC3E}">
        <p14:creationId xmlns:p14="http://schemas.microsoft.com/office/powerpoint/2010/main" val="27727331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p:cNvPicPr preferRelativeResize="0"/>
          <p:nvPr/>
        </p:nvPicPr>
        <p:blipFill rotWithShape="1">
          <a:blip r:embed="rId3">
            <a:alphaModFix/>
          </a:blip>
          <a:srcRect/>
          <a:stretch/>
        </p:blipFill>
        <p:spPr>
          <a:xfrm>
            <a:off x="766762" y="33336"/>
            <a:ext cx="7610474" cy="6791325"/>
          </a:xfrm>
          <a:prstGeom prst="rect">
            <a:avLst/>
          </a:prstGeom>
          <a:noFill/>
          <a:ln>
            <a:noFill/>
          </a:ln>
        </p:spPr>
      </p:pic>
    </p:spTree>
    <p:extLst>
      <p:ext uri="{BB962C8B-B14F-4D97-AF65-F5344CB8AC3E}">
        <p14:creationId xmlns:p14="http://schemas.microsoft.com/office/powerpoint/2010/main" val="4742926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BMI as an example</a:t>
            </a:r>
            <a:endParaRPr lang="en-US" dirty="0"/>
          </a:p>
        </p:txBody>
      </p:sp>
      <p:pic>
        <p:nvPicPr>
          <p:cNvPr id="5" name="Picture 4"/>
          <p:cNvPicPr>
            <a:picLocks noChangeAspect="1"/>
          </p:cNvPicPr>
          <p:nvPr/>
        </p:nvPicPr>
        <p:blipFill>
          <a:blip r:embed="rId2"/>
          <a:stretch>
            <a:fillRect/>
          </a:stretch>
        </p:blipFill>
        <p:spPr>
          <a:xfrm>
            <a:off x="795151" y="1709728"/>
            <a:ext cx="7520151" cy="4322772"/>
          </a:xfrm>
          <a:prstGeom prst="rect">
            <a:avLst/>
          </a:prstGeom>
        </p:spPr>
      </p:pic>
    </p:spTree>
    <p:extLst>
      <p:ext uri="{BB962C8B-B14F-4D97-AF65-F5344CB8AC3E}">
        <p14:creationId xmlns:p14="http://schemas.microsoft.com/office/powerpoint/2010/main" val="14940421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12036" y="1010697"/>
            <a:ext cx="5579192" cy="4069066"/>
            <a:chOff x="412036" y="433451"/>
            <a:chExt cx="4381500" cy="3098800"/>
          </a:xfrm>
        </p:grpSpPr>
        <p:pic>
          <p:nvPicPr>
            <p:cNvPr id="3" name="Picture 2"/>
            <p:cNvPicPr>
              <a:picLocks noChangeAspect="1"/>
            </p:cNvPicPr>
            <p:nvPr/>
          </p:nvPicPr>
          <p:blipFill>
            <a:blip r:embed="rId2"/>
            <a:stretch>
              <a:fillRect/>
            </a:stretch>
          </p:blipFill>
          <p:spPr>
            <a:xfrm>
              <a:off x="412036" y="433451"/>
              <a:ext cx="4381500" cy="1219200"/>
            </a:xfrm>
            <a:prstGeom prst="rect">
              <a:avLst/>
            </a:prstGeom>
          </p:spPr>
        </p:pic>
        <p:pic>
          <p:nvPicPr>
            <p:cNvPr id="4" name="Picture 3"/>
            <p:cNvPicPr>
              <a:picLocks noChangeAspect="1"/>
            </p:cNvPicPr>
            <p:nvPr/>
          </p:nvPicPr>
          <p:blipFill>
            <a:blip r:embed="rId3"/>
            <a:stretch>
              <a:fillRect/>
            </a:stretch>
          </p:blipFill>
          <p:spPr>
            <a:xfrm>
              <a:off x="412036" y="1652651"/>
              <a:ext cx="4203700" cy="1879600"/>
            </a:xfrm>
            <a:prstGeom prst="rect">
              <a:avLst/>
            </a:prstGeom>
          </p:spPr>
        </p:pic>
      </p:grpSp>
      <p:sp>
        <p:nvSpPr>
          <p:cNvPr id="6" name="TextBox 5"/>
          <p:cNvSpPr txBox="1"/>
          <p:nvPr/>
        </p:nvSpPr>
        <p:spPr>
          <a:xfrm>
            <a:off x="5991228" y="2155051"/>
            <a:ext cx="3038737" cy="646331"/>
          </a:xfrm>
          <a:prstGeom prst="rect">
            <a:avLst/>
          </a:prstGeom>
          <a:noFill/>
        </p:spPr>
        <p:txBody>
          <a:bodyPr wrap="none" rtlCol="0">
            <a:spAutoFit/>
          </a:bodyPr>
          <a:lstStyle/>
          <a:p>
            <a:r>
              <a:rPr lang="en-US" dirty="0" smtClean="0"/>
              <a:t>Confounding</a:t>
            </a:r>
          </a:p>
          <a:p>
            <a:r>
              <a:rPr lang="en-US" dirty="0" smtClean="0"/>
              <a:t>Common cause of BMI and AD</a:t>
            </a:r>
            <a:endParaRPr lang="en-US" dirty="0"/>
          </a:p>
        </p:txBody>
      </p:sp>
      <p:sp>
        <p:nvSpPr>
          <p:cNvPr id="7" name="TextBox 6"/>
          <p:cNvSpPr txBox="1"/>
          <p:nvPr/>
        </p:nvSpPr>
        <p:spPr>
          <a:xfrm>
            <a:off x="5838504" y="4387068"/>
            <a:ext cx="3191461" cy="1200329"/>
          </a:xfrm>
          <a:prstGeom prst="rect">
            <a:avLst/>
          </a:prstGeom>
          <a:noFill/>
        </p:spPr>
        <p:txBody>
          <a:bodyPr wrap="none" rtlCol="0">
            <a:spAutoFit/>
          </a:bodyPr>
          <a:lstStyle/>
          <a:p>
            <a:r>
              <a:rPr lang="en-US" dirty="0" smtClean="0"/>
              <a:t>AD causes BMI change</a:t>
            </a:r>
          </a:p>
          <a:p>
            <a:r>
              <a:rPr lang="en-US" dirty="0" smtClean="0"/>
              <a:t>(reverse causation)</a:t>
            </a:r>
          </a:p>
          <a:p>
            <a:endParaRPr lang="en-US" dirty="0"/>
          </a:p>
          <a:p>
            <a:r>
              <a:rPr lang="en-US" dirty="0" smtClean="0"/>
              <a:t>Bottom line: confusing to study!</a:t>
            </a:r>
            <a:endParaRPr lang="en-US" dirty="0"/>
          </a:p>
        </p:txBody>
      </p:sp>
      <p:cxnSp>
        <p:nvCxnSpPr>
          <p:cNvPr id="9" name="Straight Connector 8"/>
          <p:cNvCxnSpPr/>
          <p:nvPr/>
        </p:nvCxnSpPr>
        <p:spPr>
          <a:xfrm>
            <a:off x="885214" y="2924712"/>
            <a:ext cx="382309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38826" y="3181265"/>
            <a:ext cx="278393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604324" y="3950926"/>
            <a:ext cx="22066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002029" y="4245963"/>
            <a:ext cx="26684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38826" y="4528172"/>
            <a:ext cx="3463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489538" y="4810381"/>
            <a:ext cx="155233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59317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552510" y="882871"/>
            <a:ext cx="4976868" cy="5289483"/>
            <a:chOff x="552510" y="187937"/>
            <a:chExt cx="4976868" cy="5289483"/>
          </a:xfrm>
        </p:grpSpPr>
        <p:grpSp>
          <p:nvGrpSpPr>
            <p:cNvPr id="4" name="Group 3"/>
            <p:cNvGrpSpPr/>
            <p:nvPr/>
          </p:nvGrpSpPr>
          <p:grpSpPr>
            <a:xfrm>
              <a:off x="552510" y="187937"/>
              <a:ext cx="4976868" cy="5222263"/>
              <a:chOff x="552510" y="187938"/>
              <a:chExt cx="4267200" cy="4513898"/>
            </a:xfrm>
          </p:grpSpPr>
          <p:pic>
            <p:nvPicPr>
              <p:cNvPr id="2" name="Picture 1"/>
              <p:cNvPicPr>
                <a:picLocks noChangeAspect="1"/>
              </p:cNvPicPr>
              <p:nvPr/>
            </p:nvPicPr>
            <p:blipFill>
              <a:blip r:embed="rId2"/>
              <a:stretch>
                <a:fillRect/>
              </a:stretch>
            </p:blipFill>
            <p:spPr>
              <a:xfrm>
                <a:off x="552510" y="187938"/>
                <a:ext cx="4267200" cy="863600"/>
              </a:xfrm>
              <a:prstGeom prst="rect">
                <a:avLst/>
              </a:prstGeom>
            </p:spPr>
          </p:pic>
          <p:pic>
            <p:nvPicPr>
              <p:cNvPr id="3" name="Picture 2"/>
              <p:cNvPicPr>
                <a:picLocks noChangeAspect="1"/>
              </p:cNvPicPr>
              <p:nvPr/>
            </p:nvPicPr>
            <p:blipFill rotWithShape="1">
              <a:blip r:embed="rId3"/>
              <a:srcRect b="1567"/>
              <a:stretch/>
            </p:blipFill>
            <p:spPr>
              <a:xfrm>
                <a:off x="641410" y="1051538"/>
                <a:ext cx="4178300" cy="3650298"/>
              </a:xfrm>
              <a:prstGeom prst="rect">
                <a:avLst/>
              </a:prstGeom>
            </p:spPr>
          </p:pic>
        </p:grpSp>
        <p:sp>
          <p:nvSpPr>
            <p:cNvPr id="27" name="Rectangle 26"/>
            <p:cNvSpPr/>
            <p:nvPr/>
          </p:nvSpPr>
          <p:spPr>
            <a:xfrm>
              <a:off x="2655641" y="5208039"/>
              <a:ext cx="2873737" cy="26938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a:off x="2103986" y="1187062"/>
            <a:ext cx="33355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56195" y="1436700"/>
            <a:ext cx="352611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540854" y="2373121"/>
            <a:ext cx="189871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56195" y="2604020"/>
            <a:ext cx="47833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56922" y="2847746"/>
            <a:ext cx="164213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endCxn id="3" idx="3"/>
          </p:cNvCxnSpPr>
          <p:nvPr/>
        </p:nvCxnSpPr>
        <p:spPr>
          <a:xfrm flipV="1">
            <a:off x="3977047" y="3993565"/>
            <a:ext cx="1552331" cy="237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56922" y="3527613"/>
            <a:ext cx="415665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56195" y="4040720"/>
            <a:ext cx="116554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540854" y="4207480"/>
            <a:ext cx="189871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56195" y="4489689"/>
            <a:ext cx="42573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3577" y="4707760"/>
            <a:ext cx="525996"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702300" y="1028700"/>
            <a:ext cx="2111576" cy="369332"/>
          </a:xfrm>
          <a:prstGeom prst="rect">
            <a:avLst/>
          </a:prstGeom>
          <a:noFill/>
        </p:spPr>
        <p:txBody>
          <a:bodyPr wrap="none" rtlCol="0">
            <a:spAutoFit/>
          </a:bodyPr>
          <a:lstStyle/>
          <a:p>
            <a:r>
              <a:rPr lang="en-US" dirty="0" smtClean="0"/>
              <a:t>Natural experiments</a:t>
            </a:r>
            <a:endParaRPr lang="en-US" dirty="0"/>
          </a:p>
        </p:txBody>
      </p:sp>
      <p:sp>
        <p:nvSpPr>
          <p:cNvPr id="30" name="TextBox 29"/>
          <p:cNvSpPr txBox="1"/>
          <p:nvPr/>
        </p:nvSpPr>
        <p:spPr>
          <a:xfrm>
            <a:off x="5918200" y="2373121"/>
            <a:ext cx="2634054" cy="369332"/>
          </a:xfrm>
          <a:prstGeom prst="rect">
            <a:avLst/>
          </a:prstGeom>
          <a:noFill/>
        </p:spPr>
        <p:txBody>
          <a:bodyPr wrap="none" rtlCol="0">
            <a:spAutoFit/>
          </a:bodyPr>
          <a:lstStyle/>
          <a:p>
            <a:r>
              <a:rPr lang="en-US" dirty="0" smtClean="0"/>
              <a:t>Genes inherited randomly</a:t>
            </a:r>
            <a:endParaRPr lang="en-US" dirty="0"/>
          </a:p>
        </p:txBody>
      </p:sp>
      <p:sp>
        <p:nvSpPr>
          <p:cNvPr id="31" name="TextBox 30"/>
          <p:cNvSpPr txBox="1"/>
          <p:nvPr/>
        </p:nvSpPr>
        <p:spPr>
          <a:xfrm>
            <a:off x="5702300" y="3322370"/>
            <a:ext cx="3330096" cy="646331"/>
          </a:xfrm>
          <a:prstGeom prst="rect">
            <a:avLst/>
          </a:prstGeom>
          <a:noFill/>
        </p:spPr>
        <p:txBody>
          <a:bodyPr wrap="none" rtlCol="0">
            <a:spAutoFit/>
          </a:bodyPr>
          <a:lstStyle/>
          <a:p>
            <a:r>
              <a:rPr lang="en-US" dirty="0" smtClean="0"/>
              <a:t>Genetic inheritance not impacted</a:t>
            </a:r>
          </a:p>
          <a:p>
            <a:r>
              <a:rPr lang="en-US" dirty="0" smtClean="0"/>
              <a:t>By SES, environment, etc.</a:t>
            </a:r>
            <a:endParaRPr lang="en-US" dirty="0"/>
          </a:p>
        </p:txBody>
      </p:sp>
    </p:spTree>
    <p:extLst>
      <p:ext uri="{BB962C8B-B14F-4D97-AF65-F5344CB8AC3E}">
        <p14:creationId xmlns:p14="http://schemas.microsoft.com/office/powerpoint/2010/main" val="24624562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this Talk</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smtClean="0"/>
              <a:t>Polygenic Scores</a:t>
            </a:r>
          </a:p>
          <a:p>
            <a:pPr marL="0" indent="0">
              <a:buNone/>
            </a:pPr>
            <a:r>
              <a:rPr lang="en-US" sz="2600" dirty="0"/>
              <a:t>	</a:t>
            </a:r>
            <a:r>
              <a:rPr lang="en-US" sz="2600" dirty="0" smtClean="0"/>
              <a:t>-- Construction</a:t>
            </a:r>
          </a:p>
          <a:p>
            <a:pPr marL="0" indent="0">
              <a:buNone/>
            </a:pPr>
            <a:r>
              <a:rPr lang="en-US" sz="2600" dirty="0"/>
              <a:t>	</a:t>
            </a:r>
            <a:r>
              <a:rPr lang="en-US" sz="2600" dirty="0" smtClean="0"/>
              <a:t>-- Use of / examples</a:t>
            </a:r>
          </a:p>
          <a:p>
            <a:pPr marL="0" indent="0">
              <a:buNone/>
            </a:pPr>
            <a:r>
              <a:rPr lang="en-US" sz="2600" dirty="0"/>
              <a:t>	</a:t>
            </a:r>
            <a:r>
              <a:rPr lang="en-US" sz="2600" dirty="0" smtClean="0"/>
              <a:t>-- Caveats and challenges</a:t>
            </a:r>
          </a:p>
          <a:p>
            <a:pPr marL="0" indent="0">
              <a:buNone/>
            </a:pPr>
            <a:endParaRPr lang="en-US" sz="2600" dirty="0"/>
          </a:p>
          <a:p>
            <a:pPr marL="0" indent="0">
              <a:buNone/>
            </a:pPr>
            <a:r>
              <a:rPr lang="en-US" sz="2600" dirty="0" err="1" smtClean="0">
                <a:solidFill>
                  <a:srgbClr val="000000"/>
                </a:solidFill>
              </a:rPr>
              <a:t>Mendelian</a:t>
            </a:r>
            <a:r>
              <a:rPr lang="en-US" sz="2600" dirty="0" smtClean="0">
                <a:solidFill>
                  <a:srgbClr val="000000"/>
                </a:solidFill>
              </a:rPr>
              <a:t> Randomization</a:t>
            </a:r>
            <a:endParaRPr lang="en-US" sz="2600" dirty="0">
              <a:solidFill>
                <a:srgbClr val="000000"/>
              </a:solidFill>
            </a:endParaRPr>
          </a:p>
          <a:p>
            <a:pPr marL="0" indent="0">
              <a:buNone/>
            </a:pPr>
            <a:r>
              <a:rPr lang="en-US" sz="2600" dirty="0"/>
              <a:t>	-- </a:t>
            </a:r>
            <a:r>
              <a:rPr lang="en-US" sz="2600" dirty="0" smtClean="0"/>
              <a:t>Theory and assumptions</a:t>
            </a:r>
            <a:endParaRPr lang="en-US" sz="2600" dirty="0"/>
          </a:p>
          <a:p>
            <a:pPr marL="0" indent="0">
              <a:buNone/>
            </a:pPr>
            <a:r>
              <a:rPr lang="en-US" sz="2600" dirty="0"/>
              <a:t>	-- </a:t>
            </a:r>
            <a:r>
              <a:rPr lang="en-US" sz="2600" dirty="0" smtClean="0"/>
              <a:t>Use of / examples</a:t>
            </a:r>
            <a:endParaRPr lang="en-US" sz="2600" dirty="0"/>
          </a:p>
          <a:p>
            <a:pPr marL="0" indent="0">
              <a:buNone/>
            </a:pPr>
            <a:r>
              <a:rPr lang="en-US" sz="2600" dirty="0"/>
              <a:t>	</a:t>
            </a:r>
            <a:r>
              <a:rPr lang="en-US" sz="2600" dirty="0">
                <a:solidFill>
                  <a:srgbClr val="FF0000"/>
                </a:solidFill>
              </a:rPr>
              <a:t>-- Caveats and challenges</a:t>
            </a:r>
          </a:p>
          <a:p>
            <a:pPr marL="0" indent="0">
              <a:buNone/>
            </a:pPr>
            <a:endParaRPr lang="en-US" sz="2600" dirty="0"/>
          </a:p>
          <a:p>
            <a:pPr marL="0" indent="0">
              <a:buNone/>
            </a:pPr>
            <a:endParaRPr lang="en-US" sz="2600" dirty="0"/>
          </a:p>
          <a:p>
            <a:pPr marL="0" indent="0">
              <a:buNone/>
            </a:pPr>
            <a:endParaRPr lang="en-US" sz="2600" dirty="0"/>
          </a:p>
          <a:p>
            <a:pPr marL="0" indent="0">
              <a:buNone/>
            </a:pPr>
            <a:endParaRPr lang="en-US" dirty="0"/>
          </a:p>
        </p:txBody>
      </p:sp>
    </p:spTree>
    <p:extLst>
      <p:ext uri="{BB962C8B-B14F-4D97-AF65-F5344CB8AC3E}">
        <p14:creationId xmlns:p14="http://schemas.microsoft.com/office/powerpoint/2010/main" val="38596687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3">
            <a:alphaModFix/>
          </a:blip>
          <a:srcRect/>
          <a:stretch/>
        </p:blipFill>
        <p:spPr>
          <a:xfrm>
            <a:off x="781050" y="895350"/>
            <a:ext cx="7581900" cy="5067300"/>
          </a:xfrm>
          <a:prstGeom prst="rect">
            <a:avLst/>
          </a:prstGeom>
          <a:noFill/>
          <a:ln>
            <a:noFill/>
          </a:ln>
        </p:spPr>
      </p:pic>
    </p:spTree>
    <p:extLst>
      <p:ext uri="{BB962C8B-B14F-4D97-AF65-F5344CB8AC3E}">
        <p14:creationId xmlns:p14="http://schemas.microsoft.com/office/powerpoint/2010/main" val="37394855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with MR</a:t>
            </a:r>
            <a:endParaRPr lang="en-US" dirty="0"/>
          </a:p>
        </p:txBody>
      </p:sp>
      <p:sp>
        <p:nvSpPr>
          <p:cNvPr id="3" name="Content Placeholder 2"/>
          <p:cNvSpPr>
            <a:spLocks noGrp="1"/>
          </p:cNvSpPr>
          <p:nvPr>
            <p:ph idx="1"/>
          </p:nvPr>
        </p:nvSpPr>
        <p:spPr/>
        <p:txBody>
          <a:bodyPr/>
          <a:lstStyle/>
          <a:p>
            <a:r>
              <a:rPr lang="en-US" dirty="0" smtClean="0"/>
              <a:t>Suitable genetic variants</a:t>
            </a:r>
          </a:p>
          <a:p>
            <a:r>
              <a:rPr lang="en-US" dirty="0" smtClean="0"/>
              <a:t>Power/large sample sizes</a:t>
            </a:r>
          </a:p>
          <a:p>
            <a:r>
              <a:rPr lang="en-US" dirty="0" err="1" smtClean="0"/>
              <a:t>Pleiotropy</a:t>
            </a:r>
            <a:endParaRPr lang="en-US" dirty="0" smtClean="0"/>
          </a:p>
          <a:p>
            <a:r>
              <a:rPr lang="en-US" dirty="0" smtClean="0"/>
              <a:t>Population Stratification</a:t>
            </a:r>
          </a:p>
          <a:p>
            <a:r>
              <a:rPr lang="en-US" dirty="0" smtClean="0"/>
              <a:t>LD</a:t>
            </a:r>
          </a:p>
          <a:p>
            <a:r>
              <a:rPr lang="en-US" dirty="0" smtClean="0"/>
              <a:t>Epigenetics (must assume random distribution of epigenetic changes as well)</a:t>
            </a:r>
          </a:p>
          <a:p>
            <a:r>
              <a:rPr lang="en-US" dirty="0" err="1" smtClean="0"/>
              <a:t>Assortative</a:t>
            </a:r>
            <a:r>
              <a:rPr lang="en-US" dirty="0" smtClean="0"/>
              <a:t> mating (</a:t>
            </a:r>
            <a:r>
              <a:rPr lang="en-US" dirty="0" err="1" smtClean="0"/>
              <a:t>Panmixia</a:t>
            </a:r>
            <a:r>
              <a:rPr lang="en-US" dirty="0" smtClean="0"/>
              <a:t>)</a:t>
            </a:r>
          </a:p>
          <a:p>
            <a:pPr marL="0" indent="0">
              <a:buNone/>
            </a:pPr>
            <a:endParaRPr lang="en-US" dirty="0"/>
          </a:p>
        </p:txBody>
      </p:sp>
    </p:spTree>
    <p:extLst>
      <p:ext uri="{BB962C8B-B14F-4D97-AF65-F5344CB8AC3E}">
        <p14:creationId xmlns:p14="http://schemas.microsoft.com/office/powerpoint/2010/main" val="40556711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lvl="0" rtl="0">
              <a:spcBef>
                <a:spcPts val="0"/>
              </a:spcBef>
              <a:buNone/>
            </a:pPr>
            <a:r>
              <a:rPr lang="en"/>
              <a:t>Genetic Predictors</a:t>
            </a:r>
          </a:p>
        </p:txBody>
      </p:sp>
      <p:sp>
        <p:nvSpPr>
          <p:cNvPr id="144" name="Shape 144"/>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0" lvl="0" indent="0" rtl="0">
              <a:spcBef>
                <a:spcPts val="0"/>
              </a:spcBef>
              <a:buNone/>
            </a:pPr>
            <a:r>
              <a:rPr lang="en" dirty="0"/>
              <a:t>(Predictive) Power/Mechanisms trade-off</a:t>
            </a:r>
          </a:p>
          <a:p>
            <a:pPr marL="0" lvl="0" indent="0" rtl="0">
              <a:spcBef>
                <a:spcPts val="0"/>
              </a:spcBef>
              <a:buNone/>
            </a:pPr>
            <a:endParaRPr dirty="0"/>
          </a:p>
          <a:p>
            <a:pPr marL="0" lvl="0" indent="0" rtl="0">
              <a:spcBef>
                <a:spcPts val="0"/>
              </a:spcBef>
              <a:buNone/>
            </a:pPr>
            <a:endParaRPr dirty="0"/>
          </a:p>
          <a:p>
            <a:pPr marL="0" lvl="0" indent="0" rtl="0">
              <a:spcBef>
                <a:spcPts val="0"/>
              </a:spcBef>
              <a:buNone/>
            </a:pPr>
            <a:endParaRPr dirty="0"/>
          </a:p>
          <a:p>
            <a:pPr marL="0" lvl="0" indent="0" rtl="0">
              <a:spcBef>
                <a:spcPts val="0"/>
              </a:spcBef>
              <a:buNone/>
            </a:pPr>
            <a:endParaRPr dirty="0"/>
          </a:p>
          <a:p>
            <a:pPr marL="457200" lvl="0" indent="-228600" rtl="0">
              <a:spcBef>
                <a:spcPts val="0"/>
              </a:spcBef>
            </a:pPr>
            <a:endParaRPr lang="en-US" dirty="0" smtClean="0"/>
          </a:p>
          <a:p>
            <a:pPr marL="457200" lvl="0" indent="-228600" rtl="0">
              <a:spcBef>
                <a:spcPts val="0"/>
              </a:spcBef>
            </a:pPr>
            <a:endParaRPr lang="en-US" dirty="0"/>
          </a:p>
          <a:p>
            <a:pPr marL="457200" lvl="0" indent="-228600" rtl="0">
              <a:spcBef>
                <a:spcPts val="0"/>
              </a:spcBef>
            </a:pPr>
            <a:endParaRPr lang="en-US" dirty="0" smtClean="0"/>
          </a:p>
          <a:p>
            <a:pPr marL="457200" lvl="0" indent="-228600" rtl="0">
              <a:spcBef>
                <a:spcPts val="0"/>
              </a:spcBef>
            </a:pPr>
            <a:r>
              <a:rPr lang="en" dirty="0" smtClean="0"/>
              <a:t>Always </a:t>
            </a:r>
            <a:r>
              <a:rPr lang="en" dirty="0"/>
              <a:t>important to think about the trade-off when incorporating a genetic predictor.</a:t>
            </a:r>
          </a:p>
          <a:p>
            <a:pPr marL="0" lvl="0" indent="0" rtl="0">
              <a:spcBef>
                <a:spcPts val="0"/>
              </a:spcBef>
              <a:buNone/>
            </a:pPr>
            <a:endParaRPr dirty="0"/>
          </a:p>
        </p:txBody>
      </p:sp>
      <p:pic>
        <p:nvPicPr>
          <p:cNvPr id="145" name="Shape 145"/>
          <p:cNvPicPr preferRelativeResize="0"/>
          <p:nvPr/>
        </p:nvPicPr>
        <p:blipFill>
          <a:blip r:embed="rId3">
            <a:alphaModFix/>
          </a:blip>
          <a:stretch>
            <a:fillRect/>
          </a:stretch>
        </p:blipFill>
        <p:spPr>
          <a:xfrm>
            <a:off x="2495550" y="2624137"/>
            <a:ext cx="4152900" cy="1609725"/>
          </a:xfrm>
          <a:prstGeom prst="rect">
            <a:avLst/>
          </a:prstGeom>
          <a:noFill/>
          <a:ln>
            <a:noFill/>
          </a:ln>
        </p:spPr>
      </p:pic>
    </p:spTree>
    <p:extLst>
      <p:ext uri="{BB962C8B-B14F-4D97-AF65-F5344CB8AC3E}">
        <p14:creationId xmlns:p14="http://schemas.microsoft.com/office/powerpoint/2010/main" val="41877435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489" y="152400"/>
            <a:ext cx="8534400" cy="1252728"/>
          </a:xfrm>
        </p:spPr>
        <p:txBody>
          <a:bodyPr>
            <a:normAutofit/>
          </a:bodyPr>
          <a:lstStyle/>
          <a:p>
            <a:pPr eaLnBrk="1" fontAlgn="auto" hangingPunct="1">
              <a:spcAft>
                <a:spcPts val="0"/>
              </a:spcAft>
              <a:defRPr/>
            </a:pPr>
            <a:r>
              <a:rPr lang="en-US" dirty="0">
                <a:solidFill>
                  <a:schemeClr val="accent1">
                    <a:satMod val="150000"/>
                  </a:schemeClr>
                </a:solidFill>
              </a:rPr>
              <a:t>Evaluating MR Studies: leverage prior assumptions about confounding</a:t>
            </a:r>
          </a:p>
        </p:txBody>
      </p:sp>
      <p:sp>
        <p:nvSpPr>
          <p:cNvPr id="51202" name="Content Placeholder 2"/>
          <p:cNvSpPr>
            <a:spLocks noGrp="1"/>
          </p:cNvSpPr>
          <p:nvPr>
            <p:ph idx="1"/>
          </p:nvPr>
        </p:nvSpPr>
        <p:spPr>
          <a:xfrm>
            <a:off x="381000" y="1524000"/>
            <a:ext cx="8534400" cy="4625975"/>
          </a:xfrm>
        </p:spPr>
        <p:txBody>
          <a:bodyPr>
            <a:normAutofit fontScale="92500"/>
          </a:bodyPr>
          <a:lstStyle/>
          <a:p>
            <a:pPr eaLnBrk="1" hangingPunct="1"/>
            <a:r>
              <a:rPr lang="en-US" sz="2400"/>
              <a:t>Often, field is only interested in knowing if a conventional effect estimate is biased up</a:t>
            </a:r>
          </a:p>
          <a:p>
            <a:pPr eaLnBrk="1" hangingPunct="1"/>
            <a:r>
              <a:rPr lang="en-US" sz="2400"/>
              <a:t>Other direction of bias not of interest, or not considered plausible</a:t>
            </a:r>
          </a:p>
          <a:p>
            <a:pPr eaLnBrk="1" hangingPunct="1"/>
            <a:r>
              <a:rPr lang="en-US" sz="2400"/>
              <a:t>Compare IV effect estimate to conventional effect estimate: if conventional effect estimate is positively confounded, IV&lt;conventional</a:t>
            </a:r>
          </a:p>
          <a:p>
            <a:pPr eaLnBrk="1" hangingPunct="1"/>
            <a:r>
              <a:rPr lang="en-US" sz="2400"/>
              <a:t>4 </a:t>
            </a:r>
            <a:r>
              <a:rPr lang="en-US" sz="2400" i="1"/>
              <a:t>equivalent</a:t>
            </a:r>
            <a:r>
              <a:rPr lang="en-US" sz="2400"/>
              <a:t> versions of this test: no more convincing to show all 4. </a:t>
            </a:r>
          </a:p>
          <a:p>
            <a:pPr eaLnBrk="1" hangingPunct="1"/>
            <a:r>
              <a:rPr lang="en-US" sz="2400"/>
              <a:t>Relies on assumption regarding the direction of confounding: if you don’t know the direction, the test is not informative</a:t>
            </a:r>
          </a:p>
          <a:p>
            <a:pPr eaLnBrk="1" hangingPunct="1"/>
            <a:r>
              <a:rPr lang="en-US" sz="2400"/>
              <a:t>Not guaranteed to be consistent in non-linear causal structures (but doesn’t completely rely on linearity). </a:t>
            </a:r>
          </a:p>
        </p:txBody>
      </p:sp>
      <p:sp>
        <p:nvSpPr>
          <p:cNvPr id="3" name="Slide Number Placeholder 2"/>
          <p:cNvSpPr>
            <a:spLocks noGrp="1"/>
          </p:cNvSpPr>
          <p:nvPr>
            <p:ph type="sldNum" sz="quarter" idx="12"/>
          </p:nvPr>
        </p:nvSpPr>
        <p:spPr/>
        <p:txBody>
          <a:bodyPr/>
          <a:lstStyle/>
          <a:p>
            <a:pPr>
              <a:defRPr/>
            </a:pPr>
            <a:fld id="{48CFD17B-4377-4738-82F6-BFFF12B1205C}" type="slidenum">
              <a:rPr lang="en-US" smtClean="0"/>
              <a:pPr>
                <a:defRPr/>
              </a:pPr>
              <a:t>82</a:t>
            </a:fld>
            <a:endParaRPr lang="en-US"/>
          </a:p>
        </p:txBody>
      </p:sp>
    </p:spTree>
    <p:extLst>
      <p:ext uri="{BB962C8B-B14F-4D97-AF65-F5344CB8AC3E}">
        <p14:creationId xmlns:p14="http://schemas.microsoft.com/office/powerpoint/2010/main" val="33810661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solidFill>
                  <a:schemeClr val="accent1">
                    <a:satMod val="150000"/>
                  </a:schemeClr>
                </a:solidFill>
              </a:rPr>
              <a:t>Evaluating MR Studies: Over-identification tests</a:t>
            </a:r>
          </a:p>
        </p:txBody>
      </p:sp>
      <p:sp>
        <p:nvSpPr>
          <p:cNvPr id="3" name="Content Placeholder 2"/>
          <p:cNvSpPr>
            <a:spLocks noGrp="1"/>
          </p:cNvSpPr>
          <p:nvPr>
            <p:ph idx="1"/>
          </p:nvPr>
        </p:nvSpPr>
        <p:spPr/>
        <p:txBody>
          <a:bodyPr rtlCol="0">
            <a:normAutofit/>
          </a:bodyPr>
          <a:lstStyle/>
          <a:p>
            <a:pPr marL="438912" indent="-320040" eaLnBrk="1" hangingPunct="1">
              <a:spcBef>
                <a:spcPts val="0"/>
              </a:spcBef>
              <a:spcAft>
                <a:spcPts val="0"/>
              </a:spcAft>
              <a:buFont typeface="Wingdings 2"/>
              <a:buChar char=""/>
              <a:defRPr/>
            </a:pPr>
            <a:r>
              <a:rPr lang="en-US" dirty="0"/>
              <a:t>Use multiple instrumental variables to conduct over-identification tests.  </a:t>
            </a:r>
          </a:p>
          <a:p>
            <a:pPr marL="438912" indent="-320040" eaLnBrk="1" hangingPunct="1">
              <a:spcBef>
                <a:spcPts val="0"/>
              </a:spcBef>
              <a:spcAft>
                <a:spcPts val="0"/>
              </a:spcAft>
              <a:buFont typeface="Wingdings 2"/>
              <a:buChar char=""/>
              <a:defRPr/>
            </a:pPr>
            <a:r>
              <a:rPr lang="en-US" dirty="0"/>
              <a:t>Other genes or even polymorphisms of the same gene might provide additional instruments.</a:t>
            </a:r>
          </a:p>
          <a:p>
            <a:pPr marL="438912" indent="-320040" eaLnBrk="1" hangingPunct="1">
              <a:spcBef>
                <a:spcPts val="0"/>
              </a:spcBef>
              <a:spcAft>
                <a:spcPts val="0"/>
              </a:spcAft>
              <a:buFont typeface="Wingdings 2"/>
              <a:buChar char=""/>
              <a:defRPr/>
            </a:pPr>
            <a:r>
              <a:rPr lang="en-US" dirty="0"/>
              <a:t>Cannot detect violations of the IV assumptions if all instruments have identical biasing pathways. </a:t>
            </a:r>
          </a:p>
          <a:p>
            <a:pPr marL="438912" indent="-320040" eaLnBrk="1" hangingPunct="1">
              <a:spcBef>
                <a:spcPts val="0"/>
              </a:spcBef>
              <a:spcAft>
                <a:spcPts val="0"/>
              </a:spcAft>
              <a:buFont typeface="Wingdings 2"/>
              <a:buChar char=""/>
              <a:defRPr/>
            </a:pPr>
            <a:r>
              <a:rPr lang="en-US" dirty="0"/>
              <a:t>May also reject even when all instruments are valid if the model is incorrectly assumed to be linear or the phenotype is composite.  These tests generally have low statistical power. </a:t>
            </a:r>
          </a:p>
          <a:p>
            <a:pPr marL="438912" indent="-320040" eaLnBrk="1" fontAlgn="auto" hangingPunct="1">
              <a:spcBef>
                <a:spcPts val="0"/>
              </a:spcBef>
              <a:spcAft>
                <a:spcPts val="0"/>
              </a:spcAft>
              <a:buFont typeface="Wingdings 2"/>
              <a:buChar char=""/>
              <a:defRPr/>
            </a:pPr>
            <a:endParaRPr lang="en-US" dirty="0"/>
          </a:p>
        </p:txBody>
      </p:sp>
      <p:sp>
        <p:nvSpPr>
          <p:cNvPr id="5" name="Slide Number Placeholder 4"/>
          <p:cNvSpPr>
            <a:spLocks noGrp="1"/>
          </p:cNvSpPr>
          <p:nvPr>
            <p:ph type="sldNum" sz="quarter" idx="12"/>
          </p:nvPr>
        </p:nvSpPr>
        <p:spPr/>
        <p:txBody>
          <a:bodyPr/>
          <a:lstStyle/>
          <a:p>
            <a:pPr>
              <a:defRPr/>
            </a:pPr>
            <a:fld id="{48CFD17B-4377-4738-82F6-BFFF12B1205C}" type="slidenum">
              <a:rPr lang="en-US" smtClean="0"/>
              <a:pPr>
                <a:defRPr/>
              </a:pPr>
              <a:t>83</a:t>
            </a:fld>
            <a:endParaRPr lang="en-US"/>
          </a:p>
        </p:txBody>
      </p:sp>
    </p:spTree>
    <p:extLst>
      <p:ext uri="{BB962C8B-B14F-4D97-AF65-F5344CB8AC3E}">
        <p14:creationId xmlns:p14="http://schemas.microsoft.com/office/powerpoint/2010/main" val="12595244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solidFill>
                  <a:schemeClr val="accent1">
                    <a:satMod val="150000"/>
                  </a:schemeClr>
                </a:solidFill>
              </a:rPr>
              <a:t>Evaluating MR Studies: Modifying factors</a:t>
            </a:r>
          </a:p>
        </p:txBody>
      </p:sp>
      <p:sp>
        <p:nvSpPr>
          <p:cNvPr id="54274" name="Content Placeholder 2"/>
          <p:cNvSpPr>
            <a:spLocks noGrp="1"/>
          </p:cNvSpPr>
          <p:nvPr>
            <p:ph idx="1"/>
          </p:nvPr>
        </p:nvSpPr>
        <p:spPr/>
        <p:txBody>
          <a:bodyPr/>
          <a:lstStyle/>
          <a:p>
            <a:pPr eaLnBrk="1" hangingPunct="1"/>
            <a:r>
              <a:rPr lang="en-US"/>
              <a:t>Identify factors that modify the genotype-phenotype association.  </a:t>
            </a:r>
          </a:p>
          <a:p>
            <a:pPr eaLnBrk="1" hangingPunct="1"/>
            <a:r>
              <a:rPr lang="en-US"/>
              <a:t>Compare the IV effect estimate across groups in which the population association between the instrument and the phenotype is either silenced or reversed.  </a:t>
            </a:r>
          </a:p>
          <a:p>
            <a:pPr eaLnBrk="1" hangingPunct="1"/>
            <a:r>
              <a:rPr lang="en-US"/>
              <a:t>This test could identify a biased instrument if the biasing pathway is active in both subgroups. </a:t>
            </a:r>
          </a:p>
          <a:p>
            <a:pPr eaLnBrk="1" hangingPunct="1"/>
            <a:endParaRPr lang="en-US"/>
          </a:p>
        </p:txBody>
      </p:sp>
      <p:sp>
        <p:nvSpPr>
          <p:cNvPr id="3" name="Slide Number Placeholder 2"/>
          <p:cNvSpPr>
            <a:spLocks noGrp="1"/>
          </p:cNvSpPr>
          <p:nvPr>
            <p:ph type="sldNum" sz="quarter" idx="12"/>
          </p:nvPr>
        </p:nvSpPr>
        <p:spPr/>
        <p:txBody>
          <a:bodyPr/>
          <a:lstStyle/>
          <a:p>
            <a:pPr>
              <a:defRPr/>
            </a:pPr>
            <a:fld id="{48CFD17B-4377-4738-82F6-BFFF12B1205C}" type="slidenum">
              <a:rPr lang="en-US" smtClean="0"/>
              <a:pPr>
                <a:defRPr/>
              </a:pPr>
              <a:t>84</a:t>
            </a:fld>
            <a:endParaRPr lang="en-US"/>
          </a:p>
        </p:txBody>
      </p:sp>
    </p:spTree>
    <p:extLst>
      <p:ext uri="{BB962C8B-B14F-4D97-AF65-F5344CB8AC3E}">
        <p14:creationId xmlns:p14="http://schemas.microsoft.com/office/powerpoint/2010/main" val="39673201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rPr>
              <a:t>Evaluating MR Studies: Negative controls (theoretically based)</a:t>
            </a:r>
          </a:p>
        </p:txBody>
      </p:sp>
      <p:sp>
        <p:nvSpPr>
          <p:cNvPr id="54274" name="Content Placeholder 2"/>
          <p:cNvSpPr>
            <a:spLocks noGrp="1"/>
          </p:cNvSpPr>
          <p:nvPr>
            <p:ph idx="1"/>
          </p:nvPr>
        </p:nvSpPr>
        <p:spPr/>
        <p:txBody>
          <a:bodyPr/>
          <a:lstStyle/>
          <a:p>
            <a:pPr eaLnBrk="1" hangingPunct="1"/>
            <a:r>
              <a:rPr lang="en-US" dirty="0"/>
              <a:t>Identify situations (types of people, particular locations) in which the phenotype should not affect the outcome </a:t>
            </a:r>
          </a:p>
          <a:p>
            <a:pPr eaLnBrk="1" hangingPunct="1"/>
            <a:r>
              <a:rPr lang="en-US" dirty="0"/>
              <a:t>Identify outcomes that would be associated with similar pleiotropic pathways but not causal pathways</a:t>
            </a:r>
          </a:p>
          <a:p>
            <a:pPr eaLnBrk="1" hangingPunct="1"/>
            <a:endParaRPr lang="en-US" dirty="0"/>
          </a:p>
        </p:txBody>
      </p:sp>
      <p:sp>
        <p:nvSpPr>
          <p:cNvPr id="3" name="Slide Number Placeholder 2"/>
          <p:cNvSpPr>
            <a:spLocks noGrp="1"/>
          </p:cNvSpPr>
          <p:nvPr>
            <p:ph type="sldNum" sz="quarter" idx="12"/>
          </p:nvPr>
        </p:nvSpPr>
        <p:spPr/>
        <p:txBody>
          <a:bodyPr/>
          <a:lstStyle/>
          <a:p>
            <a:pPr>
              <a:defRPr/>
            </a:pPr>
            <a:fld id="{48CFD17B-4377-4738-82F6-BFFF12B1205C}" type="slidenum">
              <a:rPr lang="en-US" smtClean="0"/>
              <a:pPr>
                <a:defRPr/>
              </a:pPr>
              <a:t>85</a:t>
            </a:fld>
            <a:endParaRPr lang="en-US"/>
          </a:p>
        </p:txBody>
      </p:sp>
    </p:spTree>
    <p:extLst>
      <p:ext uri="{BB962C8B-B14F-4D97-AF65-F5344CB8AC3E}">
        <p14:creationId xmlns:p14="http://schemas.microsoft.com/office/powerpoint/2010/main" val="12866961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539"/>
            <a:ext cx="8229600" cy="700314"/>
          </a:xfrm>
        </p:spPr>
        <p:txBody>
          <a:bodyPr/>
          <a:lstStyle/>
          <a:p>
            <a:r>
              <a:rPr lang="en-US" dirty="0" smtClean="0"/>
              <a:t>Challenges: Epigenetics</a:t>
            </a:r>
            <a:endParaRPr lang="en-US" dirty="0"/>
          </a:p>
        </p:txBody>
      </p:sp>
      <p:pic>
        <p:nvPicPr>
          <p:cNvPr id="3" name="Picture 2" descr="Screen Shot 2017-09-07 at 2.11.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33" y="905931"/>
            <a:ext cx="7349067" cy="5912497"/>
          </a:xfrm>
          <a:prstGeom prst="rect">
            <a:avLst/>
          </a:prstGeom>
        </p:spPr>
      </p:pic>
      <p:sp>
        <p:nvSpPr>
          <p:cNvPr id="6" name="Rectangle 5"/>
          <p:cNvSpPr/>
          <p:nvPr/>
        </p:nvSpPr>
        <p:spPr>
          <a:xfrm>
            <a:off x="180745" y="6207668"/>
            <a:ext cx="3148268" cy="369332"/>
          </a:xfrm>
          <a:prstGeom prst="rect">
            <a:avLst/>
          </a:prstGeom>
        </p:spPr>
        <p:txBody>
          <a:bodyPr wrap="none">
            <a:spAutoFit/>
          </a:bodyPr>
          <a:lstStyle/>
          <a:p>
            <a:r>
              <a:rPr lang="en-US" dirty="0"/>
              <a:t>Adapted from </a:t>
            </a:r>
            <a:r>
              <a:rPr lang="en-US" dirty="0" err="1"/>
              <a:t>Nitsch</a:t>
            </a:r>
            <a:r>
              <a:rPr lang="en-US" dirty="0"/>
              <a:t> D, et al. </a:t>
            </a:r>
          </a:p>
        </p:txBody>
      </p:sp>
    </p:spTree>
    <p:extLst>
      <p:ext uri="{BB962C8B-B14F-4D97-AF65-F5344CB8AC3E}">
        <p14:creationId xmlns:p14="http://schemas.microsoft.com/office/powerpoint/2010/main" val="36999086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Positive </a:t>
            </a:r>
            <a:r>
              <a:rPr lang="en-US" dirty="0" err="1" smtClean="0"/>
              <a:t>Assortative</a:t>
            </a:r>
            <a:r>
              <a:rPr lang="en-US" dirty="0" smtClean="0"/>
              <a:t> Mating</a:t>
            </a:r>
            <a:endParaRPr lang="en-US" dirty="0"/>
          </a:p>
        </p:txBody>
      </p:sp>
      <p:pic>
        <p:nvPicPr>
          <p:cNvPr id="4" name="Shape 506"/>
          <p:cNvPicPr preferRelativeResize="0"/>
          <p:nvPr/>
        </p:nvPicPr>
        <p:blipFill>
          <a:blip r:embed="rId2">
            <a:alphaModFix/>
          </a:blip>
          <a:stretch>
            <a:fillRect/>
          </a:stretch>
        </p:blipFill>
        <p:spPr>
          <a:xfrm>
            <a:off x="749781" y="1464850"/>
            <a:ext cx="7613667" cy="3699817"/>
          </a:xfrm>
          <a:prstGeom prst="rect">
            <a:avLst/>
          </a:prstGeom>
          <a:noFill/>
          <a:ln>
            <a:noFill/>
          </a:ln>
        </p:spPr>
      </p:pic>
      <p:pic>
        <p:nvPicPr>
          <p:cNvPr id="5" name="Shape 507"/>
          <p:cNvPicPr preferRelativeResize="0"/>
          <p:nvPr/>
        </p:nvPicPr>
        <p:blipFill>
          <a:blip r:embed="rId3">
            <a:alphaModFix/>
          </a:blip>
          <a:stretch>
            <a:fillRect/>
          </a:stretch>
        </p:blipFill>
        <p:spPr>
          <a:xfrm>
            <a:off x="749781" y="5164667"/>
            <a:ext cx="6836352" cy="1312450"/>
          </a:xfrm>
          <a:prstGeom prst="rect">
            <a:avLst/>
          </a:prstGeom>
          <a:noFill/>
          <a:ln>
            <a:noFill/>
          </a:ln>
        </p:spPr>
      </p:pic>
    </p:spTree>
    <p:extLst>
      <p:ext uri="{BB962C8B-B14F-4D97-AF65-F5344CB8AC3E}">
        <p14:creationId xmlns:p14="http://schemas.microsoft.com/office/powerpoint/2010/main" val="42668445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9-07 at 7.47.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873660"/>
            <a:ext cx="8128000" cy="3149600"/>
          </a:xfrm>
          <a:prstGeom prst="rect">
            <a:avLst/>
          </a:prstGeom>
        </p:spPr>
      </p:pic>
      <p:pic>
        <p:nvPicPr>
          <p:cNvPr id="7" name="Picture 6" descr="Screen Shot 2017-09-07 at 7.35.5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967" y="3822700"/>
            <a:ext cx="8394700" cy="3035300"/>
          </a:xfrm>
          <a:prstGeom prst="rect">
            <a:avLst/>
          </a:prstGeom>
        </p:spPr>
      </p:pic>
      <p:sp>
        <p:nvSpPr>
          <p:cNvPr id="8" name="Title 1"/>
          <p:cNvSpPr>
            <a:spLocks noGrp="1"/>
          </p:cNvSpPr>
          <p:nvPr>
            <p:ph type="title"/>
          </p:nvPr>
        </p:nvSpPr>
        <p:spPr>
          <a:xfrm>
            <a:off x="355601" y="381000"/>
            <a:ext cx="8229600" cy="700314"/>
          </a:xfrm>
        </p:spPr>
        <p:txBody>
          <a:bodyPr/>
          <a:lstStyle/>
          <a:p>
            <a:r>
              <a:rPr lang="en-US" dirty="0" smtClean="0"/>
              <a:t>Additional Methods</a:t>
            </a:r>
            <a:endParaRPr lang="en-US" dirty="0"/>
          </a:p>
        </p:txBody>
      </p:sp>
    </p:spTree>
    <p:extLst>
      <p:ext uri="{BB962C8B-B14F-4D97-AF65-F5344CB8AC3E}">
        <p14:creationId xmlns:p14="http://schemas.microsoft.com/office/powerpoint/2010/main" val="20324788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Methods</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pic>
        <p:nvPicPr>
          <p:cNvPr id="5" name="Picture 4" descr="Screen Shot 2017-09-07 at 7.34.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5667"/>
            <a:ext cx="9144000" cy="1677993"/>
          </a:xfrm>
          <a:prstGeom prst="rect">
            <a:avLst/>
          </a:prstGeom>
        </p:spPr>
      </p:pic>
      <p:pic>
        <p:nvPicPr>
          <p:cNvPr id="7" name="Picture 6" descr="Screen Shot 2017-09-07 at 7.49.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33" y="3924300"/>
            <a:ext cx="9042400" cy="2552700"/>
          </a:xfrm>
          <a:prstGeom prst="rect">
            <a:avLst/>
          </a:prstGeom>
        </p:spPr>
      </p:pic>
    </p:spTree>
    <p:extLst>
      <p:ext uri="{BB962C8B-B14F-4D97-AF65-F5344CB8AC3E}">
        <p14:creationId xmlns:p14="http://schemas.microsoft.com/office/powerpoint/2010/main" val="21411426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rotWithShape="1">
          <a:blip r:embed="rId3">
            <a:alphaModFix/>
          </a:blip>
          <a:srcRect/>
          <a:stretch/>
        </p:blipFill>
        <p:spPr>
          <a:xfrm>
            <a:off x="881062" y="876300"/>
            <a:ext cx="7381800" cy="5105400"/>
          </a:xfrm>
          <a:prstGeom prst="rect">
            <a:avLst/>
          </a:prstGeom>
          <a:noFill/>
          <a:ln>
            <a:noFill/>
          </a:ln>
        </p:spPr>
      </p:pic>
    </p:spTree>
    <p:extLst>
      <p:ext uri="{BB962C8B-B14F-4D97-AF65-F5344CB8AC3E}">
        <p14:creationId xmlns:p14="http://schemas.microsoft.com/office/powerpoint/2010/main" val="25659008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GWAS results can be used in informative ways for non-geneticists</a:t>
            </a:r>
          </a:p>
          <a:p>
            <a:r>
              <a:rPr lang="en-US" dirty="0" smtClean="0"/>
              <a:t>Polygenic scores provide a useful to simplify complexity and provide a tool for analysis, including MR</a:t>
            </a:r>
          </a:p>
          <a:p>
            <a:r>
              <a:rPr lang="en-US" dirty="0" smtClean="0"/>
              <a:t>MR can recover causal estimates, provided assumptions are met</a:t>
            </a:r>
          </a:p>
          <a:p>
            <a:r>
              <a:rPr lang="en-US" dirty="0" smtClean="0"/>
              <a:t>Many challenges exist: be careful, be thoughtful, limit interpretation</a:t>
            </a:r>
          </a:p>
        </p:txBody>
      </p:sp>
    </p:spTree>
    <p:extLst>
      <p:ext uri="{BB962C8B-B14F-4D97-AF65-F5344CB8AC3E}">
        <p14:creationId xmlns:p14="http://schemas.microsoft.com/office/powerpoint/2010/main" val="8447534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400" dirty="0" smtClean="0"/>
              <a:t>Thank you!</a:t>
            </a:r>
          </a:p>
          <a:p>
            <a:pPr marL="0" indent="0">
              <a:buNone/>
            </a:pPr>
            <a:endParaRPr lang="en-US" dirty="0" smtClean="0"/>
          </a:p>
          <a:p>
            <a:pPr marL="0" indent="0">
              <a:buNone/>
            </a:pPr>
            <a:endParaRPr lang="en-US" dirty="0"/>
          </a:p>
          <a:p>
            <a:pPr marL="0" indent="0">
              <a:buNone/>
            </a:pPr>
            <a:endParaRPr lang="en-US" dirty="0"/>
          </a:p>
          <a:p>
            <a:pPr marL="0" indent="0" algn="ctr">
              <a:buNone/>
            </a:pPr>
            <a:r>
              <a:rPr lang="en-US" dirty="0" smtClean="0">
                <a:hlinkClick r:id="rId2"/>
              </a:rPr>
              <a:t>aharrati@stanford.edu</a:t>
            </a:r>
            <a:endParaRPr lang="en-US" dirty="0" smtClean="0"/>
          </a:p>
          <a:p>
            <a:pPr marL="0" indent="0" algn="ctr">
              <a:buNone/>
            </a:pPr>
            <a:endParaRPr lang="en-US" dirty="0"/>
          </a:p>
        </p:txBody>
      </p:sp>
    </p:spTree>
    <p:extLst>
      <p:ext uri="{BB962C8B-B14F-4D97-AF65-F5344CB8AC3E}">
        <p14:creationId xmlns:p14="http://schemas.microsoft.com/office/powerpoint/2010/main" val="175116066"/>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3"/>
            <a:ext cx="8229600" cy="1143000"/>
          </a:xfrm>
        </p:spPr>
        <p:txBody>
          <a:bodyPr>
            <a:normAutofit/>
          </a:bodyPr>
          <a:lstStyle/>
          <a:p>
            <a:r>
              <a:rPr lang="en-US" dirty="0" smtClean="0"/>
              <a:t>Cognitive Age</a:t>
            </a:r>
            <a:endParaRPr lang="en-US" dirty="0"/>
          </a:p>
        </p:txBody>
      </p:sp>
      <p:sp>
        <p:nvSpPr>
          <p:cNvPr id="3" name="Content Placeholder 2"/>
          <p:cNvSpPr>
            <a:spLocks noGrp="1"/>
          </p:cNvSpPr>
          <p:nvPr>
            <p:ph idx="1"/>
          </p:nvPr>
        </p:nvSpPr>
        <p:spPr>
          <a:xfrm>
            <a:off x="457200" y="1798647"/>
            <a:ext cx="8229600" cy="4525963"/>
          </a:xfrm>
        </p:spPr>
        <p:txBody>
          <a:bodyPr>
            <a:normAutofit lnSpcReduction="10000"/>
          </a:bodyPr>
          <a:lstStyle/>
          <a:p>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Based </a:t>
            </a:r>
            <a:r>
              <a:rPr lang="en-US" dirty="0"/>
              <a:t>on Immediate Recall, Delayed Recall, Serial 7s and Backwards </a:t>
            </a:r>
            <a:r>
              <a:rPr lang="en-US" dirty="0" smtClean="0"/>
              <a:t>Counting</a:t>
            </a:r>
          </a:p>
          <a:p>
            <a:pPr marL="0" indent="0">
              <a:buNone/>
            </a:pPr>
            <a:endParaRPr lang="en-US" dirty="0"/>
          </a:p>
          <a:p>
            <a:pPr marL="0" indent="0">
              <a:buNone/>
            </a:pPr>
            <a:r>
              <a:rPr lang="en-US" dirty="0"/>
              <a:t>	</a:t>
            </a:r>
            <a:r>
              <a:rPr lang="en-US" dirty="0" smtClean="0"/>
              <a:t>	</a:t>
            </a:r>
            <a:r>
              <a:rPr lang="en-US" b="1" dirty="0" smtClean="0"/>
              <a:t>Chronological Age – Cognitive Age</a:t>
            </a:r>
          </a:p>
          <a:p>
            <a:pPr marL="0" indent="0">
              <a:buNone/>
            </a:pPr>
            <a:endParaRPr lang="en-US" dirty="0" smtClean="0"/>
          </a:p>
          <a:p>
            <a:pPr marL="0" indent="0">
              <a:buNone/>
            </a:pPr>
            <a:r>
              <a:rPr lang="en-US" sz="1600" dirty="0" err="1" smtClean="0"/>
              <a:t>Harrati</a:t>
            </a:r>
            <a:r>
              <a:rPr lang="en-US" sz="1600" dirty="0" smtClean="0"/>
              <a:t>, Levine </a:t>
            </a:r>
            <a:r>
              <a:rPr lang="en-US" sz="1600" dirty="0"/>
              <a:t>and </a:t>
            </a:r>
            <a:r>
              <a:rPr lang="en-US" sz="1600" dirty="0" err="1"/>
              <a:t>Crimmins</a:t>
            </a:r>
            <a:r>
              <a:rPr lang="en-US" sz="1600" dirty="0"/>
              <a:t> (in progress)</a:t>
            </a:r>
          </a:p>
          <a:p>
            <a:pPr marL="0" indent="0">
              <a:buNone/>
            </a:pPr>
            <a:endParaRPr lang="en-US" dirty="0"/>
          </a:p>
        </p:txBody>
      </p:sp>
      <p:pic>
        <p:nvPicPr>
          <p:cNvPr id="4" name="Picture 3"/>
          <p:cNvPicPr>
            <a:picLocks noChangeAspect="1"/>
          </p:cNvPicPr>
          <p:nvPr/>
        </p:nvPicPr>
        <p:blipFill>
          <a:blip r:embed="rId3"/>
          <a:stretch>
            <a:fillRect/>
          </a:stretch>
        </p:blipFill>
        <p:spPr>
          <a:xfrm>
            <a:off x="0" y="1464215"/>
            <a:ext cx="8955498" cy="2076714"/>
          </a:xfrm>
          <a:prstGeom prst="rect">
            <a:avLst/>
          </a:prstGeom>
        </p:spPr>
      </p:pic>
      <p:sp>
        <p:nvSpPr>
          <p:cNvPr id="5" name="TextBox 4"/>
          <p:cNvSpPr txBox="1"/>
          <p:nvPr/>
        </p:nvSpPr>
        <p:spPr>
          <a:xfrm>
            <a:off x="1360666" y="2149437"/>
            <a:ext cx="1612090" cy="400110"/>
          </a:xfrm>
          <a:prstGeom prst="rect">
            <a:avLst/>
          </a:prstGeom>
          <a:noFill/>
        </p:spPr>
        <p:txBody>
          <a:bodyPr wrap="none" rtlCol="0">
            <a:spAutoFit/>
          </a:bodyPr>
          <a:lstStyle/>
          <a:p>
            <a:r>
              <a:rPr lang="en-US" sz="2000" dirty="0" smtClean="0"/>
              <a:t>Cognitive Age</a:t>
            </a:r>
            <a:endParaRPr lang="en-US" sz="2000" dirty="0"/>
          </a:p>
        </p:txBody>
      </p:sp>
    </p:spTree>
    <p:extLst>
      <p:ext uri="{BB962C8B-B14F-4D97-AF65-F5344CB8AC3E}">
        <p14:creationId xmlns:p14="http://schemas.microsoft.com/office/powerpoint/2010/main" val="331678456"/>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stcogag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133" y="412877"/>
            <a:ext cx="6798288" cy="6145425"/>
          </a:xfrm>
          <a:prstGeom prst="rect">
            <a:avLst/>
          </a:prstGeom>
        </p:spPr>
      </p:pic>
    </p:spTree>
    <p:extLst>
      <p:ext uri="{BB962C8B-B14F-4D97-AF65-F5344CB8AC3E}">
        <p14:creationId xmlns:p14="http://schemas.microsoft.com/office/powerpoint/2010/main" val="711880218"/>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Instrument: Genetic Risk Score (GSR)</a:t>
            </a:r>
            <a:endParaRPr lang="en-US" dirty="0"/>
          </a:p>
        </p:txBody>
      </p:sp>
      <p:sp>
        <p:nvSpPr>
          <p:cNvPr id="3" name="Content Placeholder 2"/>
          <p:cNvSpPr>
            <a:spLocks noGrp="1"/>
          </p:cNvSpPr>
          <p:nvPr>
            <p:ph idx="1"/>
          </p:nvPr>
        </p:nvSpPr>
        <p:spPr/>
        <p:txBody>
          <a:bodyPr>
            <a:noAutofit/>
          </a:bodyPr>
          <a:lstStyle/>
          <a:p>
            <a:r>
              <a:rPr lang="en-US" sz="2600" dirty="0" smtClean="0"/>
              <a:t>Compilation of 19 SNPs that are associated with cognitive decline and memory loss, including APOE. </a:t>
            </a:r>
          </a:p>
          <a:p>
            <a:pPr marL="0" indent="0">
              <a:buNone/>
            </a:pPr>
            <a:endParaRPr lang="en-US" sz="2600" dirty="0" smtClean="0"/>
          </a:p>
          <a:p>
            <a:r>
              <a:rPr lang="en-US" sz="2600" dirty="0" smtClean="0"/>
              <a:t>Risk Score is created for each individual by creating a weighted sum of risk alleles (Lambert et al., 2013)</a:t>
            </a:r>
          </a:p>
          <a:p>
            <a:pPr marL="0" indent="0">
              <a:buNone/>
            </a:pPr>
            <a:endParaRPr lang="en-US" sz="2600" dirty="0"/>
          </a:p>
          <a:p>
            <a:r>
              <a:rPr lang="en-US" sz="2600" dirty="0" smtClean="0"/>
              <a:t>Demonstrated to be associated with memory loss in the HRS population (</a:t>
            </a:r>
            <a:r>
              <a:rPr lang="en-US" sz="2600" dirty="0" err="1" smtClean="0"/>
              <a:t>Marden</a:t>
            </a:r>
            <a:r>
              <a:rPr lang="en-US" sz="2600" dirty="0" smtClean="0"/>
              <a:t> et al., 2016)</a:t>
            </a:r>
            <a:endParaRPr lang="en-US" sz="2600" dirty="0"/>
          </a:p>
        </p:txBody>
      </p:sp>
    </p:spTree>
    <p:extLst>
      <p:ext uri="{BB962C8B-B14F-4D97-AF65-F5344CB8AC3E}">
        <p14:creationId xmlns:p14="http://schemas.microsoft.com/office/powerpoint/2010/main" val="877955198"/>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istGR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267" y="100274"/>
            <a:ext cx="7273312" cy="6574831"/>
          </a:xfrm>
          <a:prstGeom prst="rect">
            <a:avLst/>
          </a:prstGeom>
        </p:spPr>
      </p:pic>
    </p:spTree>
    <p:extLst>
      <p:ext uri="{BB962C8B-B14F-4D97-AF65-F5344CB8AC3E}">
        <p14:creationId xmlns:p14="http://schemas.microsoft.com/office/powerpoint/2010/main" val="1290176167"/>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Genome-wide data</a:t>
            </a:r>
            <a:endParaRPr lang="en-US" dirty="0"/>
          </a:p>
        </p:txBody>
      </p:sp>
      <p:pic>
        <p:nvPicPr>
          <p:cNvPr id="5" name="Picture 4"/>
          <p:cNvPicPr>
            <a:picLocks noChangeAspect="1"/>
          </p:cNvPicPr>
          <p:nvPr/>
        </p:nvPicPr>
        <p:blipFill>
          <a:blip r:embed="rId3" cstate="print"/>
          <a:stretch>
            <a:fillRect/>
          </a:stretch>
        </p:blipFill>
        <p:spPr>
          <a:xfrm>
            <a:off x="152399" y="1219200"/>
            <a:ext cx="5047835" cy="3124200"/>
          </a:xfrm>
          <a:prstGeom prst="rect">
            <a:avLst/>
          </a:prstGeom>
        </p:spPr>
      </p:pic>
      <p:pic>
        <p:nvPicPr>
          <p:cNvPr id="8" name="Picture 7"/>
          <p:cNvPicPr>
            <a:picLocks noChangeAspect="1"/>
          </p:cNvPicPr>
          <p:nvPr/>
        </p:nvPicPr>
        <p:blipFill>
          <a:blip r:embed="rId4" cstate="print"/>
          <a:stretch>
            <a:fillRect/>
          </a:stretch>
        </p:blipFill>
        <p:spPr>
          <a:xfrm>
            <a:off x="3429000" y="3886200"/>
            <a:ext cx="5473700" cy="2628900"/>
          </a:xfrm>
          <a:prstGeom prst="rect">
            <a:avLst/>
          </a:prstGeom>
        </p:spPr>
      </p:pic>
    </p:spTree>
    <p:extLst>
      <p:ext uri="{BB962C8B-B14F-4D97-AF65-F5344CB8AC3E}">
        <p14:creationId xmlns:p14="http://schemas.microsoft.com/office/powerpoint/2010/main" val="7206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SNPs are not Genes</a:t>
            </a:r>
            <a:endParaRPr lang="en-US" dirty="0"/>
          </a:p>
        </p:txBody>
      </p:sp>
      <p:pic>
        <p:nvPicPr>
          <p:cNvPr id="4" name="Picture 3"/>
          <p:cNvPicPr>
            <a:picLocks noChangeAspect="1"/>
          </p:cNvPicPr>
          <p:nvPr/>
        </p:nvPicPr>
        <p:blipFill>
          <a:blip r:embed="rId2" cstate="print"/>
          <a:stretch>
            <a:fillRect/>
          </a:stretch>
        </p:blipFill>
        <p:spPr>
          <a:xfrm>
            <a:off x="4114800" y="2057400"/>
            <a:ext cx="4572000" cy="3783330"/>
          </a:xfrm>
          <a:prstGeom prst="rect">
            <a:avLst/>
          </a:prstGeom>
        </p:spPr>
      </p:pic>
      <p:sp>
        <p:nvSpPr>
          <p:cNvPr id="6" name="TextBox 5"/>
          <p:cNvSpPr txBox="1"/>
          <p:nvPr/>
        </p:nvSpPr>
        <p:spPr>
          <a:xfrm>
            <a:off x="762000" y="1828800"/>
            <a:ext cx="3048000" cy="3139321"/>
          </a:xfrm>
          <a:prstGeom prst="rect">
            <a:avLst/>
          </a:prstGeom>
          <a:noFill/>
        </p:spPr>
        <p:txBody>
          <a:bodyPr wrap="square" rtlCol="0">
            <a:spAutoFit/>
          </a:bodyPr>
          <a:lstStyle/>
          <a:p>
            <a:pPr marL="285750" indent="-285750">
              <a:buFont typeface="Arial"/>
              <a:buChar char="•"/>
            </a:pPr>
            <a:r>
              <a:rPr lang="en-US" dirty="0" smtClean="0"/>
              <a:t>Genes are protein-coding regions.</a:t>
            </a:r>
          </a:p>
          <a:p>
            <a:pPr marL="285750" indent="-285750">
              <a:buFont typeface="Arial"/>
              <a:buChar char="•"/>
            </a:pPr>
            <a:r>
              <a:rPr lang="en-US" dirty="0" smtClean="0"/>
              <a:t>25k genes in human genome.</a:t>
            </a:r>
          </a:p>
          <a:p>
            <a:pPr marL="285750" indent="-285750">
              <a:buFont typeface="Arial"/>
              <a:buChar char="•"/>
            </a:pPr>
            <a:r>
              <a:rPr lang="en-US" dirty="0" smtClean="0"/>
              <a:t>SNPs may lie within genes.</a:t>
            </a:r>
          </a:p>
          <a:p>
            <a:pPr marL="285750" indent="-285750">
              <a:buFont typeface="Arial"/>
              <a:buChar char="•"/>
            </a:pPr>
            <a:endParaRPr lang="en-US" dirty="0" smtClean="0"/>
          </a:p>
          <a:p>
            <a:pPr marL="285750" indent="-285750">
              <a:buFont typeface="Arial"/>
              <a:buChar char="•"/>
            </a:pPr>
            <a:r>
              <a:rPr lang="en-US" dirty="0" smtClean="0"/>
              <a:t>Most traits are “massively polygenic” meaning individual genes have small effects.</a:t>
            </a:r>
          </a:p>
          <a:p>
            <a:pPr lvl="1"/>
            <a:endParaRPr lang="en-US" dirty="0"/>
          </a:p>
        </p:txBody>
      </p:sp>
    </p:spTree>
    <p:extLst>
      <p:ext uri="{BB962C8B-B14F-4D97-AF65-F5344CB8AC3E}">
        <p14:creationId xmlns:p14="http://schemas.microsoft.com/office/powerpoint/2010/main" val="342262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Stanford">
      <a:dk1>
        <a:sysClr val="windowText" lastClr="000000"/>
      </a:dk1>
      <a:lt1>
        <a:sysClr val="window" lastClr="FFFFFF"/>
      </a:lt1>
      <a:dk2>
        <a:srgbClr val="575F6D"/>
      </a:dk2>
      <a:lt2>
        <a:srgbClr val="D3D7E2"/>
      </a:lt2>
      <a:accent1>
        <a:srgbClr val="862110"/>
      </a:accent1>
      <a:accent2>
        <a:srgbClr val="6E83B3"/>
      </a:accent2>
      <a:accent3>
        <a:srgbClr val="59150A"/>
      </a:accent3>
      <a:accent4>
        <a:srgbClr val="9D4814"/>
      </a:accent4>
      <a:accent5>
        <a:srgbClr val="DCDEE3"/>
      </a:accent5>
      <a:accent6>
        <a:srgbClr val="777C84"/>
      </a:accent6>
      <a:hlink>
        <a:srgbClr val="59150A"/>
      </a:hlink>
      <a:folHlink>
        <a:srgbClr val="3B435B"/>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21631</TotalTime>
  <Words>2190</Words>
  <Application>Microsoft Macintosh PowerPoint</Application>
  <PresentationFormat>On-screen Show (4:3)</PresentationFormat>
  <Paragraphs>471</Paragraphs>
  <Slides>97</Slides>
  <Notes>58</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Clarity</vt:lpstr>
      <vt:lpstr>Polygenic Scores and Mendelian Randomization </vt:lpstr>
      <vt:lpstr>Objectives for this Talk</vt:lpstr>
      <vt:lpstr>Background</vt:lpstr>
      <vt:lpstr>In other words…</vt:lpstr>
      <vt:lpstr>Objectives of this Talk</vt:lpstr>
      <vt:lpstr>Taking a step back</vt:lpstr>
      <vt:lpstr>PowerPoint Presentation</vt:lpstr>
      <vt:lpstr>PowerPoint Presentation</vt:lpstr>
      <vt:lpstr>PowerPoint Presentation</vt:lpstr>
      <vt:lpstr>PowerPoint Presentation</vt:lpstr>
      <vt:lpstr>Moving past pedigree studies</vt:lpstr>
      <vt:lpstr>Single Nucleotide Polymorphisms (SNPs)</vt:lpstr>
      <vt:lpstr>Single Nucleotide Polymorphisms (SNPs)</vt:lpstr>
      <vt:lpstr>SNPs are not genes</vt:lpstr>
      <vt:lpstr>Genome-wide data is not sequence data</vt:lpstr>
      <vt:lpstr>SNP data (aka genome-wide data)</vt:lpstr>
      <vt:lpstr>Individual SNPs are weak predictors</vt:lpstr>
      <vt:lpstr>One solution: aggregate information across SNPs   Polygenic scores! </vt:lpstr>
      <vt:lpstr>PowerPoint Presentation</vt:lpstr>
      <vt:lpstr>Polygenic scores are weighted sums</vt:lpstr>
      <vt:lpstr>PowerPoint Presentation</vt:lpstr>
      <vt:lpstr>Where to get GWAS results?</vt:lpstr>
      <vt:lpstr>PowerPoint Presentation</vt:lpstr>
      <vt:lpstr>LD Hub</vt:lpstr>
      <vt:lpstr>Score Construction: Key Considerations</vt:lpstr>
      <vt:lpstr>Mechanical Problem: Strand ambiguity</vt:lpstr>
      <vt:lpstr>GWAS Results</vt:lpstr>
      <vt:lpstr>GWAS Results</vt:lpstr>
      <vt:lpstr>Strand issues</vt:lpstr>
      <vt:lpstr>Choice of p-value</vt:lpstr>
      <vt:lpstr>P-value threshold</vt:lpstr>
      <vt:lpstr>P-value threshold</vt:lpstr>
      <vt:lpstr>Two points re p-values</vt:lpstr>
      <vt:lpstr>Linkage</vt:lpstr>
      <vt:lpstr>Why is linkage relevant here?</vt:lpstr>
      <vt:lpstr>Many options</vt:lpstr>
      <vt:lpstr>Imputed or Genotyped SNPs</vt:lpstr>
      <vt:lpstr>PowerPoint Presentation</vt:lpstr>
      <vt:lpstr>PowerPoint Presentation</vt:lpstr>
      <vt:lpstr>Weights</vt:lpstr>
      <vt:lpstr>Final result: A PGS!</vt:lpstr>
      <vt:lpstr>How to get PGS in practice</vt:lpstr>
      <vt:lpstr>Objectives for this Talk</vt:lpstr>
      <vt:lpstr>Uses of PGS</vt:lpstr>
      <vt:lpstr>PowerPoint Presentation</vt:lpstr>
      <vt:lpstr>Uses of PGS</vt:lpstr>
      <vt:lpstr>PowerPoint Presentation</vt:lpstr>
      <vt:lpstr>PowerPoint Presentation</vt:lpstr>
      <vt:lpstr>PowerPoint Presentation</vt:lpstr>
      <vt:lpstr>Uses of PGS</vt:lpstr>
      <vt:lpstr>PowerPoint Presentation</vt:lpstr>
      <vt:lpstr>BMI</vt:lpstr>
      <vt:lpstr>Uses of PGS</vt:lpstr>
      <vt:lpstr>Objectives for this Talk</vt:lpstr>
      <vt:lpstr>Caveats and Challenges</vt:lpstr>
      <vt:lpstr>PowerPoint Presentation</vt:lpstr>
      <vt:lpstr>PowerPoint Presentation</vt:lpstr>
      <vt:lpstr>PowerPoint Presentation</vt:lpstr>
      <vt:lpstr>Caveats and Challenges</vt:lpstr>
      <vt:lpstr>Objectives for this Talk</vt:lpstr>
      <vt:lpstr>Introduction</vt:lpstr>
      <vt:lpstr>Causal inference: Randomized Control Trial</vt:lpstr>
      <vt:lpstr>Mendelian Randomization: Basic Framework</vt:lpstr>
      <vt:lpstr>Mendelian Randomization: Basic Framework</vt:lpstr>
      <vt:lpstr>Mendelian Randomization: Basic Framework</vt:lpstr>
      <vt:lpstr>Genes as Instruments:  Mendelian Randomization</vt:lpstr>
      <vt:lpstr>Assumptions for Mendelian Randomization </vt:lpstr>
      <vt:lpstr>Assumption 1: Instrument must be associated with exposure  </vt:lpstr>
      <vt:lpstr>Assumption 2: Instrument not associated with confounders </vt:lpstr>
      <vt:lpstr>Assumption 3: Instrument not associated with outcome</vt:lpstr>
      <vt:lpstr>Objectives for this Talk</vt:lpstr>
      <vt:lpstr>PowerPoint Presentation</vt:lpstr>
      <vt:lpstr>PowerPoint Presentation</vt:lpstr>
      <vt:lpstr>PowerPoint Presentation</vt:lpstr>
      <vt:lpstr>PowerPoint Presentation</vt:lpstr>
      <vt:lpstr>BMI as an example</vt:lpstr>
      <vt:lpstr>PowerPoint Presentation</vt:lpstr>
      <vt:lpstr>PowerPoint Presentation</vt:lpstr>
      <vt:lpstr>Objectives for this Talk</vt:lpstr>
      <vt:lpstr>Challenges with MR</vt:lpstr>
      <vt:lpstr>Genetic Predictors</vt:lpstr>
      <vt:lpstr>Evaluating MR Studies: leverage prior assumptions about confounding</vt:lpstr>
      <vt:lpstr>Evaluating MR Studies: Over-identification tests</vt:lpstr>
      <vt:lpstr>Evaluating MR Studies: Modifying factors</vt:lpstr>
      <vt:lpstr>Evaluating MR Studies: Negative controls (theoretically based)</vt:lpstr>
      <vt:lpstr>Challenges: Epigenetics</vt:lpstr>
      <vt:lpstr>Challenges: Positive Assortative Mating</vt:lpstr>
      <vt:lpstr>Additional Methods</vt:lpstr>
      <vt:lpstr>Additional Methods</vt:lpstr>
      <vt:lpstr>Summary</vt:lpstr>
      <vt:lpstr>PowerPoint Presentation</vt:lpstr>
      <vt:lpstr>Cognitive Age</vt:lpstr>
      <vt:lpstr>PowerPoint Presentation</vt:lpstr>
      <vt:lpstr>The Instrument: Genetic Risk Score (GSR)</vt:lpstr>
      <vt:lpstr>PowerPoint Presentation</vt:lpstr>
      <vt:lpstr>Genome-wide data</vt:lpstr>
      <vt:lpstr>SNPs are not Genes</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Care at Stanford: Are we Ready for the Future?</dc:title>
  <dc:creator>mark cullen</dc:creator>
  <cp:lastModifiedBy>Amal</cp:lastModifiedBy>
  <cp:revision>420</cp:revision>
  <dcterms:created xsi:type="dcterms:W3CDTF">2012-04-21T15:40:22Z</dcterms:created>
  <dcterms:modified xsi:type="dcterms:W3CDTF">2017-09-07T21:33:26Z</dcterms:modified>
</cp:coreProperties>
</file>