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494" r:id="rId3"/>
    <p:sldId id="528" r:id="rId4"/>
    <p:sldId id="533" r:id="rId5"/>
    <p:sldId id="534" r:id="rId6"/>
    <p:sldId id="535" r:id="rId7"/>
    <p:sldId id="536" r:id="rId8"/>
    <p:sldId id="538" r:id="rId9"/>
    <p:sldId id="539" r:id="rId10"/>
    <p:sldId id="543" r:id="rId11"/>
    <p:sldId id="540" r:id="rId12"/>
    <p:sldId id="541" r:id="rId13"/>
    <p:sldId id="542" r:id="rId14"/>
    <p:sldId id="545" r:id="rId15"/>
    <p:sldId id="544" r:id="rId16"/>
    <p:sldId id="546" r:id="rId17"/>
    <p:sldId id="547" r:id="rId18"/>
    <p:sldId id="549" r:id="rId19"/>
    <p:sldId id="548" r:id="rId20"/>
    <p:sldId id="550" r:id="rId21"/>
    <p:sldId id="4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88" autoAdjust="0"/>
  </p:normalViewPr>
  <p:slideViewPr>
    <p:cSldViewPr>
      <p:cViewPr varScale="1">
        <p:scale>
          <a:sx n="74" d="100"/>
          <a:sy n="74" d="100"/>
        </p:scale>
        <p:origin x="3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C6161-9603-4A7C-9486-3E50147785BD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9B4B3-2209-4E6B-90DC-AA27942CF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4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C3EC-C786-44A6-98AE-F57096F71F5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98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50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5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96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60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99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81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48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GSK-3 Promotes both production of </a:t>
            </a:r>
            <a:r>
              <a:rPr lang="en-US" dirty="0" err="1"/>
              <a:t>Abeta</a:t>
            </a:r>
            <a:r>
              <a:rPr lang="en-US" dirty="0"/>
              <a:t>,</a:t>
            </a:r>
            <a:r>
              <a:rPr lang="en-US" baseline="0" dirty="0"/>
              <a:t> through facilitating gamma </a:t>
            </a:r>
            <a:r>
              <a:rPr lang="en-US" baseline="0" dirty="0" err="1"/>
              <a:t>secretase</a:t>
            </a:r>
            <a:r>
              <a:rPr lang="en-US" baseline="0" dirty="0"/>
              <a:t> cleavage via an unknown mechanism (GSK-3 blocker lithium actually reduces </a:t>
            </a:r>
            <a:r>
              <a:rPr lang="en-US" baseline="0" dirty="0" err="1"/>
              <a:t>Abeta</a:t>
            </a:r>
            <a:r>
              <a:rPr lang="en-US" baseline="0" dirty="0"/>
              <a:t> in mouse models), and also promotes pro-inflammatory response.</a:t>
            </a:r>
          </a:p>
          <a:p>
            <a:r>
              <a:rPr lang="en-US" baseline="0" dirty="0"/>
              <a:t>	Lithium (a GSK-3 blocker) inhibits the gamma </a:t>
            </a:r>
            <a:r>
              <a:rPr lang="en-US" baseline="0" dirty="0" err="1"/>
              <a:t>secretase</a:t>
            </a:r>
            <a:r>
              <a:rPr lang="en-US" baseline="0" dirty="0"/>
              <a:t> </a:t>
            </a:r>
            <a:r>
              <a:rPr lang="en-US" baseline="0" dirty="0" err="1"/>
              <a:t>clevage</a:t>
            </a:r>
            <a:r>
              <a:rPr lang="en-US" baseline="0" dirty="0"/>
              <a:t> step</a:t>
            </a:r>
          </a:p>
          <a:p>
            <a:r>
              <a:rPr lang="en-US" baseline="0" dirty="0"/>
              <a:t>APBB@ - Amyloid Beta Precursor Protein-Binding Family B, </a:t>
            </a:r>
            <a:r>
              <a:rPr lang="en-US" baseline="0" dirty="0" err="1"/>
              <a:t>Mmeber</a:t>
            </a:r>
            <a:r>
              <a:rPr lang="en-US" baseline="0" dirty="0"/>
              <a:t> 2 </a:t>
            </a:r>
            <a:r>
              <a:rPr lang="en-US" baseline="0" dirty="0">
                <a:sym typeface="Wingdings" panose="05000000000000000000" pitchFamily="2" charset="2"/>
              </a:rPr>
              <a:t> codes the Fe65 protein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C3EC-C786-44A6-98AE-F57096F71F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00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8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29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25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EC3EC-C786-44A6-98AE-F57096F71F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9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9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5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96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86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58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2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B4B3-2209-4E6B-90DC-AA27942CF3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4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-1588"/>
            <a:ext cx="804862" cy="10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0" y="1039813"/>
            <a:ext cx="9153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/>
          <p:nvPr/>
        </p:nvCxnSpPr>
        <p:spPr>
          <a:xfrm>
            <a:off x="0" y="1008063"/>
            <a:ext cx="9153525" cy="0"/>
          </a:xfrm>
          <a:prstGeom prst="line">
            <a:avLst/>
          </a:prstGeom>
          <a:ln w="38100" cap="flat" cmpd="sng" algn="ctr">
            <a:solidFill>
              <a:srgbClr val="856B3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1560"/>
          </a:xfrm>
          <a:prstGeom prst="rect">
            <a:avLst/>
          </a:prstGeom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>
            <a:lvl1pPr algn="l">
              <a:defRPr sz="4000">
                <a:latin typeface="Arial Narrow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39539" y="1265238"/>
            <a:ext cx="8686800" cy="5303520"/>
          </a:xfrm>
          <a:prstGeom prst="rect">
            <a:avLst/>
          </a:prstGeom>
        </p:spPr>
        <p:txBody>
          <a:bodyPr/>
          <a:lstStyle>
            <a:lvl1pPr>
              <a:buClr>
                <a:srgbClr val="856B38"/>
              </a:buClr>
              <a:defRPr>
                <a:latin typeface="Arial Narrow" pitchFamily="34" charset="0"/>
                <a:cs typeface="Arial" pitchFamily="34" charset="0"/>
              </a:defRPr>
            </a:lvl1pPr>
            <a:lvl2pPr>
              <a:buClr>
                <a:srgbClr val="856B38"/>
              </a:buClr>
              <a:defRPr>
                <a:latin typeface="Arial Narrow" pitchFamily="34" charset="0"/>
                <a:cs typeface="Arial" pitchFamily="34" charset="0"/>
              </a:defRPr>
            </a:lvl2pPr>
            <a:lvl3pPr>
              <a:buClr>
                <a:srgbClr val="856B38"/>
              </a:buClr>
              <a:defRPr>
                <a:latin typeface="Arial Narrow" pitchFamily="34" charset="0"/>
                <a:cs typeface="Arial" pitchFamily="34" charset="0"/>
              </a:defRPr>
            </a:lvl3pPr>
            <a:lvl4pPr>
              <a:buClr>
                <a:srgbClr val="856B38"/>
              </a:buClr>
              <a:defRPr>
                <a:latin typeface="Arial Narrow" pitchFamily="34" charset="0"/>
                <a:cs typeface="Arial" pitchFamily="34" charset="0"/>
              </a:defRPr>
            </a:lvl4pPr>
            <a:lvl5pPr>
              <a:buClr>
                <a:srgbClr val="856B38"/>
              </a:buClr>
              <a:defRPr>
                <a:latin typeface="Arial Narrow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0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la_image8.jpe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0" r="51959" b="1889"/>
          <a:stretch>
            <a:fillRect/>
          </a:stretch>
        </p:blipFill>
        <p:spPr bwMode="auto">
          <a:xfrm>
            <a:off x="0" y="0"/>
            <a:ext cx="31321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rot="5400000">
            <a:off x="-304799" y="3429000"/>
            <a:ext cx="6858000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16200000" flipH="1">
            <a:off x="-304006" y="3429794"/>
            <a:ext cx="6859588" cy="0"/>
          </a:xfrm>
          <a:prstGeom prst="line">
            <a:avLst/>
          </a:prstGeom>
          <a:noFill/>
          <a:ln w="57150">
            <a:solidFill>
              <a:srgbClr val="856B3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0" descr="vumc08-4c-wht87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t="37572" r="4878" b="40427"/>
          <a:stretch>
            <a:fillRect/>
          </a:stretch>
        </p:blipFill>
        <p:spPr bwMode="auto">
          <a:xfrm>
            <a:off x="0" y="6035675"/>
            <a:ext cx="313213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681162"/>
            <a:ext cx="6019800" cy="1747838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429000"/>
            <a:ext cx="6019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856B38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EF272DE-1E0F-4DA1-9713-8C80385037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4A48B-F52C-49BC-B0FE-6BA8E42BC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1589-B487-4B2B-BE43-1B4C5D254C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8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ger.ac.uk/science/tools#guide" TargetMode="External"/><Relationship Id="rId3" Type="http://schemas.openxmlformats.org/officeDocument/2006/relationships/hyperlink" Target="https://www.ncbi.nlm.nih.gov/SNP/" TargetMode="External"/><Relationship Id="rId7" Type="http://schemas.openxmlformats.org/officeDocument/2006/relationships/hyperlink" Target="http://www.proteinatla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rchive.broadinstitute.org/mpg/snap/ldsearchpw.php" TargetMode="External"/><Relationship Id="rId5" Type="http://schemas.openxmlformats.org/officeDocument/2006/relationships/hyperlink" Target="http://archive.broadinstitute.org/mammals/haploreg/haploreg.php" TargetMode="External"/><Relationship Id="rId4" Type="http://schemas.openxmlformats.org/officeDocument/2006/relationships/hyperlink" Target="http://www.braineac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egas2.qimrberghofer.edu.a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Pathways and Interactions</a:t>
            </a:r>
            <a:endParaRPr lang="en-US" sz="3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886200"/>
            <a:ext cx="6019800" cy="3352800"/>
          </a:xfrm>
        </p:spPr>
        <p:txBody>
          <a:bodyPr>
            <a:normAutofit/>
          </a:bodyPr>
          <a:lstStyle/>
          <a:p>
            <a:r>
              <a:rPr lang="en-US" sz="2000" dirty="0"/>
              <a:t>Timothy J Hohman, PhD</a:t>
            </a:r>
          </a:p>
          <a:p>
            <a:r>
              <a:rPr lang="en-US" sz="2000" dirty="0"/>
              <a:t>Assistant Professor of Neurology</a:t>
            </a:r>
          </a:p>
          <a:p>
            <a:r>
              <a:rPr lang="en-US" sz="2000" dirty="0"/>
              <a:t>Vanderbilt Memory &amp; Alzheimer’s Center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Friday Harbor</a:t>
            </a:r>
            <a:br>
              <a:rPr lang="en-US" sz="2000" dirty="0"/>
            </a:br>
            <a:r>
              <a:rPr lang="en-US" sz="2000" dirty="0"/>
              <a:t>September 8, 2017</a:t>
            </a:r>
          </a:p>
        </p:txBody>
      </p:sp>
    </p:spTree>
    <p:extLst>
      <p:ext uri="{BB962C8B-B14F-4D97-AF65-F5344CB8AC3E}">
        <p14:creationId xmlns:p14="http://schemas.microsoft.com/office/powerpoint/2010/main" val="68035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 for </a:t>
            </a:r>
            <a:r>
              <a:rPr lang="en-US" dirty="0" err="1"/>
              <a:t>eQTL</a:t>
            </a:r>
            <a:r>
              <a:rPr lang="en-US" dirty="0"/>
              <a:t> and Lookup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SNP lookup: </a:t>
            </a:r>
            <a:r>
              <a:rPr lang="en-US" dirty="0">
                <a:hlinkClick r:id="rId3"/>
              </a:rPr>
              <a:t>https://www.ncbi.nlm.nih.gov/SNP/</a:t>
            </a:r>
            <a:endParaRPr lang="en-US" dirty="0"/>
          </a:p>
          <a:p>
            <a:r>
              <a:rPr lang="en-US" dirty="0"/>
              <a:t>Brain </a:t>
            </a:r>
            <a:r>
              <a:rPr lang="en-US" dirty="0" err="1"/>
              <a:t>eQTL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http://www.braineac.org/</a:t>
            </a:r>
            <a:endParaRPr lang="en-US" dirty="0"/>
          </a:p>
          <a:p>
            <a:r>
              <a:rPr lang="en-US" dirty="0"/>
              <a:t>Regulation: </a:t>
            </a:r>
            <a:r>
              <a:rPr lang="en-US" dirty="0">
                <a:hlinkClick r:id="rId5"/>
              </a:rPr>
              <a:t>http://archive.broadinstitute.org/mammals/haploreg/haploreg.php</a:t>
            </a:r>
            <a:endParaRPr lang="en-US" dirty="0"/>
          </a:p>
          <a:p>
            <a:r>
              <a:rPr lang="en-US" dirty="0"/>
              <a:t>LD: </a:t>
            </a:r>
            <a:r>
              <a:rPr lang="en-US" dirty="0">
                <a:hlinkClick r:id="rId6"/>
              </a:rPr>
              <a:t>http://archive.broadinstitute.org/mpg/snap/ldsearchpw.php</a:t>
            </a:r>
            <a:endParaRPr lang="en-US" dirty="0"/>
          </a:p>
          <a:p>
            <a:r>
              <a:rPr lang="en-US" dirty="0"/>
              <a:t>Protein atlas: </a:t>
            </a:r>
            <a:r>
              <a:rPr lang="en-US" dirty="0">
                <a:hlinkClick r:id="rId7"/>
              </a:rPr>
              <a:t>http://www.proteinatlas.org/</a:t>
            </a:r>
            <a:endParaRPr lang="en-US" dirty="0"/>
          </a:p>
          <a:p>
            <a:r>
              <a:rPr lang="en-US" dirty="0"/>
              <a:t>Other relevant tools: </a:t>
            </a:r>
            <a:r>
              <a:rPr lang="en-US" dirty="0">
                <a:hlinkClick r:id="rId8"/>
              </a:rPr>
              <a:t>http://www.sanger.ac.uk/science/tools#guide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8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Level Analysis</a:t>
            </a:r>
          </a:p>
          <a:p>
            <a:r>
              <a:rPr lang="en-US" dirty="0"/>
              <a:t>Pathway Analysis</a:t>
            </a:r>
          </a:p>
          <a:p>
            <a:r>
              <a:rPr lang="en-US" dirty="0"/>
              <a:t>Gene Interactions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99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KEGG Pathway Analysis</a:t>
            </a:r>
          </a:p>
        </p:txBody>
      </p:sp>
      <p:pic>
        <p:nvPicPr>
          <p:cNvPr id="1026" name="Picture 2" descr="http://www.genome.jp/kegg/pathway/hsa/hsa05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46" y="1066799"/>
            <a:ext cx="7008909" cy="578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5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Enrichment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539" y="1265238"/>
            <a:ext cx="8686800" cy="5303520"/>
          </a:xfrm>
        </p:spPr>
        <p:txBody>
          <a:bodyPr/>
          <a:lstStyle/>
          <a:p>
            <a:r>
              <a:rPr lang="en-US" dirty="0"/>
              <a:t>Define genes (50 kb window) and get gene score (see previous section)</a:t>
            </a:r>
          </a:p>
          <a:p>
            <a:r>
              <a:rPr lang="en-US" dirty="0"/>
              <a:t>Decide what is a “high score” (95% of gene score we’ll say)</a:t>
            </a:r>
          </a:p>
          <a:p>
            <a:r>
              <a:rPr lang="en-US" dirty="0"/>
              <a:t>Ask does a given pathway have more genes in the “high score” than expected</a:t>
            </a:r>
          </a:p>
          <a:p>
            <a:pPr lvl="1"/>
            <a:r>
              <a:rPr lang="en-US" dirty="0"/>
              <a:t>Comparison is 10,000 randomly selected “gene sets” the same size as the pathway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4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Results</a:t>
            </a:r>
          </a:p>
        </p:txBody>
      </p:sp>
      <p:pic>
        <p:nvPicPr>
          <p:cNvPr id="2050" name="Picture 2" descr="http://journals.plos.org/plosgenetics/article/figure/image?size=large&amp;id=info:doi/10.1371/journal.pgen.1001058.t0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90"/>
          <a:stretch/>
        </p:blipFill>
        <p:spPr bwMode="auto">
          <a:xfrm>
            <a:off x="426551" y="1600200"/>
            <a:ext cx="8290899" cy="32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9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 Level Analysis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Pathway Analysis</a:t>
            </a:r>
          </a:p>
          <a:p>
            <a:r>
              <a:rPr lang="en-US" dirty="0"/>
              <a:t>Gene Interactions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29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Interaction 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Statistical power</a:t>
            </a:r>
          </a:p>
          <a:p>
            <a:pPr lvl="1"/>
            <a:r>
              <a:rPr lang="en-US" dirty="0"/>
              <a:t>Single marker GWAS: 1,000,000 Tests, </a:t>
            </a:r>
            <a:r>
              <a:rPr lang="el-GR" dirty="0"/>
              <a:t>α</a:t>
            </a:r>
            <a:r>
              <a:rPr lang="en-US" dirty="0"/>
              <a:t>=0.00000005</a:t>
            </a:r>
          </a:p>
          <a:p>
            <a:pPr lvl="1"/>
            <a:r>
              <a:rPr lang="en-US" dirty="0"/>
              <a:t>Genome-wide Interaction: 499,999,500,000 Tests, </a:t>
            </a:r>
            <a:r>
              <a:rPr lang="el-GR" b="1" dirty="0"/>
              <a:t>α</a:t>
            </a:r>
            <a:r>
              <a:rPr lang="en-US" b="1" dirty="0"/>
              <a:t>=0.0000000000001</a:t>
            </a:r>
          </a:p>
          <a:p>
            <a:r>
              <a:rPr lang="en-US" dirty="0"/>
              <a:t>Computational</a:t>
            </a:r>
          </a:p>
          <a:p>
            <a:pPr lvl="1"/>
            <a:r>
              <a:rPr lang="en-US" dirty="0"/>
              <a:t>GWAS: 1,000,000 tests at .0001 seconds each = 1 minute</a:t>
            </a:r>
          </a:p>
          <a:p>
            <a:pPr lvl="1"/>
            <a:r>
              <a:rPr lang="en-US" dirty="0"/>
              <a:t>GWI: 499,999,500,000 tests at .0001 seconds = </a:t>
            </a:r>
            <a:r>
              <a:rPr lang="en-US" b="1" dirty="0"/>
              <a:t>578 days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3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Interaction 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Interpretation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GSK3β × APBB2 (rs2585590) on amyloid depos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97114"/>
            <a:ext cx="4832285" cy="483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57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0" y="2084700"/>
            <a:ext cx="3783538" cy="370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Resilience: Gene x Gene Interactions</a:t>
            </a:r>
          </a:p>
        </p:txBody>
      </p:sp>
      <p:sp>
        <p:nvSpPr>
          <p:cNvPr id="4" name="Can 3"/>
          <p:cNvSpPr/>
          <p:nvPr/>
        </p:nvSpPr>
        <p:spPr>
          <a:xfrm>
            <a:off x="4191000" y="2286000"/>
            <a:ext cx="304800" cy="1981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038600" y="3276600"/>
            <a:ext cx="6858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4114800" y="25585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l-GR" dirty="0">
                <a:solidFill>
                  <a:schemeClr val="bg1"/>
                </a:solidFill>
              </a:rPr>
              <a:t>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000500" y="358723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AICD</a:t>
            </a:r>
          </a:p>
        </p:txBody>
      </p:sp>
      <p:sp>
        <p:nvSpPr>
          <p:cNvPr id="9" name="TextBox 8"/>
          <p:cNvSpPr txBox="1"/>
          <p:nvPr/>
        </p:nvSpPr>
        <p:spPr>
          <a:xfrm rot="2976252">
            <a:off x="3232837" y="27571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 </a:t>
            </a:r>
            <a:r>
              <a:rPr lang="el-GR" sz="1200" dirty="0"/>
              <a:t>γ</a:t>
            </a:r>
            <a:r>
              <a:rPr lang="en-US" sz="1200" b="1" dirty="0"/>
              <a:t>-</a:t>
            </a:r>
            <a:r>
              <a:rPr lang="en-US" sz="1200" b="1" dirty="0" err="1"/>
              <a:t>secretase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96000" y="4391161"/>
            <a:ext cx="718542" cy="718542"/>
            <a:chOff x="2024" y="285152"/>
            <a:chExt cx="718542" cy="718542"/>
          </a:xfrm>
        </p:grpSpPr>
        <p:sp>
          <p:nvSpPr>
            <p:cNvPr id="12" name="Oval 11"/>
            <p:cNvSpPr/>
            <p:nvPr/>
          </p:nvSpPr>
          <p:spPr>
            <a:xfrm>
              <a:off x="2024" y="285152"/>
              <a:ext cx="718542" cy="71854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4"/>
            <p:cNvSpPr/>
            <p:nvPr/>
          </p:nvSpPr>
          <p:spPr>
            <a:xfrm>
              <a:off x="107252" y="390380"/>
              <a:ext cx="508086" cy="508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GSK-3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4727232" y="2755557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xplosion 1 14"/>
          <p:cNvSpPr/>
          <p:nvPr/>
        </p:nvSpPr>
        <p:spPr>
          <a:xfrm>
            <a:off x="5334000" y="2069757"/>
            <a:ext cx="1695450" cy="13716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Plaques</a:t>
            </a:r>
          </a:p>
        </p:txBody>
      </p:sp>
      <p:cxnSp>
        <p:nvCxnSpPr>
          <p:cNvPr id="21" name="Elbow Connector 20"/>
          <p:cNvCxnSpPr>
            <a:stCxn id="12" idx="6"/>
            <a:endCxn id="25" idx="1"/>
          </p:cNvCxnSpPr>
          <p:nvPr/>
        </p:nvCxnSpPr>
        <p:spPr>
          <a:xfrm flipV="1">
            <a:off x="6814542" y="3771901"/>
            <a:ext cx="881658" cy="97853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3" idx="1"/>
          </p:cNvCxnSpPr>
          <p:nvPr/>
        </p:nvCxnSpPr>
        <p:spPr>
          <a:xfrm rot="10800000">
            <a:off x="4727232" y="3276602"/>
            <a:ext cx="1473996" cy="14738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696200" y="3429000"/>
            <a:ext cx="1371600" cy="685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/>
              <a:t>Proinflammatory</a:t>
            </a:r>
            <a:r>
              <a:rPr lang="en-US" sz="1200" b="1" dirty="0"/>
              <a:t> Response</a:t>
            </a:r>
          </a:p>
        </p:txBody>
      </p:sp>
      <p:pic>
        <p:nvPicPr>
          <p:cNvPr id="11266" name="Picture 2" descr="http://you.co.za/wp-content/uploads/2013/06/pacm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66685" y="1536356"/>
            <a:ext cx="1625601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>
            <a:stCxn id="25" idx="0"/>
          </p:cNvCxnSpPr>
          <p:nvPr/>
        </p:nvCxnSpPr>
        <p:spPr>
          <a:xfrm flipV="1">
            <a:off x="8382000" y="2895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TextBox 11264"/>
          <p:cNvSpPr txBox="1"/>
          <p:nvPr/>
        </p:nvSpPr>
        <p:spPr>
          <a:xfrm>
            <a:off x="7366685" y="1295400"/>
            <a:ext cx="162560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Microglial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Phagocytosis</a:t>
            </a:r>
          </a:p>
        </p:txBody>
      </p:sp>
      <p:sp>
        <p:nvSpPr>
          <p:cNvPr id="11267" name="Oval 11266"/>
          <p:cNvSpPr/>
          <p:nvPr/>
        </p:nvSpPr>
        <p:spPr>
          <a:xfrm>
            <a:off x="3639063" y="4124460"/>
            <a:ext cx="609601" cy="5334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/>
              <a:t>Fe65</a:t>
            </a:r>
          </a:p>
        </p:txBody>
      </p:sp>
      <p:sp>
        <p:nvSpPr>
          <p:cNvPr id="11268" name="Rectangle 11267"/>
          <p:cNvSpPr/>
          <p:nvPr/>
        </p:nvSpPr>
        <p:spPr>
          <a:xfrm>
            <a:off x="1600200" y="2209800"/>
            <a:ext cx="1345339" cy="294262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TextBox 11268"/>
          <p:cNvSpPr txBox="1"/>
          <p:nvPr/>
        </p:nvSpPr>
        <p:spPr>
          <a:xfrm>
            <a:off x="730464" y="2420034"/>
            <a:ext cx="140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 </a:t>
            </a:r>
            <a:r>
              <a:rPr lang="en-US" i="1" dirty="0"/>
              <a:t>APP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148015" y="2276229"/>
            <a:ext cx="140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↑ </a:t>
            </a:r>
            <a:r>
              <a:rPr lang="en-US" i="1" dirty="0"/>
              <a:t>APP</a:t>
            </a:r>
            <a:endParaRPr lang="en-US" dirty="0"/>
          </a:p>
        </p:txBody>
      </p:sp>
      <p:cxnSp>
        <p:nvCxnSpPr>
          <p:cNvPr id="11271" name="Elbow Connector 11270"/>
          <p:cNvCxnSpPr>
            <a:stCxn id="11267" idx="4"/>
          </p:cNvCxnSpPr>
          <p:nvPr/>
        </p:nvCxnSpPr>
        <p:spPr>
          <a:xfrm rot="5400000">
            <a:off x="3056099" y="4903434"/>
            <a:ext cx="1133339" cy="64219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4" name="Elbow Connector 11273"/>
          <p:cNvCxnSpPr/>
          <p:nvPr/>
        </p:nvCxnSpPr>
        <p:spPr>
          <a:xfrm rot="16200000" flipH="1">
            <a:off x="3729363" y="4872362"/>
            <a:ext cx="1133339" cy="70433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TextBox 11274"/>
          <p:cNvSpPr txBox="1"/>
          <p:nvPr/>
        </p:nvSpPr>
        <p:spPr>
          <a:xfrm>
            <a:off x="2894411" y="5799437"/>
            <a:ext cx="89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↑ </a:t>
            </a:r>
            <a:r>
              <a:rPr lang="en-US" i="1" dirty="0"/>
              <a:t>APP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48664" y="5799437"/>
            <a:ext cx="101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↑ </a:t>
            </a:r>
            <a:r>
              <a:rPr lang="en-US" i="1" dirty="0"/>
              <a:t>GSK-3</a:t>
            </a:r>
          </a:p>
        </p:txBody>
      </p:sp>
    </p:spTree>
    <p:extLst>
      <p:ext uri="{BB962C8B-B14F-4D97-AF65-F5344CB8AC3E}">
        <p14:creationId xmlns:p14="http://schemas.microsoft.com/office/powerpoint/2010/main" val="403371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5" grpId="0" animBg="1"/>
      <p:bldP spid="25" grpId="0" animBg="1"/>
      <p:bldP spid="11265" grpId="0" animBg="1"/>
      <p:bldP spid="11267" grpId="0" animBg="1"/>
      <p:bldP spid="11268" grpId="0" animBg="1"/>
      <p:bldP spid="11268" grpId="1" animBg="1"/>
      <p:bldP spid="11269" grpId="0"/>
      <p:bldP spid="11269" grpId="1"/>
      <p:bldP spid="39" grpId="0"/>
      <p:bldP spid="1127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Gene Approach</a:t>
            </a:r>
          </a:p>
        </p:txBody>
      </p:sp>
      <p:pic>
        <p:nvPicPr>
          <p:cNvPr id="4100" name="Picture 4" descr="http://journals.plos.org/plosone/article/figure/image?size=large&amp;id=10.1371/journal.pone.0080839.g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078733"/>
            <a:ext cx="3777000" cy="577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0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Gene Level Analysis</a:t>
            </a:r>
          </a:p>
          <a:p>
            <a:r>
              <a:rPr lang="en-US" dirty="0"/>
              <a:t>Pathway Analysis</a:t>
            </a:r>
          </a:p>
          <a:p>
            <a:r>
              <a:rPr lang="en-US" dirty="0"/>
              <a:t>Gene Interactions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9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Pathway Approach </a:t>
            </a:r>
          </a:p>
        </p:txBody>
      </p:sp>
      <p:pic>
        <p:nvPicPr>
          <p:cNvPr id="4" name="Picture 6" descr="https://static-content.springer.com/image/art%3A10.1007%2Fs00439-013-1354-8/MediaObjects/439_2013_1354_Fig1_HTM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495800" cy="35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2895600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4" name="Picture 4" descr="Forest plot for the interaction between GRIN2B (rs1805474) and ADRA1A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12" y="3117033"/>
            <a:ext cx="4513934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3400" y="2667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GRIN2B (rs1805474) x ADRA1A (rs2466176)</a:t>
            </a:r>
          </a:p>
        </p:txBody>
      </p:sp>
    </p:spTree>
    <p:extLst>
      <p:ext uri="{BB962C8B-B14F-4D97-AF65-F5344CB8AC3E}">
        <p14:creationId xmlns:p14="http://schemas.microsoft.com/office/powerpoint/2010/main" val="363411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33" y="990600"/>
            <a:ext cx="457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Vanderbilt Memory &amp; Alzheimer’s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9768" y="5791200"/>
            <a:ext cx="4304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Funding: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K01-AG049164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K12-HD043483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NIA HHSN311201600276P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9768" y="990600"/>
            <a:ext cx="4151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Brigham Young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John (</a:t>
            </a:r>
            <a:r>
              <a:rPr lang="en-US" dirty="0" err="1"/>
              <a:t>Keoni</a:t>
            </a:r>
            <a:r>
              <a:rPr lang="en-US" dirty="0"/>
              <a:t>) </a:t>
            </a:r>
            <a:r>
              <a:rPr lang="en-US" dirty="0" err="1"/>
              <a:t>Kauwe</a:t>
            </a:r>
            <a:r>
              <a:rPr lang="en-US" dirty="0"/>
              <a:t>, PhD</a:t>
            </a:r>
          </a:p>
          <a:p>
            <a:r>
              <a:rPr lang="en-US" u="sng" dirty="0"/>
              <a:t>University of Washington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Paul Crane, 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Joey Mukherjee, PhD</a:t>
            </a:r>
          </a:p>
          <a:p>
            <a:r>
              <a:rPr lang="en-US" u="sng" dirty="0"/>
              <a:t>University of Kentucky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David </a:t>
            </a:r>
            <a:r>
              <a:rPr lang="en-US" dirty="0" err="1"/>
              <a:t>Fardo</a:t>
            </a:r>
            <a:r>
              <a:rPr lang="en-US" dirty="0"/>
              <a:t>, PhD</a:t>
            </a:r>
          </a:p>
          <a:p>
            <a:r>
              <a:rPr lang="en-US" u="sng" dirty="0"/>
              <a:t>Case Western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Jonathan Haines,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William Bush, PhD</a:t>
            </a:r>
          </a:p>
          <a:p>
            <a:r>
              <a:rPr lang="en-US" u="sng" dirty="0"/>
              <a:t>University of Miami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Margaret Pericak-Vance,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Eden Martin,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Brian </a:t>
            </a:r>
            <a:r>
              <a:rPr lang="en-US" dirty="0" err="1"/>
              <a:t>Kunkle</a:t>
            </a:r>
            <a:r>
              <a:rPr lang="en-US" dirty="0"/>
              <a:t>, PhD</a:t>
            </a:r>
          </a:p>
          <a:p>
            <a:r>
              <a:rPr lang="en-US" u="sng" dirty="0"/>
              <a:t>Pennsylvania State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Marylyn Ritchie, PhD</a:t>
            </a:r>
          </a:p>
          <a:p>
            <a:r>
              <a:rPr lang="en-US" i="1" u="sng" dirty="0"/>
              <a:t>Alzheimer’s Disease Genetics Consortium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4038600"/>
            <a:ext cx="415183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Angela Jefferson,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Katherine Gifford, </a:t>
            </a:r>
            <a:r>
              <a:rPr lang="en-US" dirty="0" err="1"/>
              <a:t>PsyD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Logan Dumitrescu, PhD</a:t>
            </a:r>
          </a:p>
          <a:p>
            <a:r>
              <a:rPr lang="en-US" u="sng" dirty="0"/>
              <a:t>Vanderbilt Genetics Institute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Nancy Cox, PhD</a:t>
            </a:r>
          </a:p>
          <a:p>
            <a:endParaRPr lang="en-US" b="1" dirty="0"/>
          </a:p>
          <a:p>
            <a:r>
              <a:rPr lang="en-US" b="1" dirty="0"/>
              <a:t>Collaborators</a:t>
            </a:r>
          </a:p>
          <a:p>
            <a:r>
              <a:rPr lang="en-US" u="sng" dirty="0"/>
              <a:t>Novartis Institute for Biomedical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Tricia Thornton-Wells, PhD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8" y="1394294"/>
            <a:ext cx="4076328" cy="27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1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Gene Level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Reduce multiple comparisons</a:t>
            </a:r>
          </a:p>
          <a:p>
            <a:pPr lvl="1"/>
            <a:r>
              <a:rPr lang="en-US" dirty="0"/>
              <a:t>GWAS: 1 million independent loci, </a:t>
            </a:r>
            <a:r>
              <a:rPr lang="el-GR" dirty="0"/>
              <a:t>α</a:t>
            </a:r>
            <a:r>
              <a:rPr lang="en-US" dirty="0"/>
              <a:t> = 5x10</a:t>
            </a:r>
            <a:r>
              <a:rPr lang="en-US" baseline="30000" dirty="0"/>
              <a:t>-8</a:t>
            </a:r>
            <a:endParaRPr lang="en-US" dirty="0"/>
          </a:p>
          <a:p>
            <a:pPr lvl="1"/>
            <a:r>
              <a:rPr lang="en-US" dirty="0"/>
              <a:t>Gene level: 20,000 genes, </a:t>
            </a:r>
            <a:r>
              <a:rPr lang="el-GR" dirty="0"/>
              <a:t>α</a:t>
            </a:r>
            <a:r>
              <a:rPr lang="en-US" dirty="0"/>
              <a:t> =</a:t>
            </a:r>
            <a:r>
              <a:rPr lang="el-GR" dirty="0"/>
              <a:t> </a:t>
            </a:r>
            <a:r>
              <a:rPr lang="en-US" dirty="0"/>
              <a:t>2.5x10</a:t>
            </a:r>
            <a:r>
              <a:rPr lang="en-US" baseline="30000" dirty="0"/>
              <a:t>-6</a:t>
            </a:r>
          </a:p>
          <a:p>
            <a:r>
              <a:rPr lang="en-US" dirty="0"/>
              <a:t>Interpretation</a:t>
            </a:r>
          </a:p>
          <a:p>
            <a:pPr lvl="1"/>
            <a:r>
              <a:rPr lang="en-US" dirty="0"/>
              <a:t>Most functions at gene level rather than SNP level</a:t>
            </a:r>
          </a:p>
          <a:p>
            <a:pPr lvl="1"/>
            <a:r>
              <a:rPr lang="en-US" dirty="0"/>
              <a:t>Non-coding and intergenic SNPs less of an issue</a:t>
            </a:r>
          </a:p>
          <a:p>
            <a:r>
              <a:rPr lang="en-US" dirty="0"/>
              <a:t>Increased power?</a:t>
            </a:r>
          </a:p>
          <a:p>
            <a:pPr lvl="1"/>
            <a:r>
              <a:rPr lang="en-US" dirty="0"/>
              <a:t>Multiple causative loci in single gene could be summarized to increase power</a:t>
            </a:r>
          </a:p>
        </p:txBody>
      </p:sp>
    </p:spTree>
    <p:extLst>
      <p:ext uri="{BB962C8B-B14F-4D97-AF65-F5344CB8AC3E}">
        <p14:creationId xmlns:p14="http://schemas.microsoft.com/office/powerpoint/2010/main" val="109769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Gene Level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Annotation</a:t>
            </a:r>
          </a:p>
          <a:p>
            <a:pPr lvl="1"/>
            <a:r>
              <a:rPr lang="en-US" dirty="0"/>
              <a:t>What SNPs should be annotated to a given gene?</a:t>
            </a:r>
          </a:p>
          <a:p>
            <a:r>
              <a:rPr lang="en-US" dirty="0"/>
              <a:t>Gene Size</a:t>
            </a:r>
          </a:p>
          <a:p>
            <a:pPr lvl="1"/>
            <a:r>
              <a:rPr lang="en-US" dirty="0"/>
              <a:t>How do you compare genes of 2,300,000 bases (</a:t>
            </a:r>
            <a:r>
              <a:rPr lang="en-US" i="1" dirty="0"/>
              <a:t>PTPRD</a:t>
            </a:r>
            <a:r>
              <a:rPr lang="en-US" dirty="0"/>
              <a:t>) to a gene of 6,000 bases (</a:t>
            </a:r>
            <a:r>
              <a:rPr lang="en-US" i="1" dirty="0"/>
              <a:t>RAG2</a:t>
            </a:r>
            <a:r>
              <a:rPr lang="en-US" dirty="0"/>
              <a:t>)?</a:t>
            </a:r>
          </a:p>
          <a:p>
            <a:r>
              <a:rPr lang="en-US" dirty="0"/>
              <a:t>Linkage Disequilibrium</a:t>
            </a:r>
          </a:p>
          <a:p>
            <a:pPr lvl="1"/>
            <a:r>
              <a:rPr lang="en-US" dirty="0"/>
              <a:t>Account for covariance among SNPs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Plink Set-Based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Select a set (see annotation issue previously)</a:t>
            </a:r>
          </a:p>
          <a:p>
            <a:pPr lvl="1"/>
            <a:r>
              <a:rPr lang="en-US" dirty="0"/>
              <a:t>Often we’ll use gene region +/- 50kb</a:t>
            </a:r>
          </a:p>
          <a:p>
            <a:r>
              <a:rPr lang="en-US" dirty="0"/>
              <a:t>Step 1: univariate analysis for all SNPs</a:t>
            </a:r>
          </a:p>
          <a:p>
            <a:r>
              <a:rPr lang="en-US" dirty="0"/>
              <a:t>Step 2: LD prune to remove correlated SNPs (optional)</a:t>
            </a:r>
          </a:p>
          <a:p>
            <a:r>
              <a:rPr lang="en-US" dirty="0"/>
              <a:t>Step 3: Select up to five SNPs with lowest p-values</a:t>
            </a:r>
          </a:p>
          <a:p>
            <a:r>
              <a:rPr lang="en-US" dirty="0"/>
              <a:t>Step 4: Assign score based on average chi-square</a:t>
            </a:r>
          </a:p>
          <a:p>
            <a:r>
              <a:rPr lang="en-US" dirty="0"/>
              <a:t>Step 5: Permute phenotype</a:t>
            </a:r>
          </a:p>
          <a:p>
            <a:r>
              <a:rPr lang="en-US" dirty="0"/>
              <a:t>Step 6: Calculate permutation p-value for score</a:t>
            </a:r>
          </a:p>
          <a:p>
            <a:r>
              <a:rPr lang="en-US" dirty="0"/>
              <a:t>Step 7: Correct for total number of sets evaluated (genes)</a:t>
            </a:r>
          </a:p>
        </p:txBody>
      </p:sp>
    </p:spTree>
    <p:extLst>
      <p:ext uri="{BB962C8B-B14F-4D97-AF65-F5344CB8AC3E}">
        <p14:creationId xmlns:p14="http://schemas.microsoft.com/office/powerpoint/2010/main" val="129281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Burden Tests and SKAT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Same basic premise (summarize effects across SNPs)</a:t>
            </a:r>
          </a:p>
          <a:p>
            <a:r>
              <a:rPr lang="en-US" dirty="0"/>
              <a:t>Weighting scheme allows integration of rare variants</a:t>
            </a:r>
          </a:p>
          <a:p>
            <a:r>
              <a:rPr lang="en-US" dirty="0"/>
              <a:t>Burden test places a larger weight on rare variants</a:t>
            </a:r>
          </a:p>
          <a:p>
            <a:pPr lvl="1"/>
            <a:r>
              <a:rPr lang="en-US" dirty="0"/>
              <a:t>At level of raw analysis (sum minor allele counts)</a:t>
            </a:r>
          </a:p>
          <a:p>
            <a:pPr lvl="1"/>
            <a:r>
              <a:rPr lang="en-US" dirty="0"/>
              <a:t>Combine rare variants weighted based on minor allele frequency</a:t>
            </a:r>
          </a:p>
          <a:p>
            <a:pPr lvl="1"/>
            <a:r>
              <a:rPr lang="en-US" dirty="0"/>
              <a:t>Direction has to be the same (because of summing)</a:t>
            </a:r>
          </a:p>
          <a:p>
            <a:r>
              <a:rPr lang="en-US" dirty="0"/>
              <a:t>SKAT balances weighting scheme across rare and common variants, and uses square to take care of direction</a:t>
            </a:r>
          </a:p>
          <a:p>
            <a:pPr lvl="1"/>
            <a:r>
              <a:rPr lang="en-US" dirty="0"/>
              <a:t>Sum of weighted square of test statistic</a:t>
            </a:r>
          </a:p>
          <a:p>
            <a:pPr lvl="1"/>
            <a:r>
              <a:rPr lang="en-US" dirty="0"/>
              <a:t>Can also be thought of as variants modeled as random effects within mixed effects model, </a:t>
            </a:r>
            <a:r>
              <a:rPr lang="en-US" dirty="0" err="1"/>
              <a:t>pvalue</a:t>
            </a:r>
            <a:r>
              <a:rPr lang="en-US" dirty="0"/>
              <a:t> is whether random component differs from 0</a:t>
            </a:r>
          </a:p>
          <a:p>
            <a:r>
              <a:rPr lang="en-US" dirty="0"/>
              <a:t>SKAT-O: Optimized linear combination of burden test and SKAT test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VEGAS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Basically set-based analysis applied directly from GWAS p-values</a:t>
            </a:r>
          </a:p>
          <a:p>
            <a:pPr lvl="1"/>
            <a:r>
              <a:rPr lang="en-US" dirty="0"/>
              <a:t>Convert p-values to </a:t>
            </a:r>
            <a:r>
              <a:rPr lang="el-GR" dirty="0"/>
              <a:t>χ</a:t>
            </a:r>
            <a:r>
              <a:rPr lang="en-US" baseline="30000" dirty="0"/>
              <a:t>2</a:t>
            </a:r>
            <a:r>
              <a:rPr lang="en-US" dirty="0"/>
              <a:t> statistic with 1df</a:t>
            </a:r>
          </a:p>
          <a:p>
            <a:pPr lvl="1"/>
            <a:r>
              <a:rPr lang="en-US" dirty="0"/>
              <a:t>Calculate gene level statistic</a:t>
            </a:r>
          </a:p>
          <a:p>
            <a:pPr lvl="1"/>
            <a:r>
              <a:rPr lang="en-US" dirty="0"/>
              <a:t>Adjust for LD using 1,000 genomes</a:t>
            </a:r>
          </a:p>
          <a:p>
            <a:pPr lvl="1"/>
            <a:r>
              <a:rPr lang="en-US" dirty="0"/>
              <a:t>Run simulations to calculate an empirical p-value</a:t>
            </a:r>
          </a:p>
          <a:p>
            <a:r>
              <a:rPr lang="en-US" dirty="0"/>
              <a:t>Can be run directly online</a:t>
            </a:r>
          </a:p>
          <a:p>
            <a:pPr lvl="1"/>
            <a:r>
              <a:rPr lang="en-US" dirty="0">
                <a:hlinkClick r:id="rId3"/>
              </a:rPr>
              <a:t>https://vegas2.qimrberghofer.edu.au/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66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PrediXcan</a:t>
            </a:r>
            <a:endParaRPr lang="en-US" dirty="0"/>
          </a:p>
        </p:txBody>
      </p:sp>
      <p:pic>
        <p:nvPicPr>
          <p:cNvPr id="6" name="Picture 2" descr="A diagram of the GTEx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40" y="1074608"/>
            <a:ext cx="3850460" cy="57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2476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28"/>
          <a:stretch/>
        </p:blipFill>
        <p:spPr bwMode="auto">
          <a:xfrm>
            <a:off x="460375" y="1219200"/>
            <a:ext cx="3990975" cy="7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599245"/>
            <a:ext cx="25521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 Narrow" panose="020B0606020202030204" pitchFamily="34" charset="0"/>
              </a:rPr>
              <a:t>https://commonfund.nih.gov/GTEx/index</a:t>
            </a:r>
          </a:p>
        </p:txBody>
      </p:sp>
    </p:spTree>
    <p:extLst>
      <p:ext uri="{BB962C8B-B14F-4D97-AF65-F5344CB8AC3E}">
        <p14:creationId xmlns:p14="http://schemas.microsoft.com/office/powerpoint/2010/main" val="379009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20" y="4267200"/>
            <a:ext cx="3274030" cy="256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PrediXcan</a:t>
            </a:r>
            <a:endParaRPr lang="en-US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28"/>
          <a:stretch/>
        </p:blipFill>
        <p:spPr bwMode="auto">
          <a:xfrm>
            <a:off x="2286000" y="1219200"/>
            <a:ext cx="3990975" cy="7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539" y="1828800"/>
            <a:ext cx="8686800" cy="4620648"/>
          </a:xfrm>
        </p:spPr>
        <p:txBody>
          <a:bodyPr/>
          <a:lstStyle/>
          <a:p>
            <a:r>
              <a:rPr lang="en-US" dirty="0"/>
              <a:t>SNP </a:t>
            </a:r>
            <a:r>
              <a:rPr lang="en-US" dirty="0">
                <a:sym typeface="Wingdings" panose="05000000000000000000" pitchFamily="2" charset="2"/>
              </a:rPr>
              <a:t> Gene Expression</a:t>
            </a:r>
          </a:p>
          <a:p>
            <a:pPr lvl="1"/>
            <a:r>
              <a:rPr lang="en-US" dirty="0"/>
              <a:t>Is my identified SNP associated with gene expression in the brain?</a:t>
            </a:r>
          </a:p>
          <a:p>
            <a:r>
              <a:rPr lang="en-US" dirty="0"/>
              <a:t>Impute gene expression!</a:t>
            </a:r>
          </a:p>
          <a:p>
            <a:pPr lvl="1"/>
            <a:r>
              <a:rPr lang="en-US" dirty="0"/>
              <a:t>Build multi-SNP prediction models in </a:t>
            </a:r>
            <a:r>
              <a:rPr lang="en-US" dirty="0" err="1"/>
              <a:t>GTEx</a:t>
            </a:r>
            <a:endParaRPr lang="en-US" dirty="0"/>
          </a:p>
          <a:p>
            <a:pPr lvl="1"/>
            <a:r>
              <a:rPr lang="en-US" dirty="0"/>
              <a:t>Use the SNP prediction estimates to impute</a:t>
            </a:r>
          </a:p>
        </p:txBody>
      </p:sp>
    </p:spTree>
    <p:extLst>
      <p:ext uri="{BB962C8B-B14F-4D97-AF65-F5344CB8AC3E}">
        <p14:creationId xmlns:p14="http://schemas.microsoft.com/office/powerpoint/2010/main" val="414790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54443</TotalTime>
  <Words>872</Words>
  <Application>Microsoft Office PowerPoint</Application>
  <PresentationFormat>On-screen Show (4:3)</PresentationFormat>
  <Paragraphs>168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Wingdings</vt:lpstr>
      <vt:lpstr>1_Office Theme</vt:lpstr>
      <vt:lpstr>Pathways and Interactions</vt:lpstr>
      <vt:lpstr>Outline</vt:lpstr>
      <vt:lpstr>Advantage of Gene Level Analysis</vt:lpstr>
      <vt:lpstr>Challenges to Gene Level Analysis</vt:lpstr>
      <vt:lpstr>Plink Set-Based Analysis</vt:lpstr>
      <vt:lpstr>Burden Tests and SKAT</vt:lpstr>
      <vt:lpstr>VEGAS</vt:lpstr>
      <vt:lpstr>PrediXcan</vt:lpstr>
      <vt:lpstr>PrediXcan</vt:lpstr>
      <vt:lpstr>Other Resources for eQTL and Lookup</vt:lpstr>
      <vt:lpstr>Outline</vt:lpstr>
      <vt:lpstr>KEGG Pathway Analysis</vt:lpstr>
      <vt:lpstr>Pathway Enrichment</vt:lpstr>
      <vt:lpstr>Example Results</vt:lpstr>
      <vt:lpstr>Outline</vt:lpstr>
      <vt:lpstr>Gene Interaction Challenges</vt:lpstr>
      <vt:lpstr>Gene Interaction Challenges</vt:lpstr>
      <vt:lpstr>Genetic Resilience: Gene x Gene Interactions</vt:lpstr>
      <vt:lpstr>Candidate Gene Approach</vt:lpstr>
      <vt:lpstr>Informed Pathway Approach </vt:lpstr>
      <vt:lpstr>Acknowledgements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Predictors of Neurodegenerative Resilience</dc:title>
  <dc:creator>Timothy James Hohman</dc:creator>
  <cp:lastModifiedBy>dan mungas</cp:lastModifiedBy>
  <cp:revision>218</cp:revision>
  <dcterms:created xsi:type="dcterms:W3CDTF">2013-12-02T16:09:53Z</dcterms:created>
  <dcterms:modified xsi:type="dcterms:W3CDTF">2017-09-08T17:04:03Z</dcterms:modified>
</cp:coreProperties>
</file>