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494" r:id="rId3"/>
    <p:sldId id="528" r:id="rId4"/>
    <p:sldId id="503" r:id="rId5"/>
    <p:sldId id="501" r:id="rId6"/>
    <p:sldId id="496" r:id="rId7"/>
    <p:sldId id="495" r:id="rId8"/>
    <p:sldId id="497" r:id="rId9"/>
    <p:sldId id="498" r:id="rId10"/>
    <p:sldId id="499" r:id="rId11"/>
    <p:sldId id="500" r:id="rId12"/>
    <p:sldId id="502" r:id="rId13"/>
    <p:sldId id="506" r:id="rId14"/>
    <p:sldId id="507" r:id="rId15"/>
    <p:sldId id="508" r:id="rId16"/>
    <p:sldId id="509" r:id="rId17"/>
    <p:sldId id="510" r:id="rId18"/>
    <p:sldId id="512" r:id="rId19"/>
    <p:sldId id="511" r:id="rId20"/>
    <p:sldId id="518" r:id="rId21"/>
    <p:sldId id="513" r:id="rId22"/>
    <p:sldId id="516" r:id="rId23"/>
    <p:sldId id="515" r:id="rId24"/>
    <p:sldId id="517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05" r:id="rId35"/>
    <p:sldId id="529" r:id="rId36"/>
    <p:sldId id="530" r:id="rId37"/>
    <p:sldId id="531" r:id="rId38"/>
    <p:sldId id="532" r:id="rId39"/>
    <p:sldId id="514" r:id="rId40"/>
    <p:sldId id="4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8" autoAdjust="0"/>
  </p:normalViewPr>
  <p:slideViewPr>
    <p:cSldViewPr>
      <p:cViewPr varScale="1">
        <p:scale>
          <a:sx n="84" d="100"/>
          <a:sy n="84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6161-9603-4A7C-9486-3E50147785BD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B4B3-2209-4E6B-90DC-AA27942C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C3EC-C786-44A6-98AE-F57096F71F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Missense:</a:t>
            </a:r>
            <a:r>
              <a:rPr lang="en-US" baseline="0" dirty="0" smtClean="0"/>
              <a:t> </a:t>
            </a:r>
            <a:r>
              <a:rPr lang="en-US" dirty="0" smtClean="0"/>
              <a:t>Tryptophan changed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cystein</a:t>
            </a:r>
            <a:endParaRPr lang="en-US" baseline="0" dirty="0" smtClean="0"/>
          </a:p>
          <a:p>
            <a:r>
              <a:rPr lang="en-US" baseline="0" dirty="0" smtClean="0"/>
              <a:t>Nonsense: Tryptophan changed to STOP (termination)</a:t>
            </a:r>
          </a:p>
          <a:p>
            <a:r>
              <a:rPr lang="en-US" baseline="0" dirty="0" smtClean="0"/>
              <a:t>Frame shift: added </a:t>
            </a:r>
            <a:r>
              <a:rPr lang="en-US" baseline="0" dirty="0" err="1" smtClean="0"/>
              <a:t>nulceotide</a:t>
            </a:r>
            <a:r>
              <a:rPr lang="en-US" baseline="0" dirty="0" smtClean="0"/>
              <a:t> results in dramatic change in protein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C3EC-C786-44A6-98AE-F57096F71F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G1 “decisions” based on signals from the extracellular environment (presence</a:t>
            </a:r>
            <a:r>
              <a:rPr lang="en-US" baseline="0" dirty="0" smtClean="0"/>
              <a:t> of nutrients). Following G1, the nucleus is capable of initiating DNA replication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G0 is resting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2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regulators can differentiate between replicated DNA and DNA that has not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centrosomes move to opposite ends of cells</a:t>
            </a:r>
          </a:p>
          <a:p>
            <a:r>
              <a:rPr lang="en-US" baseline="0" dirty="0" smtClean="0"/>
              <a:t>Nuclear membrane breaks down</a:t>
            </a:r>
          </a:p>
          <a:p>
            <a:r>
              <a:rPr lang="en-US" baseline="0" dirty="0" smtClean="0"/>
              <a:t>Chromosomes connect to microtubules and move to equatorial plane</a:t>
            </a:r>
          </a:p>
          <a:p>
            <a:r>
              <a:rPr lang="en-US" baseline="0" dirty="0" smtClean="0"/>
              <a:t>Centromere cohesions removed</a:t>
            </a:r>
          </a:p>
          <a:p>
            <a:r>
              <a:rPr lang="en-US" baseline="0" dirty="0" smtClean="0"/>
              <a:t>Free chromosomes pulled to opposite poles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Chromsomes</a:t>
            </a:r>
            <a:r>
              <a:rPr lang="en-US" dirty="0" smtClean="0"/>
              <a:t> are actually on top of each other, not next to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your diploid cell, DNA is replicated (46 chromosomes </a:t>
            </a:r>
            <a:r>
              <a:rPr lang="en-US" baseline="0" dirty="0" smtClean="0"/>
              <a:t>present, 96 chromatids)</a:t>
            </a:r>
            <a:endParaRPr lang="en-US" baseline="0" dirty="0" smtClean="0"/>
          </a:p>
          <a:p>
            <a:r>
              <a:rPr lang="en-US" baseline="0" dirty="0" smtClean="0"/>
              <a:t>Synapsis takes place, homologous chromosomes are aligned, but which is on top/bottom is random. That random “assortment” will dictate which chromatid (from mom or dad) will be pulled into gamete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and Y are joined vertically rather than sandwiched, joined at one small region of homology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6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</a:t>
            </a:r>
          </a:p>
          <a:p>
            <a:r>
              <a:rPr lang="en-US" dirty="0" smtClean="0"/>
              <a:t>F2 is hybrid</a:t>
            </a:r>
            <a:r>
              <a:rPr lang="en-US" baseline="0" dirty="0" smtClean="0"/>
              <a:t> because 1 allele came from unaffected parent, can only be unaffected if homozygous for non risk allele</a:t>
            </a:r>
          </a:p>
          <a:p>
            <a:r>
              <a:rPr lang="en-US" baseline="0" dirty="0" smtClean="0"/>
              <a:t>Therefore F3 is a Punnett square of Heterozygote with homozygote non-carrier: Aa x 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2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potential exceptions: Posttranslational</a:t>
            </a:r>
            <a:r>
              <a:rPr lang="en-US" baseline="0" dirty="0" smtClean="0"/>
              <a:t> modifications, Methylation, Prions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-1588"/>
            <a:ext cx="804862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039813"/>
            <a:ext cx="915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/>
          <p:nvPr/>
        </p:nvCxnSpPr>
        <p:spPr>
          <a:xfrm>
            <a:off x="0" y="1008063"/>
            <a:ext cx="9153525" cy="0"/>
          </a:xfrm>
          <a:prstGeom prst="line">
            <a:avLst/>
          </a:prstGeom>
          <a:ln w="38100" cap="flat" cmpd="sng" algn="ctr">
            <a:solidFill>
              <a:srgbClr val="856B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1560"/>
          </a:xfrm>
          <a:prstGeom prst="rect">
            <a:avLst/>
          </a:prstGeom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algn="l">
              <a:defRPr sz="4000">
                <a:latin typeface="Arial Narrow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8686800" cy="5303520"/>
          </a:xfrm>
          <a:prstGeom prst="rect">
            <a:avLst/>
          </a:prstGeom>
        </p:spPr>
        <p:txBody>
          <a:bodyPr/>
          <a:lstStyle>
            <a:lvl1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1pPr>
            <a:lvl2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2pPr>
            <a:lvl3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3pPr>
            <a:lvl4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4pPr>
            <a:lvl5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0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la_image8.jpe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r="51959" b="1889"/>
          <a:stretch>
            <a:fillRect/>
          </a:stretch>
        </p:blipFill>
        <p:spPr bwMode="auto">
          <a:xfrm>
            <a:off x="0" y="0"/>
            <a:ext cx="31321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-304799" y="3429000"/>
            <a:ext cx="68580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6200000" flipH="1">
            <a:off x="-304006" y="3429794"/>
            <a:ext cx="6859588" cy="0"/>
          </a:xfrm>
          <a:prstGeom prst="line">
            <a:avLst/>
          </a:prstGeom>
          <a:noFill/>
          <a:ln w="57150">
            <a:solidFill>
              <a:srgbClr val="856B3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 descr="vumc08-4c-wht87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37572" r="4878" b="40427"/>
          <a:stretch>
            <a:fillRect/>
          </a:stretch>
        </p:blipFill>
        <p:spPr bwMode="auto">
          <a:xfrm>
            <a:off x="0" y="6035675"/>
            <a:ext cx="31321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681162"/>
            <a:ext cx="6019800" cy="17478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429000"/>
            <a:ext cx="6019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856B38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EF272DE-1E0F-4DA1-9713-8C80385037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A48B-F52C-49BC-B0FE-6BA8E42B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1589-B487-4B2B-BE43-1B4C5D254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Introduction to Genetics</a:t>
            </a:r>
            <a:br>
              <a:rPr lang="en-US" sz="3800" b="1" dirty="0" smtClean="0"/>
            </a:br>
            <a:r>
              <a:rPr lang="en-US" sz="2800" b="1" i="1" dirty="0"/>
              <a:t>f</a:t>
            </a:r>
            <a:r>
              <a:rPr lang="en-US" sz="2800" b="1" i="1" dirty="0" smtClean="0"/>
              <a:t>or the Non-Geneticist</a:t>
            </a:r>
            <a:endParaRPr lang="en-US" sz="3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86200"/>
            <a:ext cx="6019800" cy="3352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Timothy J Hohman, PhD</a:t>
            </a:r>
          </a:p>
          <a:p>
            <a:r>
              <a:rPr lang="en-US" sz="2000" dirty="0" smtClean="0"/>
              <a:t>Assistant Professor of Neurology</a:t>
            </a:r>
          </a:p>
          <a:p>
            <a:r>
              <a:rPr lang="en-US" sz="2000" dirty="0" smtClean="0"/>
              <a:t>Vanderbilt Memory &amp; Alzheimer’s Center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Friday Harbor</a:t>
            </a:r>
            <a:br>
              <a:rPr lang="en-US" sz="2000" dirty="0" smtClean="0"/>
            </a:br>
            <a:r>
              <a:rPr lang="en-US" sz="2000" dirty="0" smtClean="0"/>
              <a:t>September 6,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3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1026" name="Picture 2" descr="Phases of the cell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2171700" y="1524000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35814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expand on this in a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pic>
        <p:nvPicPr>
          <p:cNvPr id="2050" name="Picture 2" descr="Stages of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375"/>
            <a:ext cx="7620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562600" y="3352800"/>
            <a:ext cx="19812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332363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in two identical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Meiosis – Special type of cell division resulting in 4 haploid gamete cells (rather than two diploid cells) </a:t>
            </a:r>
          </a:p>
          <a:p>
            <a:pPr lvl="1"/>
            <a:r>
              <a:rPr lang="en-US" dirty="0" smtClean="0"/>
              <a:t>Follows after DNA replication in S phase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4" name="Picture 2" descr="https://ka-perseus-images.s3.amazonaws.com/f2dadb5759ec2c840b8c960f0b55b00aebf74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344482" cy="320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– Prophase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5856461" cy="5303520"/>
          </a:xfrm>
        </p:spPr>
        <p:txBody>
          <a:bodyPr/>
          <a:lstStyle/>
          <a:p>
            <a:r>
              <a:rPr lang="en-US" dirty="0" smtClean="0"/>
              <a:t>Synapsis: Homologous chromosomes join</a:t>
            </a:r>
          </a:p>
          <a:p>
            <a:pPr lvl="1"/>
            <a:r>
              <a:rPr lang="en-US" dirty="0" err="1" smtClean="0"/>
              <a:t>Synaptonemal</a:t>
            </a:r>
            <a:r>
              <a:rPr lang="en-US" dirty="0" smtClean="0"/>
              <a:t> complex holds them together and enables cross over</a:t>
            </a:r>
          </a:p>
          <a:p>
            <a:endParaRPr lang="en-US" b="1" dirty="0" smtClean="0"/>
          </a:p>
          <a:p>
            <a:r>
              <a:rPr lang="en-US" b="1" dirty="0" smtClean="0"/>
              <a:t>Mechanisms of Genetic Diversity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Independent Assortment</a:t>
            </a:r>
          </a:p>
          <a:p>
            <a:pPr lvl="1"/>
            <a:r>
              <a:rPr lang="en-US" dirty="0" smtClean="0"/>
              <a:t>Recombination (cross over)</a:t>
            </a:r>
            <a:endParaRPr lang="en-US" dirty="0"/>
          </a:p>
        </p:txBody>
      </p:sp>
      <p:pic>
        <p:nvPicPr>
          <p:cNvPr id="8194" name="Picture 2" descr="https://ka-perseus-images.s3.amazonaws.com/f2dadb5759ec2c840b8c960f0b55b00aebf743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72911" b="16910"/>
          <a:stretch/>
        </p:blipFill>
        <p:spPr bwMode="auto">
          <a:xfrm>
            <a:off x="5791200" y="1295400"/>
            <a:ext cx="2933700" cy="46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– Independent Assortment</a:t>
            </a:r>
            <a:endParaRPr lang="en-US" dirty="0"/>
          </a:p>
        </p:txBody>
      </p:sp>
      <p:pic>
        <p:nvPicPr>
          <p:cNvPr id="9218" name="Picture 2" descr="https://ka-perseus-images.s3.amazonaws.com/82686d861a16c9887d264e94ff6b6d38c30f164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11" y="1295400"/>
            <a:ext cx="462077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23</a:t>
            </a:r>
            <a:r>
              <a:rPr lang="en-US" dirty="0" smtClean="0"/>
              <a:t> = 48,388,608 unique assortments are possible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873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– Recombination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963"/>
          <a:stretch/>
        </p:blipFill>
        <p:spPr>
          <a:xfrm>
            <a:off x="7286625" y="1371600"/>
            <a:ext cx="1704975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9038"/>
          <a:stretch/>
        </p:blipFill>
        <p:spPr>
          <a:xfrm>
            <a:off x="5305425" y="1447800"/>
            <a:ext cx="1704975" cy="4343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5018261" cy="5303520"/>
          </a:xfrm>
        </p:spPr>
        <p:txBody>
          <a:bodyPr/>
          <a:lstStyle/>
          <a:p>
            <a:r>
              <a:rPr lang="en-US" dirty="0" smtClean="0"/>
              <a:t>Cross over includes breaking and rejoining one paternal and one maternal chromatid</a:t>
            </a:r>
          </a:p>
          <a:p>
            <a:r>
              <a:rPr lang="en-US" dirty="0" smtClean="0"/>
              <a:t>Recombined homologs joined at chiasmata</a:t>
            </a:r>
          </a:p>
          <a:p>
            <a:r>
              <a:rPr lang="en-US" dirty="0" smtClean="0"/>
              <a:t>Facilitated by recombination nodules along the </a:t>
            </a:r>
            <a:r>
              <a:rPr lang="en-US" dirty="0" err="1" smtClean="0"/>
              <a:t>synaptonemal</a:t>
            </a:r>
            <a:r>
              <a:rPr lang="en-US" dirty="0" smtClean="0"/>
              <a:t>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4" name="Picture 2" descr="https://ka-perseus-images.s3.amazonaws.com/f2dadb5759ec2c840b8c960f0b55b00aebf74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72000" cy="27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ka-perseus-images.s3.amazonaws.com/9a74225bd24998f2c863366b8b57d238b9b9b6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9375"/>
            <a:ext cx="4283734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>
            <a:stCxn id="4" idx="3"/>
            <a:endCxn id="11266" idx="0"/>
          </p:cNvCxnSpPr>
          <p:nvPr/>
        </p:nvCxnSpPr>
        <p:spPr>
          <a:xfrm>
            <a:off x="4572000" y="2439728"/>
            <a:ext cx="2141867" cy="17964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4781330"/>
            <a:ext cx="234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Mitosis of haploid cells</a:t>
            </a:r>
            <a:endParaRPr lang="en-US" i="1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565712" y="4953000"/>
            <a:ext cx="1006288" cy="12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82050"/>
            <a:ext cx="3352800" cy="55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1908014"/>
            <a:ext cx="8010525" cy="30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DNA and the Cell Cycle</a:t>
            </a:r>
          </a:p>
          <a:p>
            <a:r>
              <a:rPr lang="en-US" dirty="0"/>
              <a:t>Mendelian Genetics</a:t>
            </a:r>
          </a:p>
          <a:p>
            <a:r>
              <a:rPr lang="en-US" dirty="0" smtClean="0"/>
              <a:t>Molecular Genetics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DNA and the Cell Cycle</a:t>
            </a:r>
          </a:p>
          <a:p>
            <a:r>
              <a:rPr lang="en-US" dirty="0"/>
              <a:t>Mendelian Genetics</a:t>
            </a:r>
          </a:p>
          <a:p>
            <a:r>
              <a:rPr lang="en-US" dirty="0" smtClean="0"/>
              <a:t>Molecular Genetics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Mendel’s laws</a:t>
            </a:r>
          </a:p>
          <a:p>
            <a:pPr lvl="2"/>
            <a:r>
              <a:rPr lang="en-US" dirty="0" smtClean="0"/>
              <a:t>Inheritance</a:t>
            </a:r>
          </a:p>
          <a:p>
            <a:pPr lvl="2"/>
            <a:r>
              <a:rPr lang="en-US" dirty="0" smtClean="0"/>
              <a:t>Segregation</a:t>
            </a:r>
          </a:p>
          <a:p>
            <a:pPr lvl="2"/>
            <a:r>
              <a:rPr lang="en-US" dirty="0" smtClean="0"/>
              <a:t>Independent Assortment</a:t>
            </a:r>
          </a:p>
          <a:p>
            <a:pPr lvl="1"/>
            <a:r>
              <a:rPr lang="en-US" dirty="0" smtClean="0"/>
              <a:t>Pedigrees and Extensions to Human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Heredity: The passing of traits from one generation to another</a:t>
            </a:r>
          </a:p>
          <a:p>
            <a:pPr lvl="1"/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pPr lvl="2"/>
            <a:r>
              <a:rPr lang="en-US" dirty="0" smtClean="0"/>
              <a:t>Studied the Pea Plant</a:t>
            </a:r>
          </a:p>
          <a:p>
            <a:pPr lvl="2"/>
            <a:r>
              <a:rPr lang="en-US" dirty="0" smtClean="0"/>
              <a:t>Dominant alleles hide recessive alleles</a:t>
            </a:r>
            <a:endParaRPr lang="en-US" dirty="0"/>
          </a:p>
        </p:txBody>
      </p:sp>
      <p:pic>
        <p:nvPicPr>
          <p:cNvPr id="12290" name="Picture 2" descr="https://www.jic.ac.uk/media/cms_page_media/404/mendel5_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59673"/>
            <a:ext cx="2095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3342323" cy="50292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5410199" y="3505200"/>
            <a:ext cx="1157043" cy="10594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Genetics: Example</a:t>
            </a:r>
            <a:endParaRPr lang="en-US" dirty="0"/>
          </a:p>
        </p:txBody>
      </p:sp>
      <p:pic>
        <p:nvPicPr>
          <p:cNvPr id="14338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19" y="1083798"/>
            <a:ext cx="2880774" cy="56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6477000"/>
            <a:ext cx="1905000" cy="337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6096000"/>
            <a:ext cx="1219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57163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resulted in a 3/1 ratio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69043" y="6457890"/>
            <a:ext cx="3432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http://cnx.org/contents/24nI-KJ8@24.18:NjE8d7G4@7</a:t>
            </a:r>
            <a:br>
              <a:rPr lang="en-US" sz="1000" i="1" dirty="0"/>
            </a:br>
            <a:r>
              <a:rPr lang="en-US" sz="1000" i="1" dirty="0"/>
              <a:t>/</a:t>
            </a:r>
            <a:r>
              <a:rPr lang="en-US" sz="1000" i="1" dirty="0" err="1"/>
              <a:t>Mendels</a:t>
            </a:r>
            <a:r>
              <a:rPr lang="en-US" sz="1000" i="1" dirty="0"/>
              <a:t>-Experiments</a:t>
            </a:r>
          </a:p>
        </p:txBody>
      </p:sp>
    </p:spTree>
    <p:extLst>
      <p:ext uri="{BB962C8B-B14F-4D97-AF65-F5344CB8AC3E}">
        <p14:creationId xmlns:p14="http://schemas.microsoft.com/office/powerpoint/2010/main" val="8801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Model of </a:t>
            </a:r>
            <a:r>
              <a:rPr lang="en-US" dirty="0" smtClean="0"/>
              <a:t>Inheritance</a:t>
            </a:r>
            <a:endParaRPr lang="en-US" dirty="0"/>
          </a:p>
        </p:txBody>
      </p:sp>
      <p:pic>
        <p:nvPicPr>
          <p:cNvPr id="13314" name="Picture 2" descr="https://ka-perseus-images.s3.amazonaws.com/2e5aed2b283711588f48decf5b54d707410ece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47774"/>
            <a:ext cx="767715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6576646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http://cnx.org/contents/24nI-KJ8@24.18:gvXF8Dni@4/Laws-of-Inheritance</a:t>
            </a:r>
          </a:p>
        </p:txBody>
      </p:sp>
    </p:spTree>
    <p:extLst>
      <p:ext uri="{BB962C8B-B14F-4D97-AF65-F5344CB8AC3E}">
        <p14:creationId xmlns:p14="http://schemas.microsoft.com/office/powerpoint/2010/main" val="17052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Law of Segregation</a:t>
            </a:r>
            <a:endParaRPr lang="en-US" dirty="0"/>
          </a:p>
        </p:txBody>
      </p:sp>
      <p:pic>
        <p:nvPicPr>
          <p:cNvPr id="15362" name="Picture 2" descr="https://ka-perseus-images.s3.amazonaws.com/233cb1be87053c9e4d58d20d75ca2cb310f707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8" y="1429813"/>
            <a:ext cx="3492484" cy="49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/>
              <a:t>http://cnx.org/contents/24nI-KJ8@24.18:gvXF8Dni@4/Laws-of-Inheritance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18242" y="4572000"/>
            <a:ext cx="6159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86954" y="43873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Punnett Square!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Law of Independent Assortment</a:t>
            </a:r>
            <a:endParaRPr lang="en-US" dirty="0"/>
          </a:p>
        </p:txBody>
      </p:sp>
      <p:pic>
        <p:nvPicPr>
          <p:cNvPr id="16386" name="Picture 2" descr="https://ka-perseus-images.s3.amazonaws.com/db3b9a99ef691959d4ef0566e29ef8c1d2f5eb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48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661268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/>
              <a:t>http://cnx.org/contents/GFy_h8cu@10.8:cUeevuaC@3/Laws-of-Inheritance</a:t>
            </a:r>
          </a:p>
        </p:txBody>
      </p:sp>
    </p:spTree>
    <p:extLst>
      <p:ext uri="{BB962C8B-B14F-4D97-AF65-F5344CB8AC3E}">
        <p14:creationId xmlns:p14="http://schemas.microsoft.com/office/powerpoint/2010/main" val="3387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Extensions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Mendelian Pedigree Patterns</a:t>
            </a:r>
          </a:p>
          <a:p>
            <a:pPr lvl="1"/>
            <a:r>
              <a:rPr lang="en-US" dirty="0" smtClean="0"/>
              <a:t>Autosomal Dominant</a:t>
            </a:r>
          </a:p>
          <a:p>
            <a:pPr lvl="1"/>
            <a:r>
              <a:rPr lang="en-US" dirty="0" smtClean="0"/>
              <a:t>Autosomal Recessive</a:t>
            </a:r>
          </a:p>
          <a:p>
            <a:pPr lvl="1"/>
            <a:r>
              <a:rPr lang="en-US" dirty="0" smtClean="0"/>
              <a:t>X-linked Dominant</a:t>
            </a:r>
          </a:p>
          <a:p>
            <a:pPr lvl="1"/>
            <a:r>
              <a:rPr lang="en-US" dirty="0" smtClean="0"/>
              <a:t>X-linked Recessive</a:t>
            </a:r>
          </a:p>
          <a:p>
            <a:pPr lvl="1"/>
            <a:r>
              <a:rPr lang="en-US" dirty="0" smtClean="0"/>
              <a:t>Y-linked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Example: Autosomal Dominant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the risk for the individual marked with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9" y="2297748"/>
            <a:ext cx="83629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Co-dominance</a:t>
            </a:r>
            <a:r>
              <a:rPr lang="en-US" dirty="0" smtClean="0"/>
              <a:t>: Heterozygote presents with intermediate phenotype</a:t>
            </a:r>
          </a:p>
          <a:p>
            <a:r>
              <a:rPr lang="en-US" b="1" dirty="0" smtClean="0"/>
              <a:t>Penetrance</a:t>
            </a:r>
            <a:r>
              <a:rPr lang="en-US" dirty="0" smtClean="0"/>
              <a:t>: probability that person with genotype will manifest the character</a:t>
            </a:r>
          </a:p>
          <a:p>
            <a:pPr lvl="1"/>
            <a:r>
              <a:rPr lang="en-US" dirty="0" smtClean="0"/>
              <a:t>Non-penetrance complicates the interpretation of pedigrees</a:t>
            </a:r>
          </a:p>
          <a:p>
            <a:r>
              <a:rPr lang="en-US" b="1" dirty="0" smtClean="0"/>
              <a:t>Imprinting: </a:t>
            </a:r>
            <a:r>
              <a:rPr lang="en-US" dirty="0" smtClean="0"/>
              <a:t>Some conditions (e.g., glomus body tumors) only manifest when passed from one sex (e.g., father)</a:t>
            </a:r>
          </a:p>
        </p:txBody>
      </p:sp>
    </p:spTree>
    <p:extLst>
      <p:ext uri="{BB962C8B-B14F-4D97-AF65-F5344CB8AC3E}">
        <p14:creationId xmlns:p14="http://schemas.microsoft.com/office/powerpoint/2010/main" val="38277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Mendelian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Quantitative Traits: Can traits that are observed on a Gaussian distribution be genetically determined in a </a:t>
            </a:r>
            <a:r>
              <a:rPr lang="en-US" dirty="0"/>
              <a:t>M</a:t>
            </a:r>
            <a:r>
              <a:rPr lang="en-US" dirty="0" smtClean="0"/>
              <a:t>endelian fashion?</a:t>
            </a:r>
          </a:p>
          <a:p>
            <a:pPr lvl="1"/>
            <a:r>
              <a:rPr lang="en-US" dirty="0" smtClean="0"/>
              <a:t>Polygenic theory </a:t>
            </a:r>
          </a:p>
          <a:p>
            <a:pPr lvl="2"/>
            <a:r>
              <a:rPr lang="en-US" dirty="0" smtClean="0"/>
              <a:t>If a given character depends on a large number of small, independent causes, the distribution of the character in a population will approximate a normal distribution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Cell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Overview of Cell Cycle</a:t>
            </a:r>
          </a:p>
          <a:p>
            <a:pPr lvl="1"/>
            <a:r>
              <a:rPr lang="en-US" dirty="0" smtClean="0"/>
              <a:t>Demonstrate how cell division contributes to genetic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799"/>
          <a:stretch/>
        </p:blipFill>
        <p:spPr>
          <a:xfrm>
            <a:off x="5105400" y="2097880"/>
            <a:ext cx="2476500" cy="302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7292"/>
          <a:stretch/>
        </p:blipFill>
        <p:spPr>
          <a:xfrm>
            <a:off x="2095500" y="1884997"/>
            <a:ext cx="2476500" cy="34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181225"/>
            <a:ext cx="5048250" cy="46767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5475461" cy="3001962"/>
          </a:xfrm>
        </p:spPr>
        <p:txBody>
          <a:bodyPr>
            <a:normAutofit/>
          </a:bodyPr>
          <a:lstStyle/>
          <a:p>
            <a:r>
              <a:rPr lang="en-US" dirty="0" smtClean="0"/>
              <a:t>Regression to the Mean</a:t>
            </a:r>
          </a:p>
          <a:p>
            <a:pPr lvl="1"/>
            <a:r>
              <a:rPr lang="en-US" dirty="0" smtClean="0"/>
              <a:t>Offspring halfway between mothers and population mean</a:t>
            </a:r>
          </a:p>
          <a:p>
            <a:pPr lvl="1"/>
            <a:r>
              <a:rPr lang="en-US" dirty="0" smtClean="0"/>
              <a:t>Simplified, one locus model with random mating and no dominance effects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Heritability</a:t>
            </a:r>
          </a:p>
          <a:p>
            <a:pPr lvl="1"/>
            <a:r>
              <a:rPr lang="en-US" dirty="0"/>
              <a:t>Bad question: To what extent is a given trait genetic?</a:t>
            </a:r>
          </a:p>
          <a:p>
            <a:pPr lvl="1"/>
            <a:r>
              <a:rPr lang="en-US" dirty="0"/>
              <a:t>Correct question: How much of the differences in a given trait between people in a particular country at a particular time is caused by their genetic differences, and how much by their different environments and life histories?</a:t>
            </a:r>
          </a:p>
          <a:p>
            <a:pPr lvl="2"/>
            <a:r>
              <a:rPr lang="en-US" dirty="0"/>
              <a:t>As environmental factors are reduced or equalized, the contributions of genetics to the observed variation will increase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smtClean="0"/>
              <a:t> = V</a:t>
            </a:r>
            <a:r>
              <a:rPr lang="en-US" baseline="-25000" dirty="0" smtClean="0"/>
              <a:t>G</a:t>
            </a:r>
            <a:r>
              <a:rPr lang="en-US" dirty="0" smtClean="0"/>
              <a:t> + V</a:t>
            </a:r>
            <a:r>
              <a:rPr lang="en-US" baseline="-25000" dirty="0" smtClean="0"/>
              <a:t>E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r>
              <a:rPr lang="en-US" dirty="0" smtClean="0"/>
              <a:t> = V</a:t>
            </a:r>
            <a:r>
              <a:rPr lang="en-US" baseline="-25000" dirty="0" smtClean="0"/>
              <a:t>Additive</a:t>
            </a:r>
            <a:r>
              <a:rPr lang="en-US" dirty="0" smtClean="0"/>
              <a:t> + V</a:t>
            </a:r>
            <a:r>
              <a:rPr lang="en-US" baseline="-25000" dirty="0" smtClean="0"/>
              <a:t>Dominant</a:t>
            </a:r>
            <a:r>
              <a:rPr lang="en-US" dirty="0" smtClean="0"/>
              <a:t> + V</a:t>
            </a:r>
            <a:r>
              <a:rPr lang="en-US" baseline="-25000" dirty="0" smtClean="0"/>
              <a:t>Interaction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5562600"/>
            <a:ext cx="2057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DNA and the Cell Cycle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Mendelian Genetics</a:t>
            </a:r>
          </a:p>
          <a:p>
            <a:r>
              <a:rPr lang="en-US" dirty="0" smtClean="0"/>
              <a:t>Molecular Genetics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5551661" cy="5303520"/>
          </a:xfrm>
        </p:spPr>
        <p:txBody>
          <a:bodyPr/>
          <a:lstStyle/>
          <a:p>
            <a:r>
              <a:rPr lang="en-US" dirty="0" smtClean="0"/>
              <a:t>The Central Dogma of Molecular Biology</a:t>
            </a:r>
          </a:p>
          <a:p>
            <a:pPr lvl="1"/>
            <a:r>
              <a:rPr lang="en-US" dirty="0" smtClean="0"/>
              <a:t>One direction pass of information</a:t>
            </a:r>
          </a:p>
          <a:p>
            <a:pPr lvl="2"/>
            <a:r>
              <a:rPr lang="en-US" dirty="0" smtClean="0"/>
              <a:t>DNA polymerase, RNA polymerase, Ribosomes</a:t>
            </a:r>
          </a:p>
          <a:p>
            <a:pPr lvl="1"/>
            <a:r>
              <a:rPr lang="en-US" dirty="0" smtClean="0"/>
              <a:t>Special Cases</a:t>
            </a:r>
          </a:p>
          <a:p>
            <a:pPr lvl="2"/>
            <a:r>
              <a:rPr lang="en-US" dirty="0" smtClean="0"/>
              <a:t>Reverse transcription, RNA replication</a:t>
            </a:r>
          </a:p>
          <a:p>
            <a:pPr lvl="1"/>
            <a:r>
              <a:rPr lang="en-US" dirty="0" smtClean="0"/>
              <a:t>Proteins don’t code other proteins, RNA, or DNA</a:t>
            </a:r>
            <a:endParaRPr lang="en-US" i="1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6" descr="https://qph.ec.quoracdn.net/main-qimg-2497edd64ee4c65eb56cfa190dfe6f99-c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30069"/>
            <a:ext cx="3467100" cy="39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5228272"/>
            <a:ext cx="331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Genotype (DNA)</a:t>
            </a:r>
          </a:p>
          <a:p>
            <a:pPr lvl="4"/>
            <a:r>
              <a:rPr lang="en-US" i="1" dirty="0" smtClean="0">
                <a:sym typeface="Wingdings" panose="05000000000000000000" pitchFamily="2" charset="2"/>
              </a:rPr>
              <a:t>Transcription</a:t>
            </a:r>
            <a:endParaRPr lang="en-US" i="1" dirty="0"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Gene Expression (RNA)</a:t>
            </a:r>
          </a:p>
          <a:p>
            <a:pPr lvl="4"/>
            <a:r>
              <a:rPr lang="en-US" i="1" dirty="0" smtClean="0">
                <a:sym typeface="Wingdings" panose="05000000000000000000" pitchFamily="2" charset="2"/>
              </a:rPr>
              <a:t>Translation</a:t>
            </a:r>
            <a:endParaRPr lang="en-US" i="1" dirty="0"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Protein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7258050" y="5562600"/>
            <a:ext cx="20955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258050" y="6096000"/>
            <a:ext cx="20955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5551661" cy="17065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Replication</a:t>
            </a:r>
          </a:p>
          <a:p>
            <a:pPr lvl="1"/>
            <a:r>
              <a:rPr lang="en-US" dirty="0" smtClean="0"/>
              <a:t>One half of the double helix can be used to infer the other half (because of complementary pairs)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675"/>
          <a:stretch/>
        </p:blipFill>
        <p:spPr>
          <a:xfrm>
            <a:off x="304800" y="4283597"/>
            <a:ext cx="3352800" cy="2574403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581400" y="4495800"/>
            <a:ext cx="5551661" cy="236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56B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56B38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56B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56B38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56B38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Transcription</a:t>
            </a:r>
          </a:p>
          <a:p>
            <a:pPr lvl="1"/>
            <a:r>
              <a:rPr lang="en-US" dirty="0" smtClean="0"/>
              <a:t>Transcription factors form preinitiation site</a:t>
            </a:r>
          </a:p>
          <a:p>
            <a:pPr lvl="1"/>
            <a:r>
              <a:rPr lang="en-US" dirty="0" smtClean="0"/>
              <a:t>RNA </a:t>
            </a:r>
            <a:r>
              <a:rPr lang="en-US" dirty="0"/>
              <a:t>polymerase transcribe, Thymine replaced by </a:t>
            </a:r>
            <a:r>
              <a:rPr lang="en-US" dirty="0" smtClean="0"/>
              <a:t>Uracil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143000"/>
            <a:ext cx="1846191" cy="31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Every 3 nucleotides forms a “codon”</a:t>
            </a:r>
          </a:p>
          <a:p>
            <a:pPr lvl="1"/>
            <a:r>
              <a:rPr lang="en-US" dirty="0" smtClean="0"/>
              <a:t>Each codon codes a single amino acid</a:t>
            </a:r>
            <a:endParaRPr lang="en-US" dirty="0"/>
          </a:p>
        </p:txBody>
      </p:sp>
      <p:pic>
        <p:nvPicPr>
          <p:cNvPr id="17410" name="Picture 2" descr="https://www.genscript.com/gsimages/english/optimiz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6100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Single Nucleotide Polymorphisms (SNPs)</a:t>
            </a:r>
          </a:p>
          <a:p>
            <a:pPr lvl="1"/>
            <a:r>
              <a:rPr lang="en-US" dirty="0" smtClean="0"/>
              <a:t>Common, single variants across the genome</a:t>
            </a:r>
          </a:p>
          <a:p>
            <a:pPr lvl="1"/>
            <a:r>
              <a:rPr lang="en-US" dirty="0" smtClean="0"/>
              <a:t>Single base pair sequence alternatives</a:t>
            </a:r>
          </a:p>
          <a:p>
            <a:pPr lvl="1"/>
            <a:r>
              <a:rPr lang="en-US" dirty="0" smtClean="0"/>
              <a:t>Typically bi-allelic (2 options)</a:t>
            </a:r>
          </a:p>
          <a:p>
            <a:pPr lvl="1"/>
            <a:r>
              <a:rPr lang="en-US" dirty="0" smtClean="0"/>
              <a:t>99.9% of DNA sequence will be identical across individuals</a:t>
            </a:r>
          </a:p>
          <a:p>
            <a:pPr lvl="1"/>
            <a:r>
              <a:rPr lang="en-US" dirty="0" smtClean="0"/>
              <a:t>80% of the .1% difference is SNPs</a:t>
            </a:r>
          </a:p>
          <a:p>
            <a:r>
              <a:rPr lang="en-US" dirty="0" smtClean="0"/>
              <a:t>Copy Number Variants</a:t>
            </a:r>
          </a:p>
          <a:p>
            <a:pPr lvl="1"/>
            <a:r>
              <a:rPr lang="en-US" dirty="0" smtClean="0"/>
              <a:t>Section of the genome is repeated to a variable </a:t>
            </a:r>
            <a:br>
              <a:rPr lang="en-US" dirty="0" smtClean="0"/>
            </a:br>
            <a:r>
              <a:rPr lang="en-US" dirty="0" smtClean="0"/>
              <a:t>degree across the population</a:t>
            </a:r>
            <a:endParaRPr lang="en-US" dirty="0"/>
          </a:p>
          <a:p>
            <a:pPr lvl="1"/>
            <a:r>
              <a:rPr lang="en-US" dirty="0" smtClean="0"/>
              <a:t>Short and long repeats</a:t>
            </a:r>
            <a:endParaRPr lang="en-US" dirty="0"/>
          </a:p>
        </p:txBody>
      </p:sp>
      <p:pic>
        <p:nvPicPr>
          <p:cNvPr id="18434" name="Picture 2" descr="https://upload.wikimedia.org/wikipedia/commons/thumb/7/72/Gene-duplication.png/170px-Gene-du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499"/>
            <a:ext cx="1619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SNP location matters</a:t>
            </a:r>
          </a:p>
          <a:p>
            <a:pPr lvl="1"/>
            <a:r>
              <a:rPr lang="en-US" dirty="0" smtClean="0"/>
              <a:t>Coding v. non coding region</a:t>
            </a:r>
          </a:p>
          <a:p>
            <a:pPr lvl="1"/>
            <a:r>
              <a:rPr lang="en-US" dirty="0" smtClean="0"/>
              <a:t>Intergenic, </a:t>
            </a:r>
            <a:r>
              <a:rPr lang="en-US" dirty="0" err="1" smtClean="0"/>
              <a:t>Intronic</a:t>
            </a:r>
            <a:endParaRPr lang="en-US" dirty="0" smtClean="0"/>
          </a:p>
        </p:txBody>
      </p:sp>
      <p:pic>
        <p:nvPicPr>
          <p:cNvPr id="4" name="image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0967" y="2984235"/>
            <a:ext cx="6282067" cy="3575731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7469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Khanacademy.org</a:t>
            </a:r>
          </a:p>
          <a:p>
            <a:pPr lvl="1"/>
            <a:r>
              <a:rPr lang="en-US" dirty="0">
                <a:hlinkClick r:id="rId2"/>
              </a:rPr>
              <a:t>https://creativecommons.org/licenses/by-nc-sa/4.0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Human Molecular Genetics, 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Strachan &amp; Read (2011). Garland Science, Taylor &amp; Francis Group, New York, 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DNA: Deoxyribonucleic acid</a:t>
            </a:r>
          </a:p>
          <a:p>
            <a:pPr lvl="1"/>
            <a:r>
              <a:rPr lang="en-US" dirty="0" smtClean="0"/>
              <a:t>Stable molecule that can be copied and transmitted to daughter cells</a:t>
            </a:r>
          </a:p>
          <a:p>
            <a:pPr lvl="1"/>
            <a:r>
              <a:rPr lang="en-US" dirty="0" smtClean="0"/>
              <a:t>Contains “blueprints” for making RNA</a:t>
            </a:r>
          </a:p>
          <a:p>
            <a:r>
              <a:rPr lang="en-US" dirty="0" smtClean="0"/>
              <a:t>DNA Structure</a:t>
            </a:r>
          </a:p>
          <a:p>
            <a:pPr lvl="1"/>
            <a:r>
              <a:rPr lang="en-US" dirty="0" smtClean="0"/>
              <a:t>Sugar-phosphate backbone</a:t>
            </a:r>
          </a:p>
          <a:p>
            <a:pPr lvl="1"/>
            <a:r>
              <a:rPr lang="en-US" dirty="0" smtClean="0"/>
              <a:t>Adenine, Cytosine, Guanine, Thymine </a:t>
            </a:r>
          </a:p>
          <a:p>
            <a:pPr lvl="1"/>
            <a:r>
              <a:rPr lang="en-US" dirty="0" smtClean="0"/>
              <a:t>Double helix with complementary base pairs</a:t>
            </a:r>
          </a:p>
          <a:p>
            <a:pPr lvl="2"/>
            <a:r>
              <a:rPr lang="en-US" dirty="0" smtClean="0"/>
              <a:t>A always pairs with T, G always pairs with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 descr="https://ghr.nlm.nih.gov/primer/illustrations/dna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7" y="2362200"/>
            <a:ext cx="2667636" cy="26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133" y="990600"/>
            <a:ext cx="457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Vanderbilt Memory &amp; Alzheimer’s Center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39768" y="5791200"/>
            <a:ext cx="4304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K01-AG049164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K12-HD043483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NIA HHSN311201600276P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9768" y="990600"/>
            <a:ext cx="4151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Brigham Young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(</a:t>
            </a:r>
            <a:r>
              <a:rPr lang="en-US" dirty="0" err="1"/>
              <a:t>Keoni</a:t>
            </a:r>
            <a:r>
              <a:rPr lang="en-US" dirty="0"/>
              <a:t>) </a:t>
            </a:r>
            <a:r>
              <a:rPr lang="en-US" dirty="0" err="1"/>
              <a:t>Kauwe</a:t>
            </a:r>
            <a:r>
              <a:rPr lang="en-US" dirty="0"/>
              <a:t>, PhD</a:t>
            </a:r>
          </a:p>
          <a:p>
            <a:r>
              <a:rPr lang="en-US" u="sng" dirty="0" smtClean="0"/>
              <a:t>University of Washington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Paul Crane,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Joey Mukherjee, PhD</a:t>
            </a:r>
          </a:p>
          <a:p>
            <a:r>
              <a:rPr lang="en-US" u="sng" dirty="0" smtClean="0"/>
              <a:t>University of Kentucky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David </a:t>
            </a:r>
            <a:r>
              <a:rPr lang="en-US" dirty="0" err="1" smtClean="0"/>
              <a:t>Fardo</a:t>
            </a:r>
            <a:r>
              <a:rPr lang="en-US" dirty="0" smtClean="0"/>
              <a:t>, PhD</a:t>
            </a:r>
          </a:p>
          <a:p>
            <a:r>
              <a:rPr lang="en-US" u="sng" dirty="0" smtClean="0"/>
              <a:t>Case Western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Jonathan Haines,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William Bush, PhD</a:t>
            </a:r>
          </a:p>
          <a:p>
            <a:r>
              <a:rPr lang="en-US" u="sng" dirty="0" smtClean="0"/>
              <a:t>University of Miami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Margaret Pericak-Vance,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Eden Martin,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Brian </a:t>
            </a:r>
            <a:r>
              <a:rPr lang="en-US" dirty="0" err="1" smtClean="0"/>
              <a:t>Kunkle</a:t>
            </a:r>
            <a:r>
              <a:rPr lang="en-US" dirty="0" smtClean="0"/>
              <a:t>, PhD</a:t>
            </a:r>
          </a:p>
          <a:p>
            <a:r>
              <a:rPr lang="en-US" u="sng" dirty="0" smtClean="0"/>
              <a:t>Pennsylvania State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Marylyn Ritchie, PhD</a:t>
            </a:r>
          </a:p>
          <a:p>
            <a:r>
              <a:rPr lang="en-US" i="1" u="sng" dirty="0" smtClean="0"/>
              <a:t>Alzheimer’s Disease Genetics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038600"/>
            <a:ext cx="41518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Logan </a:t>
            </a:r>
            <a:r>
              <a:rPr lang="en-US" dirty="0" err="1"/>
              <a:t>Dumitrescu</a:t>
            </a:r>
            <a:r>
              <a:rPr lang="en-US"/>
              <a:t>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Angela </a:t>
            </a:r>
            <a:r>
              <a:rPr lang="en-US" dirty="0"/>
              <a:t>Jefferson,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Katherine Gifford, </a:t>
            </a:r>
            <a:r>
              <a:rPr lang="en-US" dirty="0" err="1" smtClean="0"/>
              <a:t>PsyD</a:t>
            </a:r>
            <a:endParaRPr lang="en-US" dirty="0"/>
          </a:p>
          <a:p>
            <a:r>
              <a:rPr lang="en-US" u="sng" dirty="0" smtClean="0"/>
              <a:t>Vanderbilt Genetics Institute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Nancy Cox, PhD</a:t>
            </a:r>
            <a:endParaRPr lang="en-US" dirty="0"/>
          </a:p>
          <a:p>
            <a:r>
              <a:rPr lang="en-US" b="1" dirty="0" smtClean="0"/>
              <a:t>Collaborators</a:t>
            </a:r>
            <a:endParaRPr lang="en-US" b="1" dirty="0"/>
          </a:p>
          <a:p>
            <a:r>
              <a:rPr lang="en-US" u="sng" dirty="0" smtClean="0"/>
              <a:t>Novartis </a:t>
            </a:r>
            <a:r>
              <a:rPr lang="en-US" u="sng" dirty="0"/>
              <a:t>Institute for Biomedical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Tricia Thornton-Wells, </a:t>
            </a:r>
            <a:r>
              <a:rPr lang="en-US" dirty="0" smtClean="0"/>
              <a:t>PhD</a:t>
            </a:r>
          </a:p>
          <a:p>
            <a:r>
              <a:rPr lang="en-US" u="sng" dirty="0" smtClean="0"/>
              <a:t>Jackson 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Catherine </a:t>
            </a:r>
            <a:r>
              <a:rPr lang="en-US" dirty="0" err="1" smtClean="0"/>
              <a:t>Kaczorowski</a:t>
            </a:r>
            <a:r>
              <a:rPr lang="en-US" dirty="0" smtClean="0"/>
              <a:t>, PhD</a:t>
            </a:r>
            <a:endParaRPr lang="en-US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8" y="1394294"/>
            <a:ext cx="4076328" cy="27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Human DNA is arranged in 24 Chromosomes</a:t>
            </a:r>
          </a:p>
          <a:p>
            <a:pPr lvl="1"/>
            <a:r>
              <a:rPr lang="en-US" dirty="0" smtClean="0"/>
              <a:t>22 Autosomes, 2 </a:t>
            </a:r>
            <a:r>
              <a:rPr lang="en-US" dirty="0" err="1" smtClean="0"/>
              <a:t>Allosomes</a:t>
            </a:r>
            <a:r>
              <a:rPr lang="en-US" dirty="0" smtClean="0"/>
              <a:t> (X and Y)</a:t>
            </a:r>
          </a:p>
          <a:p>
            <a:r>
              <a:rPr lang="en-US" dirty="0" smtClean="0"/>
              <a:t>Most cells are </a:t>
            </a:r>
            <a:r>
              <a:rPr lang="en-US" b="1" dirty="0" smtClean="0"/>
              <a:t>diploid</a:t>
            </a:r>
            <a:r>
              <a:rPr lang="en-US" dirty="0" smtClean="0"/>
              <a:t> (23 pairs of chromosomes)</a:t>
            </a:r>
          </a:p>
          <a:p>
            <a:r>
              <a:rPr lang="en-US" dirty="0" smtClean="0"/>
              <a:t>Sperm and egg cells are </a:t>
            </a:r>
            <a:r>
              <a:rPr lang="en-US" b="1" dirty="0" smtClean="0"/>
              <a:t>haploid</a:t>
            </a:r>
            <a:endParaRPr lang="en-US" dirty="0"/>
          </a:p>
          <a:p>
            <a:r>
              <a:rPr lang="en-US" dirty="0" smtClean="0"/>
              <a:t>All cells derive from a single diploid cell (</a:t>
            </a:r>
            <a:r>
              <a:rPr lang="en-US" b="1" dirty="0" smtClean="0"/>
              <a:t>zygote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division of cells and the passing of genetic information is an essential component of our basic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1026" name="Picture 2" descr="Phases of the cell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2171700" y="1524000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of cellular growth and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1026" name="Picture 2" descr="Phases of the cell 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2171700" y="1524000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572000" y="39624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3034633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G0, S phase, apoptosis, senescence, meiosis, differentiation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1026" name="Picture 2" descr="Phases of the cell 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2171700" y="1524000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41910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8492" y="4800600"/>
            <a:ext cx="216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replication (only occurs once)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1026" name="Picture 2" descr="Phases of the cell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2171700" y="1524000"/>
            <a:ext cx="4800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514600" y="22860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443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for division: </a:t>
            </a:r>
            <a:br>
              <a:rPr lang="en-US" dirty="0" smtClean="0"/>
            </a:br>
            <a:r>
              <a:rPr lang="en-US" dirty="0" smtClean="0"/>
              <a:t>Growth,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52183</TotalTime>
  <Words>1229</Words>
  <Application>Microsoft Office PowerPoint</Application>
  <PresentationFormat>On-screen Show (4:3)</PresentationFormat>
  <Paragraphs>231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Introduction to Genetics for the Non-Geneticist</vt:lpstr>
      <vt:lpstr>Outline</vt:lpstr>
      <vt:lpstr>DNA and Cell Cycle</vt:lpstr>
      <vt:lpstr>DNA</vt:lpstr>
      <vt:lpstr>Human Chromosomes</vt:lpstr>
      <vt:lpstr>Cell Cycle</vt:lpstr>
      <vt:lpstr>Cell Cycle</vt:lpstr>
      <vt:lpstr>Cell Cycle</vt:lpstr>
      <vt:lpstr>Cell Cycle</vt:lpstr>
      <vt:lpstr>Cell Cycle</vt:lpstr>
      <vt:lpstr>Mitosis</vt:lpstr>
      <vt:lpstr>Meiosis</vt:lpstr>
      <vt:lpstr>Meiosis – Prophase I</vt:lpstr>
      <vt:lpstr>Meiosis – Independent Assortment</vt:lpstr>
      <vt:lpstr>Meiosis – Recombination</vt:lpstr>
      <vt:lpstr>Meiosis</vt:lpstr>
      <vt:lpstr>Meiosis</vt:lpstr>
      <vt:lpstr>Summary</vt:lpstr>
      <vt:lpstr>Outline</vt:lpstr>
      <vt:lpstr>Mendelian Genetics</vt:lpstr>
      <vt:lpstr>Mendelian Genetics</vt:lpstr>
      <vt:lpstr>Mendelian Genetics: Example</vt:lpstr>
      <vt:lpstr>Mendelian Model of Inheritance</vt:lpstr>
      <vt:lpstr>Mendelian Law of Segregation</vt:lpstr>
      <vt:lpstr>Mendelian Law of Independent Assortment</vt:lpstr>
      <vt:lpstr>Mendelian Extensions</vt:lpstr>
      <vt:lpstr>Pedigree Example: Autosomal Dominant</vt:lpstr>
      <vt:lpstr>Other important concepts</vt:lpstr>
      <vt:lpstr>Extending Mendelian Analysis</vt:lpstr>
      <vt:lpstr>Polygenic Theory</vt:lpstr>
      <vt:lpstr>Polygenic Theory</vt:lpstr>
      <vt:lpstr>Polygenic Theory</vt:lpstr>
      <vt:lpstr>Outline</vt:lpstr>
      <vt:lpstr>Molecular Genetics</vt:lpstr>
      <vt:lpstr>Molecular Genetics</vt:lpstr>
      <vt:lpstr>Molecular Genetics</vt:lpstr>
      <vt:lpstr>Molecular Genetics</vt:lpstr>
      <vt:lpstr>Molecular Genetics</vt:lpstr>
      <vt:lpstr>References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Predictors of Neurodegenerative Resilience</dc:title>
  <dc:creator>Timothy James Hohman</dc:creator>
  <cp:lastModifiedBy>timothyjhohman</cp:lastModifiedBy>
  <cp:revision>201</cp:revision>
  <dcterms:created xsi:type="dcterms:W3CDTF">2013-12-02T16:09:53Z</dcterms:created>
  <dcterms:modified xsi:type="dcterms:W3CDTF">2017-09-06T15:29:27Z</dcterms:modified>
</cp:coreProperties>
</file>