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19"/>
  </p:notesMasterIdLst>
  <p:sldIdLst>
    <p:sldId id="652" r:id="rId2"/>
    <p:sldId id="654" r:id="rId3"/>
    <p:sldId id="598" r:id="rId4"/>
    <p:sldId id="599" r:id="rId5"/>
    <p:sldId id="600" r:id="rId6"/>
    <p:sldId id="601" r:id="rId7"/>
    <p:sldId id="661" r:id="rId8"/>
    <p:sldId id="603" r:id="rId9"/>
    <p:sldId id="623" r:id="rId10"/>
    <p:sldId id="655" r:id="rId11"/>
    <p:sldId id="656" r:id="rId12"/>
    <p:sldId id="657" r:id="rId13"/>
    <p:sldId id="658" r:id="rId14"/>
    <p:sldId id="659" r:id="rId15"/>
    <p:sldId id="660" r:id="rId16"/>
    <p:sldId id="663" r:id="rId17"/>
    <p:sldId id="662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66"/>
    <a:srgbClr val="2A1500"/>
    <a:srgbClr val="0000CC"/>
    <a:srgbClr val="003300"/>
    <a:srgbClr val="660066"/>
    <a:srgbClr val="663300"/>
    <a:srgbClr val="CC0066"/>
    <a:srgbClr val="CC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35" autoAdjust="0"/>
    <p:restoredTop sz="98983" autoAdjust="0"/>
  </p:normalViewPr>
  <p:slideViewPr>
    <p:cSldViewPr>
      <p:cViewPr varScale="1">
        <p:scale>
          <a:sx n="38" d="100"/>
          <a:sy n="38" d="100"/>
        </p:scale>
        <p:origin x="45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60" b="1" i="1" u="none" strike="noStrike" baseline="0" dirty="0" smtClean="0">
                <a:solidFill>
                  <a:srgbClr val="000066"/>
                </a:solidFill>
                <a:effectLst/>
              </a:rPr>
              <a:t>Stroke Mortality ratio </a:t>
            </a:r>
          </a:p>
          <a:p>
            <a:pPr>
              <a:defRPr/>
            </a:pPr>
            <a:r>
              <a:rPr lang="en-US" sz="1600" b="1" i="1" u="none" strike="noStrike" baseline="0" dirty="0" smtClean="0">
                <a:solidFill>
                  <a:srgbClr val="000066"/>
                </a:solidFill>
                <a:effectLst/>
              </a:rPr>
              <a:t>White Reference; CDC WONDER: 2013</a:t>
            </a:r>
            <a:endParaRPr lang="en-US" sz="1600" dirty="0">
              <a:solidFill>
                <a:srgbClr val="000066"/>
              </a:solidFill>
            </a:endParaRPr>
          </a:p>
        </c:rich>
      </c:tx>
      <c:layout>
        <c:manualLayout>
          <c:xMode val="edge"/>
          <c:yMode val="edge"/>
          <c:x val="0.17768817204301074"/>
          <c:y val="1.408450704225352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691114215561765"/>
          <c:y val="0.15394329229973011"/>
          <c:w val="0.76351896537126407"/>
          <c:h val="0.60697515803482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45-54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Black </c:v>
                </c:pt>
                <c:pt idx="1">
                  <c:v>Hispanic</c:v>
                </c:pt>
                <c:pt idx="2">
                  <c:v>Am Indian /      Alaska Native</c:v>
                </c:pt>
                <c:pt idx="3">
                  <c:v>Asian /                Pacific Islander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2.6969696969696968</c:v>
                </c:pt>
                <c:pt idx="1">
                  <c:v>1.1515151515151516</c:v>
                </c:pt>
                <c:pt idx="2">
                  <c:v>1.3737373737373737</c:v>
                </c:pt>
                <c:pt idx="3">
                  <c:v>1.2323232323232323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6-414D-BD1B-3D0E496990B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55-64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Black </c:v>
                </c:pt>
                <c:pt idx="1">
                  <c:v>Hispanic</c:v>
                </c:pt>
                <c:pt idx="2">
                  <c:v>Am Indian /      Alaska Native</c:v>
                </c:pt>
                <c:pt idx="3">
                  <c:v>Asian /                Pacific Islander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2.6239669421487606</c:v>
                </c:pt>
                <c:pt idx="1">
                  <c:v>1.0950413223140496</c:v>
                </c:pt>
                <c:pt idx="2">
                  <c:v>1.1404958677685952</c:v>
                </c:pt>
                <c:pt idx="3">
                  <c:v>0.94628099173553715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6-414D-BD1B-3D0E496990B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65-74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Black </c:v>
                </c:pt>
                <c:pt idx="1">
                  <c:v>Hispanic</c:v>
                </c:pt>
                <c:pt idx="2">
                  <c:v>Am Indian /      Alaska Native</c:v>
                </c:pt>
                <c:pt idx="3">
                  <c:v>Asian /                Pacific Islander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2.0088235294117647</c:v>
                </c:pt>
                <c:pt idx="1">
                  <c:v>0.9779411764705882</c:v>
                </c:pt>
                <c:pt idx="2">
                  <c:v>1.2117647058823531</c:v>
                </c:pt>
                <c:pt idx="3">
                  <c:v>0.92352941176470582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86-414D-BD1B-3D0E496990B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75-84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Black </c:v>
                </c:pt>
                <c:pt idx="1">
                  <c:v>Hispanic</c:v>
                </c:pt>
                <c:pt idx="2">
                  <c:v>Am Indian /      Alaska Native</c:v>
                </c:pt>
                <c:pt idx="3">
                  <c:v>Asian /                Pacific Islander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1.36586284853052</c:v>
                </c:pt>
                <c:pt idx="1">
                  <c:v>0.8443858327053505</c:v>
                </c:pt>
                <c:pt idx="2">
                  <c:v>0.89336850037678983</c:v>
                </c:pt>
                <c:pt idx="3">
                  <c:v>0.8161266013564431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86-414D-BD1B-3D0E496990B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85+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Black </c:v>
                </c:pt>
                <c:pt idx="1">
                  <c:v>Hispanic</c:v>
                </c:pt>
                <c:pt idx="2">
                  <c:v>Am Indian /      Alaska Native</c:v>
                </c:pt>
                <c:pt idx="3">
                  <c:v>Asian /                Pacific Islander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0.95345587444910251</c:v>
                </c:pt>
                <c:pt idx="1">
                  <c:v>0.72095023110824474</c:v>
                </c:pt>
                <c:pt idx="2">
                  <c:v>0.69214231968182305</c:v>
                </c:pt>
                <c:pt idx="3">
                  <c:v>0.78985273567666348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86-414D-BD1B-3D0E49699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471872"/>
        <c:axId val="135473408"/>
      </c:barChart>
      <c:catAx>
        <c:axId val="13547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135473408"/>
        <c:crossesAt val="1"/>
        <c:auto val="1"/>
        <c:lblAlgn val="ctr"/>
        <c:lblOffset val="100"/>
        <c:noMultiLvlLbl val="0"/>
      </c:catAx>
      <c:valAx>
        <c:axId val="135473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Mortality Ratio</a:t>
                </a:r>
                <a:r>
                  <a:rPr lang="en-US" baseline="0" dirty="0" smtClean="0"/>
                  <a:t> (white reference)</a:t>
                </a:r>
                <a:endParaRPr lang="en-US" dirty="0"/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1354718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60-64</c:v>
                </c:pt>
                <c:pt idx="4">
                  <c:v>65-69</c:v>
                </c:pt>
                <c:pt idx="5">
                  <c:v>70-74</c:v>
                </c:pt>
                <c:pt idx="6">
                  <c:v>75-79</c:v>
                </c:pt>
                <c:pt idx="7">
                  <c:v>80-84</c:v>
                </c:pt>
                <c:pt idx="8">
                  <c:v>85-89</c:v>
                </c:pt>
                <c:pt idx="9">
                  <c:v>90+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1526</c:v>
                </c:pt>
                <c:pt idx="1">
                  <c:v>2261</c:v>
                </c:pt>
                <c:pt idx="2">
                  <c:v>5664</c:v>
                </c:pt>
                <c:pt idx="3">
                  <c:v>5875</c:v>
                </c:pt>
                <c:pt idx="4">
                  <c:v>5479</c:v>
                </c:pt>
                <c:pt idx="5">
                  <c:v>4207</c:v>
                </c:pt>
                <c:pt idx="6">
                  <c:v>3032</c:v>
                </c:pt>
                <c:pt idx="7">
                  <c:v>1548</c:v>
                </c:pt>
                <c:pt idx="8">
                  <c:v>490</c:v>
                </c:pt>
                <c:pt idx="9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6-4532-800B-ED670FD6BD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861760"/>
        <c:axId val="113863296"/>
      </c:barChart>
      <c:catAx>
        <c:axId val="11386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863296"/>
        <c:crosses val="autoZero"/>
        <c:auto val="1"/>
        <c:lblAlgn val="ctr"/>
        <c:lblOffset val="100"/>
        <c:noMultiLvlLbl val="0"/>
      </c:catAx>
      <c:valAx>
        <c:axId val="11386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861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097A-4101-4542-896E-0F9D34ADB82C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E7D95-43D0-4697-A4FA-272D3DFA1E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61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8FF5-D4EE-43E2-A665-C45A80526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F555-1BD7-47FA-8210-DBBC40C385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C2A7-8711-4412-8776-8DDFD0E58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A500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0066"/>
                </a:solidFill>
              </a:defRPr>
            </a:lvl1pPr>
            <a:lvl2pPr>
              <a:defRPr b="1">
                <a:solidFill>
                  <a:srgbClr val="663300"/>
                </a:solidFill>
              </a:defRPr>
            </a:lvl2pPr>
            <a:lvl3pPr>
              <a:defRPr b="1">
                <a:solidFill>
                  <a:srgbClr val="003300"/>
                </a:solidFill>
              </a:defRPr>
            </a:lvl3pPr>
            <a:lvl4pPr>
              <a:defRPr b="1">
                <a:solidFill>
                  <a:srgbClr val="660066"/>
                </a:solidFill>
              </a:defRPr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048A-6F7F-425C-B1E3-38D88366A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02B3-A3B2-484C-B81B-9F0AAA81C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>
                <a:solidFill>
                  <a:srgbClr val="000066"/>
                </a:solidFill>
              </a:defRPr>
            </a:lvl1pPr>
            <a:lvl2pPr>
              <a:defRPr sz="2400" b="1">
                <a:solidFill>
                  <a:srgbClr val="663300"/>
                </a:solidFill>
              </a:defRPr>
            </a:lvl2pPr>
            <a:lvl3pPr>
              <a:defRPr sz="2000" b="1">
                <a:solidFill>
                  <a:srgbClr val="003300"/>
                </a:solidFill>
              </a:defRPr>
            </a:lvl3pPr>
            <a:lvl4pPr>
              <a:defRPr sz="1800" b="1">
                <a:solidFill>
                  <a:srgbClr val="660066"/>
                </a:solidFill>
              </a:defRPr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>
                <a:solidFill>
                  <a:srgbClr val="000066"/>
                </a:solidFill>
              </a:defRPr>
            </a:lvl1pPr>
            <a:lvl2pPr>
              <a:defRPr sz="2400" b="1">
                <a:solidFill>
                  <a:srgbClr val="663300"/>
                </a:solidFill>
              </a:defRPr>
            </a:lvl2pPr>
            <a:lvl3pPr>
              <a:defRPr sz="2000" b="1">
                <a:solidFill>
                  <a:srgbClr val="003300"/>
                </a:solidFill>
              </a:defRPr>
            </a:lvl3pPr>
            <a:lvl4pPr>
              <a:defRPr sz="1800" b="1">
                <a:solidFill>
                  <a:srgbClr val="660066"/>
                </a:solidFill>
              </a:defRPr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F40F291-87CE-4382-96EB-2310C33B85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9FBB2-A4F6-4C2C-93AF-3992CD8D6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780D-11D6-4926-B450-AB4FAC8E2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E39E-9915-48A9-8BC9-9EE220747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B20B-DD8C-469A-B5C8-F6822D722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2D08-5B8A-4745-903B-88297835D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B50D6A-9FD3-42BE-941C-FB3A6324F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6200" y="76200"/>
            <a:ext cx="736600" cy="771525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6633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sz="6000" dirty="0" smtClean="0"/>
              <a:t>REGARDS Overview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66"/>
                </a:solidFill>
              </a:rPr>
              <a:t>George Howard, Virginia Wadley and Virginia (Ginny) Howard</a:t>
            </a:r>
          </a:p>
          <a:p>
            <a:r>
              <a:rPr lang="en-US" i="1" dirty="0" smtClean="0">
                <a:solidFill>
                  <a:srgbClr val="000066"/>
                </a:solidFill>
              </a:rPr>
              <a:t>for the REGARDS investigators</a:t>
            </a:r>
            <a:endParaRPr lang="en-US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60222"/>
              </p:ext>
            </p:extLst>
          </p:nvPr>
        </p:nvGraphicFramePr>
        <p:xfrm>
          <a:off x="0" y="968375"/>
          <a:ext cx="9144000" cy="533414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82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 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Measure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Score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Occasions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389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Global Cognitive Status 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Six-item Screener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Number correct (0-6)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Dichotomous categorization (intact, impaired)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Measured  yearly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(months 12, 24, 36 …)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48"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Short Battery Cognitive Domains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 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 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68">
                <a:tc row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Learning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Word List Learning (WLL)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Sum of 3 learning trials (0-30)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8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Measured  every two years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(months 18, 42, 66...)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NINDS-CSN 5-item Registration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Number correct (0-5)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817">
                <a:tc rowSpan="3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Memory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Word List Delayed Recall (WLD)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Number correct (0-10)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NINDS-CSN 5-item Recall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Number correct (0-5)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8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NINDS-CSN Orientation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Number correct (0-6)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08">
                <a:tc row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Executive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Animal Fluency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Number correct in 60 secs,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Number of intrusions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3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NINDS-CSN Letter Fluency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Number correct in 60 secs,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Number of intrusions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12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Overall Cognitive Composite (Short Battery)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WLL + WLD + Animal Fluency + NINDS-CSN Registration + NINDS-CSN Orientation + NINDS-CSN Recall + NINDS-CSN Letter Fluency 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Arial Unicode MS" pitchFamily="34" charset="-128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A1500"/>
                          </a:solidFill>
                          <a:effectLst/>
                          <a:latin typeface="Arial Unicode MS" pitchFamily="34" charset="-128"/>
                          <a:ea typeface="MS PGothic" pitchFamily="34" charset="-128"/>
                        </a:rPr>
                        <a:t>z-transformed composite of domain scores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46641" marR="4664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28" name="Rectangle 1"/>
          <p:cNvSpPr>
            <a:spLocks noChangeArrowheads="1"/>
          </p:cNvSpPr>
          <p:nvPr/>
        </p:nvSpPr>
        <p:spPr bwMode="auto">
          <a:xfrm>
            <a:off x="2528888" y="233774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129" name="Rectangle 3"/>
          <p:cNvSpPr>
            <a:spLocks noChangeArrowheads="1"/>
          </p:cNvSpPr>
          <p:nvPr/>
        </p:nvSpPr>
        <p:spPr bwMode="auto">
          <a:xfrm>
            <a:off x="315686" y="152400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A50021"/>
                </a:solidFill>
                <a:latin typeface="+mn-lt"/>
              </a:rPr>
              <a:t>REGARDS Cognitive Assessment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83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ＭＳ Ｐゴシック" charset="0"/>
              </a:rPr>
              <a:t>Callahan C et al. </a:t>
            </a:r>
            <a:r>
              <a:rPr lang="en-US" sz="1400" u="sng" dirty="0">
                <a:latin typeface="+mn-lt"/>
                <a:ea typeface="ＭＳ Ｐゴシック" charset="0"/>
              </a:rPr>
              <a:t>Medical Care</a:t>
            </a:r>
            <a:r>
              <a:rPr lang="en-US" sz="1400" dirty="0">
                <a:latin typeface="+mn-lt"/>
                <a:ea typeface="ＭＳ Ｐゴシック" charset="0"/>
              </a:rPr>
              <a:t> 2002; 40:771-781; Morris JC et al. </a:t>
            </a:r>
            <a:r>
              <a:rPr lang="en-US" sz="1400" u="sng" dirty="0">
                <a:latin typeface="+mn-lt"/>
                <a:ea typeface="ＭＳ Ｐゴシック" charset="0"/>
              </a:rPr>
              <a:t>Neurology</a:t>
            </a:r>
            <a:r>
              <a:rPr lang="en-US" sz="1400" dirty="0">
                <a:latin typeface="+mn-lt"/>
                <a:ea typeface="ＭＳ Ｐゴシック" charset="0"/>
              </a:rPr>
              <a:t> 1989;39:1159-1165; </a:t>
            </a:r>
            <a:r>
              <a:rPr lang="en-US" sz="1400" dirty="0" err="1">
                <a:latin typeface="+mn-lt"/>
                <a:ea typeface="ＭＳ Ｐゴシック" charset="0"/>
              </a:rPr>
              <a:t>Hachinski</a:t>
            </a:r>
            <a:r>
              <a:rPr lang="en-US" sz="1400" dirty="0">
                <a:latin typeface="+mn-lt"/>
                <a:ea typeface="ＭＳ Ｐゴシック" charset="0"/>
              </a:rPr>
              <a:t> V et al. </a:t>
            </a:r>
            <a:r>
              <a:rPr lang="en-US" sz="1400" u="sng" dirty="0">
                <a:latin typeface="+mn-lt"/>
                <a:ea typeface="ＭＳ Ｐゴシック" charset="0"/>
              </a:rPr>
              <a:t>Stroke</a:t>
            </a:r>
            <a:r>
              <a:rPr lang="en-US" sz="1400" dirty="0">
                <a:latin typeface="+mn-lt"/>
                <a:ea typeface="ＭＳ Ｐゴシック" charset="0"/>
              </a:rPr>
              <a:t> 2006; 37: 2220-2241</a:t>
            </a:r>
          </a:p>
        </p:txBody>
      </p:sp>
    </p:spTree>
    <p:extLst>
      <p:ext uri="{BB962C8B-B14F-4D97-AF65-F5344CB8AC3E}">
        <p14:creationId xmlns:p14="http://schemas.microsoft.com/office/powerpoint/2010/main" val="5719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>
                <a:ea typeface="+mj-ea"/>
              </a:rPr>
              <a:t>Six-item Screener (SIS)</a:t>
            </a:r>
            <a:endParaRPr lang="en-US" sz="48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Cognitive impairment is a score of 0-4 (of 6).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Incident cognitive impairment is a change from score of 5-6 to score of 0-4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To date, most recent score used to classify incidence of impairment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Recommended sensitivity analyses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127750"/>
            <a:ext cx="8702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Arial Unicode MS" charset="0"/>
                <a:ea typeface="ＭＳ Ｐゴシック" charset="0"/>
              </a:rPr>
              <a:t>Callahan C et al. </a:t>
            </a:r>
            <a:r>
              <a:rPr lang="en-US" sz="1400" u="sng" dirty="0">
                <a:latin typeface="Arial Unicode MS" charset="0"/>
                <a:ea typeface="ＭＳ Ｐゴシック" charset="0"/>
              </a:rPr>
              <a:t>Medical Care</a:t>
            </a:r>
            <a:r>
              <a:rPr lang="en-US" sz="1400" dirty="0">
                <a:latin typeface="Arial Unicode MS" charset="0"/>
                <a:ea typeface="ＭＳ Ｐゴシック" charset="0"/>
              </a:rPr>
              <a:t> 2002; 40:771-781</a:t>
            </a:r>
          </a:p>
        </p:txBody>
      </p:sp>
    </p:spTree>
    <p:extLst>
      <p:ext uri="{BB962C8B-B14F-4D97-AF65-F5344CB8AC3E}">
        <p14:creationId xmlns:p14="http://schemas.microsoft.com/office/powerpoint/2010/main" val="22888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+mj-ea"/>
              </a:rPr>
              <a:t>Approaches to Incident Impairment on SIS as a Dichotomous Outcome</a:t>
            </a:r>
            <a:endParaRPr lang="en-US" sz="40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2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Logistic regression, examining association between predictor and likelihood of being impaired at last observed assessment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Survival </a:t>
            </a:r>
            <a:r>
              <a:rPr lang="en-US" dirty="0">
                <a:ea typeface="+mn-ea"/>
              </a:rPr>
              <a:t>analysis, </a:t>
            </a:r>
            <a:r>
              <a:rPr lang="en-US" dirty="0" smtClean="0">
                <a:ea typeface="+mn-ea"/>
              </a:rPr>
              <a:t>examining  </a:t>
            </a:r>
            <a:r>
              <a:rPr lang="en-US" dirty="0">
                <a:ea typeface="+mn-ea"/>
              </a:rPr>
              <a:t>association between </a:t>
            </a:r>
            <a:r>
              <a:rPr lang="en-US" dirty="0" smtClean="0">
                <a:ea typeface="+mn-ea"/>
              </a:rPr>
              <a:t>predictor and </a:t>
            </a:r>
            <a:r>
              <a:rPr lang="en-US" dirty="0">
                <a:ea typeface="+mn-ea"/>
              </a:rPr>
              <a:t>time to first </a:t>
            </a:r>
            <a:r>
              <a:rPr lang="en-US" dirty="0" smtClean="0">
                <a:ea typeface="+mn-ea"/>
              </a:rPr>
              <a:t>impairment</a:t>
            </a: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Generalized </a:t>
            </a:r>
            <a:r>
              <a:rPr lang="en-US" dirty="0">
                <a:ea typeface="+mn-ea"/>
              </a:rPr>
              <a:t>Estimating Equations (GEEs), </a:t>
            </a:r>
            <a:r>
              <a:rPr lang="en-US" dirty="0" smtClean="0">
                <a:ea typeface="+mn-ea"/>
              </a:rPr>
              <a:t>examining  association </a:t>
            </a:r>
            <a:r>
              <a:rPr lang="en-US" dirty="0">
                <a:ea typeface="+mn-ea"/>
              </a:rPr>
              <a:t>between </a:t>
            </a:r>
            <a:r>
              <a:rPr lang="en-US" dirty="0" smtClean="0">
                <a:ea typeface="+mn-ea"/>
              </a:rPr>
              <a:t> predictor </a:t>
            </a:r>
            <a:r>
              <a:rPr lang="en-US" dirty="0">
                <a:ea typeface="+mn-ea"/>
              </a:rPr>
              <a:t>and impairment over </a:t>
            </a:r>
            <a:r>
              <a:rPr lang="en-US" dirty="0" smtClean="0">
                <a:ea typeface="+mn-ea"/>
              </a:rPr>
              <a:t>time</a:t>
            </a:r>
          </a:p>
          <a:p>
            <a:pPr>
              <a:defRPr/>
            </a:pPr>
            <a:endParaRPr lang="en-US" sz="1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9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Short </a:t>
            </a:r>
            <a:r>
              <a:rPr lang="en-US" dirty="0" err="1" smtClean="0">
                <a:ea typeface="+mj-ea"/>
              </a:rPr>
              <a:t>BatteryTests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343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CERAD Word List Learning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CERAD Word List Delayed Recall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NINDS-CSN MOCA 5-minute protocol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Includes Letter Fluency (F)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Semantic Fluency (Animals)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WLL and WLD administered via recording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Fluency tests recorded and later scored by trained techs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127750"/>
            <a:ext cx="8702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Arial Unicode MS" charset="0"/>
                <a:ea typeface="ＭＳ Ｐゴシック" charset="0"/>
              </a:rPr>
              <a:t> Morris JC et al. </a:t>
            </a:r>
            <a:r>
              <a:rPr lang="en-US" sz="1400" u="sng" dirty="0">
                <a:latin typeface="Arial Unicode MS" charset="0"/>
                <a:ea typeface="ＭＳ Ｐゴシック" charset="0"/>
              </a:rPr>
              <a:t>Neurology</a:t>
            </a:r>
            <a:r>
              <a:rPr lang="en-US" sz="1400" dirty="0">
                <a:latin typeface="Arial Unicode MS" charset="0"/>
                <a:ea typeface="ＭＳ Ｐゴシック" charset="0"/>
              </a:rPr>
              <a:t> 1989;39:1159-1165; </a:t>
            </a:r>
            <a:r>
              <a:rPr lang="en-US" sz="1400" dirty="0" err="1">
                <a:latin typeface="Arial Unicode MS" charset="0"/>
                <a:ea typeface="ＭＳ Ｐゴシック" charset="0"/>
              </a:rPr>
              <a:t>Hachinski</a:t>
            </a:r>
            <a:r>
              <a:rPr lang="en-US" sz="1400" dirty="0">
                <a:latin typeface="Arial Unicode MS" charset="0"/>
                <a:ea typeface="ＭＳ Ｐゴシック" charset="0"/>
              </a:rPr>
              <a:t> Vet al. </a:t>
            </a:r>
            <a:r>
              <a:rPr lang="en-US" sz="1400" u="sng" dirty="0">
                <a:latin typeface="Arial Unicode MS" charset="0"/>
                <a:ea typeface="ＭＳ Ｐゴシック" charset="0"/>
              </a:rPr>
              <a:t>Stroke</a:t>
            </a:r>
            <a:r>
              <a:rPr lang="en-US" sz="1400" dirty="0">
                <a:latin typeface="Arial Unicode MS" charset="0"/>
                <a:ea typeface="ＭＳ Ｐゴシック" charset="0"/>
              </a:rPr>
              <a:t> 2006; 37: 2220-2241</a:t>
            </a:r>
          </a:p>
        </p:txBody>
      </p:sp>
    </p:spTree>
    <p:extLst>
      <p:ext uri="{BB962C8B-B14F-4D97-AF65-F5344CB8AC3E}">
        <p14:creationId xmlns:p14="http://schemas.microsoft.com/office/powerpoint/2010/main" val="5242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wadley\AppData\Local\Microsoft\Windows\Temporary Internet Files\Content.Outlook\AGV23G25\Screensho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173638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7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41245"/>
            <a:ext cx="3344863" cy="21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989771" y="914400"/>
            <a:ext cx="3658429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0066"/>
                </a:solidFill>
              </a:rPr>
              <a:t>Word List Learning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i="1" dirty="0" smtClean="0">
                <a:solidFill>
                  <a:srgbClr val="000066"/>
                </a:solidFill>
              </a:rPr>
              <a:t>N </a:t>
            </a:r>
            <a:r>
              <a:rPr lang="en-US" altLang="en-US" sz="1400" i="1" dirty="0">
                <a:solidFill>
                  <a:srgbClr val="000066"/>
                </a:solidFill>
              </a:rPr>
              <a:t>= 23,355; </a:t>
            </a:r>
            <a:r>
              <a:rPr lang="en-US" altLang="en-US" sz="1400" i="1" dirty="0" smtClean="0">
                <a:solidFill>
                  <a:srgbClr val="000066"/>
                </a:solidFill>
              </a:rPr>
              <a:t>Mean = 16.90</a:t>
            </a:r>
            <a:r>
              <a:rPr lang="en-US" altLang="en-US" sz="1400" i="1" dirty="0">
                <a:solidFill>
                  <a:srgbClr val="000066"/>
                </a:solidFill>
              </a:rPr>
              <a:t>, </a:t>
            </a:r>
            <a:r>
              <a:rPr lang="en-US" altLang="en-US" sz="1400" i="1" dirty="0" smtClean="0">
                <a:solidFill>
                  <a:srgbClr val="000066"/>
                </a:solidFill>
              </a:rPr>
              <a:t>SD = 5.21</a:t>
            </a:r>
            <a:endParaRPr lang="en-US" altLang="en-US" sz="1400" i="1" dirty="0">
              <a:solidFill>
                <a:srgbClr val="000066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72378" y="916186"/>
            <a:ext cx="3606591" cy="2589014"/>
            <a:chOff x="5472378" y="916186"/>
            <a:chExt cx="3606591" cy="2589014"/>
          </a:xfrm>
        </p:grpSpPr>
        <p:pic>
          <p:nvPicPr>
            <p:cNvPr id="921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378" y="1341245"/>
              <a:ext cx="3363647" cy="216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Rectangle 2"/>
            <p:cNvSpPr>
              <a:spLocks noChangeArrowheads="1"/>
            </p:cNvSpPr>
            <p:nvPr/>
          </p:nvSpPr>
          <p:spPr bwMode="auto">
            <a:xfrm>
              <a:off x="5592598" y="916186"/>
              <a:ext cx="3486371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000066"/>
                  </a:solidFill>
                </a:rPr>
                <a:t>Word List Delayed Recall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i="1" dirty="0" smtClean="0">
                  <a:solidFill>
                    <a:srgbClr val="000066"/>
                  </a:solidFill>
                </a:rPr>
                <a:t>N </a:t>
              </a:r>
              <a:r>
                <a:rPr lang="en-US" altLang="en-US" sz="1400" i="1" dirty="0">
                  <a:solidFill>
                    <a:srgbClr val="000066"/>
                  </a:solidFill>
                </a:rPr>
                <a:t>= 23,105; </a:t>
              </a:r>
              <a:r>
                <a:rPr lang="en-US" altLang="en-US" sz="1400" i="1" dirty="0" smtClean="0">
                  <a:solidFill>
                    <a:srgbClr val="000066"/>
                  </a:solidFill>
                </a:rPr>
                <a:t>Mean = 6.30</a:t>
              </a:r>
              <a:r>
                <a:rPr lang="en-US" altLang="en-US" sz="1400" i="1" dirty="0">
                  <a:solidFill>
                    <a:srgbClr val="000066"/>
                  </a:solidFill>
                </a:rPr>
                <a:t>, SD </a:t>
              </a:r>
              <a:r>
                <a:rPr lang="en-US" altLang="en-US" sz="1400" i="1" dirty="0" smtClean="0">
                  <a:solidFill>
                    <a:srgbClr val="000066"/>
                  </a:solidFill>
                </a:rPr>
                <a:t>= 2.20</a:t>
              </a:r>
              <a:endParaRPr lang="en-US" altLang="en-US" sz="1400" i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15075" y="4048318"/>
            <a:ext cx="3971166" cy="2620770"/>
            <a:chOff x="1015075" y="4048318"/>
            <a:chExt cx="3971166" cy="2620770"/>
          </a:xfrm>
        </p:grpSpPr>
        <p:pic>
          <p:nvPicPr>
            <p:cNvPr id="9220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368" y="4480088"/>
              <a:ext cx="3376170" cy="21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Rectangle 2"/>
            <p:cNvSpPr>
              <a:spLocks noChangeArrowheads="1"/>
            </p:cNvSpPr>
            <p:nvPr/>
          </p:nvSpPr>
          <p:spPr bwMode="auto">
            <a:xfrm>
              <a:off x="1015075" y="4048318"/>
              <a:ext cx="3971166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000066"/>
                  </a:solidFill>
                </a:rPr>
                <a:t>Semantic Fluency</a:t>
              </a:r>
              <a:endParaRPr lang="en-US" altLang="en-US" sz="1600" b="1" dirty="0">
                <a:solidFill>
                  <a:srgbClr val="000066"/>
                </a:solidFill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i="1" dirty="0">
                  <a:solidFill>
                    <a:srgbClr val="000066"/>
                  </a:solidFill>
                </a:rPr>
                <a:t>N = 24,175; </a:t>
              </a:r>
              <a:r>
                <a:rPr lang="en-US" altLang="en-US" sz="1400" i="1" dirty="0" smtClean="0">
                  <a:solidFill>
                    <a:srgbClr val="000066"/>
                  </a:solidFill>
                </a:rPr>
                <a:t>Mean = 15.89</a:t>
              </a:r>
              <a:r>
                <a:rPr lang="en-US" altLang="en-US" sz="1400" i="1" dirty="0">
                  <a:solidFill>
                    <a:srgbClr val="000066"/>
                  </a:solidFill>
                </a:rPr>
                <a:t>;</a:t>
              </a:r>
              <a:r>
                <a:rPr lang="en-US" altLang="en-US" sz="1400" i="1" dirty="0" smtClean="0">
                  <a:solidFill>
                    <a:srgbClr val="000066"/>
                  </a:solidFill>
                </a:rPr>
                <a:t> </a:t>
              </a:r>
              <a:r>
                <a:rPr lang="en-US" altLang="en-US" sz="1400" i="1" dirty="0">
                  <a:solidFill>
                    <a:srgbClr val="000066"/>
                  </a:solidFill>
                </a:rPr>
                <a:t>SD </a:t>
              </a:r>
              <a:r>
                <a:rPr lang="en-US" altLang="en-US" sz="1400" i="1" dirty="0" smtClean="0">
                  <a:solidFill>
                    <a:srgbClr val="000066"/>
                  </a:solidFill>
                </a:rPr>
                <a:t>= 5.74</a:t>
              </a:r>
              <a:endParaRPr lang="en-US" altLang="en-US" sz="1400" i="1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13375" y="4060592"/>
            <a:ext cx="3578225" cy="2597383"/>
            <a:chOff x="5413375" y="4060592"/>
            <a:chExt cx="3578225" cy="2597383"/>
          </a:xfrm>
        </p:grpSpPr>
        <p:pic>
          <p:nvPicPr>
            <p:cNvPr id="9221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98" y="4486507"/>
              <a:ext cx="3243427" cy="217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Rectangle 2"/>
            <p:cNvSpPr>
              <a:spLocks noChangeArrowheads="1"/>
            </p:cNvSpPr>
            <p:nvPr/>
          </p:nvSpPr>
          <p:spPr bwMode="auto">
            <a:xfrm>
              <a:off x="5413375" y="4060592"/>
              <a:ext cx="3578225" cy="553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 Unicode MS" panose="020B0604020202020204" pitchFamily="34" charset="-128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000066"/>
                  </a:solidFill>
                </a:rPr>
                <a:t>Letter Fluency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i="1" dirty="0" smtClean="0">
                  <a:solidFill>
                    <a:srgbClr val="000066"/>
                  </a:solidFill>
                </a:rPr>
                <a:t>N </a:t>
              </a:r>
              <a:r>
                <a:rPr lang="en-US" altLang="en-US" sz="1400" i="1" dirty="0">
                  <a:solidFill>
                    <a:srgbClr val="000066"/>
                  </a:solidFill>
                </a:rPr>
                <a:t>= 20,169; Mean </a:t>
              </a:r>
              <a:r>
                <a:rPr lang="en-US" altLang="en-US" sz="1400" i="1" dirty="0" smtClean="0">
                  <a:solidFill>
                    <a:srgbClr val="000066"/>
                  </a:solidFill>
                </a:rPr>
                <a:t>= 10.66</a:t>
              </a:r>
              <a:r>
                <a:rPr lang="en-US" altLang="en-US" sz="1400" i="1" dirty="0">
                  <a:solidFill>
                    <a:srgbClr val="000066"/>
                  </a:solidFill>
                </a:rPr>
                <a:t>, SD </a:t>
              </a:r>
              <a:r>
                <a:rPr lang="en-US" altLang="en-US" sz="1400" i="1" dirty="0" smtClean="0">
                  <a:solidFill>
                    <a:srgbClr val="000066"/>
                  </a:solidFill>
                </a:rPr>
                <a:t>= 4.65</a:t>
              </a:r>
              <a:endParaRPr lang="en-US" altLang="en-US" sz="1400" i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28800" y="182481"/>
            <a:ext cx="620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A50021"/>
                </a:solidFill>
                <a:latin typeface="+mn-lt"/>
              </a:rPr>
              <a:t>Distribution of Cognitive Scores</a:t>
            </a:r>
            <a:endParaRPr lang="en-US" sz="3600" b="1" dirty="0">
              <a:solidFill>
                <a:srgbClr val="A5002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3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98825" y="325516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Arial Unicode MS" panose="020B0604020202020204" pitchFamily="34" charset="-128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 </a:t>
            </a:r>
          </a:p>
        </p:txBody>
      </p:sp>
      <p:pic>
        <p:nvPicPr>
          <p:cNvPr id="3" name="Picture 2" descr="CorrFigure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-1066800"/>
            <a:ext cx="13350875" cy="1031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5413" y="46672"/>
            <a:ext cx="644573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50021"/>
                </a:solidFill>
                <a:latin typeface="+mn-lt"/>
              </a:rPr>
              <a:t>Correlations of the measures </a:t>
            </a:r>
          </a:p>
          <a:p>
            <a:pPr algn="ctr"/>
            <a:r>
              <a:rPr lang="en-US" sz="4000" b="1" dirty="0" smtClean="0">
                <a:solidFill>
                  <a:srgbClr val="A50021"/>
                </a:solidFill>
                <a:latin typeface="+mn-lt"/>
              </a:rPr>
              <a:t>with each other</a:t>
            </a:r>
          </a:p>
          <a:p>
            <a:pPr algn="ctr"/>
            <a:endParaRPr lang="en-US" sz="1050" b="1" dirty="0">
              <a:solidFill>
                <a:srgbClr val="A50021"/>
              </a:solidFill>
              <a:latin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76200"/>
            <a:ext cx="736600" cy="771525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7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274638"/>
            <a:ext cx="76962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90600" y="1371600"/>
            <a:ext cx="76962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REGARDS:  NINDS U01 NS0411588</a:t>
            </a:r>
          </a:p>
          <a:p>
            <a:r>
              <a:rPr lang="en-US" dirty="0" smtClean="0"/>
              <a:t>Funding for the Childhood SES REGARDS ancillary study provided by NIA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NIH  RO1 AG039588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9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086600" cy="1143000"/>
          </a:xfrm>
        </p:spPr>
        <p:txBody>
          <a:bodyPr/>
          <a:lstStyle/>
          <a:p>
            <a:r>
              <a:rPr lang="en-US" dirty="0" smtClean="0"/>
              <a:t>Two Great Mysteries of Stroke Epidemiology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134390"/>
              </p:ext>
            </p:extLst>
          </p:nvPr>
        </p:nvGraphicFramePr>
        <p:xfrm>
          <a:off x="0" y="1417638"/>
          <a:ext cx="4114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572000" y="2133600"/>
            <a:ext cx="4191000" cy="3483903"/>
            <a:chOff x="979714" y="1316697"/>
            <a:chExt cx="7162800" cy="546510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714" y="1316697"/>
              <a:ext cx="7162800" cy="5465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064828" y="3276600"/>
              <a:ext cx="6858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14800" y="1435781"/>
            <a:ext cx="4517456" cy="3433081"/>
            <a:chOff x="4114800" y="1435781"/>
            <a:chExt cx="4517456" cy="343308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435781"/>
              <a:ext cx="3334806" cy="2614613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772400" y="4114800"/>
              <a:ext cx="859856" cy="754062"/>
            </a:xfrm>
            <a:prstGeom prst="rect">
              <a:avLst/>
            </a:prstGeom>
            <a:noFill/>
            <a:ln w="3492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0"/>
              <a:endCxn id="8" idx="3"/>
            </p:cNvCxnSpPr>
            <p:nvPr/>
          </p:nvCxnSpPr>
          <p:spPr>
            <a:xfrm flipH="1" flipV="1">
              <a:off x="7449606" y="2743088"/>
              <a:ext cx="752722" cy="1371712"/>
            </a:xfrm>
            <a:prstGeom prst="straightConnector1">
              <a:avLst/>
            </a:prstGeom>
            <a:ln w="60325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5812328" y="4015613"/>
              <a:ext cx="1947740" cy="506934"/>
            </a:xfrm>
            <a:prstGeom prst="straightConnector1">
              <a:avLst/>
            </a:prstGeom>
            <a:ln w="60325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 rot="18478923">
            <a:off x="4430681" y="3415448"/>
            <a:ext cx="4711033" cy="1200329"/>
          </a:xfrm>
          <a:prstGeom prst="rect">
            <a:avLst/>
          </a:prstGeom>
          <a:solidFill>
            <a:schemeClr val="bg1">
              <a:alpha val="69019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≈ </a:t>
            </a:r>
            <a:r>
              <a:rPr lang="en-US" altLang="en-US" sz="3600" b="1" dirty="0" smtClean="0">
                <a:solidFill>
                  <a:srgbClr val="FF0000"/>
                </a:solidFill>
                <a:latin typeface="+mn-lt"/>
              </a:rPr>
              <a:t>$2.2 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Billion in “Extra” </a:t>
            </a:r>
          </a:p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Costs Annually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 rot="18478923">
            <a:off x="54376" y="3246747"/>
            <a:ext cx="4711033" cy="1200329"/>
          </a:xfrm>
          <a:prstGeom prst="rect">
            <a:avLst/>
          </a:prstGeom>
          <a:solidFill>
            <a:schemeClr val="bg1">
              <a:alpha val="69019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≈ </a:t>
            </a:r>
            <a:r>
              <a:rPr lang="en-US" altLang="en-US" sz="3600" b="1" dirty="0" smtClean="0">
                <a:solidFill>
                  <a:srgbClr val="FF0000"/>
                </a:solidFill>
                <a:latin typeface="+mn-lt"/>
              </a:rPr>
              <a:t>$2.3 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Billion in “Extra” </a:t>
            </a:r>
          </a:p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Costs Annually</a:t>
            </a:r>
          </a:p>
        </p:txBody>
      </p:sp>
    </p:spTree>
    <p:extLst>
      <p:ext uri="{BB962C8B-B14F-4D97-AF65-F5344CB8AC3E}">
        <p14:creationId xmlns:p14="http://schemas.microsoft.com/office/powerpoint/2010/main" val="252680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38200" y="152400"/>
            <a:ext cx="83058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rgbClr val="A50021"/>
                </a:solidFill>
                <a:latin typeface="+mn-lt"/>
              </a:rPr>
              <a:t>REGARDS</a:t>
            </a:r>
            <a:br>
              <a:rPr lang="en-US" sz="4400" b="1" dirty="0">
                <a:solidFill>
                  <a:srgbClr val="A50021"/>
                </a:solidFill>
                <a:latin typeface="+mn-lt"/>
              </a:rPr>
            </a:br>
            <a:r>
              <a:rPr lang="en-US" b="1" i="1" dirty="0">
                <a:solidFill>
                  <a:srgbClr val="A50021"/>
                </a:solidFill>
                <a:latin typeface="+mn-lt"/>
              </a:rPr>
              <a:t>Overview of a Novel Study Design to Meet Study Needs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1295400"/>
            <a:ext cx="8686800" cy="4876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+mn-lt"/>
              </a:rPr>
              <a:t>Central participant recruitment using mail and telephone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+mn-lt"/>
              </a:rPr>
              <a:t>Central computer-assisted telephone interview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+mn-lt"/>
              </a:rPr>
              <a:t>In-home evaluation for physical, venipuncture and </a:t>
            </a:r>
            <a:r>
              <a:rPr lang="en-US" sz="2800" b="1" dirty="0" smtClean="0">
                <a:solidFill>
                  <a:srgbClr val="000066"/>
                </a:solidFill>
                <a:latin typeface="+mn-lt"/>
              </a:rPr>
              <a:t>ECG:	</a:t>
            </a:r>
            <a:r>
              <a:rPr lang="en-US" sz="2800" b="1" dirty="0">
                <a:solidFill>
                  <a:srgbClr val="000066"/>
                </a:solidFill>
                <a:latin typeface="+mn-lt"/>
              </a:rPr>
              <a:t>							</a:t>
            </a:r>
            <a:r>
              <a:rPr lang="en-US" b="1" i="1" dirty="0">
                <a:solidFill>
                  <a:srgbClr val="663300"/>
                </a:solidFill>
                <a:latin typeface="+mn-lt"/>
              </a:rPr>
              <a:t>EMSI: Examination Management Services, Inc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+mn-lt"/>
              </a:rPr>
              <a:t>Central facilities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663300"/>
                </a:solidFill>
                <a:latin typeface="+mn-lt"/>
              </a:rPr>
              <a:t>	Laboratory </a:t>
            </a:r>
            <a:r>
              <a:rPr lang="en-US" b="1" dirty="0">
                <a:solidFill>
                  <a:srgbClr val="663300"/>
                </a:solidFill>
                <a:latin typeface="+mn-lt"/>
              </a:rPr>
              <a:t>and repository for serum and urine samples: </a:t>
            </a:r>
            <a:r>
              <a:rPr lang="en-US" b="1" i="1" dirty="0">
                <a:solidFill>
                  <a:srgbClr val="663300"/>
                </a:solidFill>
                <a:latin typeface="+mn-lt"/>
              </a:rPr>
              <a:t>University of Vermont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663300"/>
                </a:solidFill>
                <a:latin typeface="+mn-lt"/>
              </a:rPr>
              <a:t>	ECG </a:t>
            </a:r>
            <a:r>
              <a:rPr lang="en-US" b="1" dirty="0">
                <a:solidFill>
                  <a:srgbClr val="663300"/>
                </a:solidFill>
                <a:latin typeface="+mn-lt"/>
              </a:rPr>
              <a:t>Reading Center:  </a:t>
            </a:r>
            <a:r>
              <a:rPr lang="en-US" b="1" i="1" dirty="0">
                <a:solidFill>
                  <a:srgbClr val="663300"/>
                </a:solidFill>
                <a:latin typeface="+mn-lt"/>
              </a:rPr>
              <a:t>Wake Forest University</a:t>
            </a:r>
            <a:r>
              <a:rPr lang="en-US" sz="2800" b="1" dirty="0">
                <a:solidFill>
                  <a:srgbClr val="663300"/>
                </a:solidFill>
                <a:latin typeface="+mn-lt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+mn-lt"/>
              </a:rPr>
              <a:t>Central follow-up for detection of suspected stroke </a:t>
            </a:r>
            <a:r>
              <a:rPr lang="en-US" sz="2800" b="1" dirty="0" smtClean="0">
                <a:solidFill>
                  <a:srgbClr val="000066"/>
                </a:solidFill>
                <a:latin typeface="+mn-lt"/>
              </a:rPr>
              <a:t>events (+ MI, VTE and fractures; </a:t>
            </a:r>
            <a:r>
              <a:rPr lang="en-US" sz="2800" b="1" u="sng" dirty="0" smtClean="0">
                <a:solidFill>
                  <a:srgbClr val="000066"/>
                </a:solidFill>
                <a:latin typeface="+mn-lt"/>
              </a:rPr>
              <a:t>plus cognitive change</a:t>
            </a:r>
            <a:r>
              <a:rPr lang="en-US" sz="2800" b="1" dirty="0" smtClean="0">
                <a:solidFill>
                  <a:srgbClr val="000066"/>
                </a:solidFill>
                <a:latin typeface="+mn-lt"/>
              </a:rPr>
              <a:t>) </a:t>
            </a:r>
            <a:endParaRPr lang="en-US" sz="2800" b="1" dirty="0">
              <a:solidFill>
                <a:srgbClr val="000066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solidFill>
                  <a:srgbClr val="000066"/>
                </a:solidFill>
                <a:latin typeface="+mn-lt"/>
              </a:rPr>
              <a:t>Physician adjudication </a:t>
            </a:r>
            <a:r>
              <a:rPr lang="en-US" sz="2800" b="1" dirty="0">
                <a:solidFill>
                  <a:srgbClr val="000066"/>
                </a:solidFill>
                <a:latin typeface="+mn-lt"/>
              </a:rPr>
              <a:t>of stroke events</a:t>
            </a:r>
          </a:p>
        </p:txBody>
      </p:sp>
    </p:spTree>
    <p:extLst>
      <p:ext uri="{BB962C8B-B14F-4D97-AF65-F5344CB8AC3E}">
        <p14:creationId xmlns:p14="http://schemas.microsoft.com/office/powerpoint/2010/main" val="31814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3400" y="3048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A50021"/>
                </a:solidFill>
                <a:latin typeface="Calibri" pitchFamily="34" charset="0"/>
              </a:rPr>
              <a:t>REasons for Geographic And Racial Differences in Stroke (REGARDS)</a:t>
            </a:r>
            <a:br>
              <a:rPr lang="en-US" sz="3600" b="1" dirty="0">
                <a:solidFill>
                  <a:srgbClr val="A50021"/>
                </a:solidFill>
                <a:latin typeface="Calibri" pitchFamily="34" charset="0"/>
              </a:rPr>
            </a:br>
            <a:r>
              <a:rPr lang="en-US" sz="3200" b="1" i="1" dirty="0">
                <a:solidFill>
                  <a:srgbClr val="A50021"/>
                </a:solidFill>
                <a:latin typeface="Calibri" pitchFamily="34" charset="0"/>
              </a:rPr>
              <a:t>Study Population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76200" y="20574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Longitudinal population-based cohort of </a:t>
            </a:r>
            <a:r>
              <a:rPr lang="en-US" sz="2800" b="1" dirty="0" smtClean="0">
                <a:solidFill>
                  <a:srgbClr val="000066"/>
                </a:solidFill>
                <a:latin typeface="Calibri" pitchFamily="34" charset="0"/>
              </a:rPr>
              <a:t>30,239 </a:t>
            </a:r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volunteers age 45 and older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Simple random sampling with geographic representation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b="1" dirty="0" smtClean="0">
                <a:solidFill>
                  <a:srgbClr val="663300"/>
                </a:solidFill>
                <a:latin typeface="Calibri" pitchFamily="34" charset="0"/>
              </a:rPr>
              <a:t>56% </a:t>
            </a:r>
            <a:r>
              <a:rPr lang="en-US" b="1" dirty="0">
                <a:solidFill>
                  <a:srgbClr val="663300"/>
                </a:solidFill>
                <a:latin typeface="Calibri" pitchFamily="34" charset="0"/>
              </a:rPr>
              <a:t>from the </a:t>
            </a:r>
            <a:r>
              <a:rPr lang="en-US" b="1" dirty="0" smtClean="0">
                <a:solidFill>
                  <a:srgbClr val="663300"/>
                </a:solidFill>
                <a:latin typeface="Calibri" pitchFamily="34" charset="0"/>
              </a:rPr>
              <a:t>stroke </a:t>
            </a:r>
            <a:r>
              <a:rPr lang="en-US" b="1" dirty="0">
                <a:solidFill>
                  <a:srgbClr val="663300"/>
                </a:solidFill>
                <a:latin typeface="Calibri" pitchFamily="34" charset="0"/>
              </a:rPr>
              <a:t>belt</a:t>
            </a:r>
            <a:r>
              <a:rPr lang="en-US" sz="2000" b="1" dirty="0">
                <a:solidFill>
                  <a:srgbClr val="663300"/>
                </a:solidFill>
                <a:latin typeface="Calibri" pitchFamily="34" charset="0"/>
              </a:rPr>
              <a:t> (goal was </a:t>
            </a:r>
            <a:r>
              <a:rPr lang="en-US" sz="2000" b="1" dirty="0" smtClean="0">
                <a:solidFill>
                  <a:srgbClr val="663300"/>
                </a:solidFill>
                <a:latin typeface="Calibri" pitchFamily="34" charset="0"/>
              </a:rPr>
              <a:t>50%)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b="1" dirty="0" smtClean="0">
                <a:solidFill>
                  <a:srgbClr val="663300"/>
                </a:solidFill>
                <a:latin typeface="Calibri" pitchFamily="34" charset="0"/>
              </a:rPr>
              <a:t>44</a:t>
            </a:r>
            <a:r>
              <a:rPr lang="en-US" b="1" dirty="0">
                <a:solidFill>
                  <a:srgbClr val="663300"/>
                </a:solidFill>
                <a:latin typeface="Calibri" pitchFamily="34" charset="0"/>
              </a:rPr>
              <a:t>% from the rest of the contiguous US</a:t>
            </a:r>
            <a:r>
              <a:rPr lang="en-US" sz="2000" b="1" dirty="0">
                <a:solidFill>
                  <a:srgbClr val="663300"/>
                </a:solidFill>
                <a:latin typeface="Calibri" pitchFamily="34" charset="0"/>
              </a:rPr>
              <a:t> (goal 50%)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Racial representation: 42% African American / 58% white</a:t>
            </a:r>
            <a:r>
              <a:rPr lang="en-US" sz="2000" b="1" dirty="0">
                <a:solidFill>
                  <a:srgbClr val="000066"/>
                </a:solidFill>
                <a:latin typeface="Calibri" pitchFamily="34" charset="0"/>
              </a:rPr>
              <a:t> (goal was 50/50%)</a:t>
            </a:r>
            <a:r>
              <a:rPr lang="en-US" dirty="0">
                <a:latin typeface="Calibri" pitchFamily="34" charset="0"/>
              </a:rPr>
              <a:t> </a:t>
            </a:r>
            <a:endParaRPr lang="en-US" sz="2800" b="1" dirty="0">
              <a:solidFill>
                <a:srgbClr val="000066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Calibri" pitchFamily="34" charset="0"/>
              </a:rPr>
              <a:t>Sex representation: 45% male / 55% female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000066"/>
                </a:solidFill>
                <a:latin typeface="Calibri" pitchFamily="34" charset="0"/>
              </a:rPr>
              <a:t>(goal was 50/50%)</a:t>
            </a:r>
            <a:r>
              <a:rPr lang="en-US" sz="200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0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 descr="ma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-381000"/>
            <a:ext cx="79248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6927850" y="5181600"/>
            <a:ext cx="1885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White</a:t>
            </a:r>
          </a:p>
          <a:p>
            <a:pPr eaLnBrk="1" hangingPunct="1"/>
            <a:r>
              <a:rPr lang="en-US" sz="180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African American 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066800" y="5943600"/>
            <a:ext cx="1202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latin typeface="Calibri" pitchFamily="34" charset="0"/>
                <a:cs typeface="Arial" charset="0"/>
              </a:rPr>
              <a:t>N = </a:t>
            </a:r>
            <a:r>
              <a:rPr lang="en-US" sz="1800" b="1" dirty="0" smtClean="0">
                <a:latin typeface="Calibri" pitchFamily="34" charset="0"/>
                <a:cs typeface="Arial" charset="0"/>
              </a:rPr>
              <a:t>30,239</a:t>
            </a:r>
            <a:endParaRPr lang="en-US" sz="1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600200" y="228600"/>
            <a:ext cx="6934200" cy="762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REGARDS Participants</a:t>
            </a:r>
            <a:endParaRPr lang="en-US" b="1" dirty="0">
              <a:solidFill>
                <a:srgbClr val="A5002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A50021"/>
                </a:solidFill>
              </a:rPr>
              <a:t>Types of Data Available in REGARDS</a:t>
            </a:r>
            <a:endParaRPr lang="en-US" sz="4000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4525963"/>
          </a:xfrm>
        </p:spPr>
        <p:txBody>
          <a:bodyPr/>
          <a:lstStyle/>
          <a:p>
            <a:r>
              <a:rPr lang="en-US" sz="2400" dirty="0" smtClean="0"/>
              <a:t>Examples of “Expected” data</a:t>
            </a:r>
          </a:p>
          <a:p>
            <a:pPr lvl="1"/>
            <a:r>
              <a:rPr lang="en-US" sz="2000" dirty="0" smtClean="0"/>
              <a:t>Questionnaire data on major CVD risk factors, HRQoL, depression, stress, etc.</a:t>
            </a:r>
          </a:p>
          <a:p>
            <a:pPr lvl="1"/>
            <a:r>
              <a:rPr lang="en-US" sz="2000" dirty="0" smtClean="0"/>
              <a:t>Lab data: lipids, glucose, insulin, CRP, creatinine, albumin, cystatin C, etc.</a:t>
            </a:r>
          </a:p>
          <a:p>
            <a:pPr lvl="1"/>
            <a:r>
              <a:rPr lang="en-US" sz="2000" dirty="0" smtClean="0"/>
              <a:t>ECG for MI, atrial fibrillation, LVH</a:t>
            </a:r>
          </a:p>
          <a:p>
            <a:pPr lvl="1"/>
            <a:r>
              <a:rPr lang="en-US" sz="2000" dirty="0" smtClean="0"/>
              <a:t>Self administered data for diet, family history</a:t>
            </a:r>
          </a:p>
          <a:p>
            <a:pPr lvl="1"/>
            <a:r>
              <a:rPr lang="en-US" sz="2000" dirty="0" smtClean="0"/>
              <a:t>Follow-up data for incident stroke/MI events</a:t>
            </a:r>
          </a:p>
          <a:p>
            <a:pPr lvl="1"/>
            <a:r>
              <a:rPr lang="en-US" sz="2000" dirty="0" smtClean="0"/>
              <a:t>Repository with frozen specimens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19600" cy="4525963"/>
          </a:xfrm>
        </p:spPr>
        <p:txBody>
          <a:bodyPr/>
          <a:lstStyle/>
          <a:p>
            <a:r>
              <a:rPr lang="en-US" sz="2400" dirty="0" smtClean="0"/>
              <a:t>Examples of “Novel” data</a:t>
            </a:r>
          </a:p>
          <a:p>
            <a:pPr lvl="1"/>
            <a:r>
              <a:rPr lang="en-US" sz="2000" dirty="0" smtClean="0"/>
              <a:t>Remarkable geographic heterogeneity</a:t>
            </a:r>
          </a:p>
          <a:p>
            <a:pPr lvl="1"/>
            <a:r>
              <a:rPr lang="en-US" sz="2000" dirty="0" smtClean="0"/>
              <a:t>Longitudinal cognitive assessments</a:t>
            </a:r>
          </a:p>
          <a:p>
            <a:pPr lvl="1"/>
            <a:r>
              <a:rPr lang="en-US" sz="2000" dirty="0" smtClean="0"/>
              <a:t>Residential history</a:t>
            </a:r>
          </a:p>
          <a:p>
            <a:pPr lvl="1"/>
            <a:r>
              <a:rPr lang="en-US" sz="2000" dirty="0" smtClean="0"/>
              <a:t>Occupational history</a:t>
            </a:r>
          </a:p>
          <a:p>
            <a:pPr lvl="1"/>
            <a:r>
              <a:rPr lang="en-US" sz="2000" dirty="0" smtClean="0"/>
              <a:t>Direct measures of physical activity</a:t>
            </a:r>
          </a:p>
          <a:p>
            <a:pPr lvl="1"/>
            <a:r>
              <a:rPr lang="en-US" sz="2000" dirty="0" smtClean="0"/>
              <a:t>Childhood assessment of SES</a:t>
            </a:r>
          </a:p>
          <a:p>
            <a:pPr marL="457200" lvl="1" indent="0">
              <a:buNone/>
            </a:pPr>
            <a:r>
              <a:rPr lang="en-US" sz="1400" i="1" dirty="0" smtClean="0">
                <a:solidFill>
                  <a:srgbClr val="003300"/>
                </a:solidFill>
              </a:rPr>
              <a:t>(if you don’t see it … ask … &gt;60 ancillary studies have greatly enriched cohort characterization)</a:t>
            </a:r>
          </a:p>
          <a:p>
            <a:r>
              <a:rPr lang="en-US" sz="2400" dirty="0" smtClean="0"/>
              <a:t>Examples of data not present</a:t>
            </a:r>
          </a:p>
          <a:p>
            <a:pPr lvl="1"/>
            <a:r>
              <a:rPr lang="en-US" sz="2000" dirty="0" smtClean="0"/>
              <a:t>Some interview data</a:t>
            </a:r>
          </a:p>
          <a:p>
            <a:pPr lvl="1"/>
            <a:r>
              <a:rPr lang="en-US" sz="2000" dirty="0" smtClean="0"/>
              <a:t>Anything requiring complex equipment (carotid ultrasound, coronary calcium, etc)</a:t>
            </a:r>
          </a:p>
        </p:txBody>
      </p:sp>
    </p:spTree>
    <p:extLst>
      <p:ext uri="{BB962C8B-B14F-4D97-AF65-F5344CB8AC3E}">
        <p14:creationId xmlns:p14="http://schemas.microsoft.com/office/powerpoint/2010/main" val="3285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7"/>
            <a:ext cx="76962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A50021"/>
                </a:solidFill>
              </a:rPr>
              <a:t>Example of Ancillary Study Childhood </a:t>
            </a:r>
            <a:r>
              <a:rPr lang="en-US" sz="4000" dirty="0">
                <a:solidFill>
                  <a:srgbClr val="A50021"/>
                </a:solidFill>
              </a:rPr>
              <a:t>SES </a:t>
            </a:r>
            <a:r>
              <a:rPr lang="en-US" dirty="0" smtClean="0">
                <a:solidFill>
                  <a:srgbClr val="A50021"/>
                </a:solidFill>
              </a:rPr>
              <a:t/>
            </a:r>
            <a:br>
              <a:rPr lang="en-US" dirty="0" smtClean="0">
                <a:solidFill>
                  <a:srgbClr val="A50021"/>
                </a:solidFill>
              </a:rPr>
            </a:br>
            <a:r>
              <a:rPr lang="en-US" sz="2400" i="1" dirty="0" smtClean="0">
                <a:solidFill>
                  <a:srgbClr val="A50021"/>
                </a:solidFill>
              </a:rPr>
              <a:t>(</a:t>
            </a:r>
            <a:r>
              <a:rPr lang="en-US" sz="2400" i="1" dirty="0">
                <a:solidFill>
                  <a:srgbClr val="A50021"/>
                </a:solidFill>
              </a:rPr>
              <a:t>Howard </a:t>
            </a:r>
            <a:r>
              <a:rPr lang="en-US" sz="2400" i="1" dirty="0" smtClean="0">
                <a:solidFill>
                  <a:srgbClr val="A50021"/>
                </a:solidFill>
              </a:rPr>
              <a:t>VJ, Wadley, Crowe, </a:t>
            </a:r>
            <a:r>
              <a:rPr lang="en-US" sz="2400" i="1" dirty="0" err="1" smtClean="0">
                <a:solidFill>
                  <a:srgbClr val="A50021"/>
                </a:solidFill>
              </a:rPr>
              <a:t>Glymour</a:t>
            </a:r>
            <a:r>
              <a:rPr lang="en-US" sz="2400" i="1" dirty="0">
                <a:solidFill>
                  <a:srgbClr val="A50021"/>
                </a:solidFill>
              </a:rPr>
              <a:t>, Manly)</a:t>
            </a:r>
            <a:endParaRPr lang="en-US" sz="3200" i="1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22437"/>
            <a:ext cx="4800600" cy="4525963"/>
          </a:xfrm>
        </p:spPr>
        <p:txBody>
          <a:bodyPr/>
          <a:lstStyle/>
          <a:p>
            <a:r>
              <a:rPr lang="en-US" sz="2400" dirty="0" smtClean="0"/>
              <a:t>Questionnaire data</a:t>
            </a:r>
          </a:p>
          <a:p>
            <a:pPr lvl="1"/>
            <a:r>
              <a:rPr lang="en-US" sz="2000" dirty="0" smtClean="0"/>
              <a:t>Early life factors (birth weight)</a:t>
            </a:r>
          </a:p>
          <a:p>
            <a:pPr lvl="1"/>
            <a:r>
              <a:rPr lang="en-US" sz="2000" dirty="0" smtClean="0"/>
              <a:t>Educational history</a:t>
            </a:r>
          </a:p>
          <a:p>
            <a:pPr lvl="1"/>
            <a:r>
              <a:rPr lang="en-US" sz="2000" dirty="0" smtClean="0"/>
              <a:t>Childhood health</a:t>
            </a:r>
          </a:p>
          <a:p>
            <a:pPr lvl="1"/>
            <a:r>
              <a:rPr lang="en-US" sz="2000" dirty="0" smtClean="0"/>
              <a:t>Family SES</a:t>
            </a:r>
          </a:p>
          <a:p>
            <a:pPr lvl="1"/>
            <a:r>
              <a:rPr lang="en-US" sz="2000" dirty="0" smtClean="0"/>
              <a:t>Important events</a:t>
            </a:r>
          </a:p>
          <a:p>
            <a:pPr lvl="1"/>
            <a:r>
              <a:rPr lang="en-US" sz="2000" dirty="0" smtClean="0"/>
              <a:t>Retrospective report of subjective social standing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22437"/>
            <a:ext cx="4038600" cy="4525963"/>
          </a:xfrm>
        </p:spPr>
        <p:txBody>
          <a:bodyPr/>
          <a:lstStyle/>
          <a:p>
            <a:r>
              <a:rPr lang="en-US" sz="2400" dirty="0" smtClean="0"/>
              <a:t>Historical Census data</a:t>
            </a:r>
          </a:p>
          <a:p>
            <a:pPr lvl="1"/>
            <a:r>
              <a:rPr lang="en-US" sz="2000" dirty="0" smtClean="0"/>
              <a:t>Linked to birth year and childhood residential history</a:t>
            </a:r>
          </a:p>
          <a:p>
            <a:pPr lvl="2"/>
            <a:r>
              <a:rPr lang="en-US" sz="1800" dirty="0" smtClean="0"/>
              <a:t>Community amenities (medical facilities, etc.)</a:t>
            </a:r>
          </a:p>
          <a:p>
            <a:pPr lvl="2"/>
            <a:r>
              <a:rPr lang="en-US" sz="1800" dirty="0" smtClean="0"/>
              <a:t>Community SES (home ownership,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Community environment (urban/rural, environmental hazard, etc.)</a:t>
            </a:r>
          </a:p>
          <a:p>
            <a:pPr lvl="2"/>
            <a:r>
              <a:rPr lang="en-US" sz="1800" dirty="0" smtClean="0"/>
              <a:t>Social norms (marital rates, etc.)</a:t>
            </a:r>
          </a:p>
          <a:p>
            <a:pPr lvl="2"/>
            <a:r>
              <a:rPr lang="en-US" sz="1800" dirty="0" smtClean="0"/>
              <a:t>Education (literacy,  etc.)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648200"/>
            <a:ext cx="480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Historical quality of education</a:t>
            </a:r>
          </a:p>
          <a:p>
            <a:pPr lvl="1"/>
            <a:r>
              <a:rPr lang="en-US" sz="2000" dirty="0" smtClean="0"/>
              <a:t>Average number of days in school term</a:t>
            </a:r>
          </a:p>
          <a:p>
            <a:pPr lvl="1"/>
            <a:r>
              <a:rPr lang="en-US" sz="2000" dirty="0" smtClean="0"/>
              <a:t>Student/teacher ratio</a:t>
            </a:r>
          </a:p>
          <a:p>
            <a:pPr lvl="1"/>
            <a:r>
              <a:rPr lang="en-US" sz="2000" dirty="0" smtClean="0"/>
              <a:t>Average teacher salary</a:t>
            </a:r>
          </a:p>
          <a:p>
            <a:pPr lvl="1"/>
            <a:r>
              <a:rPr lang="en-US" sz="2000" dirty="0" smtClean="0"/>
              <a:t>Attendance rates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9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152400"/>
            <a:ext cx="6858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solidFill>
                  <a:srgbClr val="A50021"/>
                </a:solidFill>
              </a:rPr>
              <a:t> Baseline Age Distribution of  REGARDS Participants</a:t>
            </a:r>
            <a:endParaRPr lang="en-US" sz="3600" b="1" dirty="0">
              <a:solidFill>
                <a:srgbClr val="A5002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ft-Right Arrow 3"/>
          <p:cNvSpPr/>
          <p:nvPr/>
        </p:nvSpPr>
        <p:spPr>
          <a:xfrm>
            <a:off x="7162800" y="4343400"/>
            <a:ext cx="1295400" cy="609600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591</a:t>
            </a:r>
            <a:endParaRPr lang="en-US" b="1" dirty="0"/>
          </a:p>
        </p:txBody>
      </p:sp>
      <p:sp>
        <p:nvSpPr>
          <p:cNvPr id="5" name="Left-Right Arrow 4"/>
          <p:cNvSpPr/>
          <p:nvPr/>
        </p:nvSpPr>
        <p:spPr>
          <a:xfrm>
            <a:off x="5791200" y="2971800"/>
            <a:ext cx="2667000" cy="609600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5,171</a:t>
            </a:r>
            <a:endParaRPr lang="en-US" b="1" dirty="0"/>
          </a:p>
        </p:txBody>
      </p:sp>
      <p:sp>
        <p:nvSpPr>
          <p:cNvPr id="6" name="Left-Right Arrow 5"/>
          <p:cNvSpPr/>
          <p:nvPr/>
        </p:nvSpPr>
        <p:spPr>
          <a:xfrm>
            <a:off x="4419600" y="1676400"/>
            <a:ext cx="4191000" cy="609600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14,857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58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+mn-lt"/>
              </a:rPr>
              <a:t>Second Risk Factor Assessment 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19200"/>
            <a:ext cx="8915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0066"/>
                </a:solidFill>
              </a:rPr>
              <a:t>Started May 2013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0066"/>
                </a:solidFill>
              </a:rPr>
              <a:t>Every </a:t>
            </a:r>
            <a:r>
              <a:rPr lang="en-US" sz="3000" b="1" dirty="0">
                <a:solidFill>
                  <a:srgbClr val="000066"/>
                </a:solidFill>
              </a:rPr>
              <a:t>active participant </a:t>
            </a:r>
            <a:r>
              <a:rPr lang="en-US" sz="3000" b="1" dirty="0" smtClean="0">
                <a:solidFill>
                  <a:srgbClr val="000066"/>
                </a:solidFill>
              </a:rPr>
              <a:t>will be </a:t>
            </a:r>
            <a:r>
              <a:rPr lang="en-US" sz="3000" b="1" dirty="0">
                <a:solidFill>
                  <a:srgbClr val="000066"/>
                </a:solidFill>
              </a:rPr>
              <a:t>invited </a:t>
            </a:r>
            <a:r>
              <a:rPr lang="en-US" sz="3000" b="1" dirty="0" smtClean="0">
                <a:solidFill>
                  <a:srgbClr val="000066"/>
                </a:solidFill>
              </a:rPr>
              <a:t>for 2</a:t>
            </a:r>
            <a:r>
              <a:rPr lang="en-US" sz="3000" b="1" baseline="30000" dirty="0" smtClean="0">
                <a:solidFill>
                  <a:srgbClr val="000066"/>
                </a:solidFill>
              </a:rPr>
              <a:t>nd</a:t>
            </a:r>
            <a:r>
              <a:rPr lang="en-US" sz="3000" b="1" dirty="0" smtClean="0">
                <a:solidFill>
                  <a:srgbClr val="000066"/>
                </a:solidFill>
              </a:rPr>
              <a:t> </a:t>
            </a:r>
            <a:r>
              <a:rPr lang="en-US" sz="3000" b="1" dirty="0">
                <a:solidFill>
                  <a:srgbClr val="000066"/>
                </a:solidFill>
              </a:rPr>
              <a:t>evaluation consisting of </a:t>
            </a:r>
            <a:r>
              <a:rPr lang="en-US" sz="3000" b="1" dirty="0" smtClean="0">
                <a:solidFill>
                  <a:srgbClr val="000066"/>
                </a:solidFill>
              </a:rPr>
              <a:t>the CATI, in-home </a:t>
            </a:r>
            <a:r>
              <a:rPr lang="en-US" sz="3000" b="1" dirty="0">
                <a:solidFill>
                  <a:srgbClr val="000066"/>
                </a:solidFill>
              </a:rPr>
              <a:t>physical exam, and self-administered questionnaires 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66"/>
                </a:solidFill>
              </a:rPr>
              <a:t>Approximately 10 years since 1</a:t>
            </a:r>
            <a:r>
              <a:rPr lang="en-US" b="1" baseline="30000" dirty="0">
                <a:solidFill>
                  <a:srgbClr val="000066"/>
                </a:solidFill>
              </a:rPr>
              <a:t>st</a:t>
            </a:r>
            <a:r>
              <a:rPr lang="en-US" b="1" dirty="0">
                <a:solidFill>
                  <a:srgbClr val="000066"/>
                </a:solidFill>
              </a:rPr>
              <a:t> assessment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0066"/>
                </a:solidFill>
              </a:rPr>
              <a:t>Most data variables, protocol same as 1</a:t>
            </a:r>
            <a:r>
              <a:rPr lang="en-US" sz="3000" b="1" baseline="30000" dirty="0" smtClean="0">
                <a:solidFill>
                  <a:srgbClr val="000066"/>
                </a:solidFill>
              </a:rPr>
              <a:t>st</a:t>
            </a:r>
            <a:r>
              <a:rPr lang="en-US" sz="3000" b="1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0066"/>
                </a:solidFill>
              </a:rPr>
              <a:t>New in-home:  chair stand, timed walk, REALM, digit symbol substitution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0066"/>
                </a:solidFill>
              </a:rPr>
              <a:t>New self-administered:  neighborhood perception, discrimination, life space, social support, PA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dirty="0" smtClean="0">
                <a:solidFill>
                  <a:srgbClr val="000066"/>
                </a:solidFill>
              </a:rPr>
              <a:t>Current status: goal to assess 15,000 participants and we are just passing 14,000 completed </a:t>
            </a:r>
          </a:p>
          <a:p>
            <a:pPr eaLnBrk="1" hangingPunct="1">
              <a:lnSpc>
                <a:spcPct val="90000"/>
              </a:lnSpc>
            </a:pPr>
            <a:endParaRPr lang="en-US" sz="3000" b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3000" b="1" dirty="0" smtClean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3EABD-6F98-47F4-9B0D-4DCB959B10F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35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6311</TotalTime>
  <Words>943</Words>
  <Application>Microsoft Office PowerPoint</Application>
  <PresentationFormat>On-screen Show (4:3)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 Unicode MS</vt:lpstr>
      <vt:lpstr>MS PGothic</vt:lpstr>
      <vt:lpstr>MS PGothic</vt:lpstr>
      <vt:lpstr>Arial</vt:lpstr>
      <vt:lpstr>Calibri</vt:lpstr>
      <vt:lpstr>Times New Roman</vt:lpstr>
      <vt:lpstr>Wingdings</vt:lpstr>
      <vt:lpstr>Office Theme</vt:lpstr>
      <vt:lpstr>REGARDS Overview</vt:lpstr>
      <vt:lpstr>Two Great Mysteries of Stroke Epidemiology</vt:lpstr>
      <vt:lpstr>PowerPoint Presentation</vt:lpstr>
      <vt:lpstr>PowerPoint Presentation</vt:lpstr>
      <vt:lpstr>PowerPoint Presentation</vt:lpstr>
      <vt:lpstr>Types of Data Available in REGARDS</vt:lpstr>
      <vt:lpstr>Example of Ancillary Study Childhood SES  (Howard VJ, Wadley, Crowe, Glymour, Manly)</vt:lpstr>
      <vt:lpstr>PowerPoint Presentation</vt:lpstr>
      <vt:lpstr>Second Risk Factor Assessment </vt:lpstr>
      <vt:lpstr>PowerPoint Presentation</vt:lpstr>
      <vt:lpstr>Six-item Screener (SIS)</vt:lpstr>
      <vt:lpstr>Approaches to Incident Impairment on SIS as a Dichotomous Outcome</vt:lpstr>
      <vt:lpstr>Short BatteryTests</vt:lpstr>
      <vt:lpstr>PowerPoint Presentation</vt:lpstr>
      <vt:lpstr>PowerPoint Presentation</vt:lpstr>
      <vt:lpstr>PowerPoint Presentation</vt:lpstr>
      <vt:lpstr>PowerPoint Presentation</vt:lpstr>
    </vt:vector>
  </TitlesOfParts>
  <Company>WFUBMC - Neurology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Virginia Howard</dc:creator>
  <cp:lastModifiedBy>George Howard, DrPH</cp:lastModifiedBy>
  <cp:revision>330</cp:revision>
  <dcterms:created xsi:type="dcterms:W3CDTF">2001-06-14T02:57:26Z</dcterms:created>
  <dcterms:modified xsi:type="dcterms:W3CDTF">2016-06-06T15:49:33Z</dcterms:modified>
</cp:coreProperties>
</file>