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62" r:id="rId3"/>
    <p:sldId id="278" r:id="rId4"/>
    <p:sldId id="408" r:id="rId5"/>
    <p:sldId id="272" r:id="rId6"/>
    <p:sldId id="420" r:id="rId7"/>
    <p:sldId id="384" r:id="rId8"/>
    <p:sldId id="399" r:id="rId9"/>
    <p:sldId id="386" r:id="rId10"/>
    <p:sldId id="414" r:id="rId11"/>
    <p:sldId id="411" r:id="rId12"/>
    <p:sldId id="332" r:id="rId13"/>
    <p:sldId id="398" r:id="rId14"/>
    <p:sldId id="1075" r:id="rId15"/>
    <p:sldId id="333" r:id="rId16"/>
    <p:sldId id="390" r:id="rId17"/>
    <p:sldId id="391" r:id="rId18"/>
    <p:sldId id="394" r:id="rId19"/>
    <p:sldId id="396" r:id="rId20"/>
    <p:sldId id="397" r:id="rId21"/>
    <p:sldId id="395" r:id="rId22"/>
    <p:sldId id="388" r:id="rId23"/>
    <p:sldId id="412" r:id="rId24"/>
    <p:sldId id="389" r:id="rId25"/>
    <p:sldId id="274" r:id="rId26"/>
    <p:sldId id="285" r:id="rId27"/>
    <p:sldId id="275" r:id="rId28"/>
    <p:sldId id="413" r:id="rId29"/>
    <p:sldId id="1076" r:id="rId30"/>
    <p:sldId id="1077" r:id="rId31"/>
    <p:sldId id="1078" r:id="rId32"/>
    <p:sldId id="415" r:id="rId33"/>
    <p:sldId id="416" r:id="rId34"/>
    <p:sldId id="417" r:id="rId3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43"/>
    <p:restoredTop sz="80293" autoAdjust="0"/>
  </p:normalViewPr>
  <p:slideViewPr>
    <p:cSldViewPr>
      <p:cViewPr varScale="1">
        <p:scale>
          <a:sx n="133" d="100"/>
          <a:sy n="133" d="100"/>
        </p:scale>
        <p:origin x="576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9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25674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23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150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83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216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81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1533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607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806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51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94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1352550"/>
            <a:ext cx="8520600" cy="1640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72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184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1510"/>
            <a:ext cx="8229600" cy="51434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C8EA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1551"/>
            <a:ext cx="8534400" cy="38891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5DB31-706E-405D-8FBA-8C4EE23314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314C-C840-4327-B599-BECE4BFC3E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8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ichard_jones@brown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lzheimer.ucdavis.edu/fhpsych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stor.org/stable/40212575?seq=1#metadata_info_tab_contents" TargetMode="External"/><Relationship Id="rId2" Type="http://schemas.openxmlformats.org/officeDocument/2006/relationships/hyperlink" Target="https://www.ncbi.nlm.nih.gov/books/NBK132553/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Asparouhov,%20T.,%20&amp;%20Muthe&#769;n,%20B.%20(2010).%20Plausible%20values%20for%20latent%20variables%20using%20Mplus.%20Retrieved%20from%20http:/www.statmodel.com/download/Plausible.pdf" TargetMode="External"/><Relationship Id="rId4" Type="http://schemas.openxmlformats.org/officeDocument/2006/relationships/hyperlink" Target="https://link.springer.com/content/pdf/10.1007/s00127-004-0815-8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hrsonline.isr.umich.edu/modules/meta/hcap/2016/HRS_2016_HCAP_Protocol_Summary_011619.pdf" TargetMode="External"/><Relationship Id="rId2" Type="http://schemas.openxmlformats.org/officeDocument/2006/relationships/hyperlink" Target="https://doi.org/10.3389/fpsyg.2014.00978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hrs.isr.umich.edu/sites/default/files/biblio/HCAP_testselection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rsonline.isr.umich.edu/index.php?p=sister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305311" y="2495550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</a:rPr>
              <a:t>Richard N. Jones​, ScD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</a:rPr>
              <a:t>Brown University, Providence, RI, United States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 dirty="0">
                <a:solidFill>
                  <a:schemeClr val="dk1"/>
                </a:solidFill>
                <a:hlinkClick r:id="rId3"/>
              </a:rPr>
              <a:t>r</a:t>
            </a:r>
            <a:r>
              <a:rPr lang="en" sz="1800" dirty="0">
                <a:solidFill>
                  <a:schemeClr val="dk1"/>
                </a:solidFill>
                <a:hlinkClick r:id="rId3"/>
              </a:rPr>
              <a:t>ich_jones@brown.edu</a:t>
            </a:r>
            <a:endParaRPr lang="en" sz="1800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n" sz="1800" dirty="0">
                <a:solidFill>
                  <a:schemeClr val="dk1"/>
                </a:solidFill>
                <a:latin typeface="Symbol" pitchFamily="2" charset="2"/>
                <a:cs typeface="Times New Roman" panose="02020603050405020304" pitchFamily="18" charset="0"/>
              </a:rPr>
              <a:t>Y</a:t>
            </a:r>
            <a:r>
              <a:rPr lang="en" sz="1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MCA19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04800" y="742950"/>
            <a:ext cx="8520600" cy="1366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sz="2400" b="1" dirty="0"/>
              <a:t>​</a:t>
            </a:r>
            <a:r>
              <a:rPr lang="en" sz="4800" b="1" dirty="0"/>
              <a:t>The PITCH Project</a:t>
            </a:r>
            <a:br>
              <a:rPr lang="en" sz="2400" b="1" dirty="0"/>
            </a:br>
            <a:r>
              <a:rPr lang="en-US" sz="1400" b="1" dirty="0"/>
              <a:t>Cross-National Harmonization of Mental Status and Cognitive Performance Data: </a:t>
            </a:r>
            <a:br>
              <a:rPr lang="en-US" sz="1400" b="1" dirty="0"/>
            </a:br>
            <a:r>
              <a:rPr lang="en-US" sz="1400" b="1" dirty="0"/>
              <a:t>Suitability for Comparative Epidemiologic Research</a:t>
            </a:r>
            <a:endParaRPr lang="en" sz="1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24350"/>
            <a:ext cx="905232" cy="4511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F97953-6B9B-6945-8774-630898FE0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Detailed protocol document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B12807-156C-2049-BCAB-53C8F4E16A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Why did we make the choices we did? </a:t>
            </a:r>
          </a:p>
          <a:p>
            <a:r>
              <a:rPr lang="en-US" sz="3200" dirty="0"/>
              <a:t>What alternatives were considered?</a:t>
            </a:r>
          </a:p>
          <a:p>
            <a:r>
              <a:rPr lang="en-US" sz="3200" dirty="0"/>
              <a:t>How do we know our </a:t>
            </a:r>
            <a:r>
              <a:rPr lang="en-US" sz="3200" i="1" dirty="0"/>
              <a:t>modeling assumptions</a:t>
            </a:r>
            <a:r>
              <a:rPr lang="en-US" sz="3200" dirty="0"/>
              <a:t> and </a:t>
            </a:r>
            <a:r>
              <a:rPr lang="en-US" sz="3200" i="1" dirty="0"/>
              <a:t>data analysis procedures</a:t>
            </a:r>
            <a:r>
              <a:rPr lang="en-US" sz="3200" dirty="0"/>
              <a:t> are reasonable?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4793C-6E66-1E47-8DF6-F99F7F5228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88744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A0EA4A-0AEA-2C4C-ABA0-51E6063636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4BD5B5-AA5F-0F4D-ADC4-56D912337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17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1057DB-FFD6-2145-991D-7B7F83CF4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1745700" cy="572700"/>
          </a:xfrm>
        </p:spPr>
        <p:txBody>
          <a:bodyPr/>
          <a:lstStyle/>
          <a:p>
            <a:r>
              <a:rPr lang="en-US" dirty="0"/>
              <a:t>Protocol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38F903-E6CE-3B41-BAE8-FE44CC6203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3074" name="Picture 2" descr="https://lh6.googleusercontent.com/4ltNfKLLW1j0BtgoJ3YvUiiufeUTXbDh0vNoovwh-2jyy2dkVs4o1z8uzuUJHel7SsrsDUHMO8p0FP5G5iqiX6X7KuWjMNnWI11DLYyY9DnPw7rFcOzIL4qjgrLqo0W7P9hRuEz_">
            <a:extLst>
              <a:ext uri="{FF2B5EF4-FFF2-40B4-BE49-F238E27FC236}">
                <a16:creationId xmlns:a16="http://schemas.microsoft.com/office/drawing/2014/main" id="{C8B9D26C-D38E-8E48-B727-A6447C245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0200"/>
            <a:ext cx="5816600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001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766B64-8BB3-C34F-8B9D-AC2100F4B6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FFED0-23CD-FD45-9879-687C17EA3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628" y="0"/>
            <a:ext cx="6562744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997AAE-D230-E84A-8FC5-DEEE9FF3C6BD}"/>
              </a:ext>
            </a:extLst>
          </p:cNvPr>
          <p:cNvSpPr txBox="1"/>
          <p:nvPr/>
        </p:nvSpPr>
        <p:spPr>
          <a:xfrm>
            <a:off x="153840" y="3409950"/>
            <a:ext cx="2665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HRS 1998 </a:t>
            </a:r>
          </a:p>
          <a:p>
            <a:r>
              <a:rPr lang="en-US" dirty="0"/>
              <a:t>CODA Sample  (N = 2,187)</a:t>
            </a:r>
          </a:p>
          <a:p>
            <a:r>
              <a:rPr lang="en-US" u="sng" dirty="0"/>
              <a:t>Model fits</a:t>
            </a:r>
          </a:p>
          <a:p>
            <a:pPr algn="r"/>
            <a:r>
              <a:rPr lang="en-US" dirty="0"/>
              <a:t>CFI = 0.992</a:t>
            </a:r>
          </a:p>
          <a:p>
            <a:pPr algn="r"/>
            <a:r>
              <a:rPr lang="en-US" dirty="0"/>
              <a:t>RMSEA = 0.024</a:t>
            </a:r>
          </a:p>
          <a:p>
            <a:pPr algn="r"/>
            <a:r>
              <a:rPr lang="en-US" dirty="0"/>
              <a:t>McDonald’s Omega (g) = 0.871</a:t>
            </a:r>
          </a:p>
        </p:txBody>
      </p:sp>
    </p:spTree>
    <p:extLst>
      <p:ext uri="{BB962C8B-B14F-4D97-AF65-F5344CB8AC3E}">
        <p14:creationId xmlns:p14="http://schemas.microsoft.com/office/powerpoint/2010/main" val="3492082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EBD1D-431A-BD4F-A715-1BFBCC31B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NEAT Linking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6C11F-1E34-8F4F-B1D4-68EFAC373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546000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 sz="2000" dirty="0"/>
              <a:t>NEAT (Non-equivalent anchor test [item]) design</a:t>
            </a:r>
          </a:p>
          <a:p>
            <a:pPr>
              <a:spcAft>
                <a:spcPts val="400"/>
              </a:spcAft>
            </a:pPr>
            <a:endParaRPr lang="en-US" sz="2000" dirty="0"/>
          </a:p>
          <a:p>
            <a:pPr>
              <a:spcAft>
                <a:spcPts val="400"/>
              </a:spcAft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088C2-2EEC-BB49-BD98-48C3F81B19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1778C4-DE8A-324A-9D0E-0FDF11DE4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005500"/>
              </p:ext>
            </p:extLst>
          </p:nvPr>
        </p:nvGraphicFramePr>
        <p:xfrm>
          <a:off x="533400" y="1761821"/>
          <a:ext cx="7498080" cy="23273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31578991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3743357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25258418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744925700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Test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Test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Test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1194165"/>
                  </a:ext>
                </a:extLst>
              </a:tr>
              <a:tr h="7521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r>
                        <a:rPr lang="en-US" sz="3200" b="1" baseline="-25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r>
                        <a:rPr lang="en-US" sz="3200" b="1" baseline="-25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5630276"/>
                  </a:ext>
                </a:extLst>
              </a:tr>
              <a:tr h="7521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r>
                        <a:rPr lang="en-US" sz="3200" b="1" baseline="-25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y</a:t>
                      </a:r>
                      <a:r>
                        <a:rPr lang="en-US" sz="3200" b="1" baseline="-25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1605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632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85ECA7-B1D7-214E-B047-7C4B1C5E48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F125B8-CBB2-D44D-84C1-C165E7E2D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0"/>
            <a:ext cx="5122885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076938-9130-1A40-91C7-A78D3FE9D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43" y="3919360"/>
            <a:ext cx="791557" cy="10526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E12B97-4C16-004D-AF0C-FB6586022236}"/>
              </a:ext>
            </a:extLst>
          </p:cNvPr>
          <p:cNvSpPr txBox="1"/>
          <p:nvPr/>
        </p:nvSpPr>
        <p:spPr>
          <a:xfrm>
            <a:off x="6553200" y="438150"/>
            <a:ext cx="233429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43 countries/studies/waves</a:t>
            </a:r>
          </a:p>
          <a:p>
            <a:endParaRPr lang="en-US" dirty="0"/>
          </a:p>
          <a:p>
            <a:r>
              <a:rPr lang="en-US" dirty="0"/>
              <a:t>69 items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814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77453-A77F-2D4B-97EB-4A8886EA9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news and areas for further investigation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1012F-ADC3-5749-B30E-8E0FE1752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/>
              <a:t>Of 43 studies/waves, most reasonably fit well </a:t>
            </a:r>
          </a:p>
          <a:p>
            <a:r>
              <a:rPr lang="en-US" i="1" dirty="0"/>
              <a:t>given unmodeled bifactor structure</a:t>
            </a:r>
          </a:p>
          <a:p>
            <a:pPr>
              <a:spcAft>
                <a:spcPts val="0"/>
              </a:spcAft>
            </a:pPr>
            <a:r>
              <a:rPr lang="en-US" sz="2400" b="1" dirty="0"/>
              <a:t>Some countries/waves need further investigation</a:t>
            </a:r>
          </a:p>
          <a:p>
            <a:pPr marL="285750" lvl="4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China (CHARLS)</a:t>
            </a:r>
          </a:p>
          <a:p>
            <a:pPr marL="285750" lvl="4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Ghana (SAGE)</a:t>
            </a:r>
          </a:p>
          <a:p>
            <a:pPr marL="285750" lvl="4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Mexico (MHAS waves 1-4)</a:t>
            </a:r>
          </a:p>
          <a:p>
            <a:pPr marL="285750" lvl="4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India (LASI)</a:t>
            </a:r>
          </a:p>
          <a:p>
            <a:pPr marL="285750" lvl="4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Ireland (TILDA)</a:t>
            </a:r>
          </a:p>
          <a:p>
            <a:pPr marL="285750" lvl="4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South Africa (HAALSI)</a:t>
            </a:r>
          </a:p>
          <a:p>
            <a:pPr marL="285750" lvl="4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</a:rPr>
              <a:t>South Africa (SAGE)</a:t>
            </a:r>
          </a:p>
          <a:p>
            <a:pPr marL="285750" lvl="4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USA (HRS Waves 2 [AHEAD] and 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3667F-53A5-CE42-B5E7-A89511AFAC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1356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F7AF2-A142-D144-8889-A0356A9B42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368646-669A-7D4A-B321-9BD713F0C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10" y="0"/>
            <a:ext cx="77171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41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F7AF2-A142-D144-8889-A0356A9B42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A60D5F-F20A-F34E-82B5-ABFABF5B2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10" y="0"/>
            <a:ext cx="77171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67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F7AF2-A142-D144-8889-A0356A9B42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9D3820-20E7-3646-AEBC-BC2033B85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10" y="0"/>
            <a:ext cx="77171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63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PITCH Project Team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Brown University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Richard N. Jones, ScD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Douglas Tommet, MS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University of Washington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Paul K Crane, MD MPH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Laura E Gibbons, PhD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Joey Mukherjee, PhD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Elizabeth Saunders, MS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Johns Hopkins University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Alden E Gross, PhD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u="sng" dirty="0"/>
              <a:t>University of California, Davis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dirty="0"/>
              <a:t>	Dan </a:t>
            </a:r>
            <a:r>
              <a:rPr lang="en" dirty="0" err="1"/>
              <a:t>Mungas</a:t>
            </a:r>
            <a:r>
              <a:rPr lang="en" dirty="0"/>
              <a:t>, PhD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u="sng" dirty="0"/>
              <a:t>University of California, San Francisco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M Maria </a:t>
            </a:r>
            <a:r>
              <a:rPr lang="en" dirty="0" err="1"/>
              <a:t>Glymour</a:t>
            </a:r>
            <a:r>
              <a:rPr lang="en" dirty="0"/>
              <a:t>, ScD	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Carole </a:t>
            </a:r>
            <a:r>
              <a:rPr lang="en" dirty="0" err="1"/>
              <a:t>Dufouil</a:t>
            </a:r>
            <a:r>
              <a:rPr lang="en" dirty="0"/>
              <a:t>, PhD (INSERM)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Columbia University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Jennifer Manly, PhD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University of Michigan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Lindsay Kobayashi, PhD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endParaRPr dirty="0"/>
          </a:p>
        </p:txBody>
      </p:sp>
      <p:sp>
        <p:nvSpPr>
          <p:cNvPr id="94" name="Shape 94"/>
          <p:cNvSpPr txBox="1"/>
          <p:nvPr/>
        </p:nvSpPr>
        <p:spPr>
          <a:xfrm>
            <a:off x="4307557" y="3585893"/>
            <a:ext cx="4713600" cy="112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Conference on Advanced Psychometric Methods in Cognitive Aging Research; R13-AG030995 (</a:t>
            </a:r>
            <a:r>
              <a:rPr lang="en" dirty="0" err="1"/>
              <a:t>Mungas</a:t>
            </a:r>
            <a:r>
              <a:rPr lang="en" dirty="0"/>
              <a:t> PI) 2008 - 2023</a:t>
            </a:r>
          </a:p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http://alzheimer.ucdavis.edu/fhpsych/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F7AF2-A142-D144-8889-A0356A9B42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4F023B-CF4F-3646-B7EC-D7BC5CA7C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10" y="0"/>
            <a:ext cx="77171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52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F7AF2-A142-D144-8889-A0356A9B42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167A62-5CDB-BD43-B3B0-D2C7C94D2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10" y="0"/>
            <a:ext cx="77171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51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04BCDD-0C5B-7744-85F8-5E81669E9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A8453-7B67-F94D-8549-1B532F7331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29015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264AAB-1C20-D84D-BAA2-47A903A006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ABC202-62CB-2A42-A0E8-22D01B6B4376}"/>
              </a:ext>
            </a:extLst>
          </p:cNvPr>
          <p:cNvSpPr txBox="1"/>
          <p:nvPr/>
        </p:nvSpPr>
        <p:spPr>
          <a:xfrm>
            <a:off x="346223" y="666750"/>
            <a:ext cx="838199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3" lvl="1" indent="-682625">
              <a:spcAft>
                <a:spcPts val="1800"/>
              </a:spcAft>
              <a:buAutoNum type="arabicPeriod"/>
            </a:pPr>
            <a:r>
              <a:rPr lang="en-US" sz="3600" dirty="0"/>
              <a:t>Misfit &amp; differential item functioning</a:t>
            </a:r>
          </a:p>
          <a:p>
            <a:pPr marL="690563" lvl="1" indent="-682625">
              <a:spcAft>
                <a:spcPts val="1800"/>
              </a:spcAft>
              <a:buAutoNum type="arabicPeriod"/>
            </a:pPr>
            <a:r>
              <a:rPr lang="en-US" sz="3600" dirty="0"/>
              <a:t>Reliability &amp; validity description</a:t>
            </a:r>
          </a:p>
          <a:p>
            <a:pPr marL="690563" lvl="1" indent="-682625">
              <a:spcAft>
                <a:spcPts val="1800"/>
              </a:spcAft>
              <a:buAutoNum type="arabicPeriod"/>
            </a:pPr>
            <a:r>
              <a:rPr lang="en-US" sz="3600" dirty="0"/>
              <a:t>Dissemination</a:t>
            </a:r>
          </a:p>
          <a:p>
            <a:pPr marL="690563" lvl="1" indent="-682625">
              <a:spcAft>
                <a:spcPts val="1800"/>
              </a:spcAft>
              <a:buAutoNum type="arabicPeriod"/>
            </a:pPr>
            <a:r>
              <a:rPr lang="en-US" sz="3600" dirty="0"/>
              <a:t>Harmonized Cognitive Assessment Protocol (HCAP) </a:t>
            </a:r>
            <a:r>
              <a:rPr lang="en-US" sz="3600" dirty="0">
                <a:solidFill>
                  <a:srgbClr val="FF0000"/>
                </a:solidFill>
              </a:rPr>
              <a:t>*New*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5023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04BCDD-0C5B-7744-85F8-5E81669E9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Suitability for Comparative Epidemiologic</a:t>
            </a:r>
            <a:br>
              <a:rPr lang="en-US" sz="6000" dirty="0"/>
            </a:br>
            <a:r>
              <a:rPr lang="en-US" sz="6000" dirty="0"/>
              <a:t>Research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A8453-7B67-F94D-8549-1B532F7331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53213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Validation Plan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311700" y="1047750"/>
            <a:ext cx="8520600" cy="35211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Idea: identify the limits to the validity of the harmonized HRS/ISS cog measure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Use data from external cross-national studies; studies </a:t>
            </a:r>
            <a:r>
              <a:rPr lang="en" i="1" dirty="0"/>
              <a:t>other than</a:t>
            </a:r>
            <a:r>
              <a:rPr lang="en" dirty="0"/>
              <a:t> HRS/ISS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Link external study’s cognitive assessment to harmonized HRS/ISS cognition measure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Demonstrate relationship of linked HRS/ISS cognition measure to</a:t>
            </a:r>
          </a:p>
          <a:p>
            <a:pPr marL="798513" lvl="2" indent="-342900" defTabSz="798513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030288" algn="l"/>
                <a:tab pos="1203325" algn="l"/>
              </a:tabLst>
            </a:pPr>
            <a:r>
              <a:rPr lang="en" sz="1800" dirty="0"/>
              <a:t>Cognitive decline (change over time)</a:t>
            </a:r>
          </a:p>
          <a:p>
            <a:pPr marL="798513" lvl="2" indent="-342900" defTabSz="798513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030288" algn="l"/>
                <a:tab pos="1203325" algn="l"/>
              </a:tabLst>
            </a:pPr>
            <a:r>
              <a:rPr lang="en" sz="1800" dirty="0"/>
              <a:t>Clinical, consensus dementia ratings</a:t>
            </a:r>
          </a:p>
          <a:p>
            <a:pPr marL="798513" lvl="2" indent="-342900" defTabSz="798513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030288" algn="l"/>
                <a:tab pos="1203325" algn="l"/>
              </a:tabLst>
            </a:pPr>
            <a:r>
              <a:rPr lang="en" sz="1800" dirty="0"/>
              <a:t>Neuropathological findings on brain autopsy</a:t>
            </a:r>
          </a:p>
          <a:p>
            <a:pPr marL="798513" lvl="2" indent="-342900" defTabSz="798513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030288" algn="l"/>
                <a:tab pos="1203325" algn="l"/>
              </a:tabLst>
            </a:pPr>
            <a:r>
              <a:rPr lang="en" sz="1800" dirty="0"/>
              <a:t>Cortical atrophy and other MRI findings</a:t>
            </a:r>
            <a:endParaRPr lang="en" dirty="0"/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Compare effects to those generated using longer neuropsychological assessment batteries</a:t>
            </a:r>
            <a:endParaRPr lang="en" sz="1800" dirty="0"/>
          </a:p>
          <a:p>
            <a:pPr marL="798513" lvl="1" indent="-342900" defTabSz="798513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030288" algn="l"/>
                <a:tab pos="1203325" algn="l"/>
              </a:tabLst>
            </a:pPr>
            <a:endParaRPr lang="en" sz="1800" dirty="0"/>
          </a:p>
          <a:p>
            <a:pPr marL="455613" lvl="2" defTabSz="798513">
              <a:spcAft>
                <a:spcPts val="0"/>
              </a:spcAft>
              <a:tabLst>
                <a:tab pos="1030288" algn="l"/>
                <a:tab pos="1203325" algn="l"/>
              </a:tabLst>
            </a:pPr>
            <a:endParaRPr lang="en" sz="1800" dirty="0"/>
          </a:p>
          <a:p>
            <a:pPr marL="798513" lvl="0" indent="-342900" defTabSz="798513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868177"/>
              </p:ext>
            </p:extLst>
          </p:nvPr>
        </p:nvGraphicFramePr>
        <p:xfrm>
          <a:off x="381000" y="438150"/>
          <a:ext cx="8458201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8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4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3C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Three cities study</a:t>
                      </a:r>
                    </a:p>
                    <a:p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(France)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MMSE &amp; </a:t>
                      </a:r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</a:rPr>
                        <a:t>Neuropsyc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battery</a:t>
                      </a:r>
                    </a:p>
                    <a:p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Cognitive decline, dementia ratings, MRI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Adult changes in thought</a:t>
                      </a:r>
                    </a:p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(US [Seattle])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CASI</a:t>
                      </a:r>
                    </a:p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Cognitive decline, dementia, neuropathology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ADAMS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Aging, Demographics and Memory Study (US)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Link HRS/ISS to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Neuropsyc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battery</a:t>
                      </a:r>
                    </a:p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Dementia ratings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ADNI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Alzheimer’s Disease Neuroimaging Initiative (US)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MMSE, ADAS-Cog,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Neuropsyc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battery</a:t>
                      </a:r>
                    </a:p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Dementia ratings, cognitive decline, MRI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MAP/MARS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Memory and Aging Project, Minority Aging Research Study (US [Chicago])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MMSE,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Neuropsyc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battery</a:t>
                      </a:r>
                    </a:p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Cognitive decline, dementia, neuropathology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SENAS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Spanish and English Assessment Scales project (US [Sacramento])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MMSE,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Neuropsyc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battery</a:t>
                      </a:r>
                    </a:p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Cognitive decline, limit setting on differential item functioning amelioration effects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WHICAP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Washington Heights, Hamilton Heights, Inwood Columbia Aging Project (US [New York])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MMSE,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Neuropsyc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battery</a:t>
                      </a:r>
                    </a:p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Cognitive decline, dementia, MRI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SOS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Some other study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We’re open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868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/>
              <a:t>Dissemination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dirty="0"/>
              <a:t>There already exists a well-established platform for sharing harmonized data from HRS-ISS: g2aging.org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We will prepare dissemination materials that are similar to be distributed on that platform; also GitHub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/>
              <a:t>Technical documents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/>
              <a:t>Code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/>
              <a:t>Data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1146C-15AF-5647-A572-1E24AC4141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52D660-9540-444E-BA8C-4B488B289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12" y="209550"/>
            <a:ext cx="8275988" cy="461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99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04BCDD-0C5B-7744-85F8-5E81669E9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600" dirty="0"/>
              <a:t>What is available for #</a:t>
            </a:r>
            <a:r>
              <a:rPr lang="en-US" sz="5600" dirty="0">
                <a:latin typeface="Symbol" pitchFamily="2" charset="2"/>
              </a:rPr>
              <a:t>Y</a:t>
            </a:r>
            <a:r>
              <a:rPr lang="en-US" sz="5600" dirty="0">
                <a:latin typeface="Times" pitchFamily="2" charset="0"/>
              </a:rPr>
              <a:t>MCA19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A8453-7B67-F94D-8549-1B532F7331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29185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PITCH project: Psychometric Integrative Technology for Cognitive Health Research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11700" y="1657349"/>
            <a:ext cx="8520600" cy="2911525"/>
          </a:xfrm>
        </p:spPr>
        <p:txBody>
          <a:bodyPr/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 response to RFA-AG-15-015 Enhancing Cross-National Research within the Health and Retirement Study Family of Studies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Harmonization, equating and validating cognitive assessments used in HRS and international sister studies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Suggesting alternative measures for good measurement of cognition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All secondary data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6146" name="Picture 2" descr="C:\WORK\PNG\logo-pit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666" y="209550"/>
            <a:ext cx="1126187" cy="108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96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264AAB-1C20-D84D-BAA2-47A903A006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ABC202-62CB-2A42-A0E8-22D01B6B4376}"/>
              </a:ext>
            </a:extLst>
          </p:cNvPr>
          <p:cNvSpPr txBox="1"/>
          <p:nvPr/>
        </p:nvSpPr>
        <p:spPr>
          <a:xfrm>
            <a:off x="346223" y="666750"/>
            <a:ext cx="8381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3" lvl="1" indent="-682625">
              <a:buAutoNum type="arabicPeriod"/>
            </a:pPr>
            <a:r>
              <a:rPr lang="en-US" sz="2400" dirty="0"/>
              <a:t>Data available for many countries from PITCH on box</a:t>
            </a:r>
          </a:p>
          <a:p>
            <a:pPr marL="690563" lvl="1" indent="-682625">
              <a:buAutoNum type="arabicPeriod"/>
            </a:pPr>
            <a:endParaRPr lang="en-US" sz="2400" dirty="0"/>
          </a:p>
          <a:p>
            <a:pPr marL="971550" lvl="4" indent="-230188">
              <a:buFont typeface="Arial" panose="020B0604020202020204" pitchFamily="34" charset="0"/>
              <a:buChar char="•"/>
            </a:pPr>
            <a:r>
              <a:rPr lang="en-US" sz="2400" dirty="0"/>
              <a:t>Harmonized* cognition indicators</a:t>
            </a:r>
          </a:p>
          <a:p>
            <a:pPr marL="971550" lvl="4" indent="-230188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71550" lvl="4" indent="-230188">
              <a:buFont typeface="Arial" panose="020B0604020202020204" pitchFamily="34" charset="0"/>
              <a:buChar char="•"/>
            </a:pPr>
            <a:r>
              <a:rPr lang="en-US" sz="2400" dirty="0"/>
              <a:t>Linked or aligned measures of overall cognition</a:t>
            </a:r>
          </a:p>
          <a:p>
            <a:pPr marL="971550" lvl="4" indent="-230188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71550" lvl="4" indent="-230188">
              <a:buFont typeface="Arial" panose="020B0604020202020204" pitchFamily="34" charset="0"/>
              <a:buChar char="•"/>
            </a:pPr>
            <a:r>
              <a:rPr lang="en-US" sz="2400" dirty="0"/>
              <a:t>Select demographics (age, sex)</a:t>
            </a:r>
          </a:p>
          <a:p>
            <a:pPr marL="971550" lvl="4" indent="-230188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71550" lvl="4" indent="-230188">
              <a:buFont typeface="Arial" panose="020B0604020202020204" pitchFamily="34" charset="0"/>
              <a:buChar char="•"/>
            </a:pPr>
            <a:r>
              <a:rPr lang="en-US" sz="2400" dirty="0"/>
              <a:t>Original study unique identifier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1F00AC-BC49-9F42-A65B-8EB42716F91D}"/>
              </a:ext>
            </a:extLst>
          </p:cNvPr>
          <p:cNvSpPr txBox="1"/>
          <p:nvPr/>
        </p:nvSpPr>
        <p:spPr>
          <a:xfrm>
            <a:off x="457200" y="4663216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In the sense of pre-statistical harmonization</a:t>
            </a:r>
          </a:p>
        </p:txBody>
      </p:sp>
    </p:spTree>
    <p:extLst>
      <p:ext uri="{BB962C8B-B14F-4D97-AF65-F5344CB8AC3E}">
        <p14:creationId xmlns:p14="http://schemas.microsoft.com/office/powerpoint/2010/main" val="3966730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FF53F2-C28B-3E44-8EB4-4AF5954245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217B19-121D-E14E-A768-23882C027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90550"/>
            <a:ext cx="7902372" cy="325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48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04BCDD-0C5B-7744-85F8-5E81669E9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A8453-7B67-F94D-8549-1B532F7331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18365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AB7721-3A96-9C4D-8715-23835D3219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6BC996-EFE3-AC4A-B19B-7A6C4DDF4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702619"/>
              </p:ext>
            </p:extLst>
          </p:nvPr>
        </p:nvGraphicFramePr>
        <p:xfrm>
          <a:off x="380999" y="361950"/>
          <a:ext cx="8091456" cy="402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38601">
                  <a:extLst>
                    <a:ext uri="{9D8B030D-6E8A-4147-A177-3AD203B41FA5}">
                      <a16:colId xmlns:a16="http://schemas.microsoft.com/office/drawing/2014/main" val="1556886552"/>
                    </a:ext>
                  </a:extLst>
                </a:gridCol>
                <a:gridCol w="4052855">
                  <a:extLst>
                    <a:ext uri="{9D8B030D-6E8A-4147-A177-3AD203B41FA5}">
                      <a16:colId xmlns:a16="http://schemas.microsoft.com/office/drawing/2014/main" val="3693476888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Harmonization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Griffith, L., van den Heuvel, E., Fortier, I., Hofer, S., Raina, P., </a:t>
                      </a: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Sohel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N., . . . Belleville, S. (2013). Harmonization of Cognitive Measures in Individual Participant Data and Aggregate Data Meta-Analysis: Agency for Healthcare Research and Quality. </a:t>
                      </a:r>
                      <a:r>
                        <a:rPr lang="en-US" sz="1400" b="0" i="0" u="sng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hlinkClick r:id="rId2"/>
                        </a:rPr>
                        <a:t>https://www.ncbi.nlm.nih.gov/books/NBK132553/</a:t>
                      </a:r>
                      <a:endParaRPr lang="en-US" sz="1400" b="0" i="0" u="sng" strike="noStrike" cap="none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Dorans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N. J. (2007). Linking scores from multiple health outcome instruments. </a:t>
                      </a:r>
                      <a:r>
                        <a:rPr lang="en-US" sz="1400" b="0" i="1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Quality of Life Research, 16</a:t>
                      </a: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(1), 85-94. </a:t>
                      </a:r>
                    </a:p>
                    <a:p>
                      <a:r>
                        <a:rPr lang="en-US" b="0" dirty="0">
                          <a:hlinkClick r:id="rId3"/>
                        </a:rPr>
                        <a:t>https://www.jstor.org/stable/40212575?seq=1#metadata_info_tab_contents</a:t>
                      </a:r>
                      <a:endParaRPr lang="en-US" b="0" dirty="0"/>
                    </a:p>
                    <a:p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Jones, R. N., &amp; Fonda, S. J. (2004). Use of an IRT-based latent variable model to link different forms of the CES-D from the Health and Retirement Study. Social Psychiatry and Psychiatric Epidemiology, 39(10), 828-835. 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  <a:hlinkClick r:id="rId4"/>
                        </a:rPr>
                        <a:t>https://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  <a:hlinkClick r:id="rId4"/>
                        </a:rPr>
                        <a:t>link.springer.com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  <a:hlinkClick r:id="rId4"/>
                        </a:rPr>
                        <a:t>/content/pdf/10.1007/s00127-004-0815-8.pdf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56702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800" dirty="0"/>
                        <a:t>Plausible Values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Asparouhov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T., &amp;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Muthén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B. (2010). Plausible values for latent variables using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Mplus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 Retrieved from </a:t>
                      </a:r>
                      <a:r>
                        <a:rPr lang="en-US" sz="1400" b="0" i="0" u="sng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hlinkClick r:id="rId5"/>
                        </a:rPr>
                        <a:t>http://www.statmodel.com/download/Plausible.pdf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821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9251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AB7721-3A96-9C4D-8715-23835D3219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6BC996-EFE3-AC4A-B19B-7A6C4DDF4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636096"/>
              </p:ext>
            </p:extLst>
          </p:nvPr>
        </p:nvGraphicFramePr>
        <p:xfrm>
          <a:off x="381001" y="224790"/>
          <a:ext cx="8091456" cy="4693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45728">
                  <a:extLst>
                    <a:ext uri="{9D8B030D-6E8A-4147-A177-3AD203B41FA5}">
                      <a16:colId xmlns:a16="http://schemas.microsoft.com/office/drawing/2014/main" val="1556886552"/>
                    </a:ext>
                  </a:extLst>
                </a:gridCol>
                <a:gridCol w="4045728">
                  <a:extLst>
                    <a:ext uri="{9D8B030D-6E8A-4147-A177-3AD203B41FA5}">
                      <a16:colId xmlns:a16="http://schemas.microsoft.com/office/drawing/2014/main" val="3693476888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Item response theory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Mellenbergh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G. J. (1994). Generalized linear item response theory. Psychological Bulletin, 115, 300-300.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140364"/>
                  </a:ext>
                </a:extLst>
              </a:tr>
              <a:tr h="533094">
                <a:tc>
                  <a:txBody>
                    <a:bodyPr/>
                    <a:lstStyle/>
                    <a:p>
                      <a:r>
                        <a:rPr lang="en-US" sz="2800" dirty="0"/>
                        <a:t>Alternative approaches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Muthén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B., &amp;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Asparouhov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T. (2014). IRT studies of many groups: the alignment method. Frontiers in Psychology, 5, 978. </a:t>
                      </a:r>
                      <a:r>
                        <a:rPr lang="en-US" sz="1400" b="0" i="0" u="sng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hlinkClick r:id="rId2"/>
                        </a:rPr>
                        <a:t>https://doi.org/10.3389/fpsyg.2014.00978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678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/>
                        <a:t>Cognition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Lezak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M., </a:t>
                      </a:r>
                      <a:r>
                        <a:rPr lang="en-US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Howieson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D., &amp; Loring, D. (2012). Neuropsychological assessment (5 ed.). New York: Oxford University Press.</a:t>
                      </a:r>
                    </a:p>
                    <a:p>
                      <a:endParaRPr lang="en-US" sz="12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Weir, D. R., </a:t>
                      </a:r>
                      <a:r>
                        <a:rPr lang="en-US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Langa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K. M., &amp; Ryan, L. H. (2019). Health and retirement study: 2016 harmonized cognitive assessment protocol (HCAP) study protocol summary. Retrieved from </a:t>
                      </a:r>
                      <a:r>
                        <a:rPr lang="en-US" sz="1200" b="0" i="0" u="sng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hlinkClick r:id="rId3"/>
                        </a:rPr>
                        <a:t>http://hrsonline.isr.umich.edu/modules/meta/hcap/2016/HRS_2016_HCAP_Protocol_Summary_011619.pdf</a:t>
                      </a:r>
                      <a:endParaRPr lang="en-US" sz="12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  <a:p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Weir, D., McCammon, R., Ryan, L., &amp; </a:t>
                      </a:r>
                      <a:r>
                        <a:rPr lang="en-US" sz="1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Langa</a:t>
                      </a: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K. (2014). Cognitive test selection for the harmonized cognitive assessment protocol. Retrieved from </a:t>
                      </a:r>
                      <a:r>
                        <a:rPr lang="en-US" sz="1200" b="0" i="0" u="sng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hlinkClick r:id="rId4"/>
                        </a:rPr>
                        <a:t>https://hrs.isr.umich.edu/sites/default/files/biblio/HCAP_testselection.pdf</a:t>
                      </a:r>
                      <a:endParaRPr lang="en-US" sz="12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92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33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88D3-7441-E04F-BDF7-98B4ACE57E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78CFBF-3FCF-3248-9551-426324F3D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152400"/>
            <a:ext cx="85598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76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122843" y="275016"/>
            <a:ext cx="9002400" cy="458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009775" lvl="0" indent="-2000250">
              <a:spcBef>
                <a:spcPts val="0"/>
              </a:spcBef>
              <a:buNone/>
              <a:tabLst>
                <a:tab pos="1820863" algn="l"/>
              </a:tabLst>
            </a:pPr>
            <a:r>
              <a:rPr lang="en" sz="2000" dirty="0">
                <a:solidFill>
                  <a:srgbClr val="FF0000"/>
                </a:solidFill>
              </a:rPr>
              <a:t>--- </a:t>
            </a:r>
            <a:r>
              <a:rPr lang="en" sz="2000" u="sng" dirty="0">
                <a:solidFill>
                  <a:srgbClr val="FF0000"/>
                </a:solidFill>
                <a:hlinkClick r:id="rId3"/>
              </a:rPr>
              <a:t>Studies with public data available</a:t>
            </a:r>
            <a:r>
              <a:rPr lang="en" sz="2000" dirty="0">
                <a:solidFill>
                  <a:srgbClr val="FF0000"/>
                </a:solidFill>
              </a:rPr>
              <a:t> ---</a:t>
            </a:r>
          </a:p>
          <a:p>
            <a:pPr marL="2009775" lvl="0" indent="-2000250">
              <a:spcBef>
                <a:spcPts val="0"/>
              </a:spcBef>
              <a:buNone/>
              <a:tabLst>
                <a:tab pos="1820863" algn="l"/>
              </a:tabLst>
            </a:pPr>
            <a:r>
              <a:rPr lang="en" sz="2000" dirty="0">
                <a:solidFill>
                  <a:schemeClr val="tx1"/>
                </a:solidFill>
              </a:rPr>
              <a:t>CHARLS	- China Health, Aging, and Retirement Longitudinal Study</a:t>
            </a:r>
          </a:p>
          <a:p>
            <a:pPr marL="2009775" lvl="0" indent="-2000250">
              <a:spcBef>
                <a:spcPts val="0"/>
              </a:spcBef>
              <a:buNone/>
              <a:tabLst>
                <a:tab pos="1820863" algn="l"/>
              </a:tabLst>
            </a:pPr>
            <a:r>
              <a:rPr lang="en" sz="2000" dirty="0">
                <a:solidFill>
                  <a:schemeClr val="dk1"/>
                </a:solidFill>
              </a:rPr>
              <a:t>CRELES	- Costa Rican Longevity and Healthy Aging Study</a:t>
            </a:r>
          </a:p>
          <a:p>
            <a:pPr marL="2009775" lvl="0" indent="-2000250">
              <a:spcBef>
                <a:spcPts val="0"/>
              </a:spcBef>
              <a:buNone/>
              <a:tabLst>
                <a:tab pos="1820863" algn="l"/>
              </a:tabLst>
            </a:pPr>
            <a:r>
              <a:rPr lang="en" sz="2000" dirty="0">
                <a:solidFill>
                  <a:schemeClr val="dk1"/>
                </a:solidFill>
              </a:rPr>
              <a:t>ELSA 	- English Longitudinal Study of Ageing</a:t>
            </a:r>
          </a:p>
          <a:p>
            <a:pPr marL="2009775" lvl="0" indent="-2000250">
              <a:spcBef>
                <a:spcPts val="0"/>
              </a:spcBef>
              <a:buNone/>
              <a:tabLst>
                <a:tab pos="1820863" algn="l"/>
              </a:tabLst>
            </a:pPr>
            <a:r>
              <a:rPr lang="en" sz="2000" dirty="0">
                <a:solidFill>
                  <a:schemeClr val="dk1"/>
                </a:solidFill>
              </a:rPr>
              <a:t>MHAS 	- Mexican Health and Ageing Study</a:t>
            </a:r>
          </a:p>
          <a:p>
            <a:pPr marL="2009775" lvl="0" indent="-2000250">
              <a:tabLst>
                <a:tab pos="1820863" algn="l"/>
              </a:tabLst>
            </a:pPr>
            <a:r>
              <a:rPr lang="en" sz="2000" dirty="0">
                <a:solidFill>
                  <a:schemeClr val="tx1"/>
                </a:solidFill>
              </a:rPr>
              <a:t>HAALSI	- The Health and Aging in Africa in three INDEPTH Communities</a:t>
            </a:r>
          </a:p>
          <a:p>
            <a:pPr marL="2009775" lvl="0" indent="-2000250">
              <a:spcBef>
                <a:spcPts val="0"/>
              </a:spcBef>
              <a:buNone/>
              <a:tabLst>
                <a:tab pos="1820863" algn="l"/>
              </a:tabLst>
            </a:pPr>
            <a:r>
              <a:rPr lang="en" sz="2000" dirty="0">
                <a:solidFill>
                  <a:schemeClr val="tx1"/>
                </a:solidFill>
              </a:rPr>
              <a:t>IFLS	- Indonesia Family Life Survey</a:t>
            </a:r>
            <a:endParaRPr lang="en" sz="2000" i="1" dirty="0">
              <a:solidFill>
                <a:schemeClr val="tx1"/>
              </a:solidFill>
            </a:endParaRPr>
          </a:p>
          <a:p>
            <a:pPr marL="2009775" lvl="0" indent="-2000250">
              <a:spcBef>
                <a:spcPts val="0"/>
              </a:spcBef>
              <a:buNone/>
              <a:tabLst>
                <a:tab pos="1820863" algn="l"/>
              </a:tabLst>
            </a:pPr>
            <a:r>
              <a:rPr lang="en" sz="2000" dirty="0">
                <a:solidFill>
                  <a:schemeClr val="tx1"/>
                </a:solidFill>
              </a:rPr>
              <a:t>JSTAR 	- Japanese Study on Aging and Retirement</a:t>
            </a:r>
          </a:p>
          <a:p>
            <a:pPr marL="2009775" lvl="0" indent="-2000250">
              <a:spcBef>
                <a:spcPts val="0"/>
              </a:spcBef>
              <a:buNone/>
              <a:tabLst>
                <a:tab pos="1820863" algn="l"/>
              </a:tabLst>
            </a:pPr>
            <a:r>
              <a:rPr lang="en" sz="2000" dirty="0">
                <a:solidFill>
                  <a:schemeClr val="dk1"/>
                </a:solidFill>
              </a:rPr>
              <a:t>KLoSA 	- Korean Longitudinal Study on Aging </a:t>
            </a:r>
          </a:p>
          <a:p>
            <a:pPr marL="2009775" lvl="0" indent="-2000250">
              <a:spcBef>
                <a:spcPts val="0"/>
              </a:spcBef>
              <a:buNone/>
              <a:tabLst>
                <a:tab pos="1820863" algn="l"/>
              </a:tabLst>
            </a:pPr>
            <a:r>
              <a:rPr lang="en" sz="2000" dirty="0"/>
              <a:t>LASI	- Longitudinal Aging Study in India </a:t>
            </a:r>
          </a:p>
          <a:p>
            <a:pPr marL="2009775" lvl="0" indent="-2000250">
              <a:spcBef>
                <a:spcPts val="0"/>
              </a:spcBef>
              <a:buNone/>
              <a:tabLst>
                <a:tab pos="1820863" algn="l"/>
              </a:tabLst>
            </a:pPr>
            <a:r>
              <a:rPr lang="en" sz="2000" dirty="0">
                <a:solidFill>
                  <a:schemeClr val="dk1"/>
                </a:solidFill>
              </a:rPr>
              <a:t>SAGE 	- Study on Global Ageing and Adult Health</a:t>
            </a:r>
          </a:p>
          <a:p>
            <a:pPr marL="2009775" lvl="0" indent="-2000250">
              <a:spcBef>
                <a:spcPts val="0"/>
              </a:spcBef>
              <a:buNone/>
              <a:tabLst>
                <a:tab pos="1820863" algn="l"/>
              </a:tabLst>
            </a:pPr>
            <a:r>
              <a:rPr lang="en" sz="2000" dirty="0">
                <a:solidFill>
                  <a:schemeClr val="dk1"/>
                </a:solidFill>
              </a:rPr>
              <a:t>SHARE 	- Survey of Health, Ageing, and Retirement in Europe</a:t>
            </a:r>
          </a:p>
          <a:p>
            <a:pPr marL="2009775" lvl="0" indent="-2000250">
              <a:spcBef>
                <a:spcPts val="0"/>
              </a:spcBef>
              <a:buNone/>
              <a:tabLst>
                <a:tab pos="1820863" algn="l"/>
              </a:tabLst>
            </a:pPr>
            <a:r>
              <a:rPr lang="en" sz="2000" dirty="0">
                <a:solidFill>
                  <a:schemeClr val="dk1"/>
                </a:solidFill>
              </a:rPr>
              <a:t>TILDA 	- The Irish Longitudinal Study on Ageing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86875" y="65050"/>
            <a:ext cx="9002400" cy="503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009775" indent="-1944688">
              <a:tabLst>
                <a:tab pos="1820863" algn="l"/>
              </a:tabLst>
            </a:pPr>
            <a:r>
              <a:rPr lang="en" sz="2000" dirty="0">
                <a:solidFill>
                  <a:srgbClr val="FF0000"/>
                </a:solidFill>
              </a:rPr>
              <a:t>--- Studies with limited data availability ---</a:t>
            </a:r>
          </a:p>
          <a:p>
            <a:pPr marL="2009775" indent="-1944688">
              <a:tabLst>
                <a:tab pos="1820863" algn="l"/>
              </a:tabLst>
            </a:pPr>
            <a:r>
              <a:rPr lang="en" sz="2000" dirty="0">
                <a:solidFill>
                  <a:srgbClr val="B7B7B7"/>
                </a:solidFill>
              </a:rPr>
              <a:t>CLSA	- Canadian Longitudinal Study on Aging</a:t>
            </a:r>
          </a:p>
          <a:p>
            <a:pPr marL="2009775" lvl="0" indent="-1944688">
              <a:tabLst>
                <a:tab pos="1820863" algn="l"/>
              </a:tabLst>
            </a:pPr>
            <a:r>
              <a:rPr lang="en" sz="2000" dirty="0">
                <a:solidFill>
                  <a:srgbClr val="CCCCCC"/>
                </a:solidFill>
              </a:rPr>
              <a:t>NZHART	- New Zealand Health and Aging Research Team</a:t>
            </a:r>
          </a:p>
          <a:p>
            <a:pPr marL="2009775" lvl="0" indent="-1944688">
              <a:spcBef>
                <a:spcPts val="0"/>
              </a:spcBef>
              <a:buNone/>
              <a:tabLst>
                <a:tab pos="1820863" algn="l"/>
              </a:tabLst>
            </a:pPr>
            <a:r>
              <a:rPr lang="en" sz="2000" dirty="0">
                <a:solidFill>
                  <a:srgbClr val="FF0000"/>
                </a:solidFill>
              </a:rPr>
              <a:t>--- Studies in development ---</a:t>
            </a:r>
          </a:p>
          <a:p>
            <a:pPr marL="2009775" lvl="0" indent="-1944688">
              <a:spcBef>
                <a:spcPts val="0"/>
              </a:spcBef>
              <a:buNone/>
              <a:tabLst>
                <a:tab pos="1820863" algn="l"/>
              </a:tabLst>
            </a:pPr>
            <a:r>
              <a:rPr lang="en" sz="2000" dirty="0">
                <a:solidFill>
                  <a:srgbClr val="B7B7B7"/>
                </a:solidFill>
              </a:rPr>
              <a:t>ELSI	- Estudo Longitudinal da Saúde e Bem-Estar dos Idosos </a:t>
            </a:r>
            <a:r>
              <a:rPr lang="en" sz="2000" dirty="0" err="1">
                <a:solidFill>
                  <a:srgbClr val="B7B7B7"/>
                </a:solidFill>
              </a:rPr>
              <a:t>Brasileiros</a:t>
            </a:r>
            <a:r>
              <a:rPr lang="en" sz="2000" dirty="0">
                <a:solidFill>
                  <a:srgbClr val="B7B7B7"/>
                </a:solidFill>
              </a:rPr>
              <a:t> [The Brazilian Longitudinal Study of Aging (ELSI-BRASIL)]</a:t>
            </a:r>
          </a:p>
          <a:p>
            <a:pPr marL="2009775" indent="-1944688">
              <a:tabLst>
                <a:tab pos="1820863" algn="l"/>
              </a:tabLst>
            </a:pPr>
            <a:r>
              <a:rPr lang="en" sz="2000" dirty="0">
                <a:solidFill>
                  <a:srgbClr val="B7B7B7"/>
                </a:solidFill>
              </a:rPr>
              <a:t>HAGIS	- Healthy Ageing in Scotland</a:t>
            </a:r>
          </a:p>
          <a:p>
            <a:pPr marL="2009775" lvl="0" indent="-1944688">
              <a:spcBef>
                <a:spcPts val="0"/>
              </a:spcBef>
              <a:buNone/>
              <a:tabLst>
                <a:tab pos="1820863" algn="l"/>
              </a:tabLst>
            </a:pPr>
            <a:r>
              <a:rPr lang="en" sz="2000" dirty="0">
                <a:solidFill>
                  <a:srgbClr val="B7B7B7"/>
                </a:solidFill>
              </a:rPr>
              <a:t>HART	- Panel Survey and Study on Health Aging and Retirement in Thailand</a:t>
            </a:r>
          </a:p>
          <a:p>
            <a:pPr marL="2009775" lvl="0" indent="-1944688">
              <a:spcBef>
                <a:spcPts val="0"/>
              </a:spcBef>
              <a:buNone/>
              <a:tabLst>
                <a:tab pos="1820863" algn="l"/>
              </a:tabLst>
            </a:pPr>
            <a:r>
              <a:rPr lang="en" sz="2000" dirty="0">
                <a:solidFill>
                  <a:srgbClr val="B7B7B7"/>
                </a:solidFill>
              </a:rPr>
              <a:t>MARS	- Malaysia Ageing and Retirement Survey</a:t>
            </a:r>
          </a:p>
          <a:p>
            <a:pPr marL="2009775" lvl="0" indent="-1944688">
              <a:spcBef>
                <a:spcPts val="0"/>
              </a:spcBef>
              <a:buNone/>
              <a:tabLst>
                <a:tab pos="1820863" algn="l"/>
              </a:tabLst>
            </a:pPr>
            <a:r>
              <a:rPr lang="en" sz="2000" dirty="0">
                <a:solidFill>
                  <a:srgbClr val="B7B7B7"/>
                </a:solidFill>
              </a:rPr>
              <a:t>NICOLA	- Northern Ireland Cohort for the Longitudinal Study of Ageing</a:t>
            </a:r>
          </a:p>
          <a:p>
            <a:pPr marL="2009775" lvl="0" indent="-1944688">
              <a:spcBef>
                <a:spcPts val="0"/>
              </a:spcBef>
              <a:buNone/>
              <a:tabLst>
                <a:tab pos="1820863" algn="l"/>
              </a:tabLst>
            </a:pPr>
            <a:r>
              <a:rPr lang="en" sz="2000" dirty="0">
                <a:solidFill>
                  <a:srgbClr val="B7B7B7"/>
                </a:solidFill>
              </a:rPr>
              <a:t>THSLS	- The Scottish Longitudinal Survey of Ageing</a:t>
            </a:r>
          </a:p>
          <a:p>
            <a:pPr marL="2009775" lvl="0" indent="-1944688">
              <a:spcBef>
                <a:spcPts val="0"/>
              </a:spcBef>
              <a:buNone/>
              <a:tabLst>
                <a:tab pos="1820863" algn="l"/>
              </a:tabLst>
            </a:pPr>
            <a:endParaRPr lang="en" sz="2000" dirty="0">
              <a:solidFill>
                <a:srgbClr val="B7B7B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15775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04BCDD-0C5B-7744-85F8-5E81669E9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goal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A8453-7B67-F94D-8549-1B532F7331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281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264AAB-1C20-D84D-BAA2-47A903A006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ABC202-62CB-2A42-A0E8-22D01B6B4376}"/>
              </a:ext>
            </a:extLst>
          </p:cNvPr>
          <p:cNvSpPr txBox="1"/>
          <p:nvPr/>
        </p:nvSpPr>
        <p:spPr>
          <a:xfrm>
            <a:off x="304801" y="285750"/>
            <a:ext cx="8381999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3" lvl="1" indent="-682625">
              <a:spcAft>
                <a:spcPts val="1800"/>
              </a:spcAft>
              <a:buAutoNum type="arabicPeriod"/>
            </a:pPr>
            <a:r>
              <a:rPr lang="en-US" sz="3600" dirty="0"/>
              <a:t>Linked cognition scores non-specialists can use in applied research</a:t>
            </a:r>
          </a:p>
          <a:p>
            <a:pPr marL="690563" lvl="1" indent="-682625">
              <a:spcAft>
                <a:spcPts val="1800"/>
              </a:spcAft>
              <a:buAutoNum type="arabicPeriod"/>
            </a:pPr>
            <a:r>
              <a:rPr lang="en-US" sz="3600" dirty="0"/>
              <a:t>Tools (software) for linking</a:t>
            </a:r>
          </a:p>
          <a:p>
            <a:pPr marL="690563" lvl="1" indent="-682625">
              <a:spcAft>
                <a:spcPts val="1800"/>
              </a:spcAft>
              <a:buAutoNum type="arabicPeriod"/>
            </a:pPr>
            <a:r>
              <a:rPr lang="en-US" sz="3600" dirty="0"/>
              <a:t>Transparent methods</a:t>
            </a:r>
          </a:p>
          <a:p>
            <a:pPr marL="690563" lvl="1" indent="-682625">
              <a:spcAft>
                <a:spcPts val="1800"/>
              </a:spcAft>
              <a:buFontTx/>
              <a:buAutoNum type="arabicPeriod"/>
            </a:pPr>
            <a:r>
              <a:rPr lang="en-US" sz="3600" dirty="0"/>
              <a:t>Some evidence on limits of reliability and validity of these scores</a:t>
            </a:r>
          </a:p>
        </p:txBody>
      </p:sp>
    </p:spTree>
    <p:extLst>
      <p:ext uri="{BB962C8B-B14F-4D97-AF65-F5344CB8AC3E}">
        <p14:creationId xmlns:p14="http://schemas.microsoft.com/office/powerpoint/2010/main" val="3566527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04BCDD-0C5B-7744-85F8-5E81669E9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Preliminary</a:t>
            </a:r>
            <a:br>
              <a:rPr lang="en-US" sz="8000" dirty="0"/>
            </a:br>
            <a:r>
              <a:rPr lang="en-US" sz="8000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A8453-7B67-F94D-8549-1B532F7331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2536915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4818</TotalTime>
  <Words>1001</Words>
  <Application>Microsoft Macintosh PowerPoint</Application>
  <PresentationFormat>On-screen Show (16:9)</PresentationFormat>
  <Paragraphs>224</Paragraphs>
  <Slides>34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Courier New</vt:lpstr>
      <vt:lpstr>Symbol</vt:lpstr>
      <vt:lpstr>Times</vt:lpstr>
      <vt:lpstr>Times New Roman</vt:lpstr>
      <vt:lpstr>simple-light-2</vt:lpstr>
      <vt:lpstr>​The PITCH Project Cross-National Harmonization of Mental Status and Cognitive Performance Data:  Suitability for Comparative Epidemiologic Research</vt:lpstr>
      <vt:lpstr>PITCH Project Team</vt:lpstr>
      <vt:lpstr>The PITCH project: Psychometric Integrative Technology for Cognitive Health Research </vt:lpstr>
      <vt:lpstr>PowerPoint Presentation</vt:lpstr>
      <vt:lpstr>PowerPoint Presentation</vt:lpstr>
      <vt:lpstr>PowerPoint Presentation</vt:lpstr>
      <vt:lpstr>End goal</vt:lpstr>
      <vt:lpstr>PowerPoint Presentation</vt:lpstr>
      <vt:lpstr>Preliminary results</vt:lpstr>
      <vt:lpstr>Detailed protocol document</vt:lpstr>
      <vt:lpstr>PowerPoint Presentation</vt:lpstr>
      <vt:lpstr>Protocol</vt:lpstr>
      <vt:lpstr>PowerPoint Presentation</vt:lpstr>
      <vt:lpstr>NEAT Linking</vt:lpstr>
      <vt:lpstr>PowerPoint Presentation</vt:lpstr>
      <vt:lpstr>Good news and areas for further investigation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Ongoing work</vt:lpstr>
      <vt:lpstr>PowerPoint Presentation</vt:lpstr>
      <vt:lpstr>Suitability for Comparative Epidemiologic Research </vt:lpstr>
      <vt:lpstr>Validation Plan</vt:lpstr>
      <vt:lpstr>PowerPoint Presentation</vt:lpstr>
      <vt:lpstr>Dissemination</vt:lpstr>
      <vt:lpstr>PowerPoint Presentation</vt:lpstr>
      <vt:lpstr>What is available for #YMCA19</vt:lpstr>
      <vt:lpstr>PowerPoint Presentation</vt:lpstr>
      <vt:lpstr>PowerPoint Presentation</vt:lpstr>
      <vt:lpstr>Key references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Harmonizing Measurements Across Studies of Dementia and Cognitive Aging</dc:title>
  <dc:creator>Richard Jones</dc:creator>
  <cp:lastModifiedBy>Jones, Rich</cp:lastModifiedBy>
  <cp:revision>81</cp:revision>
  <dcterms:modified xsi:type="dcterms:W3CDTF">2019-08-19T16:22:09Z</dcterms:modified>
</cp:coreProperties>
</file>