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77" r:id="rId3"/>
    <p:sldId id="257" r:id="rId4"/>
    <p:sldId id="258" r:id="rId5"/>
    <p:sldId id="259" r:id="rId6"/>
    <p:sldId id="261" r:id="rId7"/>
    <p:sldId id="260" r:id="rId8"/>
    <p:sldId id="262" r:id="rId9"/>
    <p:sldId id="264" r:id="rId10"/>
    <p:sldId id="263" r:id="rId11"/>
    <p:sldId id="266" r:id="rId12"/>
    <p:sldId id="265" r:id="rId13"/>
    <p:sldId id="267" r:id="rId14"/>
    <p:sldId id="275" r:id="rId15"/>
    <p:sldId id="269" r:id="rId16"/>
    <p:sldId id="274" r:id="rId17"/>
    <p:sldId id="273" r:id="rId18"/>
    <p:sldId id="268" r:id="rId19"/>
    <p:sldId id="276" r:id="rId20"/>
    <p:sldId id="270" r:id="rId21"/>
    <p:sldId id="271"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612" autoAdjust="0"/>
  </p:normalViewPr>
  <p:slideViewPr>
    <p:cSldViewPr snapToGrid="0" showGuides="1">
      <p:cViewPr varScale="1">
        <p:scale>
          <a:sx n="58" d="100"/>
          <a:sy n="58" d="100"/>
        </p:scale>
        <p:origin x="-752" y="-112"/>
      </p:cViewPr>
      <p:guideLst>
        <p:guide orient="horz" pos="2160"/>
        <p:guide pos="384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E893E-D0D6-4774-AB15-6341E0E3A37A}" type="datetimeFigureOut">
              <a:rPr lang="en-US" smtClean="0"/>
              <a:t>6/10/14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1FFFDC-B2E5-447B-98F6-1E1ACDBC3ABA}" type="slidenum">
              <a:rPr lang="en-US" smtClean="0"/>
              <a:t>‹#›</a:t>
            </a:fld>
            <a:endParaRPr lang="en-US"/>
          </a:p>
        </p:txBody>
      </p:sp>
    </p:spTree>
    <p:extLst>
      <p:ext uri="{BB962C8B-B14F-4D97-AF65-F5344CB8AC3E}">
        <p14:creationId xmlns:p14="http://schemas.microsoft.com/office/powerpoint/2010/main" val="2603865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3</a:t>
            </a:fld>
            <a:endParaRPr lang="en-US"/>
          </a:p>
        </p:txBody>
      </p:sp>
    </p:spTree>
    <p:extLst>
      <p:ext uri="{BB962C8B-B14F-4D97-AF65-F5344CB8AC3E}">
        <p14:creationId xmlns:p14="http://schemas.microsoft.com/office/powerpoint/2010/main" val="182138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Minority elders</a:t>
            </a:r>
            <a:r>
              <a:rPr lang="en-US" baseline="0" dirty="0" smtClean="0"/>
              <a:t> coming from the Indian &amp; WSU</a:t>
            </a:r>
          </a:p>
          <a:p>
            <a:pPr marL="171450" indent="-171450">
              <a:buFont typeface="Arial" panose="020B0604020202020204" pitchFamily="34" charset="0"/>
              <a:buChar char="•"/>
            </a:pPr>
            <a:r>
              <a:rPr lang="en-US" dirty="0" smtClean="0"/>
              <a:t>76% female, 24% Black</a:t>
            </a: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11</a:t>
            </a:fld>
            <a:endParaRPr lang="en-US"/>
          </a:p>
        </p:txBody>
      </p:sp>
    </p:spTree>
    <p:extLst>
      <p:ext uri="{BB962C8B-B14F-4D97-AF65-F5344CB8AC3E}">
        <p14:creationId xmlns:p14="http://schemas.microsoft.com/office/powerpoint/2010/main" val="3209512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12</a:t>
            </a:fld>
            <a:endParaRPr lang="en-US"/>
          </a:p>
        </p:txBody>
      </p:sp>
    </p:spTree>
    <p:extLst>
      <p:ext uri="{BB962C8B-B14F-4D97-AF65-F5344CB8AC3E}">
        <p14:creationId xmlns:p14="http://schemas.microsoft.com/office/powerpoint/2010/main" val="1451653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Prior to the first annual follow-up, a 60% random sample of persons who were compliant with baseline training completed 8 of 10 sessions) were randomized to a booster training arm</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Because persons randomized to booster training had to be compliant with their initial training, the sample of persons who were initially randomized to training but not to booster is overrepresented by persons who were noncompliant with initial training</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Roughly 200 persons per group (</a:t>
            </a:r>
            <a:r>
              <a:rPr lang="en-US" sz="1200" b="0" i="0" u="none" strike="noStrike" kern="1200" baseline="0" dirty="0" err="1" smtClean="0">
                <a:solidFill>
                  <a:schemeClr val="tx1"/>
                </a:solidFill>
                <a:latin typeface="+mn-lt"/>
                <a:ea typeface="+mn-ea"/>
                <a:cs typeface="+mn-cs"/>
              </a:rPr>
              <a:t>ie</a:t>
            </a:r>
            <a:r>
              <a:rPr lang="en-US" sz="1200" b="0" i="0" u="none" strike="noStrike" kern="1200" baseline="0" dirty="0" smtClean="0">
                <a:solidFill>
                  <a:schemeClr val="tx1"/>
                </a:solidFill>
                <a:latin typeface="+mn-lt"/>
                <a:ea typeface="+mn-ea"/>
                <a:cs typeface="+mn-cs"/>
              </a:rPr>
              <a:t>, memory, reasoning, speed, control)</a:t>
            </a: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14</a:t>
            </a:fld>
            <a:endParaRPr lang="en-US"/>
          </a:p>
        </p:txBody>
      </p:sp>
    </p:spTree>
    <p:extLst>
      <p:ext uri="{BB962C8B-B14F-4D97-AF65-F5344CB8AC3E}">
        <p14:creationId xmlns:p14="http://schemas.microsoft.com/office/powerpoint/2010/main" val="1059670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MMSE and vision</a:t>
            </a:r>
            <a:r>
              <a:rPr lang="en-US" baseline="0" dirty="0" smtClean="0"/>
              <a:t> test were administered at the screening visit but not measured again until the 2</a:t>
            </a:r>
            <a:r>
              <a:rPr lang="en-US" baseline="30000" dirty="0" smtClean="0"/>
              <a:t>nd</a:t>
            </a:r>
            <a:r>
              <a:rPr lang="en-US" baseline="0" dirty="0" smtClean="0"/>
              <a:t> annual</a:t>
            </a: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20</a:t>
            </a:fld>
            <a:endParaRPr lang="en-US"/>
          </a:p>
        </p:txBody>
      </p:sp>
    </p:spTree>
    <p:extLst>
      <p:ext uri="{BB962C8B-B14F-4D97-AF65-F5344CB8AC3E}">
        <p14:creationId xmlns:p14="http://schemas.microsoft.com/office/powerpoint/2010/main" val="3516039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Height &amp; weight, Grip, Turn 360 – NOT measured at post-test or 1</a:t>
            </a:r>
            <a:r>
              <a:rPr lang="en-US" baseline="30000" dirty="0" smtClean="0"/>
              <a:t>st</a:t>
            </a:r>
            <a:r>
              <a:rPr lang="en-US" baseline="0" dirty="0" smtClean="0"/>
              <a:t> annual</a:t>
            </a:r>
          </a:p>
          <a:p>
            <a:pPr marL="228600" indent="-228600">
              <a:buAutoNum type="arabicPeriod"/>
            </a:pPr>
            <a:r>
              <a:rPr lang="en-US" baseline="0" dirty="0" smtClean="0"/>
              <a:t>BP &amp; pulse / OTDL, driving, </a:t>
            </a:r>
            <a:r>
              <a:rPr lang="en-US" baseline="0" dirty="0" err="1" smtClean="0"/>
              <a:t>lifespace</a:t>
            </a:r>
            <a:r>
              <a:rPr lang="en-US" baseline="0" dirty="0" smtClean="0"/>
              <a:t>, # of falls, health conditions, utilization &amp; insurance info were not collected at PT</a:t>
            </a: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21</a:t>
            </a:fld>
            <a:endParaRPr lang="en-US"/>
          </a:p>
        </p:txBody>
      </p:sp>
    </p:spTree>
    <p:extLst>
      <p:ext uri="{BB962C8B-B14F-4D97-AF65-F5344CB8AC3E}">
        <p14:creationId xmlns:p14="http://schemas.microsoft.com/office/powerpoint/2010/main" val="362129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SF-36 &amp; CESD were not collected at PT</a:t>
            </a:r>
          </a:p>
          <a:p>
            <a:pPr marL="228600" indent="-228600">
              <a:buAutoNum type="arabicPeriod"/>
            </a:pPr>
            <a:r>
              <a:rPr lang="en-US" dirty="0" smtClean="0"/>
              <a:t>Medication audit not collected at PT or 1</a:t>
            </a:r>
            <a:r>
              <a:rPr lang="en-US" baseline="30000" dirty="0" smtClean="0"/>
              <a:t>st</a:t>
            </a:r>
            <a:r>
              <a:rPr lang="en-US" dirty="0" smtClean="0"/>
              <a:t> annual</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71FFFDC-B2E5-447B-98F6-1E1ACDBC3ABA}" type="slidenum">
              <a:rPr lang="en-US" smtClean="0"/>
              <a:t>22</a:t>
            </a:fld>
            <a:endParaRPr lang="en-US"/>
          </a:p>
        </p:txBody>
      </p:sp>
    </p:spTree>
    <p:extLst>
      <p:ext uri="{BB962C8B-B14F-4D97-AF65-F5344CB8AC3E}">
        <p14:creationId xmlns:p14="http://schemas.microsoft.com/office/powerpoint/2010/main" val="4111369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6/10/14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6/10/14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6/10/14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6/10/14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t>ACTIVE Design</a:t>
            </a:r>
            <a:endParaRPr lang="en-US" sz="8000" dirty="0"/>
          </a:p>
        </p:txBody>
      </p:sp>
      <p:sp>
        <p:nvSpPr>
          <p:cNvPr id="3" name="Subtitle 2"/>
          <p:cNvSpPr>
            <a:spLocks noGrp="1"/>
          </p:cNvSpPr>
          <p:nvPr>
            <p:ph type="subTitle" idx="1"/>
          </p:nvPr>
        </p:nvSpPr>
        <p:spPr/>
        <p:txBody>
          <a:bodyPr>
            <a:normAutofit/>
          </a:bodyPr>
          <a:lstStyle/>
          <a:p>
            <a:r>
              <a:rPr lang="en-US" sz="2800" dirty="0" smtClean="0"/>
              <a:t>Sites, Sampling, Replicates, and Follow-up</a:t>
            </a:r>
            <a:endParaRPr lang="en-US" sz="2800" dirty="0"/>
          </a:p>
        </p:txBody>
      </p:sp>
    </p:spTree>
    <p:extLst>
      <p:ext uri="{BB962C8B-B14F-4D97-AF65-F5344CB8AC3E}">
        <p14:creationId xmlns:p14="http://schemas.microsoft.com/office/powerpoint/2010/main" val="11557380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Penn State University</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a:t>R</a:t>
            </a:r>
            <a:r>
              <a:rPr lang="en-US" sz="2800" dirty="0" smtClean="0"/>
              <a:t>ecruited </a:t>
            </a:r>
            <a:r>
              <a:rPr lang="en-US" sz="2800" dirty="0"/>
              <a:t>from the enrollment files of a state-funded pharmaceutical assistance program for low-income elders, called PACE.</a:t>
            </a:r>
            <a:endParaRPr lang="en-US" sz="3600" dirty="0"/>
          </a:p>
          <a:p>
            <a:endParaRPr lang="en-US" sz="2800" dirty="0"/>
          </a:p>
        </p:txBody>
      </p:sp>
    </p:spTree>
    <p:extLst>
      <p:ext uri="{BB962C8B-B14F-4D97-AF65-F5344CB8AC3E}">
        <p14:creationId xmlns:p14="http://schemas.microsoft.com/office/powerpoint/2010/main" val="1270924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 by site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8976157"/>
              </p:ext>
            </p:extLst>
          </p:nvPr>
        </p:nvGraphicFramePr>
        <p:xfrm>
          <a:off x="502918" y="2336799"/>
          <a:ext cx="11364404" cy="2282128"/>
        </p:xfrm>
        <a:graphic>
          <a:graphicData uri="http://schemas.openxmlformats.org/drawingml/2006/table">
            <a:tbl>
              <a:tblPr firstRow="1" bandRow="1">
                <a:tableStyleId>{5C22544A-7EE6-4342-B048-85BDC9FD1C3A}</a:tableStyleId>
              </a:tblPr>
              <a:tblGrid>
                <a:gridCol w="2216486"/>
                <a:gridCol w="1727701"/>
                <a:gridCol w="1392754"/>
                <a:gridCol w="1755572"/>
                <a:gridCol w="1462977"/>
                <a:gridCol w="1439569"/>
                <a:gridCol w="1369345"/>
              </a:tblGrid>
              <a:tr h="435653">
                <a:tc>
                  <a:txBody>
                    <a:bodyPr/>
                    <a:lstStyle/>
                    <a:p>
                      <a:pPr marL="0" marR="0">
                        <a:lnSpc>
                          <a:spcPct val="107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 </a:t>
                      </a:r>
                    </a:p>
                  </a:txBody>
                  <a:tcPr marL="68580" marR="68580" marT="0" marB="0"/>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UAB</a:t>
                      </a:r>
                    </a:p>
                  </a:txBody>
                  <a:tcPr marL="68580" marR="68580" marT="0" marB="0" anchor="ctr"/>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IU</a:t>
                      </a:r>
                    </a:p>
                  </a:txBody>
                  <a:tcPr marL="68580" marR="68580" marT="0" marB="0" anchor="ctr"/>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Hebrew</a:t>
                      </a:r>
                    </a:p>
                  </a:txBody>
                  <a:tcPr marL="68580" marR="68580" marT="0" marB="0" anchor="ctr"/>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JHU</a:t>
                      </a:r>
                    </a:p>
                  </a:txBody>
                  <a:tcPr marL="68580" marR="68580" marT="0" marB="0" anchor="ctr"/>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WSU</a:t>
                      </a:r>
                    </a:p>
                  </a:txBody>
                  <a:tcPr marL="68580" marR="68580" marT="0" marB="0" anchor="ctr"/>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PSU</a:t>
                      </a:r>
                    </a:p>
                  </a:txBody>
                  <a:tcPr marL="68580" marR="68580" marT="0" marB="0" anchor="ctr"/>
                </a:tc>
              </a:tr>
              <a:tr h="591266">
                <a:tc>
                  <a:txBody>
                    <a:bodyPr/>
                    <a:lstStyle/>
                    <a:p>
                      <a:pPr marL="0" marR="0">
                        <a:lnSpc>
                          <a:spcPct val="107000"/>
                        </a:lnSpc>
                        <a:spcBef>
                          <a:spcPts val="0"/>
                        </a:spcBef>
                        <a:spcAft>
                          <a:spcPts val="0"/>
                        </a:spcAft>
                      </a:pPr>
                      <a:r>
                        <a:rPr lang="en-US" sz="1600" dirty="0">
                          <a:effectLst/>
                          <a:latin typeface="+mj-lt"/>
                          <a:ea typeface="Calibri" panose="020F0502020204030204" pitchFamily="34" charset="0"/>
                          <a:cs typeface="Times New Roman" panose="02020603050405020304" pitchFamily="18" charset="0"/>
                        </a:rPr>
                        <a:t>Age, M (SD) </a:t>
                      </a:r>
                      <a:r>
                        <a:rPr lang="en-US" sz="1600" dirty="0" smtClean="0">
                          <a:effectLst/>
                          <a:latin typeface="+mj-lt"/>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   Range</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72.2 (5.3) </a:t>
                      </a:r>
                      <a:endParaRPr lang="en-US" sz="1800" dirty="0" smtClean="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65-88</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73.6</a:t>
                      </a:r>
                      <a:r>
                        <a:rPr lang="en-US" sz="1800" baseline="0" dirty="0" smtClean="0">
                          <a:effectLst/>
                          <a:latin typeface="+mj-lt"/>
                          <a:ea typeface="Calibri" panose="020F0502020204030204" pitchFamily="34" charset="0"/>
                          <a:cs typeface="Times New Roman" panose="02020603050405020304" pitchFamily="18" charset="0"/>
                        </a:rPr>
                        <a:t> (6.0)</a:t>
                      </a:r>
                      <a:r>
                        <a:rPr lang="en-US" sz="1800" dirty="0" smtClean="0">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65-91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77.1</a:t>
                      </a:r>
                      <a:r>
                        <a:rPr lang="en-US" sz="1800" baseline="0" dirty="0" smtClean="0">
                          <a:effectLst/>
                          <a:latin typeface="+mj-lt"/>
                          <a:ea typeface="Calibri" panose="020F0502020204030204" pitchFamily="34" charset="0"/>
                          <a:cs typeface="Times New Roman" panose="02020603050405020304" pitchFamily="18" charset="0"/>
                        </a:rPr>
                        <a:t> (6.6)</a:t>
                      </a:r>
                      <a:r>
                        <a:rPr lang="en-US" sz="1800" dirty="0" smtClean="0">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65-94</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72.4 (5.2) </a:t>
                      </a:r>
                      <a:endParaRPr lang="en-US" sz="1800" dirty="0" smtClean="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65-89</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73.1 </a:t>
                      </a:r>
                      <a:r>
                        <a:rPr lang="en-US" sz="1800" dirty="0">
                          <a:effectLst/>
                          <a:latin typeface="+mj-lt"/>
                          <a:ea typeface="Calibri" panose="020F0502020204030204" pitchFamily="34" charset="0"/>
                          <a:cs typeface="Times New Roman" panose="02020603050405020304" pitchFamily="18" charset="0"/>
                        </a:rPr>
                        <a:t>(5.4) </a:t>
                      </a:r>
                      <a:endParaRPr lang="en-US" sz="1800" dirty="0" smtClean="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65-89</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73.8 </a:t>
                      </a:r>
                      <a:r>
                        <a:rPr lang="en-US" sz="1800" dirty="0">
                          <a:effectLst/>
                          <a:latin typeface="+mj-lt"/>
                          <a:ea typeface="Calibri" panose="020F0502020204030204" pitchFamily="34" charset="0"/>
                          <a:cs typeface="Times New Roman" panose="02020603050405020304" pitchFamily="18" charset="0"/>
                        </a:rPr>
                        <a:t>(5.4) </a:t>
                      </a:r>
                      <a:endParaRPr lang="en-US" sz="1800" dirty="0" smtClean="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65-91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r>
              <a:tr h="324601">
                <a:tc>
                  <a:txBody>
                    <a:bodyPr/>
                    <a:lstStyle/>
                    <a:p>
                      <a:pPr marL="0" marR="0">
                        <a:lnSpc>
                          <a:spcPct val="107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Female</a:t>
                      </a:r>
                      <a:r>
                        <a:rPr lang="en-US" sz="1600" dirty="0">
                          <a:effectLst/>
                          <a:latin typeface="+mj-lt"/>
                          <a:ea typeface="Calibri" panose="020F0502020204030204" pitchFamily="34" charset="0"/>
                          <a:cs typeface="Times New Roman" panose="02020603050405020304" pitchFamily="18" charset="0"/>
                        </a:rPr>
                        <a:t>, %</a:t>
                      </a: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61.6</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77.1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73.1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86.7</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75.4</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84.1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r>
              <a:tr h="286351">
                <a:tc>
                  <a:txBody>
                    <a:bodyPr/>
                    <a:lstStyle/>
                    <a:p>
                      <a:pPr marL="0" marR="0">
                        <a:lnSpc>
                          <a:spcPct val="107000"/>
                        </a:lnSpc>
                        <a:spcBef>
                          <a:spcPts val="0"/>
                        </a:spcBef>
                        <a:spcAft>
                          <a:spcPts val="0"/>
                        </a:spcAft>
                      </a:pPr>
                      <a:r>
                        <a:rPr lang="en-US" sz="1600">
                          <a:effectLst/>
                          <a:latin typeface="+mj-lt"/>
                          <a:ea typeface="Calibri" panose="020F0502020204030204" pitchFamily="34" charset="0"/>
                          <a:cs typeface="Times New Roman" panose="02020603050405020304" pitchFamily="18" charset="0"/>
                        </a:rPr>
                        <a:t>White, %</a:t>
                      </a: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92.6</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59.1</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95.3</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67.3</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35.9</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94.3</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r>
              <a:tr h="637086">
                <a:tc>
                  <a:txBody>
                    <a:bodyPr/>
                    <a:lstStyle/>
                    <a:p>
                      <a:pPr marL="0" marR="0">
                        <a:lnSpc>
                          <a:spcPct val="107000"/>
                        </a:lnSpc>
                        <a:spcBef>
                          <a:spcPts val="0"/>
                        </a:spcBef>
                        <a:spcAft>
                          <a:spcPts val="0"/>
                        </a:spcAft>
                      </a:pPr>
                      <a:r>
                        <a:rPr lang="en-US" sz="1600" dirty="0" err="1" smtClean="0">
                          <a:effectLst/>
                          <a:latin typeface="+mj-lt"/>
                          <a:ea typeface="Calibri" panose="020F0502020204030204" pitchFamily="34" charset="0"/>
                          <a:cs typeface="Times New Roman" panose="02020603050405020304" pitchFamily="18" charset="0"/>
                        </a:rPr>
                        <a:t>Yrs</a:t>
                      </a:r>
                      <a:r>
                        <a:rPr lang="en-US" sz="1600" dirty="0" smtClean="0">
                          <a:effectLst/>
                          <a:latin typeface="+mj-lt"/>
                          <a:ea typeface="Calibri" panose="020F0502020204030204" pitchFamily="34" charset="0"/>
                          <a:cs typeface="Times New Roman" panose="02020603050405020304" pitchFamily="18" charset="0"/>
                        </a:rPr>
                        <a:t> education</a:t>
                      </a:r>
                      <a:r>
                        <a:rPr lang="en-US" sz="1600" dirty="0">
                          <a:effectLst/>
                          <a:latin typeface="+mj-lt"/>
                          <a:ea typeface="Calibri" panose="020F0502020204030204" pitchFamily="34" charset="0"/>
                          <a:cs typeface="Times New Roman" panose="02020603050405020304" pitchFamily="18" charset="0"/>
                        </a:rPr>
                        <a:t>, </a:t>
                      </a:r>
                      <a:r>
                        <a:rPr lang="en-US" sz="1600" dirty="0" smtClean="0">
                          <a:effectLst/>
                          <a:latin typeface="+mj-lt"/>
                          <a:ea typeface="Calibri" panose="020F0502020204030204" pitchFamily="34" charset="0"/>
                          <a:cs typeface="Times New Roman" panose="02020603050405020304" pitchFamily="18" charset="0"/>
                        </a:rPr>
                        <a:t>M(SD</a:t>
                      </a:r>
                      <a:r>
                        <a:rPr lang="en-US" sz="1600" dirty="0">
                          <a:effectLst/>
                          <a:latin typeface="+mj-lt"/>
                          <a:ea typeface="Calibri" panose="020F0502020204030204" pitchFamily="34" charset="0"/>
                          <a:cs typeface="Times New Roman" panose="02020603050405020304" pitchFamily="18" charset="0"/>
                        </a:rPr>
                        <a:t>) </a:t>
                      </a:r>
                      <a:endParaRPr lang="en-US" sz="1600" dirty="0" smtClean="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   Range</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13.9 (2.7) </a:t>
                      </a:r>
                    </a:p>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4-20</a:t>
                      </a: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13.6 </a:t>
                      </a:r>
                      <a:r>
                        <a:rPr lang="en-US" sz="1800" dirty="0">
                          <a:effectLst/>
                          <a:latin typeface="+mj-lt"/>
                          <a:ea typeface="Calibri" panose="020F0502020204030204" pitchFamily="34" charset="0"/>
                          <a:cs typeface="Times New Roman" panose="02020603050405020304" pitchFamily="18" charset="0"/>
                        </a:rPr>
                        <a:t>(</a:t>
                      </a:r>
                      <a:r>
                        <a:rPr lang="en-US" sz="1800" dirty="0" smtClean="0">
                          <a:effectLst/>
                          <a:latin typeface="+mj-lt"/>
                          <a:ea typeface="Calibri" panose="020F0502020204030204" pitchFamily="34" charset="0"/>
                          <a:cs typeface="Times New Roman" panose="02020603050405020304" pitchFamily="18" charset="0"/>
                        </a:rPr>
                        <a:t>2.8) </a:t>
                      </a:r>
                      <a:endParaRPr lang="en-US" sz="1800" dirty="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5</a:t>
                      </a:r>
                      <a:r>
                        <a:rPr lang="en-US" sz="1800" dirty="0" smtClean="0">
                          <a:effectLst/>
                          <a:latin typeface="+mj-lt"/>
                          <a:ea typeface="Calibri" panose="020F0502020204030204" pitchFamily="34" charset="0"/>
                          <a:cs typeface="Times New Roman" panose="02020603050405020304" pitchFamily="18" charset="0"/>
                        </a:rPr>
                        <a:t>-20</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14.6</a:t>
                      </a:r>
                      <a:r>
                        <a:rPr lang="en-US" sz="1800" baseline="0" dirty="0" smtClean="0">
                          <a:effectLst/>
                          <a:latin typeface="+mj-lt"/>
                          <a:ea typeface="Calibri" panose="020F0502020204030204" pitchFamily="34" charset="0"/>
                          <a:cs typeface="Times New Roman" panose="02020603050405020304" pitchFamily="18" charset="0"/>
                        </a:rPr>
                        <a:t> (2.7) </a:t>
                      </a:r>
                    </a:p>
                    <a:p>
                      <a:pPr marL="0" marR="0" algn="ctr">
                        <a:lnSpc>
                          <a:spcPct val="107000"/>
                        </a:lnSpc>
                        <a:spcBef>
                          <a:spcPts val="0"/>
                        </a:spcBef>
                        <a:spcAft>
                          <a:spcPts val="0"/>
                        </a:spcAft>
                      </a:pPr>
                      <a:r>
                        <a:rPr lang="en-US" sz="1800" baseline="0" dirty="0" smtClean="0">
                          <a:effectLst/>
                          <a:latin typeface="+mj-lt"/>
                          <a:ea typeface="Calibri" panose="020F0502020204030204" pitchFamily="34" charset="0"/>
                          <a:cs typeface="Times New Roman" panose="02020603050405020304" pitchFamily="18" charset="0"/>
                        </a:rPr>
                        <a:t>7</a:t>
                      </a:r>
                      <a:r>
                        <a:rPr lang="en-US" sz="1800" dirty="0" smtClean="0">
                          <a:effectLst/>
                          <a:latin typeface="+mj-lt"/>
                          <a:ea typeface="Calibri" panose="020F0502020204030204" pitchFamily="34" charset="0"/>
                          <a:cs typeface="Times New Roman" panose="02020603050405020304" pitchFamily="18" charset="0"/>
                        </a:rPr>
                        <a:t>-20</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13.1 (2.6) </a:t>
                      </a:r>
                    </a:p>
                    <a:p>
                      <a:pPr marL="0" marR="0" algn="ctr">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5-20</a:t>
                      </a: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13.9</a:t>
                      </a:r>
                      <a:r>
                        <a:rPr lang="en-US" sz="1800" baseline="0" dirty="0" smtClean="0">
                          <a:effectLst/>
                          <a:latin typeface="+mj-lt"/>
                          <a:ea typeface="Calibri" panose="020F0502020204030204" pitchFamily="34" charset="0"/>
                          <a:cs typeface="Times New Roman" panose="02020603050405020304" pitchFamily="18" charset="0"/>
                        </a:rPr>
                        <a:t> (2.7)</a:t>
                      </a:r>
                    </a:p>
                    <a:p>
                      <a:pPr marL="0" marR="0" algn="ctr">
                        <a:lnSpc>
                          <a:spcPct val="107000"/>
                        </a:lnSpc>
                        <a:spcBef>
                          <a:spcPts val="0"/>
                        </a:spcBef>
                        <a:spcAft>
                          <a:spcPts val="0"/>
                        </a:spcAft>
                      </a:pPr>
                      <a:r>
                        <a:rPr lang="en-US" sz="1800" baseline="0" dirty="0" smtClean="0">
                          <a:effectLst/>
                          <a:latin typeface="+mj-lt"/>
                          <a:ea typeface="Calibri" panose="020F0502020204030204" pitchFamily="34" charset="0"/>
                          <a:cs typeface="Times New Roman" panose="02020603050405020304" pitchFamily="18" charset="0"/>
                        </a:rPr>
                        <a:t>6-20</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12.1 (1.9) </a:t>
                      </a:r>
                    </a:p>
                    <a:p>
                      <a:pPr marL="0" marR="0" algn="ctr">
                        <a:lnSpc>
                          <a:spcPct val="107000"/>
                        </a:lnSpc>
                        <a:spcBef>
                          <a:spcPts val="0"/>
                        </a:spcBef>
                        <a:spcAft>
                          <a:spcPts val="0"/>
                        </a:spcAft>
                      </a:pPr>
                      <a:r>
                        <a:rPr lang="en-US" sz="1800" dirty="0" smtClean="0">
                          <a:effectLst/>
                          <a:latin typeface="+mj-lt"/>
                          <a:ea typeface="Calibri" panose="020F0502020204030204" pitchFamily="34" charset="0"/>
                          <a:cs typeface="Times New Roman" panose="02020603050405020304" pitchFamily="18" charset="0"/>
                        </a:rPr>
                        <a:t>5-18</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584115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Replicates</a:t>
            </a:r>
            <a:endParaRPr lang="en-US" dirty="0"/>
          </a:p>
        </p:txBody>
      </p:sp>
      <p:sp>
        <p:nvSpPr>
          <p:cNvPr id="3" name="Content Placeholder 2"/>
          <p:cNvSpPr>
            <a:spLocks noGrp="1"/>
          </p:cNvSpPr>
          <p:nvPr>
            <p:ph idx="1"/>
          </p:nvPr>
        </p:nvSpPr>
        <p:spPr>
          <a:xfrm>
            <a:off x="680320" y="2038700"/>
            <a:ext cx="9613861" cy="3599316"/>
          </a:xfrm>
        </p:spPr>
        <p:txBody>
          <a:bodyPr>
            <a:noAutofit/>
          </a:bodyPr>
          <a:lstStyle/>
          <a:p>
            <a:r>
              <a:rPr lang="en-US" sz="2800" dirty="0"/>
              <a:t>Due to logistical considerations </a:t>
            </a:r>
            <a:r>
              <a:rPr lang="en-US" sz="2800" dirty="0" smtClean="0"/>
              <a:t>field </a:t>
            </a:r>
            <a:r>
              <a:rPr lang="en-US" sz="2800" dirty="0"/>
              <a:t>work </a:t>
            </a:r>
            <a:r>
              <a:rPr lang="en-US" sz="2800" dirty="0" smtClean="0"/>
              <a:t>was conducted </a:t>
            </a:r>
            <a:r>
              <a:rPr lang="en-US" sz="2800" dirty="0"/>
              <a:t>in six replicates of approximately </a:t>
            </a:r>
            <a:r>
              <a:rPr lang="en-US" sz="2800" dirty="0" smtClean="0"/>
              <a:t>8-week </a:t>
            </a:r>
            <a:r>
              <a:rPr lang="en-US" sz="2800" dirty="0"/>
              <a:t>duration</a:t>
            </a:r>
            <a:r>
              <a:rPr lang="en-US" sz="2800" dirty="0" smtClean="0"/>
              <a:t>.</a:t>
            </a:r>
          </a:p>
          <a:p>
            <a:r>
              <a:rPr lang="en-US" sz="2800" dirty="0" smtClean="0"/>
              <a:t>Variable name in data files: </a:t>
            </a:r>
            <a:r>
              <a:rPr lang="en-US" sz="2800" dirty="0" err="1" smtClean="0"/>
              <a:t>replcode</a:t>
            </a:r>
            <a:endParaRPr lang="en-US" sz="2800" dirty="0"/>
          </a:p>
          <a:p>
            <a:r>
              <a:rPr lang="en-US" sz="2800" dirty="0" smtClean="0"/>
              <a:t>Replicates are important for (at least) 2 reasons</a:t>
            </a:r>
          </a:p>
          <a:p>
            <a:pPr lvl="1"/>
            <a:r>
              <a:rPr lang="en-US" sz="2400" dirty="0" smtClean="0"/>
              <a:t>Minorities in earlier replicates tended to have lower SES, particularly from Indiana site, as recruitment strategies varied over time</a:t>
            </a:r>
          </a:p>
          <a:p>
            <a:pPr lvl="1"/>
            <a:r>
              <a:rPr lang="en-US" sz="2400" dirty="0" smtClean="0"/>
              <a:t>Replicate 1: At baseline, participants were given more time on the HVLT and AVLT differed; therefore, data is missing for these participants</a:t>
            </a:r>
          </a:p>
        </p:txBody>
      </p:sp>
    </p:spTree>
    <p:extLst>
      <p:ext uri="{BB962C8B-B14F-4D97-AF65-F5344CB8AC3E}">
        <p14:creationId xmlns:p14="http://schemas.microsoft.com/office/powerpoint/2010/main" val="4401423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674620" y="217170"/>
            <a:ext cx="7463790" cy="6486406"/>
            <a:chOff x="845820" y="285750"/>
            <a:chExt cx="7463790" cy="6486406"/>
          </a:xfrm>
        </p:grpSpPr>
        <p:pic>
          <p:nvPicPr>
            <p:cNvPr id="4" name="Picture 3" descr="Study Flow.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820" y="285750"/>
              <a:ext cx="475488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Arrow Connector 7"/>
            <p:cNvCxnSpPr/>
            <p:nvPr/>
          </p:nvCxnSpPr>
          <p:spPr>
            <a:xfrm>
              <a:off x="5269230" y="2011680"/>
              <a:ext cx="1463040" cy="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7006590" y="1827014"/>
              <a:ext cx="1303020" cy="369332"/>
            </a:xfrm>
            <a:prstGeom prst="rect">
              <a:avLst/>
            </a:prstGeom>
            <a:noFill/>
          </p:spPr>
          <p:txBody>
            <a:bodyPr wrap="square" rtlCol="0">
              <a:spAutoFit/>
            </a:bodyPr>
            <a:lstStyle/>
            <a:p>
              <a:r>
                <a:rPr lang="en-US" dirty="0" smtClean="0"/>
                <a:t>1998</a:t>
              </a:r>
              <a:endParaRPr lang="en-US" dirty="0"/>
            </a:p>
          </p:txBody>
        </p:sp>
        <p:cxnSp>
          <p:nvCxnSpPr>
            <p:cNvPr id="10" name="Straight Arrow Connector 9"/>
            <p:cNvCxnSpPr/>
            <p:nvPr/>
          </p:nvCxnSpPr>
          <p:spPr>
            <a:xfrm>
              <a:off x="5684520" y="6587490"/>
              <a:ext cx="1047750" cy="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6816090" y="6402824"/>
              <a:ext cx="1303020" cy="369332"/>
            </a:xfrm>
            <a:prstGeom prst="rect">
              <a:avLst/>
            </a:prstGeom>
            <a:noFill/>
          </p:spPr>
          <p:txBody>
            <a:bodyPr wrap="square" rtlCol="0">
              <a:spAutoFit/>
            </a:bodyPr>
            <a:lstStyle/>
            <a:p>
              <a:r>
                <a:rPr lang="en-US" dirty="0" smtClean="0"/>
                <a:t>2010</a:t>
              </a:r>
              <a:endParaRPr lang="en-US" dirty="0"/>
            </a:p>
          </p:txBody>
        </p:sp>
      </p:grpSp>
    </p:spTree>
    <p:extLst>
      <p:ext uri="{BB962C8B-B14F-4D97-AF65-F5344CB8AC3E}">
        <p14:creationId xmlns:p14="http://schemas.microsoft.com/office/powerpoint/2010/main" val="267025805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Booster Training</a:t>
            </a:r>
            <a:endParaRPr lang="en-US" dirty="0"/>
          </a:p>
        </p:txBody>
      </p:sp>
      <p:sp>
        <p:nvSpPr>
          <p:cNvPr id="3" name="Content Placeholder 2"/>
          <p:cNvSpPr>
            <a:spLocks noGrp="1"/>
          </p:cNvSpPr>
          <p:nvPr>
            <p:ph idx="1"/>
          </p:nvPr>
        </p:nvSpPr>
        <p:spPr>
          <a:xfrm>
            <a:off x="680321" y="2118212"/>
            <a:ext cx="9613861" cy="3766747"/>
          </a:xfrm>
        </p:spPr>
        <p:txBody>
          <a:bodyPr>
            <a:noAutofit/>
          </a:bodyPr>
          <a:lstStyle/>
          <a:p>
            <a:r>
              <a:rPr lang="en-US" sz="2800" dirty="0" smtClean="0"/>
              <a:t>Booster training administered at 2 time points</a:t>
            </a:r>
          </a:p>
          <a:p>
            <a:pPr lvl="1"/>
            <a:r>
              <a:rPr lang="en-US" sz="2400" dirty="0" smtClean="0"/>
              <a:t>Prior to 1st annual follow-up</a:t>
            </a:r>
          </a:p>
          <a:p>
            <a:pPr lvl="1"/>
            <a:r>
              <a:rPr lang="en-US" sz="2400" dirty="0" smtClean="0"/>
              <a:t>Prior to 3rd annual follow-up </a:t>
            </a:r>
          </a:p>
          <a:p>
            <a:r>
              <a:rPr lang="en-US" sz="2800" dirty="0" smtClean="0"/>
              <a:t>Eligibility for booster training conditional on participation in initial training sessions</a:t>
            </a:r>
          </a:p>
          <a:p>
            <a:pPr lvl="1"/>
            <a:r>
              <a:rPr lang="en-US" sz="2400" dirty="0" smtClean="0"/>
              <a:t>Individuals who completed at least 8 of the 10 initial training sessions were randomized to additional training sessions</a:t>
            </a:r>
          </a:p>
          <a:p>
            <a:r>
              <a:rPr lang="en-US" sz="2800" dirty="0" smtClean="0"/>
              <a:t>Booster training consisted of four 75-min refresher classes designed to reinforce strategies already taught during initial training sessions</a:t>
            </a:r>
          </a:p>
        </p:txBody>
      </p:sp>
    </p:spTree>
    <p:extLst>
      <p:ext uri="{BB962C8B-B14F-4D97-AF65-F5344CB8AC3E}">
        <p14:creationId xmlns:p14="http://schemas.microsoft.com/office/powerpoint/2010/main" val="17708026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Schedule of Test Administration</a:t>
            </a:r>
            <a:endParaRPr lang="en-US" dirty="0"/>
          </a:p>
        </p:txBody>
      </p:sp>
      <p:sp>
        <p:nvSpPr>
          <p:cNvPr id="5" name="Text Placeholder 4"/>
          <p:cNvSpPr>
            <a:spLocks noGrp="1"/>
          </p:cNvSpPr>
          <p:nvPr>
            <p:ph type="body" idx="1"/>
          </p:nvPr>
        </p:nvSpPr>
        <p:spPr/>
        <p:txBody>
          <a:bodyPr>
            <a:normAutofit/>
          </a:bodyPr>
          <a:lstStyle/>
          <a:p>
            <a:r>
              <a:rPr lang="en-US" sz="2800" dirty="0" smtClean="0"/>
              <a:t>Differences across follow-up</a:t>
            </a:r>
            <a:endParaRPr lang="en-US" sz="2800" dirty="0"/>
          </a:p>
        </p:txBody>
      </p:sp>
    </p:spTree>
    <p:extLst>
      <p:ext uri="{BB962C8B-B14F-4D97-AF65-F5344CB8AC3E}">
        <p14:creationId xmlns:p14="http://schemas.microsoft.com/office/powerpoint/2010/main" val="16272253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many data files….</a:t>
            </a:r>
            <a:endParaRPr lang="en-US" dirty="0"/>
          </a:p>
        </p:txBody>
      </p:sp>
      <p:pic>
        <p:nvPicPr>
          <p:cNvPr id="4" name="Content Placeholder 3"/>
          <p:cNvPicPr>
            <a:picLocks noGrp="1" noChangeAspect="1"/>
          </p:cNvPicPr>
          <p:nvPr>
            <p:ph idx="1"/>
          </p:nvPr>
        </p:nvPicPr>
        <p:blipFill rotWithShape="1">
          <a:blip r:embed="rId2"/>
          <a:srcRect b="30718"/>
          <a:stretch/>
        </p:blipFill>
        <p:spPr>
          <a:xfrm>
            <a:off x="898722" y="1993900"/>
            <a:ext cx="9395460" cy="4723078"/>
          </a:xfrm>
          <a:prstGeom prst="rect">
            <a:avLst/>
          </a:prstGeom>
        </p:spPr>
      </p:pic>
      <p:pic>
        <p:nvPicPr>
          <p:cNvPr id="5" name="Picture 4"/>
          <p:cNvPicPr>
            <a:picLocks noChangeAspect="1"/>
          </p:cNvPicPr>
          <p:nvPr/>
        </p:nvPicPr>
        <p:blipFill>
          <a:blip r:embed="rId3"/>
          <a:stretch>
            <a:fillRect/>
          </a:stretch>
        </p:blipFill>
        <p:spPr>
          <a:xfrm>
            <a:off x="2512695" y="3221303"/>
            <a:ext cx="7486650" cy="3495675"/>
          </a:xfrm>
          <a:prstGeom prst="rect">
            <a:avLst/>
          </a:prstGeom>
        </p:spPr>
      </p:pic>
      <p:pic>
        <p:nvPicPr>
          <p:cNvPr id="6" name="Picture 5"/>
          <p:cNvPicPr>
            <a:picLocks noChangeAspect="1"/>
          </p:cNvPicPr>
          <p:nvPr/>
        </p:nvPicPr>
        <p:blipFill>
          <a:blip r:embed="rId4"/>
          <a:stretch>
            <a:fillRect/>
          </a:stretch>
        </p:blipFill>
        <p:spPr>
          <a:xfrm>
            <a:off x="4024312" y="3145103"/>
            <a:ext cx="7686675" cy="3571875"/>
          </a:xfrm>
          <a:prstGeom prst="rect">
            <a:avLst/>
          </a:prstGeom>
        </p:spPr>
      </p:pic>
    </p:spTree>
    <p:extLst>
      <p:ext uri="{BB962C8B-B14F-4D97-AF65-F5344CB8AC3E}">
        <p14:creationId xmlns:p14="http://schemas.microsoft.com/office/powerpoint/2010/main" val="10473750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lstStyle/>
          <a:p>
            <a:r>
              <a:rPr lang="en-US" dirty="0" smtClean="0"/>
              <a:t>Dropbox      DOCUMENTATION       ACTIVE Crib Sheet</a:t>
            </a:r>
          </a:p>
          <a:p>
            <a:endParaRPr lang="en-US" dirty="0"/>
          </a:p>
        </p:txBody>
      </p:sp>
      <p:cxnSp>
        <p:nvCxnSpPr>
          <p:cNvPr id="5" name="Straight Arrow Connector 4"/>
          <p:cNvCxnSpPr/>
          <p:nvPr/>
        </p:nvCxnSpPr>
        <p:spPr>
          <a:xfrm>
            <a:off x="2194560" y="2548890"/>
            <a:ext cx="35433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132921" y="2552700"/>
            <a:ext cx="35433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stretch>
            <a:fillRect/>
          </a:stretch>
        </p:blipFill>
        <p:spPr>
          <a:xfrm>
            <a:off x="1502943" y="2768528"/>
            <a:ext cx="7968615" cy="3941117"/>
          </a:xfrm>
          <a:prstGeom prst="rect">
            <a:avLst/>
          </a:prstGeom>
        </p:spPr>
      </p:pic>
    </p:spTree>
    <p:extLst>
      <p:ext uri="{BB962C8B-B14F-4D97-AF65-F5344CB8AC3E}">
        <p14:creationId xmlns:p14="http://schemas.microsoft.com/office/powerpoint/2010/main" val="6963545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on memory</a:t>
            </a:r>
            <a:endParaRPr lang="en-US" dirty="0"/>
          </a:p>
        </p:txBody>
      </p:sp>
      <p:sp>
        <p:nvSpPr>
          <p:cNvPr id="3" name="Content Placeholder 2"/>
          <p:cNvSpPr>
            <a:spLocks noGrp="1"/>
          </p:cNvSpPr>
          <p:nvPr>
            <p:ph idx="1"/>
          </p:nvPr>
        </p:nvSpPr>
        <p:spPr/>
        <p:txBody>
          <a:bodyPr>
            <a:normAutofit/>
          </a:bodyPr>
          <a:lstStyle/>
          <a:p>
            <a:r>
              <a:rPr lang="en-US" sz="2800" dirty="0" smtClean="0"/>
              <a:t>At each follow-up (baseline – 10</a:t>
            </a:r>
            <a:r>
              <a:rPr lang="en-US" sz="2800" baseline="30000" dirty="0" smtClean="0"/>
              <a:t>th</a:t>
            </a:r>
            <a:r>
              <a:rPr lang="en-US" sz="2800" dirty="0" smtClean="0"/>
              <a:t> annual), a different form was used for the </a:t>
            </a:r>
          </a:p>
          <a:p>
            <a:pPr lvl="1"/>
            <a:r>
              <a:rPr lang="en-US" sz="2400" dirty="0" smtClean="0"/>
              <a:t>Hopkins Verbal Learning Test (HVLT)</a:t>
            </a:r>
          </a:p>
          <a:p>
            <a:pPr lvl="1"/>
            <a:r>
              <a:rPr lang="en-US" sz="2400" dirty="0" smtClean="0"/>
              <a:t>Auditory Verbal Learning Test (AVLT)</a:t>
            </a:r>
          </a:p>
          <a:p>
            <a:r>
              <a:rPr lang="en-US" sz="2800" dirty="0" err="1" smtClean="0"/>
              <a:t>Equipercentile</a:t>
            </a:r>
            <a:r>
              <a:rPr lang="en-US" sz="2800" dirty="0"/>
              <a:t>-</a:t>
            </a:r>
            <a:r>
              <a:rPr lang="en-US" sz="2800" dirty="0" smtClean="0"/>
              <a:t>equated variables in data sets to handle form differences</a:t>
            </a:r>
          </a:p>
          <a:p>
            <a:pPr lvl="1"/>
            <a:r>
              <a:rPr lang="en-US" sz="2400" dirty="0" err="1" smtClean="0"/>
              <a:t>eemem</a:t>
            </a:r>
            <a:r>
              <a:rPr lang="en-US" sz="2400" dirty="0" smtClean="0"/>
              <a:t> – </a:t>
            </a:r>
            <a:r>
              <a:rPr lang="en-US" sz="2400" dirty="0" err="1" smtClean="0"/>
              <a:t>equipercentile-equted</a:t>
            </a:r>
            <a:r>
              <a:rPr lang="en-US" sz="2400" dirty="0" smtClean="0"/>
              <a:t> memory composite</a:t>
            </a:r>
            <a:endParaRPr lang="en-US" sz="2400" dirty="0"/>
          </a:p>
        </p:txBody>
      </p:sp>
    </p:spTree>
    <p:extLst>
      <p:ext uri="{BB962C8B-B14F-4D97-AF65-F5344CB8AC3E}">
        <p14:creationId xmlns:p14="http://schemas.microsoft.com/office/powerpoint/2010/main" val="91070591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Visits</a:t>
            </a:r>
            <a:endParaRPr lang="en-US" sz="4000" dirty="0"/>
          </a:p>
        </p:txBody>
      </p:sp>
      <p:sp>
        <p:nvSpPr>
          <p:cNvPr id="3" name="Content Placeholder 2"/>
          <p:cNvSpPr>
            <a:spLocks noGrp="1"/>
          </p:cNvSpPr>
          <p:nvPr>
            <p:ph idx="1"/>
          </p:nvPr>
        </p:nvSpPr>
        <p:spPr/>
        <p:txBody>
          <a:bodyPr>
            <a:normAutofit/>
          </a:bodyPr>
          <a:lstStyle/>
          <a:p>
            <a:r>
              <a:rPr lang="en-US" sz="3200" dirty="0" smtClean="0"/>
              <a:t>Individual Assessment – Part I</a:t>
            </a:r>
          </a:p>
          <a:p>
            <a:r>
              <a:rPr lang="en-US" sz="3200" dirty="0" smtClean="0"/>
              <a:t>Individual Assessment – Part II</a:t>
            </a:r>
          </a:p>
          <a:p>
            <a:r>
              <a:rPr lang="en-US" sz="3200" dirty="0" smtClean="0"/>
              <a:t>Group Assessment</a:t>
            </a:r>
            <a:endParaRPr lang="en-US" sz="3200" dirty="0"/>
          </a:p>
        </p:txBody>
      </p:sp>
    </p:spTree>
    <p:extLst>
      <p:ext uri="{BB962C8B-B14F-4D97-AF65-F5344CB8AC3E}">
        <p14:creationId xmlns:p14="http://schemas.microsoft.com/office/powerpoint/2010/main" val="53008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914400" y="609600"/>
            <a:ext cx="10363200" cy="1143000"/>
          </a:xfrm>
          <a:prstGeom prst="rect">
            <a:avLst/>
          </a:prstGeom>
        </p:spPr>
        <p:txBody>
          <a:bodyPr/>
          <a:lstStyle>
            <a:lvl1pPr algn="ctr" rtl="0" eaLnBrk="0" fontAlgn="base" hangingPunct="0">
              <a:spcBef>
                <a:spcPct val="0"/>
              </a:spcBef>
              <a:spcAft>
                <a:spcPct val="0"/>
              </a:spcAft>
              <a:defRPr sz="3200" b="1">
                <a:solidFill>
                  <a:schemeClr val="folHlink"/>
                </a:solidFill>
                <a:latin typeface="+mj-lt"/>
                <a:ea typeface="+mj-ea"/>
                <a:cs typeface="ＭＳ Ｐゴシック" charset="0"/>
              </a:defRPr>
            </a:lvl1pPr>
            <a:lvl2pPr algn="ctr" rtl="0" eaLnBrk="0" fontAlgn="base" hangingPunct="0">
              <a:spcBef>
                <a:spcPct val="0"/>
              </a:spcBef>
              <a:spcAft>
                <a:spcPct val="0"/>
              </a:spcAft>
              <a:defRPr sz="3200" b="1">
                <a:solidFill>
                  <a:schemeClr val="folHlink"/>
                </a:solidFill>
                <a:latin typeface="Times" charset="0"/>
                <a:ea typeface="ＭＳ Ｐゴシック" charset="0"/>
                <a:cs typeface="ＭＳ Ｐゴシック" charset="0"/>
              </a:defRPr>
            </a:lvl2pPr>
            <a:lvl3pPr algn="ctr" rtl="0" eaLnBrk="0" fontAlgn="base" hangingPunct="0">
              <a:spcBef>
                <a:spcPct val="0"/>
              </a:spcBef>
              <a:spcAft>
                <a:spcPct val="0"/>
              </a:spcAft>
              <a:defRPr sz="3200" b="1">
                <a:solidFill>
                  <a:schemeClr val="folHlink"/>
                </a:solidFill>
                <a:latin typeface="Times" charset="0"/>
                <a:ea typeface="ＭＳ Ｐゴシック" charset="0"/>
                <a:cs typeface="ＭＳ Ｐゴシック" charset="0"/>
              </a:defRPr>
            </a:lvl3pPr>
            <a:lvl4pPr algn="ctr" rtl="0" eaLnBrk="0" fontAlgn="base" hangingPunct="0">
              <a:spcBef>
                <a:spcPct val="0"/>
              </a:spcBef>
              <a:spcAft>
                <a:spcPct val="0"/>
              </a:spcAft>
              <a:defRPr sz="3200" b="1">
                <a:solidFill>
                  <a:schemeClr val="folHlink"/>
                </a:solidFill>
                <a:latin typeface="Times" charset="0"/>
                <a:ea typeface="ＭＳ Ｐゴシック" charset="0"/>
                <a:cs typeface="ＭＳ Ｐゴシック" charset="0"/>
              </a:defRPr>
            </a:lvl4pPr>
            <a:lvl5pPr algn="ctr" rtl="0" eaLnBrk="0" fontAlgn="base" hangingPunct="0">
              <a:spcBef>
                <a:spcPct val="0"/>
              </a:spcBef>
              <a:spcAft>
                <a:spcPct val="0"/>
              </a:spcAft>
              <a:defRPr sz="3200" b="1">
                <a:solidFill>
                  <a:schemeClr val="folHlink"/>
                </a:solidFill>
                <a:latin typeface="Times" charset="0"/>
                <a:ea typeface="ＭＳ Ｐゴシック" charset="0"/>
                <a:cs typeface="ＭＳ Ｐゴシック" charset="0"/>
              </a:defRPr>
            </a:lvl5pPr>
            <a:lvl6pPr marL="457200" algn="ctr" rtl="0" fontAlgn="base">
              <a:spcBef>
                <a:spcPct val="0"/>
              </a:spcBef>
              <a:spcAft>
                <a:spcPct val="0"/>
              </a:spcAft>
              <a:defRPr sz="3200" b="1">
                <a:solidFill>
                  <a:schemeClr val="folHlink"/>
                </a:solidFill>
                <a:latin typeface="Times" charset="0"/>
                <a:ea typeface="ＭＳ Ｐゴシック" charset="0"/>
              </a:defRPr>
            </a:lvl6pPr>
            <a:lvl7pPr marL="914400" algn="ctr" rtl="0" fontAlgn="base">
              <a:spcBef>
                <a:spcPct val="0"/>
              </a:spcBef>
              <a:spcAft>
                <a:spcPct val="0"/>
              </a:spcAft>
              <a:defRPr sz="3200" b="1">
                <a:solidFill>
                  <a:schemeClr val="folHlink"/>
                </a:solidFill>
                <a:latin typeface="Times" charset="0"/>
                <a:ea typeface="ＭＳ Ｐゴシック" charset="0"/>
              </a:defRPr>
            </a:lvl7pPr>
            <a:lvl8pPr marL="1371600" algn="ctr" rtl="0" fontAlgn="base">
              <a:spcBef>
                <a:spcPct val="0"/>
              </a:spcBef>
              <a:spcAft>
                <a:spcPct val="0"/>
              </a:spcAft>
              <a:defRPr sz="3200" b="1">
                <a:solidFill>
                  <a:schemeClr val="folHlink"/>
                </a:solidFill>
                <a:latin typeface="Times" charset="0"/>
                <a:ea typeface="ＭＳ Ｐゴシック" charset="0"/>
              </a:defRPr>
            </a:lvl8pPr>
            <a:lvl9pPr marL="1828800" algn="ctr" rtl="0" fontAlgn="base">
              <a:spcBef>
                <a:spcPct val="0"/>
              </a:spcBef>
              <a:spcAft>
                <a:spcPct val="0"/>
              </a:spcAft>
              <a:defRPr sz="3200" b="1">
                <a:solidFill>
                  <a:schemeClr val="folHlink"/>
                </a:solidFill>
                <a:latin typeface="Times" charset="0"/>
                <a:ea typeface="ＭＳ Ｐゴシック" charset="0"/>
              </a:defRPr>
            </a:lvl9pPr>
          </a:lstStyle>
          <a:p>
            <a:pPr eaLnBrk="1" hangingPunct="1">
              <a:defRPr/>
            </a:pPr>
            <a:r>
              <a:rPr lang="en-US" dirty="0" smtClean="0">
                <a:cs typeface="+mj-cs"/>
              </a:rPr>
              <a:t>Acknowledgements</a:t>
            </a:r>
          </a:p>
        </p:txBody>
      </p:sp>
      <p:sp>
        <p:nvSpPr>
          <p:cNvPr id="10" name="Rectangle 3"/>
          <p:cNvSpPr txBox="1">
            <a:spLocks noChangeArrowheads="1"/>
          </p:cNvSpPr>
          <p:nvPr/>
        </p:nvSpPr>
        <p:spPr>
          <a:xfrm>
            <a:off x="914400" y="1981200"/>
            <a:ext cx="10363200" cy="4114800"/>
          </a:xfrm>
          <a:prstGeom prst="rect">
            <a:avLst/>
          </a:prstGeom>
        </p:spPr>
        <p:txBody>
          <a:bodyPr/>
          <a:lstStyle>
            <a:lvl1pPr marL="342900" indent="-342900">
              <a:defRPr sz="2400">
                <a:solidFill>
                  <a:schemeClr val="tx1"/>
                </a:solidFill>
                <a:latin typeface="Times" pitchFamily="2" charset="0"/>
                <a:ea typeface="MS PGothic" pitchFamily="34" charset="-128"/>
              </a:defRPr>
            </a:lvl1pPr>
            <a:lvl2pPr marL="742950" indent="-285750">
              <a:defRPr sz="2400">
                <a:solidFill>
                  <a:schemeClr val="tx1"/>
                </a:solidFill>
                <a:latin typeface="Times" pitchFamily="2" charset="0"/>
                <a:ea typeface="MS PGothic" pitchFamily="34" charset="-128"/>
              </a:defRPr>
            </a:lvl2pPr>
            <a:lvl3pPr marL="1143000" indent="-228600">
              <a:defRPr sz="2400">
                <a:solidFill>
                  <a:schemeClr val="tx1"/>
                </a:solidFill>
                <a:latin typeface="Times" pitchFamily="2" charset="0"/>
                <a:ea typeface="MS PGothic" pitchFamily="34" charset="-128"/>
              </a:defRPr>
            </a:lvl3pPr>
            <a:lvl4pPr marL="1600200" indent="-228600">
              <a:defRPr sz="2400">
                <a:solidFill>
                  <a:schemeClr val="tx1"/>
                </a:solidFill>
                <a:latin typeface="Times" pitchFamily="2" charset="0"/>
                <a:ea typeface="MS PGothic" pitchFamily="34" charset="-128"/>
              </a:defRPr>
            </a:lvl4pPr>
            <a:lvl5pPr marL="2057400" indent="-228600">
              <a:defRPr sz="2400">
                <a:solidFill>
                  <a:schemeClr val="tx1"/>
                </a:solidFill>
                <a:latin typeface="Times" pitchFamily="2"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MS PGothic" pitchFamily="34" charset="-128"/>
              </a:defRPr>
            </a:lvl9pPr>
          </a:lstStyle>
          <a:p>
            <a:pPr eaLnBrk="1" hangingPunct="1">
              <a:lnSpc>
                <a:spcPct val="90000"/>
              </a:lnSpc>
              <a:spcBef>
                <a:spcPct val="20000"/>
              </a:spcBef>
              <a:buFontTx/>
              <a:buChar char="•"/>
            </a:pPr>
            <a:r>
              <a:rPr lang="en-US" altLang="en-US" sz="2800" dirty="0"/>
              <a:t>Funded in part by Grant R13 AG030995 from the National Institute on Aging</a:t>
            </a:r>
          </a:p>
          <a:p>
            <a:pPr eaLnBrk="1" hangingPunct="1">
              <a:lnSpc>
                <a:spcPct val="90000"/>
              </a:lnSpc>
              <a:spcBef>
                <a:spcPct val="20000"/>
              </a:spcBef>
              <a:buFontTx/>
              <a:buChar char="•"/>
            </a:pPr>
            <a:endParaRPr lang="en-US" altLang="en-US" sz="2800" dirty="0"/>
          </a:p>
          <a:p>
            <a:pPr eaLnBrk="1" hangingPunct="1">
              <a:lnSpc>
                <a:spcPct val="90000"/>
              </a:lnSpc>
              <a:spcBef>
                <a:spcPct val="20000"/>
              </a:spcBef>
              <a:buFontTx/>
              <a:buChar char="•"/>
            </a:pPr>
            <a:r>
              <a:rPr lang="en-US" altLang="en-US" sz="2800" dirty="0"/>
              <a:t>The views expressed in written conference materials or publications and by speakers and moderators do not necessarily reflect the official policies of the Department of Health and Human Services; nor does mention by trade names, commercial practices, or organizations imply endorsement by the U.S. Government.</a:t>
            </a:r>
          </a:p>
        </p:txBody>
      </p:sp>
      <p:sp>
        <p:nvSpPr>
          <p:cNvPr id="11" name="Footer Placeholder 5"/>
          <p:cNvSpPr>
            <a:spLocks noGrp="1"/>
          </p:cNvSpPr>
          <p:nvPr>
            <p:ph type="ftr" sz="quarter" idx="10"/>
          </p:nvPr>
        </p:nvSpPr>
        <p:spPr bwMode="auto">
          <a:xfrm>
            <a:off x="914400" y="6248400"/>
            <a:ext cx="46736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pitchFamily="2" charset="0"/>
                <a:ea typeface="MS PGothic" pitchFamily="34" charset="-128"/>
              </a:defRPr>
            </a:lvl1pPr>
            <a:lvl2pPr marL="742950" indent="-285750">
              <a:defRPr sz="2400">
                <a:solidFill>
                  <a:schemeClr val="tx1"/>
                </a:solidFill>
                <a:latin typeface="Times" pitchFamily="2" charset="0"/>
                <a:ea typeface="MS PGothic" pitchFamily="34" charset="-128"/>
              </a:defRPr>
            </a:lvl2pPr>
            <a:lvl3pPr marL="1143000" indent="-228600">
              <a:defRPr sz="2400">
                <a:solidFill>
                  <a:schemeClr val="tx1"/>
                </a:solidFill>
                <a:latin typeface="Times" pitchFamily="2" charset="0"/>
                <a:ea typeface="MS PGothic" pitchFamily="34" charset="-128"/>
              </a:defRPr>
            </a:lvl3pPr>
            <a:lvl4pPr marL="1600200" indent="-228600">
              <a:defRPr sz="2400">
                <a:solidFill>
                  <a:schemeClr val="tx1"/>
                </a:solidFill>
                <a:latin typeface="Times" pitchFamily="2" charset="0"/>
                <a:ea typeface="MS PGothic" pitchFamily="34" charset="-128"/>
              </a:defRPr>
            </a:lvl4pPr>
            <a:lvl5pPr marL="2057400" indent="-228600">
              <a:defRPr sz="2400">
                <a:solidFill>
                  <a:schemeClr val="tx1"/>
                </a:solidFill>
                <a:latin typeface="Times" pitchFamily="2" charset="0"/>
                <a:ea typeface="MS PGothic" pitchFamily="34" charset="-128"/>
              </a:defRPr>
            </a:lvl5pPr>
            <a:lvl6pPr marL="2514600" indent="-228600" eaLnBrk="0" fontAlgn="base" hangingPunct="0">
              <a:spcBef>
                <a:spcPct val="0"/>
              </a:spcBef>
              <a:spcAft>
                <a:spcPct val="0"/>
              </a:spcAft>
              <a:defRPr sz="2400">
                <a:solidFill>
                  <a:schemeClr val="tx1"/>
                </a:solidFill>
                <a:latin typeface="Times" pitchFamily="2" charset="0"/>
                <a:ea typeface="MS PGothic" pitchFamily="34" charset="-128"/>
              </a:defRPr>
            </a:lvl6pPr>
            <a:lvl7pPr marL="2971800" indent="-228600" eaLnBrk="0" fontAlgn="base" hangingPunct="0">
              <a:spcBef>
                <a:spcPct val="0"/>
              </a:spcBef>
              <a:spcAft>
                <a:spcPct val="0"/>
              </a:spcAft>
              <a:defRPr sz="2400">
                <a:solidFill>
                  <a:schemeClr val="tx1"/>
                </a:solidFill>
                <a:latin typeface="Times" pitchFamily="2" charset="0"/>
                <a:ea typeface="MS PGothic" pitchFamily="34" charset="-128"/>
              </a:defRPr>
            </a:lvl7pPr>
            <a:lvl8pPr marL="3429000" indent="-228600" eaLnBrk="0" fontAlgn="base" hangingPunct="0">
              <a:spcBef>
                <a:spcPct val="0"/>
              </a:spcBef>
              <a:spcAft>
                <a:spcPct val="0"/>
              </a:spcAft>
              <a:defRPr sz="2400">
                <a:solidFill>
                  <a:schemeClr val="tx1"/>
                </a:solidFill>
                <a:latin typeface="Times" pitchFamily="2" charset="0"/>
                <a:ea typeface="MS PGothic" pitchFamily="34" charset="-128"/>
              </a:defRPr>
            </a:lvl8pPr>
            <a:lvl9pPr marL="3886200" indent="-228600" eaLnBrk="0" fontAlgn="base" hangingPunct="0">
              <a:spcBef>
                <a:spcPct val="0"/>
              </a:spcBef>
              <a:spcAft>
                <a:spcPct val="0"/>
              </a:spcAft>
              <a:defRPr sz="2400">
                <a:solidFill>
                  <a:schemeClr val="tx1"/>
                </a:solidFill>
                <a:latin typeface="Times" pitchFamily="2" charset="0"/>
                <a:ea typeface="MS PGothic" pitchFamily="34" charset="-128"/>
              </a:defRPr>
            </a:lvl9pPr>
          </a:lstStyle>
          <a:p>
            <a:r>
              <a:rPr lang="en-US" altLang="en-US" sz="1800" dirty="0" smtClean="0">
                <a:solidFill>
                  <a:schemeClr val="tx2"/>
                </a:solidFill>
              </a:rPr>
              <a:t>Friday Harbor Psychometrics, 2014</a:t>
            </a:r>
          </a:p>
        </p:txBody>
      </p:sp>
    </p:spTree>
    <p:extLst>
      <p:ext uri="{BB962C8B-B14F-4D97-AF65-F5344CB8AC3E}">
        <p14:creationId xmlns:p14="http://schemas.microsoft.com/office/powerpoint/2010/main" val="2559020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74580" y="2668062"/>
            <a:ext cx="11344829" cy="934012"/>
          </a:xfrm>
          <a:prstGeom prst="rect">
            <a:avLst/>
          </a:prstGeom>
        </p:spPr>
      </p:pic>
      <p:pic>
        <p:nvPicPr>
          <p:cNvPr id="5" name="Picture 4"/>
          <p:cNvPicPr>
            <a:picLocks noChangeAspect="1"/>
          </p:cNvPicPr>
          <p:nvPr/>
        </p:nvPicPr>
        <p:blipFill rotWithShape="1">
          <a:blip r:embed="rId4"/>
          <a:srcRect t="2676"/>
          <a:stretch/>
        </p:blipFill>
        <p:spPr>
          <a:xfrm>
            <a:off x="474580" y="3602074"/>
            <a:ext cx="11337096" cy="2343150"/>
          </a:xfrm>
          <a:prstGeom prst="rect">
            <a:avLst/>
          </a:prstGeom>
        </p:spPr>
      </p:pic>
      <p:sp>
        <p:nvSpPr>
          <p:cNvPr id="8" name="Title 7"/>
          <p:cNvSpPr>
            <a:spLocks noGrp="1"/>
          </p:cNvSpPr>
          <p:nvPr>
            <p:ph type="title"/>
          </p:nvPr>
        </p:nvSpPr>
        <p:spPr/>
        <p:txBody>
          <a:bodyPr/>
          <a:lstStyle/>
          <a:p>
            <a:r>
              <a:rPr lang="en-US" dirty="0" smtClean="0"/>
              <a:t>Schedule of Test Administration</a:t>
            </a:r>
            <a:endParaRPr lang="en-US" dirty="0"/>
          </a:p>
        </p:txBody>
      </p:sp>
      <p:sp>
        <p:nvSpPr>
          <p:cNvPr id="10" name="Rectangle 9"/>
          <p:cNvSpPr/>
          <p:nvPr/>
        </p:nvSpPr>
        <p:spPr>
          <a:xfrm>
            <a:off x="4127081" y="4103370"/>
            <a:ext cx="2720340" cy="514350"/>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7022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Test Administration</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3"/>
          <a:stretch>
            <a:fillRect/>
          </a:stretch>
        </p:blipFill>
        <p:spPr>
          <a:xfrm>
            <a:off x="314560" y="2094938"/>
            <a:ext cx="11344829" cy="934012"/>
          </a:xfrm>
          <a:prstGeom prst="rect">
            <a:avLst/>
          </a:prstGeom>
        </p:spPr>
      </p:pic>
      <p:pic>
        <p:nvPicPr>
          <p:cNvPr id="5" name="Picture 4"/>
          <p:cNvPicPr>
            <a:picLocks noChangeAspect="1"/>
          </p:cNvPicPr>
          <p:nvPr/>
        </p:nvPicPr>
        <p:blipFill>
          <a:blip r:embed="rId4"/>
          <a:stretch>
            <a:fillRect/>
          </a:stretch>
        </p:blipFill>
        <p:spPr>
          <a:xfrm>
            <a:off x="292831" y="3028950"/>
            <a:ext cx="11366558" cy="3538538"/>
          </a:xfrm>
          <a:prstGeom prst="rect">
            <a:avLst/>
          </a:prstGeom>
        </p:spPr>
      </p:pic>
      <p:sp>
        <p:nvSpPr>
          <p:cNvPr id="18" name="Rectangle 17"/>
          <p:cNvSpPr/>
          <p:nvPr/>
        </p:nvSpPr>
        <p:spPr>
          <a:xfrm>
            <a:off x="4812030" y="4663440"/>
            <a:ext cx="1863090" cy="777240"/>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4812030" y="4377690"/>
            <a:ext cx="971550" cy="2189797"/>
            <a:chOff x="4812030" y="4377690"/>
            <a:chExt cx="971550" cy="2189797"/>
          </a:xfrm>
        </p:grpSpPr>
        <p:sp>
          <p:nvSpPr>
            <p:cNvPr id="19" name="Rectangle 18"/>
            <p:cNvSpPr/>
            <p:nvPr/>
          </p:nvSpPr>
          <p:spPr>
            <a:xfrm>
              <a:off x="4812030" y="4377690"/>
              <a:ext cx="971550" cy="285750"/>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812030" y="5470578"/>
              <a:ext cx="971550" cy="1096909"/>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921757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of Test Administration</a:t>
            </a:r>
            <a:endParaRPr lang="en-US" dirty="0"/>
          </a:p>
        </p:txBody>
      </p:sp>
      <p:pic>
        <p:nvPicPr>
          <p:cNvPr id="4" name="Picture 3"/>
          <p:cNvPicPr>
            <a:picLocks noChangeAspect="1"/>
          </p:cNvPicPr>
          <p:nvPr/>
        </p:nvPicPr>
        <p:blipFill>
          <a:blip r:embed="rId3"/>
          <a:stretch>
            <a:fillRect/>
          </a:stretch>
        </p:blipFill>
        <p:spPr>
          <a:xfrm>
            <a:off x="474580" y="2016552"/>
            <a:ext cx="11344829" cy="934012"/>
          </a:xfrm>
          <a:prstGeom prst="rect">
            <a:avLst/>
          </a:prstGeom>
        </p:spPr>
      </p:pic>
      <p:pic>
        <p:nvPicPr>
          <p:cNvPr id="5" name="Picture 4"/>
          <p:cNvPicPr>
            <a:picLocks noChangeAspect="1"/>
          </p:cNvPicPr>
          <p:nvPr/>
        </p:nvPicPr>
        <p:blipFill rotWithShape="1">
          <a:blip r:embed="rId4"/>
          <a:srcRect r="699"/>
          <a:stretch/>
        </p:blipFill>
        <p:spPr>
          <a:xfrm>
            <a:off x="474580" y="2950564"/>
            <a:ext cx="11366900" cy="3773707"/>
          </a:xfrm>
          <a:prstGeom prst="rect">
            <a:avLst/>
          </a:prstGeom>
        </p:spPr>
      </p:pic>
      <p:sp>
        <p:nvSpPr>
          <p:cNvPr id="6" name="Rectangle 5"/>
          <p:cNvSpPr/>
          <p:nvPr/>
        </p:nvSpPr>
        <p:spPr>
          <a:xfrm>
            <a:off x="5030476" y="3794760"/>
            <a:ext cx="913549" cy="514350"/>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030476" y="6423660"/>
            <a:ext cx="1884674" cy="300612"/>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62757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Sites</a:t>
            </a:r>
            <a:endParaRPr lang="en-US" dirty="0"/>
          </a:p>
        </p:txBody>
      </p:sp>
      <p:sp>
        <p:nvSpPr>
          <p:cNvPr id="3" name="Content Placeholder 2"/>
          <p:cNvSpPr>
            <a:spLocks noGrp="1"/>
          </p:cNvSpPr>
          <p:nvPr>
            <p:ph idx="1"/>
          </p:nvPr>
        </p:nvSpPr>
        <p:spPr/>
        <p:txBody>
          <a:bodyPr>
            <a:normAutofit/>
          </a:bodyPr>
          <a:lstStyle/>
          <a:p>
            <a:r>
              <a:rPr lang="en-US" sz="2800" dirty="0" smtClean="0"/>
              <a:t>Recruitment began in March 1998 and ended in October 1999</a:t>
            </a:r>
          </a:p>
          <a:p>
            <a:r>
              <a:rPr lang="en-US" sz="2800" dirty="0" smtClean="0"/>
              <a:t>2,832 persons were enrolled in the trial</a:t>
            </a:r>
          </a:p>
          <a:p>
            <a:pPr lvl="1"/>
            <a:r>
              <a:rPr lang="en-US" sz="2400" dirty="0" smtClean="0"/>
              <a:t>30 persons incorrectly randomized</a:t>
            </a:r>
          </a:p>
          <a:p>
            <a:r>
              <a:rPr lang="en-US" sz="2800" dirty="0" smtClean="0"/>
              <a:t>Variable name in data files: site</a:t>
            </a:r>
            <a:endParaRPr lang="en-US" sz="2800" dirty="0"/>
          </a:p>
        </p:txBody>
      </p:sp>
    </p:spTree>
    <p:extLst>
      <p:ext uri="{BB962C8B-B14F-4D97-AF65-F5344CB8AC3E}">
        <p14:creationId xmlns:p14="http://schemas.microsoft.com/office/powerpoint/2010/main" val="34224798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 Strategy</a:t>
            </a:r>
            <a:endParaRPr lang="en-US" dirty="0"/>
          </a:p>
        </p:txBody>
      </p:sp>
      <p:sp>
        <p:nvSpPr>
          <p:cNvPr id="3" name="Content Placeholder 2"/>
          <p:cNvSpPr>
            <a:spLocks noGrp="1"/>
          </p:cNvSpPr>
          <p:nvPr>
            <p:ph idx="1"/>
          </p:nvPr>
        </p:nvSpPr>
        <p:spPr/>
        <p:txBody>
          <a:bodyPr>
            <a:normAutofit/>
          </a:bodyPr>
          <a:lstStyle/>
          <a:p>
            <a:r>
              <a:rPr lang="en-US" sz="2800" dirty="0" smtClean="0"/>
              <a:t>Each of the 6 field centers had a specific study sample and recruitment strategy</a:t>
            </a:r>
          </a:p>
          <a:p>
            <a:pPr marL="914400" lvl="1" indent="-457200">
              <a:buFont typeface="+mj-lt"/>
              <a:buAutoNum type="arabicPeriod"/>
            </a:pPr>
            <a:r>
              <a:rPr lang="en-US" sz="2400" dirty="0" smtClean="0"/>
              <a:t>University of Alabama at Birmingham</a:t>
            </a:r>
          </a:p>
          <a:p>
            <a:pPr marL="914400" lvl="1" indent="-457200">
              <a:buFont typeface="+mj-lt"/>
              <a:buAutoNum type="arabicPeriod"/>
            </a:pPr>
            <a:r>
              <a:rPr lang="en-US" sz="2400" dirty="0" smtClean="0"/>
              <a:t>Hebrew Rehabilitation Center for the Aged in Boston</a:t>
            </a:r>
          </a:p>
          <a:p>
            <a:pPr marL="914400" lvl="1" indent="-457200">
              <a:buFont typeface="+mj-lt"/>
              <a:buAutoNum type="arabicPeriod"/>
            </a:pPr>
            <a:r>
              <a:rPr lang="en-US" sz="2400" dirty="0" smtClean="0"/>
              <a:t>Indiana University</a:t>
            </a:r>
          </a:p>
          <a:p>
            <a:pPr marL="914400" lvl="1" indent="-457200">
              <a:buFont typeface="+mj-lt"/>
              <a:buAutoNum type="arabicPeriod"/>
            </a:pPr>
            <a:r>
              <a:rPr lang="en-US" sz="2400" dirty="0" smtClean="0"/>
              <a:t>Johns Hopkins University</a:t>
            </a:r>
          </a:p>
          <a:p>
            <a:pPr marL="914400" lvl="1" indent="-457200">
              <a:buFont typeface="+mj-lt"/>
              <a:buAutoNum type="arabicPeriod"/>
            </a:pPr>
            <a:r>
              <a:rPr lang="en-US" sz="2400" dirty="0" smtClean="0"/>
              <a:t>Pennsylvania State University</a:t>
            </a:r>
          </a:p>
          <a:p>
            <a:pPr marL="914400" lvl="1" indent="-457200">
              <a:buFont typeface="+mj-lt"/>
              <a:buAutoNum type="arabicPeriod"/>
            </a:pPr>
            <a:r>
              <a:rPr lang="en-US" sz="2400" dirty="0" smtClean="0"/>
              <a:t>Wayne State University</a:t>
            </a:r>
            <a:endParaRPr lang="en-US" sz="2400" dirty="0"/>
          </a:p>
        </p:txBody>
      </p:sp>
    </p:spTree>
    <p:extLst>
      <p:ext uri="{BB962C8B-B14F-4D97-AF65-F5344CB8AC3E}">
        <p14:creationId xmlns:p14="http://schemas.microsoft.com/office/powerpoint/2010/main" val="2828566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Alabama - Birmingham</a:t>
            </a:r>
            <a:endParaRPr lang="en-US" dirty="0"/>
          </a:p>
        </p:txBody>
      </p:sp>
      <p:sp>
        <p:nvSpPr>
          <p:cNvPr id="3" name="Content Placeholder 2"/>
          <p:cNvSpPr>
            <a:spLocks noGrp="1"/>
          </p:cNvSpPr>
          <p:nvPr>
            <p:ph idx="1"/>
          </p:nvPr>
        </p:nvSpPr>
        <p:spPr/>
        <p:txBody>
          <a:bodyPr>
            <a:normAutofit/>
          </a:bodyPr>
          <a:lstStyle/>
          <a:p>
            <a:r>
              <a:rPr lang="en-US" sz="3200" dirty="0" smtClean="0"/>
              <a:t>Recruited participants from two sources:</a:t>
            </a:r>
          </a:p>
          <a:p>
            <a:pPr lvl="1"/>
            <a:r>
              <a:rPr lang="en-US" sz="2800" dirty="0"/>
              <a:t>residents of Jefferson County, Alabama, who were licensed to drive or who had </a:t>
            </a:r>
            <a:r>
              <a:rPr lang="en-US" sz="2800" dirty="0" smtClean="0"/>
              <a:t>non-driver </a:t>
            </a:r>
            <a:r>
              <a:rPr lang="en-US" sz="2800" dirty="0"/>
              <a:t>identification cards through the Alabama Department of Public Safety; and </a:t>
            </a:r>
          </a:p>
          <a:p>
            <a:pPr lvl="1"/>
            <a:r>
              <a:rPr lang="en-US" sz="2800" dirty="0"/>
              <a:t>patients of </a:t>
            </a:r>
            <a:r>
              <a:rPr lang="en-US" sz="2800" dirty="0" smtClean="0"/>
              <a:t>UAB </a:t>
            </a:r>
            <a:r>
              <a:rPr lang="en-US" sz="2800" dirty="0"/>
              <a:t>eye </a:t>
            </a:r>
            <a:r>
              <a:rPr lang="en-US" sz="2800" dirty="0" smtClean="0"/>
              <a:t>clinics</a:t>
            </a:r>
            <a:endParaRPr lang="en-US" sz="2800" dirty="0"/>
          </a:p>
          <a:p>
            <a:pPr marL="457200" lvl="1" indent="0">
              <a:buNone/>
            </a:pPr>
            <a:endParaRPr lang="en-US" sz="2400" dirty="0"/>
          </a:p>
        </p:txBody>
      </p:sp>
    </p:spTree>
    <p:extLst>
      <p:ext uri="{BB962C8B-B14F-4D97-AF65-F5344CB8AC3E}">
        <p14:creationId xmlns:p14="http://schemas.microsoft.com/office/powerpoint/2010/main" val="42621560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Indiana University</a:t>
            </a:r>
            <a:endParaRPr lang="en-US" dirty="0"/>
          </a:p>
        </p:txBody>
      </p:sp>
      <p:sp>
        <p:nvSpPr>
          <p:cNvPr id="3" name="Content Placeholder 2"/>
          <p:cNvSpPr>
            <a:spLocks noGrp="1"/>
          </p:cNvSpPr>
          <p:nvPr>
            <p:ph idx="1"/>
          </p:nvPr>
        </p:nvSpPr>
        <p:spPr/>
        <p:txBody>
          <a:bodyPr>
            <a:normAutofit/>
          </a:bodyPr>
          <a:lstStyle/>
          <a:p>
            <a:r>
              <a:rPr lang="en-US" sz="3200" dirty="0"/>
              <a:t>Recruited participants from two sources:</a:t>
            </a:r>
          </a:p>
          <a:p>
            <a:pPr lvl="1"/>
            <a:r>
              <a:rPr lang="en-US" sz="2800" dirty="0"/>
              <a:t>C</a:t>
            </a:r>
            <a:r>
              <a:rPr lang="en-US" sz="2800" dirty="0" smtClean="0"/>
              <a:t>lients </a:t>
            </a:r>
            <a:r>
              <a:rPr lang="en-US" sz="2800" dirty="0"/>
              <a:t>of the Community Centers of Indianapolis, a network of 14 facilities that provide activities and social services for older adults.</a:t>
            </a:r>
            <a:endParaRPr lang="en-US" sz="3600" dirty="0"/>
          </a:p>
          <a:p>
            <a:pPr lvl="1"/>
            <a:r>
              <a:rPr lang="en-US" sz="2800" dirty="0"/>
              <a:t>L</a:t>
            </a:r>
            <a:r>
              <a:rPr lang="en-US" sz="2800" dirty="0" smtClean="0"/>
              <a:t>ocal </a:t>
            </a:r>
            <a:r>
              <a:rPr lang="en-US" sz="2800" dirty="0"/>
              <a:t>churches and senior citizens organizations.</a:t>
            </a:r>
            <a:endParaRPr lang="en-US" sz="3600" dirty="0"/>
          </a:p>
          <a:p>
            <a:endParaRPr lang="en-US" sz="2800" dirty="0"/>
          </a:p>
        </p:txBody>
      </p:sp>
    </p:spTree>
    <p:extLst>
      <p:ext uri="{BB962C8B-B14F-4D97-AF65-F5344CB8AC3E}">
        <p14:creationId xmlns:p14="http://schemas.microsoft.com/office/powerpoint/2010/main" val="36473978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 Rehabilitation Center</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a:t>R</a:t>
            </a:r>
            <a:r>
              <a:rPr lang="en-US" sz="2800" dirty="0" smtClean="0"/>
              <a:t>ecruited </a:t>
            </a:r>
            <a:r>
              <a:rPr lang="en-US" sz="2800" dirty="0"/>
              <a:t>residents from congregate and senior housing sites, from senior centers, and from a registry of volunteers interested in participating in aging research at the Harvard Cooperative Program on Aging in </a:t>
            </a:r>
            <a:r>
              <a:rPr lang="en-US" sz="2800" dirty="0" smtClean="0"/>
              <a:t>Massachusetts</a:t>
            </a:r>
            <a:endParaRPr lang="en-US" sz="3600" dirty="0"/>
          </a:p>
        </p:txBody>
      </p:sp>
    </p:spTree>
    <p:extLst>
      <p:ext uri="{BB962C8B-B14F-4D97-AF65-F5344CB8AC3E}">
        <p14:creationId xmlns:p14="http://schemas.microsoft.com/office/powerpoint/2010/main" val="41799081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Johns Hopkins University</a:t>
            </a:r>
            <a:endParaRPr lang="en-US" dirty="0"/>
          </a:p>
        </p:txBody>
      </p:sp>
      <p:sp>
        <p:nvSpPr>
          <p:cNvPr id="3" name="Content Placeholder 2"/>
          <p:cNvSpPr>
            <a:spLocks noGrp="1"/>
          </p:cNvSpPr>
          <p:nvPr>
            <p:ph idx="1"/>
          </p:nvPr>
        </p:nvSpPr>
        <p:spPr>
          <a:xfrm>
            <a:off x="680321" y="2157967"/>
            <a:ext cx="9613861" cy="3885023"/>
          </a:xfrm>
        </p:spPr>
        <p:txBody>
          <a:bodyPr>
            <a:normAutofit lnSpcReduction="10000"/>
          </a:bodyPr>
          <a:lstStyle/>
          <a:p>
            <a:r>
              <a:rPr lang="en-US" sz="2800" dirty="0"/>
              <a:t>Recruited participants from two sources:</a:t>
            </a:r>
          </a:p>
          <a:p>
            <a:pPr lvl="1"/>
            <a:r>
              <a:rPr lang="en-US" sz="2800" dirty="0"/>
              <a:t>recruited participants from senior centers, churches, senior housing, and senior community organizations in the Baltimore metropolitan area and in Cumberland, Maryland. </a:t>
            </a:r>
            <a:endParaRPr lang="en-US" sz="3600" dirty="0"/>
          </a:p>
          <a:p>
            <a:pPr lvl="1"/>
            <a:r>
              <a:rPr lang="en-US" sz="2800" dirty="0"/>
              <a:t>W</a:t>
            </a:r>
            <a:r>
              <a:rPr lang="en-US" sz="2800" dirty="0" smtClean="0"/>
              <a:t>ellness </a:t>
            </a:r>
            <a:r>
              <a:rPr lang="en-US" sz="2800" dirty="0"/>
              <a:t>and service programs offered by the Urban Medical Institute in Baltimore and in partnership with the Commission on Aging and Retirement Education, an organization that coordinates and funds services in Baltimore.</a:t>
            </a:r>
            <a:endParaRPr lang="en-US" sz="3600" dirty="0"/>
          </a:p>
          <a:p>
            <a:endParaRPr lang="en-US" dirty="0"/>
          </a:p>
        </p:txBody>
      </p:sp>
    </p:spTree>
    <p:extLst>
      <p:ext uri="{BB962C8B-B14F-4D97-AF65-F5344CB8AC3E}">
        <p14:creationId xmlns:p14="http://schemas.microsoft.com/office/powerpoint/2010/main" val="29789864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Wayne State University</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a:t>R</a:t>
            </a:r>
            <a:r>
              <a:rPr lang="en-US" sz="2800" dirty="0" smtClean="0"/>
              <a:t>ecruited </a:t>
            </a:r>
            <a:r>
              <a:rPr lang="en-US" sz="2800" dirty="0"/>
              <a:t>from a large range of community organizations, churches, hospital-based senior assessment centers, and senior housing sites in metropolitan Detroit as well as from driver registration lists.</a:t>
            </a:r>
            <a:endParaRPr lang="en-US" sz="3600" dirty="0"/>
          </a:p>
          <a:p>
            <a:endParaRPr lang="en-US" sz="2800" dirty="0"/>
          </a:p>
        </p:txBody>
      </p:sp>
    </p:spTree>
    <p:extLst>
      <p:ext uri="{BB962C8B-B14F-4D97-AF65-F5344CB8AC3E}">
        <p14:creationId xmlns:p14="http://schemas.microsoft.com/office/powerpoint/2010/main" val="19680751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653</TotalTime>
  <Words>980</Words>
  <Application>Microsoft Macintosh PowerPoint</Application>
  <PresentationFormat>Custom</PresentationFormat>
  <Paragraphs>138</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Berlin</vt:lpstr>
      <vt:lpstr>ACTIVE Design</vt:lpstr>
      <vt:lpstr>PowerPoint Presentation</vt:lpstr>
      <vt:lpstr>Design Sites</vt:lpstr>
      <vt:lpstr>Recruitment Strategy</vt:lpstr>
      <vt:lpstr>University of Alabama - Birmingham</vt:lpstr>
      <vt:lpstr>Indiana University</vt:lpstr>
      <vt:lpstr>Hebrew Rehabilitation Center</vt:lpstr>
      <vt:lpstr>Johns Hopkins University</vt:lpstr>
      <vt:lpstr>Wayne State University</vt:lpstr>
      <vt:lpstr>Penn State University</vt:lpstr>
      <vt:lpstr>Demographics by site</vt:lpstr>
      <vt:lpstr>Replicates</vt:lpstr>
      <vt:lpstr>PowerPoint Presentation</vt:lpstr>
      <vt:lpstr>Booster Training</vt:lpstr>
      <vt:lpstr>Schedule of Test Administration</vt:lpstr>
      <vt:lpstr>So many data files….</vt:lpstr>
      <vt:lpstr>Documentation</vt:lpstr>
      <vt:lpstr>A note on memory</vt:lpstr>
      <vt:lpstr>Visits</vt:lpstr>
      <vt:lpstr>Schedule of Test Administration</vt:lpstr>
      <vt:lpstr>Schedule of Test Administration</vt:lpstr>
      <vt:lpstr>Schedule of Test Administration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Design</dc:title>
  <dc:creator>Alexandra</dc:creator>
  <cp:lastModifiedBy>Dan Mungas</cp:lastModifiedBy>
  <cp:revision>40</cp:revision>
  <dcterms:created xsi:type="dcterms:W3CDTF">2014-06-08T14:48:55Z</dcterms:created>
  <dcterms:modified xsi:type="dcterms:W3CDTF">2014-06-11T00:22:52Z</dcterms:modified>
</cp:coreProperties>
</file>