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handoutMasterIdLst>
    <p:handoutMasterId r:id="rId30"/>
  </p:handoutMasterIdLst>
  <p:sldIdLst>
    <p:sldId id="256" r:id="rId2"/>
    <p:sldId id="840" r:id="rId3"/>
    <p:sldId id="906" r:id="rId4"/>
    <p:sldId id="907" r:id="rId5"/>
    <p:sldId id="894" r:id="rId6"/>
    <p:sldId id="893" r:id="rId7"/>
    <p:sldId id="882" r:id="rId8"/>
    <p:sldId id="896" r:id="rId9"/>
    <p:sldId id="892" r:id="rId10"/>
    <p:sldId id="908" r:id="rId11"/>
    <p:sldId id="899" r:id="rId12"/>
    <p:sldId id="900" r:id="rId13"/>
    <p:sldId id="901" r:id="rId14"/>
    <p:sldId id="903" r:id="rId15"/>
    <p:sldId id="391" r:id="rId16"/>
    <p:sldId id="909" r:id="rId17"/>
    <p:sldId id="902" r:id="rId18"/>
    <p:sldId id="904" r:id="rId19"/>
    <p:sldId id="888" r:id="rId20"/>
    <p:sldId id="885" r:id="rId21"/>
    <p:sldId id="890" r:id="rId22"/>
    <p:sldId id="884" r:id="rId23"/>
    <p:sldId id="905" r:id="rId24"/>
    <p:sldId id="889" r:id="rId25"/>
    <p:sldId id="887" r:id="rId26"/>
    <p:sldId id="895" r:id="rId27"/>
    <p:sldId id="89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JM" initials="J" lastIdx="1" clrIdx="0">
    <p:extLst>
      <p:ext uri="{19B8F6BF-5375-455C-9EA6-DF929625EA0E}">
        <p15:presenceInfo xmlns:p15="http://schemas.microsoft.com/office/powerpoint/2012/main" userId="J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>
      <p:cViewPr varScale="1">
        <p:scale>
          <a:sx n="43" d="100"/>
          <a:sy n="43" d="100"/>
        </p:scale>
        <p:origin x="64" y="1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48715573449244E-2"/>
          <c:y val="3.5572589324688673E-2"/>
          <c:w val="0.87561698016914558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0-4AF5-BB3F-2942DEA92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0-4AF5-BB3F-2942DEA929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1"/>
                <c:pt idx="0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0-4AF5-BB3F-2942DEA92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020656"/>
        <c:axId val="421019480"/>
      </c:barChart>
      <c:catAx>
        <c:axId val="421020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019480"/>
        <c:crosses val="autoZero"/>
        <c:auto val="1"/>
        <c:lblAlgn val="ctr"/>
        <c:lblOffset val="100"/>
        <c:noMultiLvlLbl val="0"/>
      </c:catAx>
      <c:valAx>
        <c:axId val="42101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020656"/>
        <c:crosses val="autoZero"/>
        <c:crossBetween val="between"/>
      </c:valAx>
      <c:spPr>
        <a:noFill/>
        <a:ln w="3175">
          <a:solidFill>
            <a:schemeClr val="accent1">
              <a:shade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8-08-01T16:54:47.29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0.74286</cdr:y>
    </cdr:from>
    <cdr:to>
      <cdr:x>0.44118</cdr:x>
      <cdr:y>0.86729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0056" y="2136233"/>
          <a:ext cx="887117" cy="357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800" dirty="0" smtClean="0"/>
            <a:t>Hispanic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0.39706</cdr:x>
      <cdr:y>0.7137</cdr:y>
    </cdr:from>
    <cdr:to>
      <cdr:x>0.67419</cdr:x>
      <cdr:y>0.83814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7400" y="1903448"/>
          <a:ext cx="1435957" cy="331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smtClean="0"/>
            <a:t>African American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0.64475</cdr:x>
      <cdr:y>0.71429</cdr:y>
    </cdr:from>
    <cdr:to>
      <cdr:x>0.97059</cdr:x>
      <cdr:y>0.95277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40813" y="1905000"/>
          <a:ext cx="1688387" cy="636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dirty="0" smtClean="0"/>
            <a:t>Non-Hispanic White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6F3261-D5E5-4A09-875C-E55E55E52F5A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728DC8-7E5C-41AA-AD24-4C366499C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7003F5-47DA-40D7-966C-D3C3E945B98D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99D02C-CDB1-4A32-A079-F15EA3E5C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C78FD-F17F-4FD3-A226-9738537A0B7C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6D15DA-B8A6-4A28-A933-61E50B2697BF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But secular trends for rate of change were robust in all three ethnic groups</a:t>
            </a:r>
            <a:r>
              <a:rPr lang="en-US" sz="2400" baseline="0" dirty="0" smtClean="0"/>
              <a:t> – Blacks Whites and Hispanics</a:t>
            </a:r>
            <a:endParaRPr lang="en-US" sz="2400" dirty="0" smtClean="0"/>
          </a:p>
          <a:p>
            <a:r>
              <a:rPr lang="en-US" sz="2400" dirty="0" smtClean="0"/>
              <a:t>the benefit of being born later was limited</a:t>
            </a:r>
            <a:r>
              <a:rPr lang="en-US" sz="2400" baseline="0" dirty="0" smtClean="0"/>
              <a:t> to the highest quartile of cognitive performers within each ethnic group, and this benefit was explained for by higher childhood or family SES and higher</a:t>
            </a:r>
            <a:r>
              <a:rPr lang="en-US" sz="2400" dirty="0" smtClean="0"/>
              <a:t> educational attainment.</a:t>
            </a:r>
          </a:p>
          <a:p>
            <a:endParaRPr lang="en-US" sz="2400" dirty="0" smtClean="0"/>
          </a:p>
          <a:p>
            <a:r>
              <a:rPr lang="en-US" sz="2400" dirty="0" smtClean="0"/>
              <a:t>Because</a:t>
            </a:r>
            <a:r>
              <a:rPr lang="en-US" sz="2400" baseline="0" dirty="0" smtClean="0"/>
              <a:t> these secular trends in educational attainment were due to policy changes requiring additional years of school, these results support a causal link between educational attainment and AD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DF3C8-A7DA-B640-9788-3CD946C13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these had metric invariance in which group</a:t>
            </a:r>
          </a:p>
          <a:p>
            <a:endParaRPr lang="en-US" dirty="0" smtClean="0"/>
          </a:p>
          <a:p>
            <a:r>
              <a:rPr lang="en-US" dirty="0" smtClean="0"/>
              <a:t>Add slide explaining types</a:t>
            </a:r>
          </a:p>
          <a:p>
            <a:endParaRPr lang="en-US" dirty="0" smtClean="0"/>
          </a:p>
          <a:p>
            <a:r>
              <a:rPr lang="en-US" dirty="0" smtClean="0"/>
              <a:t>Looking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inv</a:t>
            </a:r>
            <a:r>
              <a:rPr lang="en-US" baseline="0" dirty="0" smtClean="0"/>
              <a:t> across race/</a:t>
            </a:r>
            <a:r>
              <a:rPr lang="en-US" baseline="0" dirty="0" err="1" smtClean="0"/>
              <a:t>gend</a:t>
            </a:r>
            <a:r>
              <a:rPr lang="en-US" baseline="0" dirty="0" smtClean="0"/>
              <a:t> groups- it was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of race and not gender.</a:t>
            </a:r>
          </a:p>
          <a:p>
            <a:r>
              <a:rPr lang="en-US" baseline="0" dirty="0" smtClean="0"/>
              <a:t> why?</a:t>
            </a:r>
          </a:p>
          <a:p>
            <a:r>
              <a:rPr lang="en-US" baseline="0" dirty="0" smtClean="0"/>
              <a:t>Put up bar graph to show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8AD07-A08F-4940-9F9A-81C11DC997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AM:</a:t>
            </a:r>
            <a:r>
              <a:rPr lang="en-US" baseline="0" dirty="0" smtClean="0"/>
              <a:t> </a:t>
            </a:r>
            <a:r>
              <a:rPr lang="en-US" dirty="0" smtClean="0"/>
              <a:t>Jen,</a:t>
            </a:r>
            <a:r>
              <a:rPr lang="en-US" baseline="0" dirty="0" smtClean="0"/>
              <a:t> not sure if “longer term length” is the correct phrase. Trying to think through this…difficult to think about what a “quality predicted year” actually </a:t>
            </a:r>
            <a:r>
              <a:rPr lang="en-US" baseline="0" dirty="0" err="1" smtClean="0"/>
              <a:t>menas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740A-E92B-4878-8F33-BB11CAE933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C083AF-A9C1-4CAA-A3BA-5C159C2F5F75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8b1cb30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8b1cb30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1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A5EB-2A80-463B-B758-2CB3F7958E8A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57A8-26C9-481D-BA23-33DFE9A49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7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531A-B024-4893-B31F-BDA7C7893F18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93EA-E332-474A-ADE6-A9D968872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9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900F-4AFA-42BB-B99F-11FB041D80A3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5F45-A9B3-475A-B165-ACE13BC23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96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892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C2AD-9B5E-43D1-BD9D-63D4B688A61A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5FE-8BDB-4EB8-87E9-C807C7E65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298F-E9C8-4C3F-BAE6-2814DD01352C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52E2E-04BA-4CD3-BAB9-E47650589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3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EFB6-0DC2-4C01-9912-777B7ECBBF36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7265-5500-42C3-BAA7-A4C65CAAE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7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B5C5-FACB-4FF7-BE1A-DD69DA7DD191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2E98-72BB-4F50-85EC-EDBEE2D6D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7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D10D-B744-4BBC-A335-8713C2CAB976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9F25-841A-4FB9-9DE4-80227915C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60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A0CD-AB2C-4E87-8A63-58B80210AB9D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D0E2-3113-4EC3-BD55-4C87A8F89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72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30E2-2EA6-4E9A-BBC4-9662DD2CE40E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EAF4-A28B-43B5-ABE2-97035A296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19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526B-E54A-4404-BEDA-A4D54AD04616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5D28-05EB-4D7B-A9D0-109AE255E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2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79CCF8-B452-42F6-AC08-BF11D3EA0C1A}" type="datetimeFigureOut">
              <a:rPr lang="en-US" altLang="en-US"/>
              <a:pPr>
                <a:defRPr/>
              </a:pPr>
              <a:t>8/19/2018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706154-394B-47D6-A39C-F5404F336C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692286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umc.co1.qualtrics.com/jfe/form/SV_6x5rRy14B6vpoq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a typeface="+mj-ea"/>
              </a:rPr>
              <a:t>WHICAP</a:t>
            </a:r>
            <a:br>
              <a:rPr lang="en-US" sz="5400" dirty="0" smtClean="0">
                <a:ea typeface="+mj-ea"/>
              </a:rPr>
            </a:br>
            <a:r>
              <a:rPr lang="en-US" sz="5400" dirty="0" smtClean="0">
                <a:ea typeface="+mj-ea"/>
              </a:rPr>
              <a:t>Washington Heights/Hamilton Heights-</a:t>
            </a:r>
            <a:r>
              <a:rPr lang="en-US" sz="5400" dirty="0" err="1" smtClean="0">
                <a:ea typeface="+mj-ea"/>
              </a:rPr>
              <a:t>Inwood</a:t>
            </a:r>
            <a:r>
              <a:rPr lang="en-US" sz="5400" dirty="0" smtClean="0">
                <a:ea typeface="+mj-ea"/>
              </a:rPr>
              <a:t> Columbia Aging Project</a:t>
            </a:r>
          </a:p>
        </p:txBody>
      </p:sp>
      <p:sp>
        <p:nvSpPr>
          <p:cNvPr id="4" name="Subtitle 6"/>
          <p:cNvSpPr txBox="1">
            <a:spLocks/>
          </p:cNvSpPr>
          <p:nvPr/>
        </p:nvSpPr>
        <p:spPr bwMode="auto">
          <a:xfrm>
            <a:off x="990600" y="4563543"/>
            <a:ext cx="6858000" cy="71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Jennifer Manly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@</a:t>
            </a:r>
            <a:r>
              <a:rPr lang="en-US" dirty="0" err="1" smtClean="0">
                <a:solidFill>
                  <a:schemeClr val="tx1"/>
                </a:solidFill>
              </a:rPr>
              <a:t>ManlyEpic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jjm71@columbia.edu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File:&lt;strong&gt;Twitter&lt;/strong&gt; bird logo.pn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31" y="5281992"/>
            <a:ext cx="449151" cy="36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Invariance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E935EAA-4395-B847-9854-188CF73E3CF2}"/>
              </a:ext>
            </a:extLst>
          </p:cNvPr>
          <p:cNvGrpSpPr/>
          <p:nvPr/>
        </p:nvGrpSpPr>
        <p:grpSpPr>
          <a:xfrm>
            <a:off x="268708" y="2373414"/>
            <a:ext cx="8583869" cy="1294617"/>
            <a:chOff x="630991" y="4087235"/>
            <a:chExt cx="11445158" cy="172615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DE20250-82F5-BB4D-93C5-B1796B14EEC5}"/>
                </a:ext>
              </a:extLst>
            </p:cNvPr>
            <p:cNvGrpSpPr/>
            <p:nvPr/>
          </p:nvGrpSpPr>
          <p:grpSpPr>
            <a:xfrm>
              <a:off x="630991" y="5260592"/>
              <a:ext cx="731520" cy="531570"/>
              <a:chOff x="879566" y="4814461"/>
              <a:chExt cx="1338941" cy="444137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E6AC86E-E97C-D245-AB9A-69289F20A22E}"/>
                  </a:ext>
                </a:extLst>
              </p:cNvPr>
              <p:cNvSpPr/>
              <p:nvPr/>
            </p:nvSpPr>
            <p:spPr>
              <a:xfrm>
                <a:off x="879566" y="4814461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987764B-6607-6746-8163-08761F7235D7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82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SRT TOTAL</a:t>
                </a:r>
              </a:p>
              <a:p>
                <a:pPr algn="ctr"/>
                <a:r>
                  <a:rPr lang="en-US" sz="825" b="1" dirty="0"/>
                  <a:t>RECALL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F4542D7-49DA-994F-9282-1F24D2771BBE}"/>
                </a:ext>
              </a:extLst>
            </p:cNvPr>
            <p:cNvGrpSpPr/>
            <p:nvPr/>
          </p:nvGrpSpPr>
          <p:grpSpPr>
            <a:xfrm>
              <a:off x="1151548" y="4093584"/>
              <a:ext cx="1371600" cy="548640"/>
              <a:chOff x="1250767" y="4655448"/>
              <a:chExt cx="1143000" cy="685800"/>
            </a:xfrm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D5A31534-1A39-9441-B818-A90E978DEC23}"/>
                  </a:ext>
                </a:extLst>
              </p:cNvPr>
              <p:cNvSpPr/>
              <p:nvPr/>
            </p:nvSpPr>
            <p:spPr>
              <a:xfrm>
                <a:off x="1250767" y="4655448"/>
                <a:ext cx="1143000" cy="685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637E151-D3D6-D449-8542-EC9CA4EF41DD}"/>
                  </a:ext>
                </a:extLst>
              </p:cNvPr>
              <p:cNvSpPr txBox="1"/>
              <p:nvPr/>
            </p:nvSpPr>
            <p:spPr>
              <a:xfrm>
                <a:off x="1382751" y="4861931"/>
                <a:ext cx="869796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/>
                  <a:t>MEMORY</a:t>
                </a:r>
              </a:p>
            </p:txBody>
          </p:sp>
        </p:grp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04C780B-6932-EF4F-ACB0-DA0FE7557F8F}"/>
                </a:ext>
              </a:extLst>
            </p:cNvPr>
            <p:cNvCxnSpPr>
              <a:stCxn id="133" idx="4"/>
              <a:endCxn id="135" idx="0"/>
            </p:cNvCxnSpPr>
            <p:nvPr/>
          </p:nvCxnSpPr>
          <p:spPr>
            <a:xfrm flipH="1">
              <a:off x="996751" y="4642224"/>
              <a:ext cx="840597" cy="618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3E42723-19D8-D54F-83C2-ABC0D3E5A882}"/>
                </a:ext>
              </a:extLst>
            </p:cNvPr>
            <p:cNvCxnSpPr>
              <a:stCxn id="133" idx="4"/>
              <a:endCxn id="131" idx="0"/>
            </p:cNvCxnSpPr>
            <p:nvPr/>
          </p:nvCxnSpPr>
          <p:spPr>
            <a:xfrm flipH="1">
              <a:off x="1810016" y="4642224"/>
              <a:ext cx="27332" cy="6225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1114244-54E6-F548-9713-9C3A2F5B3654}"/>
                </a:ext>
              </a:extLst>
            </p:cNvPr>
            <p:cNvCxnSpPr>
              <a:stCxn id="115" idx="4"/>
              <a:endCxn id="125" idx="0"/>
            </p:cNvCxnSpPr>
            <p:nvPr/>
          </p:nvCxnSpPr>
          <p:spPr>
            <a:xfrm flipH="1">
              <a:off x="4711333" y="4642224"/>
              <a:ext cx="1200976" cy="6225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9651CC4-8CD4-C944-A910-8D7C0D5985D1}"/>
                </a:ext>
              </a:extLst>
            </p:cNvPr>
            <p:cNvCxnSpPr>
              <a:stCxn id="115" idx="4"/>
              <a:endCxn id="127" idx="0"/>
            </p:cNvCxnSpPr>
            <p:nvPr/>
          </p:nvCxnSpPr>
          <p:spPr>
            <a:xfrm flipH="1">
              <a:off x="3882026" y="4642224"/>
              <a:ext cx="2030283" cy="6225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9CBDD5E-DA03-A345-BE6B-B047B547995C}"/>
                </a:ext>
              </a:extLst>
            </p:cNvPr>
            <p:cNvCxnSpPr>
              <a:stCxn id="115" idx="4"/>
              <a:endCxn id="123" idx="0"/>
            </p:cNvCxnSpPr>
            <p:nvPr/>
          </p:nvCxnSpPr>
          <p:spPr>
            <a:xfrm flipH="1">
              <a:off x="5561434" y="4642224"/>
              <a:ext cx="350875" cy="6225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78">
              <a:extLst>
                <a:ext uri="{FF2B5EF4-FFF2-40B4-BE49-F238E27FC236}">
                  <a16:creationId xmlns:a16="http://schemas.microsoft.com/office/drawing/2014/main" id="{7B03EDFF-FF8A-FA45-AB74-D4C6ED9293F5}"/>
                </a:ext>
              </a:extLst>
            </p:cNvPr>
            <p:cNvCxnSpPr>
              <a:stCxn id="133" idx="0"/>
              <a:endCxn id="115" idx="0"/>
            </p:cNvCxnSpPr>
            <p:nvPr/>
          </p:nvCxnSpPr>
          <p:spPr>
            <a:xfrm rot="5400000" flipH="1" flipV="1">
              <a:off x="3874828" y="2056104"/>
              <a:ext cx="12700" cy="4074961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>
              <a:extLst>
                <a:ext uri="{FF2B5EF4-FFF2-40B4-BE49-F238E27FC236}">
                  <a16:creationId xmlns:a16="http://schemas.microsoft.com/office/drawing/2014/main" id="{DC817141-D1A1-A14B-8E93-FF8B53FE519F}"/>
                </a:ext>
              </a:extLst>
            </p:cNvPr>
            <p:cNvCxnSpPr>
              <a:stCxn id="133" idx="0"/>
              <a:endCxn id="105" idx="0"/>
            </p:cNvCxnSpPr>
            <p:nvPr/>
          </p:nvCxnSpPr>
          <p:spPr>
            <a:xfrm rot="5400000" flipH="1" flipV="1">
              <a:off x="6058817" y="-132041"/>
              <a:ext cx="4157" cy="8447095"/>
            </a:xfrm>
            <a:prstGeom prst="curvedConnector3">
              <a:avLst>
                <a:gd name="adj1" fmla="val 16018619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D6DBD8F5-971C-C446-A130-B0A08E7F7817}"/>
                </a:ext>
              </a:extLst>
            </p:cNvPr>
            <p:cNvCxnSpPr>
              <a:stCxn id="115" idx="0"/>
              <a:endCxn id="105" idx="0"/>
            </p:cNvCxnSpPr>
            <p:nvPr/>
          </p:nvCxnSpPr>
          <p:spPr>
            <a:xfrm rot="5400000" flipH="1" flipV="1">
              <a:off x="8096298" y="1905439"/>
              <a:ext cx="4157" cy="4372134"/>
            </a:xfrm>
            <a:prstGeom prst="curvedConnector3">
              <a:avLst>
                <a:gd name="adj1" fmla="val 5599158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C13B038-76F8-8B41-B880-D609ADAFDE4F}"/>
                </a:ext>
              </a:extLst>
            </p:cNvPr>
            <p:cNvCxnSpPr>
              <a:stCxn id="133" idx="4"/>
              <a:endCxn id="129" idx="0"/>
            </p:cNvCxnSpPr>
            <p:nvPr/>
          </p:nvCxnSpPr>
          <p:spPr>
            <a:xfrm>
              <a:off x="1837348" y="4642224"/>
              <a:ext cx="806728" cy="6225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7B76760-8587-1B4B-91D3-C9827519C5EF}"/>
                </a:ext>
              </a:extLst>
            </p:cNvPr>
            <p:cNvCxnSpPr>
              <a:stCxn id="115" idx="4"/>
              <a:endCxn id="121" idx="0"/>
            </p:cNvCxnSpPr>
            <p:nvPr/>
          </p:nvCxnSpPr>
          <p:spPr>
            <a:xfrm>
              <a:off x="5912309" y="4642224"/>
              <a:ext cx="482866" cy="622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18E149E-66B7-6A48-9E8F-3B00D236FCB5}"/>
                </a:ext>
              </a:extLst>
            </p:cNvPr>
            <p:cNvCxnSpPr>
              <a:cxnSpLocks/>
              <a:stCxn id="115" idx="4"/>
              <a:endCxn id="119" idx="0"/>
            </p:cNvCxnSpPr>
            <p:nvPr/>
          </p:nvCxnSpPr>
          <p:spPr>
            <a:xfrm>
              <a:off x="5912309" y="4642224"/>
              <a:ext cx="1312174" cy="6225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A406F23-0D1F-0F43-8BBE-2E824C848237}"/>
                </a:ext>
              </a:extLst>
            </p:cNvPr>
            <p:cNvCxnSpPr>
              <a:stCxn id="115" idx="4"/>
              <a:endCxn id="117" idx="0"/>
            </p:cNvCxnSpPr>
            <p:nvPr/>
          </p:nvCxnSpPr>
          <p:spPr>
            <a:xfrm>
              <a:off x="5912309" y="4642224"/>
              <a:ext cx="2146233" cy="6225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2288A91-F3E2-AA4E-A40B-3F8B3999A07C}"/>
                </a:ext>
              </a:extLst>
            </p:cNvPr>
            <p:cNvGrpSpPr/>
            <p:nvPr/>
          </p:nvGrpSpPr>
          <p:grpSpPr>
            <a:xfrm>
              <a:off x="1444256" y="5264749"/>
              <a:ext cx="731520" cy="531568"/>
              <a:chOff x="879566" y="4814459"/>
              <a:chExt cx="1338941" cy="444137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F1FF20E-2873-4247-B18B-268B311A1FC8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06510F00-08B0-7C41-94F9-8D5E06B6694D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8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SRT DELAY</a:t>
                </a:r>
              </a:p>
              <a:p>
                <a:pPr algn="ctr"/>
                <a:r>
                  <a:rPr lang="en-US" sz="825" b="1" dirty="0"/>
                  <a:t>RECALL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B47E66B-C6CD-6242-BF79-466A8FC9AB7D}"/>
                </a:ext>
              </a:extLst>
            </p:cNvPr>
            <p:cNvGrpSpPr/>
            <p:nvPr/>
          </p:nvGrpSpPr>
          <p:grpSpPr>
            <a:xfrm>
              <a:off x="2278316" y="5264749"/>
              <a:ext cx="731520" cy="531568"/>
              <a:chOff x="879566" y="4814459"/>
              <a:chExt cx="1338941" cy="444137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A734A35-EF9F-3A4D-98F5-F99CE8C74984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4CBE5AA6-F680-9F45-AEF6-FBF428AF2B54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8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SRT DELAY</a:t>
                </a:r>
              </a:p>
              <a:p>
                <a:pPr algn="ctr"/>
                <a:r>
                  <a:rPr lang="en-US" sz="825" b="1" dirty="0"/>
                  <a:t>RECOG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4A774D4-F1F8-E64D-951F-09EDD6B1EC7F}"/>
                </a:ext>
              </a:extLst>
            </p:cNvPr>
            <p:cNvGrpSpPr/>
            <p:nvPr/>
          </p:nvGrpSpPr>
          <p:grpSpPr>
            <a:xfrm>
              <a:off x="3516266" y="5264759"/>
              <a:ext cx="731520" cy="539292"/>
              <a:chOff x="879566" y="4814459"/>
              <a:chExt cx="1338941" cy="38068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1AB151D-6DA1-284A-A4C2-4FEE2693903B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38068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E2B3569-013F-EA4B-8A3B-6DE891AD44B0}"/>
                  </a:ext>
                </a:extLst>
              </p:cNvPr>
              <p:cNvSpPr txBox="1"/>
              <p:nvPr/>
            </p:nvSpPr>
            <p:spPr>
              <a:xfrm>
                <a:off x="879566" y="4883311"/>
                <a:ext cx="1338941" cy="238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BOSTON</a:t>
                </a:r>
              </a:p>
              <a:p>
                <a:pPr algn="ctr"/>
                <a:r>
                  <a:rPr lang="en-US" sz="825" b="1" dirty="0"/>
                  <a:t>NAMING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CFF6EBB-4969-6C42-8ABD-45C3047E9E85}"/>
                </a:ext>
              </a:extLst>
            </p:cNvPr>
            <p:cNvGrpSpPr/>
            <p:nvPr/>
          </p:nvGrpSpPr>
          <p:grpSpPr>
            <a:xfrm>
              <a:off x="4345573" y="5264751"/>
              <a:ext cx="731520" cy="548640"/>
              <a:chOff x="879566" y="4814459"/>
              <a:chExt cx="1338941" cy="44413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EE3A461-19E6-E149-90EB-621820AB8A63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3020100-5389-7649-9256-48A3D5225D5F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74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LETTER</a:t>
                </a:r>
              </a:p>
              <a:p>
                <a:pPr algn="ctr"/>
                <a:r>
                  <a:rPr lang="en-US" sz="825" b="1" dirty="0"/>
                  <a:t>FLUENCY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16EEEAB-0F6B-084E-BFED-FABEBA67AE66}"/>
                </a:ext>
              </a:extLst>
            </p:cNvPr>
            <p:cNvGrpSpPr/>
            <p:nvPr/>
          </p:nvGrpSpPr>
          <p:grpSpPr>
            <a:xfrm>
              <a:off x="5195674" y="5264749"/>
              <a:ext cx="731520" cy="531568"/>
              <a:chOff x="879566" y="4814459"/>
              <a:chExt cx="1338941" cy="44413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10B14CF-4CAF-1A44-9511-B904389A3D0B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D5258E2-7C81-DD4D-8E9C-ABC96117A7CE}"/>
                  </a:ext>
                </a:extLst>
              </p:cNvPr>
              <p:cNvSpPr txBox="1"/>
              <p:nvPr/>
            </p:nvSpPr>
            <p:spPr>
              <a:xfrm>
                <a:off x="879566" y="4893566"/>
                <a:ext cx="1338941" cy="28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sz="825" b="1" dirty="0"/>
                  <a:t>CATEGORY</a:t>
                </a:r>
              </a:p>
              <a:p>
                <a:pPr algn="ctr"/>
                <a:r>
                  <a:rPr lang="en-US" sz="825" b="1" dirty="0"/>
                  <a:t>FLUENCY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5352FB-D38B-DA45-8898-EC1F799717EC}"/>
                </a:ext>
              </a:extLst>
            </p:cNvPr>
            <p:cNvGrpSpPr/>
            <p:nvPr/>
          </p:nvGrpSpPr>
          <p:grpSpPr>
            <a:xfrm>
              <a:off x="6029415" y="5264751"/>
              <a:ext cx="731520" cy="548640"/>
              <a:chOff x="879566" y="4814459"/>
              <a:chExt cx="1338941" cy="44413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A3B3DD8-519C-8942-AE77-05439EEF9BBF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49389DDE-3481-1348-9247-072B4B902853}"/>
                  </a:ext>
                </a:extLst>
              </p:cNvPr>
              <p:cNvSpPr txBox="1"/>
              <p:nvPr/>
            </p:nvSpPr>
            <p:spPr>
              <a:xfrm>
                <a:off x="879566" y="4956890"/>
                <a:ext cx="1338941" cy="137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SIMILARITI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63FDD80-70A1-844A-90FA-3EBAD456393C}"/>
                </a:ext>
              </a:extLst>
            </p:cNvPr>
            <p:cNvGrpSpPr/>
            <p:nvPr/>
          </p:nvGrpSpPr>
          <p:grpSpPr>
            <a:xfrm>
              <a:off x="6858723" y="5264751"/>
              <a:ext cx="731520" cy="548640"/>
              <a:chOff x="879566" y="4814459"/>
              <a:chExt cx="1338941" cy="44413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17B40C1-9BC7-1249-9A87-2B3220CC767A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BC33514-B74E-184A-8EAB-3E97E6F7073E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74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BDAE</a:t>
                </a:r>
              </a:p>
              <a:p>
                <a:pPr algn="ctr"/>
                <a:r>
                  <a:rPr lang="en-US" sz="825" b="1" dirty="0"/>
                  <a:t>REPETI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0DB9E46-48E6-634C-B9E4-538B02CF89E2}"/>
                </a:ext>
              </a:extLst>
            </p:cNvPr>
            <p:cNvGrpSpPr/>
            <p:nvPr/>
          </p:nvGrpSpPr>
          <p:grpSpPr>
            <a:xfrm>
              <a:off x="7692782" y="5264749"/>
              <a:ext cx="731520" cy="531568"/>
              <a:chOff x="879566" y="4814459"/>
              <a:chExt cx="1338941" cy="444137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6F6B902-73F7-6147-B745-C0A6DD3795C4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9B3EFC4-CF29-4441-BB78-DDA28E3FF12D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8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BDAE</a:t>
                </a:r>
              </a:p>
              <a:p>
                <a:pPr algn="ctr"/>
                <a:r>
                  <a:rPr lang="en-US" sz="825" b="1" dirty="0"/>
                  <a:t>COMPREH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823F8-467F-694F-B1F5-81D9CA4C8120}"/>
                </a:ext>
              </a:extLst>
            </p:cNvPr>
            <p:cNvGrpSpPr/>
            <p:nvPr/>
          </p:nvGrpSpPr>
          <p:grpSpPr>
            <a:xfrm>
              <a:off x="5226509" y="4093584"/>
              <a:ext cx="1371600" cy="548640"/>
              <a:chOff x="1250767" y="4655448"/>
              <a:chExt cx="1143000" cy="6858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A1F12E9-50AC-644D-8487-65636DC2EFC9}"/>
                  </a:ext>
                </a:extLst>
              </p:cNvPr>
              <p:cNvSpPr/>
              <p:nvPr/>
            </p:nvSpPr>
            <p:spPr>
              <a:xfrm>
                <a:off x="1250767" y="4655448"/>
                <a:ext cx="1143000" cy="685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24A2CE8-7B62-824A-810A-EED0AA135FC9}"/>
                  </a:ext>
                </a:extLst>
              </p:cNvPr>
              <p:cNvSpPr txBox="1"/>
              <p:nvPr/>
            </p:nvSpPr>
            <p:spPr>
              <a:xfrm>
                <a:off x="1382751" y="4861931"/>
                <a:ext cx="869796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/>
                  <a:t>LANGUAGE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F741939-C122-1342-B74F-F0C72D0C0C60}"/>
                </a:ext>
              </a:extLst>
            </p:cNvPr>
            <p:cNvCxnSpPr>
              <a:stCxn id="105" idx="4"/>
              <a:endCxn id="109" idx="0"/>
            </p:cNvCxnSpPr>
            <p:nvPr/>
          </p:nvCxnSpPr>
          <p:spPr>
            <a:xfrm>
              <a:off x="10284443" y="4638067"/>
              <a:ext cx="1425946" cy="6266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5B1DC08-A3D4-C346-AC67-2928BA527D93}"/>
                </a:ext>
              </a:extLst>
            </p:cNvPr>
            <p:cNvCxnSpPr>
              <a:stCxn id="105" idx="4"/>
              <a:endCxn id="111" idx="0"/>
            </p:cNvCxnSpPr>
            <p:nvPr/>
          </p:nvCxnSpPr>
          <p:spPr>
            <a:xfrm>
              <a:off x="10284443" y="4638067"/>
              <a:ext cx="604682" cy="6183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1B3B636-4B7F-2446-9E72-CEF305A06672}"/>
                </a:ext>
              </a:extLst>
            </p:cNvPr>
            <p:cNvCxnSpPr>
              <a:stCxn id="105" idx="4"/>
              <a:endCxn id="113" idx="0"/>
            </p:cNvCxnSpPr>
            <p:nvPr/>
          </p:nvCxnSpPr>
          <p:spPr>
            <a:xfrm flipH="1">
              <a:off x="10091901" y="4638067"/>
              <a:ext cx="192542" cy="622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E089240-BD90-5346-9729-B9B380629156}"/>
                </a:ext>
              </a:extLst>
            </p:cNvPr>
            <p:cNvCxnSpPr>
              <a:stCxn id="105" idx="4"/>
              <a:endCxn id="107" idx="0"/>
            </p:cNvCxnSpPr>
            <p:nvPr/>
          </p:nvCxnSpPr>
          <p:spPr>
            <a:xfrm flipH="1">
              <a:off x="9257842" y="4638067"/>
              <a:ext cx="1026601" cy="622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5B21F8A-3F4E-4B46-94C7-8D1CB37D864A}"/>
                </a:ext>
              </a:extLst>
            </p:cNvPr>
            <p:cNvGrpSpPr/>
            <p:nvPr/>
          </p:nvGrpSpPr>
          <p:grpSpPr>
            <a:xfrm>
              <a:off x="9726141" y="5260592"/>
              <a:ext cx="731520" cy="531568"/>
              <a:chOff x="879566" y="4814459"/>
              <a:chExt cx="1338941" cy="444137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D52B3857-DB29-444B-8EBF-8FCD61EF8A3F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DADC355-95A1-7E43-8C86-565F9405E85A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8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BVRT</a:t>
                </a:r>
              </a:p>
              <a:p>
                <a:pPr algn="ctr"/>
                <a:r>
                  <a:rPr lang="en-US" sz="825" b="1" dirty="0"/>
                  <a:t>MATCHING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6EFEA1F-5983-3D42-A817-449F3AA22E3A}"/>
                </a:ext>
              </a:extLst>
            </p:cNvPr>
            <p:cNvGrpSpPr/>
            <p:nvPr/>
          </p:nvGrpSpPr>
          <p:grpSpPr>
            <a:xfrm>
              <a:off x="10523365" y="5256437"/>
              <a:ext cx="731520" cy="548640"/>
              <a:chOff x="879566" y="4814459"/>
              <a:chExt cx="1338941" cy="444137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9704469F-2A31-CF4E-912E-AB11C05B3ADC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91D7E7-945D-DB48-8D35-530835AEE81A}"/>
                  </a:ext>
                </a:extLst>
              </p:cNvPr>
              <p:cNvSpPr txBox="1"/>
              <p:nvPr/>
            </p:nvSpPr>
            <p:spPr>
              <a:xfrm>
                <a:off x="879566" y="4968456"/>
                <a:ext cx="1338941" cy="1370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ROSEN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A4B04C9-919C-3449-9F41-3905CB3E1978}"/>
                </a:ext>
              </a:extLst>
            </p:cNvPr>
            <p:cNvGrpSpPr/>
            <p:nvPr/>
          </p:nvGrpSpPr>
          <p:grpSpPr>
            <a:xfrm>
              <a:off x="11344629" y="5264749"/>
              <a:ext cx="731520" cy="531568"/>
              <a:chOff x="879566" y="4814459"/>
              <a:chExt cx="1338941" cy="44413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7E1B8F7-16AF-AE4F-B7C5-D5537E79D55F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C7643A8-1378-AB44-99CF-487448CFE3A7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82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IDEN/ </a:t>
                </a:r>
              </a:p>
              <a:p>
                <a:pPr algn="ctr"/>
                <a:r>
                  <a:rPr lang="en-US" sz="825" b="1" dirty="0"/>
                  <a:t>ODDITIES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3C227DF-7EAD-EA48-BA0C-4311D332EBBD}"/>
                </a:ext>
              </a:extLst>
            </p:cNvPr>
            <p:cNvGrpSpPr/>
            <p:nvPr/>
          </p:nvGrpSpPr>
          <p:grpSpPr>
            <a:xfrm>
              <a:off x="8892082" y="5260594"/>
              <a:ext cx="731520" cy="548640"/>
              <a:chOff x="879566" y="4814459"/>
              <a:chExt cx="1338941" cy="44413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EB5D53B-B740-D64F-A38B-4FAE36FB8F23}"/>
                  </a:ext>
                </a:extLst>
              </p:cNvPr>
              <p:cNvSpPr/>
              <p:nvPr/>
            </p:nvSpPr>
            <p:spPr>
              <a:xfrm>
                <a:off x="879566" y="4814459"/>
                <a:ext cx="1338941" cy="44413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A30A724E-8F68-2A4A-A1A4-95600355D42E}"/>
                  </a:ext>
                </a:extLst>
              </p:cNvPr>
              <p:cNvSpPr txBox="1"/>
              <p:nvPr/>
            </p:nvSpPr>
            <p:spPr>
              <a:xfrm>
                <a:off x="879566" y="4887491"/>
                <a:ext cx="1338941" cy="274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25" b="1" dirty="0"/>
                  <a:t>BVRT</a:t>
                </a:r>
              </a:p>
              <a:p>
                <a:pPr algn="ctr"/>
                <a:r>
                  <a:rPr lang="en-US" sz="825" b="1" dirty="0"/>
                  <a:t>RECOG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5483B46-6E3D-A644-8A13-6131CD85D802}"/>
                </a:ext>
              </a:extLst>
            </p:cNvPr>
            <p:cNvGrpSpPr/>
            <p:nvPr/>
          </p:nvGrpSpPr>
          <p:grpSpPr>
            <a:xfrm>
              <a:off x="9598643" y="4089427"/>
              <a:ext cx="1371600" cy="548640"/>
              <a:chOff x="1250767" y="4655448"/>
              <a:chExt cx="1143000" cy="6858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2ED866A-78EF-B648-8593-639C6C6DBFCE}"/>
                  </a:ext>
                </a:extLst>
              </p:cNvPr>
              <p:cNvSpPr/>
              <p:nvPr/>
            </p:nvSpPr>
            <p:spPr>
              <a:xfrm>
                <a:off x="1250767" y="4655448"/>
                <a:ext cx="1143000" cy="685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C19BABF-8C6B-6B49-A856-329E5CE97C55}"/>
                  </a:ext>
                </a:extLst>
              </p:cNvPr>
              <p:cNvSpPr txBox="1"/>
              <p:nvPr/>
            </p:nvSpPr>
            <p:spPr>
              <a:xfrm>
                <a:off x="1382751" y="4861931"/>
                <a:ext cx="869796" cy="2308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/>
                  <a:t>VISUO-SPATIAL</a:t>
                </a:r>
              </a:p>
            </p:txBody>
          </p:sp>
        </p:grpSp>
        <p:cxnSp>
          <p:nvCxnSpPr>
            <p:cNvPr id="104" name="Curved Connector 103">
              <a:extLst>
                <a:ext uri="{FF2B5EF4-FFF2-40B4-BE49-F238E27FC236}">
                  <a16:creationId xmlns:a16="http://schemas.microsoft.com/office/drawing/2014/main" id="{6903E51C-8BC7-494D-9155-B1426719CBC3}"/>
                </a:ext>
              </a:extLst>
            </p:cNvPr>
            <p:cNvCxnSpPr>
              <a:cxnSpLocks/>
              <a:stCxn id="125" idx="2"/>
              <a:endCxn id="123" idx="2"/>
            </p:cNvCxnSpPr>
            <p:nvPr/>
          </p:nvCxnSpPr>
          <p:spPr>
            <a:xfrm rot="5400000" flipH="1" flipV="1">
              <a:off x="5127846" y="5379803"/>
              <a:ext cx="17074" cy="850101"/>
            </a:xfrm>
            <a:prstGeom prst="curvedConnector3">
              <a:avLst>
                <a:gd name="adj1" fmla="val -1338878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575204" y="3913788"/>
            <a:ext cx="5799055" cy="1994274"/>
            <a:chOff x="1357313" y="4132536"/>
            <a:chExt cx="7732073" cy="26590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438" t="8036" r="25119" b="2679"/>
            <a:stretch/>
          </p:blipFill>
          <p:spPr>
            <a:xfrm>
              <a:off x="1357313" y="4132536"/>
              <a:ext cx="2539543" cy="265457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/>
            <a:srcRect l="6201" t="8631" r="24641" b="2678"/>
            <a:stretch/>
          </p:blipFill>
          <p:spPr>
            <a:xfrm>
              <a:off x="3896856" y="4139808"/>
              <a:ext cx="2542032" cy="2612157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5"/>
            <a:srcRect l="5724" t="8334" r="24642" b="3274"/>
            <a:stretch/>
          </p:blipFill>
          <p:spPr>
            <a:xfrm>
              <a:off x="6482269" y="4139808"/>
              <a:ext cx="2607117" cy="2651760"/>
            </a:xfrm>
            <a:prstGeom prst="rect">
              <a:avLst/>
            </a:prstGeom>
          </p:spPr>
        </p:pic>
      </p:grpSp>
      <p:pic>
        <p:nvPicPr>
          <p:cNvPr id="17410" name="Picture 2" descr="Image result for justina avi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02" y="39592"/>
            <a:ext cx="13620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8847" y="6342845"/>
            <a:ext cx="211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Avila et al., in prep.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“Baseline” scans: N = 761</a:t>
            </a:r>
          </a:p>
          <a:p>
            <a:r>
              <a:rPr lang="en-US" dirty="0" smtClean="0"/>
              <a:t>“Follow-up” scans: N = 334</a:t>
            </a:r>
          </a:p>
          <a:p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Brickman et al., 2008 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://www.ncbi.nlm.nih.gov/pmc/articles/PMC2692286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lvl="2"/>
            <a:r>
              <a:rPr lang="en-US" dirty="0" smtClean="0"/>
              <a:t>Brain volume, cranial volume, </a:t>
            </a:r>
            <a:r>
              <a:rPr lang="en-US" dirty="0"/>
              <a:t>ventricular volume, hippocampus and entorhinal </a:t>
            </a:r>
            <a:r>
              <a:rPr lang="en-US" dirty="0" smtClean="0"/>
              <a:t>cortex (DeCarli).</a:t>
            </a:r>
          </a:p>
          <a:p>
            <a:pPr lvl="2"/>
            <a:r>
              <a:rPr lang="en-US" dirty="0" smtClean="0"/>
              <a:t>White </a:t>
            </a:r>
            <a:r>
              <a:rPr lang="en-US" dirty="0"/>
              <a:t>matter </a:t>
            </a:r>
            <a:r>
              <a:rPr lang="en-US" dirty="0" err="1"/>
              <a:t>hyperintensities</a:t>
            </a:r>
            <a:r>
              <a:rPr lang="en-US" dirty="0"/>
              <a:t> </a:t>
            </a:r>
            <a:r>
              <a:rPr lang="en-US" dirty="0" smtClean="0"/>
              <a:t>quantified </a:t>
            </a:r>
            <a:r>
              <a:rPr lang="en-US" dirty="0"/>
              <a:t>semi-automatically on FLAIR-weighted </a:t>
            </a:r>
            <a:r>
              <a:rPr lang="en-US" dirty="0" smtClean="0"/>
              <a:t>MRI</a:t>
            </a:r>
          </a:p>
          <a:p>
            <a:pPr lvl="1"/>
            <a:r>
              <a:rPr lang="en-US" dirty="0" err="1" smtClean="0"/>
              <a:t>Freesurfer</a:t>
            </a:r>
            <a:r>
              <a:rPr lang="en-US" dirty="0" smtClean="0"/>
              <a:t> – </a:t>
            </a:r>
            <a:r>
              <a:rPr lang="en-US" sz="2400" dirty="0" smtClean="0"/>
              <a:t>cross-sectional and longitudinal stream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6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7779" r="3428" b="44443"/>
          <a:stretch/>
        </p:blipFill>
        <p:spPr>
          <a:xfrm>
            <a:off x="228599" y="838200"/>
            <a:ext cx="848478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55233" r="7088" b="6989"/>
          <a:stretch/>
        </p:blipFill>
        <p:spPr>
          <a:xfrm>
            <a:off x="76200" y="1219200"/>
            <a:ext cx="87495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2" t="91674" r="16006"/>
          <a:stretch/>
        </p:blipFill>
        <p:spPr>
          <a:xfrm>
            <a:off x="3595092" y="1028417"/>
            <a:ext cx="3589734" cy="99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23" y="228600"/>
            <a:ext cx="7886700" cy="96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ea typeface="Calibri" charset="0"/>
              </a:rPr>
              <a:t>School quality predicted </a:t>
            </a:r>
            <a:r>
              <a:rPr lang="en-US" sz="2800" dirty="0" err="1" smtClean="0">
                <a:ea typeface="Calibri" charset="0"/>
              </a:rPr>
              <a:t>yrs</a:t>
            </a:r>
            <a:r>
              <a:rPr lang="en-US" sz="2800" dirty="0" smtClean="0">
                <a:ea typeface="Calibri" charset="0"/>
              </a:rPr>
              <a:t> of </a:t>
            </a:r>
            <a:r>
              <a:rPr lang="en-US" sz="2800" dirty="0" err="1" smtClean="0">
                <a:ea typeface="Calibri" charset="0"/>
              </a:rPr>
              <a:t>ed</a:t>
            </a:r>
            <a:r>
              <a:rPr lang="en-US" sz="2800" dirty="0" smtClean="0">
                <a:ea typeface="Calibri" charset="0"/>
              </a:rPr>
              <a:t> by </a:t>
            </a:r>
            <a:r>
              <a:rPr lang="en-US" sz="2800" dirty="0" smtClean="0">
                <a:ea typeface="Calibri" charset="0"/>
              </a:rPr>
              <a:t>state and race in </a:t>
            </a:r>
            <a:r>
              <a:rPr lang="en-US" sz="2800" dirty="0">
                <a:ea typeface="Calibri" charset="0"/>
              </a:rPr>
              <a:t>1935 and 1963 </a:t>
            </a:r>
            <a:br>
              <a:rPr lang="en-US" sz="2800" dirty="0">
                <a:ea typeface="Calibri" charset="0"/>
              </a:rPr>
            </a:br>
            <a:r>
              <a:rPr lang="en-US" sz="1600" dirty="0">
                <a:ea typeface="Calibri" charset="0"/>
              </a:rPr>
              <a:t>Darker shades correspond to longer term lengths 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3" b="23880"/>
          <a:stretch/>
        </p:blipFill>
        <p:spPr>
          <a:xfrm>
            <a:off x="459136" y="2201920"/>
            <a:ext cx="3135956" cy="19657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7" b="26927"/>
          <a:stretch/>
        </p:blipFill>
        <p:spPr>
          <a:xfrm>
            <a:off x="459136" y="4084298"/>
            <a:ext cx="3135956" cy="1879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8" b="25568"/>
          <a:stretch/>
        </p:blipFill>
        <p:spPr>
          <a:xfrm>
            <a:off x="5786032" y="2239424"/>
            <a:ext cx="3135956" cy="1925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0" t="94843" r="46270" b="784"/>
          <a:stretch/>
        </p:blipFill>
        <p:spPr>
          <a:xfrm>
            <a:off x="1945621" y="1252343"/>
            <a:ext cx="1783417" cy="530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 b="25608"/>
          <a:stretch/>
        </p:blipFill>
        <p:spPr>
          <a:xfrm>
            <a:off x="5786032" y="4050367"/>
            <a:ext cx="3135956" cy="1915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74987" y="1856526"/>
            <a:ext cx="143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Whites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855" y="1771070"/>
            <a:ext cx="143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Blacks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8243" y="2656221"/>
            <a:ext cx="143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1935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88243" y="4569674"/>
            <a:ext cx="143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1960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748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Reading Level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397000"/>
          <a:ext cx="8610600" cy="523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English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Spanish</a:t>
                      </a:r>
                      <a:endParaRPr lang="en-US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35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en-US" altLang="en-US" sz="2000" b="1" dirty="0" smtClean="0">
                          <a:latin typeface="Calibri" panose="020F0502020204030204" pitchFamily="34" charset="0"/>
                        </a:rPr>
                        <a:t>Wide Range Achievement Test - reading subtest</a:t>
                      </a:r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endParaRPr lang="en-US" altLang="en-US" sz="600" dirty="0" smtClean="0">
                        <a:latin typeface="Calibri" panose="020F0502020204030204" pitchFamily="34" charset="0"/>
                      </a:endParaRP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I  V  Z  J  Q</a:t>
                      </a:r>
                      <a:r>
                        <a:rPr lang="en-US" altLang="en-US" sz="200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see	red	milk	was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between	cliff	stalk	grunt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clarify	residence	urge	rancid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conspiracy	deny 	quarantine	deteriorate	regime	beatify	internecine	regicidal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puerile	factitious	lucubration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epithalamion	inefficacious		synecdoche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Word Accentuation Test</a:t>
                      </a:r>
                    </a:p>
                    <a:p>
                      <a:endParaRPr lang="en-US" sz="1800" dirty="0" smtClean="0"/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en-US" altLang="en-US" sz="1800" dirty="0" smtClean="0">
                          <a:latin typeface="Calibri" panose="020F0502020204030204" pitchFamily="34" charset="0"/>
                        </a:rPr>
                        <a:t>ACULLA   ABOGACIA   ANOMALO   CELIBE ALELI   RABI   APATRIDA   HUSAR   LEGORIA MANCHU   DIAMETRO   MOARE   CONCAVO AMBAR   PUGIL   POLIGAMO   ACME   SILICE GRISU   ALBEDRIO   CANON   PIFANO   TACTIL   VOLATIL   DESCORTES   DISCOLO BULGARO   BALADI   ACOLITO   CUPULA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2000" b="1" dirty="0" err="1" smtClean="0"/>
                        <a:t>Identificacion</a:t>
                      </a:r>
                      <a:r>
                        <a:rPr lang="en-US" sz="2000" b="1" baseline="0" dirty="0" smtClean="0"/>
                        <a:t> de </a:t>
                      </a:r>
                      <a:r>
                        <a:rPr lang="en-US" sz="2000" b="1" baseline="0" dirty="0" err="1" smtClean="0"/>
                        <a:t>letras</a:t>
                      </a:r>
                      <a:r>
                        <a:rPr lang="en-US" sz="2000" b="1" baseline="0" dirty="0" smtClean="0"/>
                        <a:t> y palabras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			ciudad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			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página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vertical</a:t>
                      </a:r>
                      <a:endParaRPr lang="en-US" sz="2000" b="1" baseline="0" dirty="0" smtClean="0"/>
                    </a:p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uno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zaramugullón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medicoquirúrgico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niño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corpóreo</a:t>
                      </a:r>
                      <a:endParaRPr lang="en-US" sz="2000" b="1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6" name="TextBox 6"/>
          <p:cNvSpPr txBox="1">
            <a:spLocks noChangeArrowheads="1"/>
          </p:cNvSpPr>
          <p:nvPr/>
        </p:nvSpPr>
        <p:spPr bwMode="auto">
          <a:xfrm>
            <a:off x="7283450" y="4343400"/>
            <a:ext cx="1849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Del Ser et al.,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28" y="457201"/>
            <a:ext cx="4995647" cy="76514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</a:t>
            </a:r>
            <a:r>
              <a:rPr lang="en-US" sz="3600" dirty="0" smtClean="0"/>
              <a:t>umulative </a:t>
            </a:r>
            <a:r>
              <a:rPr lang="en-US" sz="3600" dirty="0"/>
              <a:t>AD incidence in literates and illiterates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r="27984" b="9091"/>
          <a:stretch/>
        </p:blipFill>
        <p:spPr>
          <a:xfrm>
            <a:off x="553839" y="1923382"/>
            <a:ext cx="8042828" cy="5026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6938" y="4149798"/>
            <a:ext cx="1466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Illiterate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4338" y="2670073"/>
            <a:ext cx="14669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Literate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54389" y="3063949"/>
            <a:ext cx="66714" cy="270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2739" y="3955312"/>
            <a:ext cx="1180108" cy="25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9142" y="2254574"/>
            <a:ext cx="22657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Hazard Ratio = 1.66</a:t>
            </a:r>
          </a:p>
          <a:p>
            <a:r>
              <a:rPr lang="en-US" sz="1350" dirty="0"/>
              <a:t>95% CI = 1.15 - 2.39</a:t>
            </a:r>
          </a:p>
          <a:p>
            <a:r>
              <a:rPr lang="en-US" sz="1350" dirty="0"/>
              <a:t>p = .006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777304" y="6536473"/>
            <a:ext cx="2147590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sz="1125" dirty="0" smtClean="0">
                <a:latin typeface="Calibri" panose="020F0502020204030204" pitchFamily="34" charset="0"/>
              </a:rPr>
              <a:t>Arce et al., in preparation</a:t>
            </a:r>
            <a:endParaRPr lang="en-US" sz="1125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86" y="153968"/>
            <a:ext cx="1708885" cy="17721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b="28451"/>
          <a:stretch/>
        </p:blipFill>
        <p:spPr>
          <a:xfrm>
            <a:off x="5209111" y="148860"/>
            <a:ext cx="1934639" cy="17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04800" y="301426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dk1"/>
              </a:buClr>
              <a:buSzPts val="1100"/>
            </a:pPr>
            <a:r>
              <a:rPr lang="en" sz="2800" dirty="0">
                <a:latin typeface="+mn-lt"/>
              </a:rPr>
              <a:t>Relationship of Age at Immigration to Years of Schooling </a:t>
            </a:r>
            <a:endParaRPr sz="2800" dirty="0">
              <a:latin typeface="+mn-lt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l="1819" r="24829" b="1970"/>
          <a:stretch/>
        </p:blipFill>
        <p:spPr>
          <a:xfrm>
            <a:off x="4241461" y="1455875"/>
            <a:ext cx="4512914" cy="43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l="7789" t="4396" r="9167" b="19151"/>
          <a:stretch/>
        </p:blipFill>
        <p:spPr>
          <a:xfrm>
            <a:off x="7653176" y="1552575"/>
            <a:ext cx="1043825" cy="11918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5">
            <a:alphaModFix/>
          </a:blip>
          <a:srcRect l="6056" t="4899" r="6293" b="12755"/>
          <a:stretch/>
        </p:blipFill>
        <p:spPr>
          <a:xfrm>
            <a:off x="361245" y="2038373"/>
            <a:ext cx="3362125" cy="15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5867400" y="5838225"/>
            <a:ext cx="1960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highlight>
                  <a:srgbClr val="FFFFFF"/>
                </a:highlight>
              </a:rPr>
              <a:t>Age at Immigration</a:t>
            </a:r>
            <a:endParaRPr b="1" dirty="0">
              <a:highlight>
                <a:srgbClr val="FFFFFF"/>
              </a:highlight>
            </a:endParaRPr>
          </a:p>
        </p:txBody>
      </p:sp>
      <p:sp>
        <p:nvSpPr>
          <p:cNvPr id="127" name="Google Shape;127;p21"/>
          <p:cNvSpPr txBox="1"/>
          <p:nvPr/>
        </p:nvSpPr>
        <p:spPr>
          <a:xfrm rot="-5400000">
            <a:off x="3121168" y="2813273"/>
            <a:ext cx="194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highlight>
                  <a:srgbClr val="FFFFFF"/>
                </a:highlight>
              </a:rPr>
              <a:t> Education (years)</a:t>
            </a:r>
            <a:endParaRPr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025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/>
          <a:lstStyle/>
          <a:p>
            <a:r>
              <a:rPr lang="en-US" dirty="0" smtClean="0"/>
              <a:t>Birthplace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26" y="762000"/>
            <a:ext cx="7994347" cy="64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Childhood SES variables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7467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Mother’s grade/credential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Father’s grade/credential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Mother’s occupation at age 16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Father’s occupation at age 16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Country and state of birth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Rural versus urban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Year of immigration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Number of siblings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Early death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4495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</a:t>
            </a:r>
            <a:r>
              <a:rPr lang="en-US" dirty="0" smtClean="0"/>
              <a:t>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8001000" cy="1828800"/>
          </a:xfrm>
        </p:spPr>
        <p:txBody>
          <a:bodyPr/>
          <a:lstStyle/>
          <a:p>
            <a:r>
              <a:rPr lang="en-US" dirty="0"/>
              <a:t>RF1 AG054023 </a:t>
            </a:r>
            <a:r>
              <a:rPr lang="en-US" dirty="0" smtClean="0"/>
              <a:t>(Mayeux)</a:t>
            </a:r>
          </a:p>
          <a:p>
            <a:r>
              <a:rPr lang="en-US" dirty="0" smtClean="0"/>
              <a:t>R01 </a:t>
            </a:r>
            <a:r>
              <a:rPr lang="en-US" dirty="0"/>
              <a:t>AG037212 (2010 – </a:t>
            </a:r>
            <a:r>
              <a:rPr lang="en-US" dirty="0" smtClean="0"/>
              <a:t>2017)</a:t>
            </a:r>
          </a:p>
          <a:p>
            <a:r>
              <a:rPr lang="en-US" dirty="0" smtClean="0"/>
              <a:t>P01 </a:t>
            </a:r>
            <a:r>
              <a:rPr lang="en-US" dirty="0"/>
              <a:t>AG007232 (1992 – 2008</a:t>
            </a:r>
            <a:r>
              <a:rPr lang="en-US" dirty="0" smtClean="0"/>
              <a:t>)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Education variables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838200" y="1295400"/>
            <a:ext cx="7467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Years of education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State of elementary &amp; HS education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Historical quality variables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Private vs. public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Rural vs. urban setting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Racial/ethnic breakdown of schools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Size (one room school vs. multi-room)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Adult SES variables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7467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Years of education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Joint monthly income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Occupation during most of </a:t>
            </a:r>
            <a:r>
              <a:rPr lang="en-US" altLang="en-US" sz="2800" dirty="0" smtClean="0"/>
              <a:t>life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Own or rent home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Neighborhood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(addresses)</a:t>
            </a:r>
          </a:p>
          <a:p>
            <a:pPr marL="0" indent="0" eaLnBrk="1" hangingPunct="1">
              <a:spcAft>
                <a:spcPts val="1200"/>
              </a:spcAft>
              <a:defRPr/>
            </a:pPr>
            <a:endParaRPr lang="en-US" altLang="en-US" sz="2800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Adult health variables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7467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Self-reported medical diagnoses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Hypertension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Diabetes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Heart disease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Stroke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Medication categories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Head injury history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Blood pressure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Height, weight, BMI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Lipids, HBA1C, Cpeptide, (glucose)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2730500" cy="3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b="1540"/>
          <a:stretch/>
        </p:blipFill>
        <p:spPr bwMode="auto">
          <a:xfrm>
            <a:off x="4953000" y="2286000"/>
            <a:ext cx="3276600" cy="406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0292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IADLs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Blessed functional activities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Gurland</a:t>
            </a:r>
            <a:r>
              <a:rPr lang="en-US" dirty="0" smtClean="0"/>
              <a:t> CARE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Activities Limitations Scale (ALE)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457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Subjective cognitive complaints</a:t>
            </a:r>
          </a:p>
        </p:txBody>
      </p:sp>
    </p:spTree>
    <p:extLst>
      <p:ext uri="{BB962C8B-B14F-4D97-AF65-F5344CB8AC3E}">
        <p14:creationId xmlns:p14="http://schemas.microsoft.com/office/powerpoint/2010/main" val="1649036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Adult health behavior variables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74676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>
                <a:latin typeface="Arial" panose="020B0604020202020204" pitchFamily="34" charset="0"/>
              </a:rPr>
              <a:t>Smoking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 smtClean="0">
                <a:latin typeface="Arial" panose="020B0604020202020204" pitchFamily="34" charset="0"/>
              </a:rPr>
              <a:t>Alcohol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 smtClean="0">
                <a:latin typeface="Arial" panose="020B0604020202020204" pitchFamily="34" charset="0"/>
              </a:rPr>
              <a:t>Sleep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 dirty="0">
                <a:latin typeface="Arial" panose="020B0604020202020204" pitchFamily="34" charset="0"/>
              </a:rPr>
              <a:t>Exercise </a:t>
            </a:r>
            <a:r>
              <a:rPr lang="en-US" altLang="en-US" sz="2800" dirty="0" smtClean="0">
                <a:latin typeface="Arial" panose="020B0604020202020204" pitchFamily="34" charset="0"/>
              </a:rPr>
              <a:t>questionnaire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Adult psychosocial variables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7467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Living status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DSM depression checklist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800">
                <a:latin typeface="Arial" panose="020B0604020202020204" pitchFamily="34" charset="0"/>
              </a:rPr>
              <a:t>CES-D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Genetic variables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APOE genotype</a:t>
            </a:r>
          </a:p>
          <a:p>
            <a:r>
              <a:rPr lang="en-US" altLang="en-US" dirty="0" smtClean="0"/>
              <a:t>GWAS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WHICAP data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https://cumc.co1.qualtrics.com/jfe/form/SV_6x5rRy14B6vpoqN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2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43"/>
            <a:ext cx="9144000" cy="60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hloemccardel.com/wp-content/uploads/2010/06/manhattan-island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63"/>
            <a:ext cx="1832872" cy="647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518" y="153672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WHICAP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042" y="1277715"/>
            <a:ext cx="7085945" cy="4364996"/>
          </a:xfrm>
        </p:spPr>
        <p:txBody>
          <a:bodyPr>
            <a:normAutofit/>
          </a:bodyPr>
          <a:lstStyle/>
          <a:p>
            <a:r>
              <a:rPr lang="en-US" sz="2000" dirty="0"/>
              <a:t>Washington Heights-Inwood Columbia Aging Project</a:t>
            </a:r>
          </a:p>
          <a:p>
            <a:r>
              <a:rPr lang="en-US" sz="2000" dirty="0"/>
              <a:t>N &gt; 6,500 older adults</a:t>
            </a:r>
          </a:p>
          <a:p>
            <a:pPr lvl="1"/>
            <a:r>
              <a:rPr lang="en-US" sz="1600" i="1" dirty="0"/>
              <a:t>Inclusion criteria</a:t>
            </a:r>
            <a:r>
              <a:rPr lang="en-US" sz="1600" dirty="0"/>
              <a:t>: Medicare-eligible residents, age 65+, Spanish or English speaking</a:t>
            </a:r>
          </a:p>
          <a:p>
            <a:pPr lvl="1"/>
            <a:r>
              <a:rPr lang="en-US" sz="1600" dirty="0"/>
              <a:t>Seen in home at 18-24 month </a:t>
            </a:r>
            <a:r>
              <a:rPr lang="en-US" sz="1600" dirty="0" smtClean="0"/>
              <a:t>intervals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Women </a:t>
            </a:r>
            <a:r>
              <a:rPr lang="en-US" sz="1600" dirty="0">
                <a:latin typeface="Calibri" panose="020F0502020204030204" pitchFamily="34" charset="0"/>
              </a:rPr>
              <a:t>(68%) </a:t>
            </a:r>
            <a:r>
              <a:rPr lang="en-US" sz="1600" dirty="0" smtClean="0">
                <a:latin typeface="Calibri" panose="020F0502020204030204" pitchFamily="34" charset="0"/>
              </a:rPr>
              <a:t>outnumber </a:t>
            </a:r>
            <a:r>
              <a:rPr lang="en-US" sz="1600" dirty="0">
                <a:latin typeface="Calibri" panose="020F0502020204030204" pitchFamily="34" charset="0"/>
              </a:rPr>
              <a:t>men (32%), consistent with age </a:t>
            </a:r>
            <a:r>
              <a:rPr lang="en-US" sz="1600" dirty="0" smtClean="0">
                <a:latin typeface="Calibri" panose="020F0502020204030204" pitchFamily="34" charset="0"/>
              </a:rPr>
              <a:t>group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</a:rPr>
              <a:t>Tested </a:t>
            </a:r>
            <a:r>
              <a:rPr lang="en-US" sz="1600" dirty="0">
                <a:latin typeface="Calibri" panose="020F0502020204030204" pitchFamily="34" charset="0"/>
              </a:rPr>
              <a:t>in Spanish (37%) or English (63</a:t>
            </a:r>
            <a:r>
              <a:rPr lang="en-US" sz="1600" dirty="0" smtClean="0">
                <a:latin typeface="Calibri" panose="020F0502020204030204" pitchFamily="34" charset="0"/>
              </a:rPr>
              <a:t>%)</a:t>
            </a:r>
          </a:p>
          <a:p>
            <a:pPr lvl="1"/>
            <a:r>
              <a:rPr lang="en-US" sz="1600" dirty="0" err="1" smtClean="0">
                <a:latin typeface="Calibri" panose="020F0502020204030204" pitchFamily="34" charset="0"/>
              </a:rPr>
              <a:t>Dx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based on neuropsychological test battery, medical &amp; functional interview </a:t>
            </a:r>
          </a:p>
          <a:p>
            <a:pPr lvl="1"/>
            <a:endParaRPr lang="en-US" sz="1600" dirty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97518" y="870791"/>
            <a:ext cx="1736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500" dirty="0">
                <a:latin typeface="Calibri" panose="020F0502020204030204" pitchFamily="34" charset="0"/>
              </a:rPr>
              <a:t>PI: Richard </a:t>
            </a:r>
            <a:r>
              <a:rPr lang="en-US" sz="1500" dirty="0" smtClean="0">
                <a:latin typeface="Calibri" panose="020F0502020204030204" pitchFamily="34" charset="0"/>
              </a:rPr>
              <a:t>Mayeux</a:t>
            </a:r>
            <a:endParaRPr lang="en-US" sz="1500" dirty="0"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4648" y="3876085"/>
            <a:ext cx="5340743" cy="3120551"/>
            <a:chOff x="2625538" y="3798844"/>
            <a:chExt cx="5451662" cy="3211556"/>
          </a:xfrm>
        </p:grpSpPr>
        <p:graphicFrame>
          <p:nvGraphicFramePr>
            <p:cNvPr id="12" name="Chart 11"/>
            <p:cNvGraphicFramePr/>
            <p:nvPr>
              <p:extLst/>
            </p:nvPr>
          </p:nvGraphicFramePr>
          <p:xfrm>
            <a:off x="2895600" y="4038600"/>
            <a:ext cx="5181600" cy="2971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16200000">
              <a:off x="1605209" y="4819173"/>
              <a:ext cx="2438400" cy="39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dirty="0">
                  <a:latin typeface="Calibri" panose="020F0502020204030204" pitchFamily="34" charset="0"/>
                </a:rPr>
                <a:t>Proportion of sample</a:t>
              </a:r>
            </a:p>
          </p:txBody>
        </p:sp>
      </p:grpSp>
      <p:sp>
        <p:nvSpPr>
          <p:cNvPr id="13" name="Freeform 12"/>
          <p:cNvSpPr/>
          <p:nvPr/>
        </p:nvSpPr>
        <p:spPr>
          <a:xfrm>
            <a:off x="0" y="370253"/>
            <a:ext cx="833480" cy="2000713"/>
          </a:xfrm>
          <a:custGeom>
            <a:avLst/>
            <a:gdLst>
              <a:gd name="connsiteX0" fmla="*/ 206478 w 772344"/>
              <a:gd name="connsiteY0" fmla="*/ 2241754 h 2271251"/>
              <a:gd name="connsiteX1" fmla="*/ 339213 w 772344"/>
              <a:gd name="connsiteY1" fmla="*/ 2256503 h 2271251"/>
              <a:gd name="connsiteX2" fmla="*/ 383458 w 772344"/>
              <a:gd name="connsiteY2" fmla="*/ 2271251 h 2271251"/>
              <a:gd name="connsiteX3" fmla="*/ 737420 w 772344"/>
              <a:gd name="connsiteY3" fmla="*/ 2256503 h 2271251"/>
              <a:gd name="connsiteX4" fmla="*/ 737420 w 772344"/>
              <a:gd name="connsiteY4" fmla="*/ 1725561 h 2271251"/>
              <a:gd name="connsiteX5" fmla="*/ 707923 w 772344"/>
              <a:gd name="connsiteY5" fmla="*/ 1548580 h 2271251"/>
              <a:gd name="connsiteX6" fmla="*/ 693174 w 772344"/>
              <a:gd name="connsiteY6" fmla="*/ 1504335 h 2271251"/>
              <a:gd name="connsiteX7" fmla="*/ 634181 w 772344"/>
              <a:gd name="connsiteY7" fmla="*/ 1401096 h 2271251"/>
              <a:gd name="connsiteX8" fmla="*/ 604684 w 772344"/>
              <a:gd name="connsiteY8" fmla="*/ 1268361 h 2271251"/>
              <a:gd name="connsiteX9" fmla="*/ 589936 w 772344"/>
              <a:gd name="connsiteY9" fmla="*/ 1224116 h 2271251"/>
              <a:gd name="connsiteX10" fmla="*/ 604684 w 772344"/>
              <a:gd name="connsiteY10" fmla="*/ 442451 h 2271251"/>
              <a:gd name="connsiteX11" fmla="*/ 619432 w 772344"/>
              <a:gd name="connsiteY11" fmla="*/ 398206 h 2271251"/>
              <a:gd name="connsiteX12" fmla="*/ 634181 w 772344"/>
              <a:gd name="connsiteY12" fmla="*/ 324464 h 2271251"/>
              <a:gd name="connsiteX13" fmla="*/ 619432 w 772344"/>
              <a:gd name="connsiteY13" fmla="*/ 88490 h 2271251"/>
              <a:gd name="connsiteX14" fmla="*/ 575187 w 772344"/>
              <a:gd name="connsiteY14" fmla="*/ 58993 h 2271251"/>
              <a:gd name="connsiteX15" fmla="*/ 501445 w 772344"/>
              <a:gd name="connsiteY15" fmla="*/ 0 h 2271251"/>
              <a:gd name="connsiteX16" fmla="*/ 353961 w 772344"/>
              <a:gd name="connsiteY16" fmla="*/ 29496 h 2271251"/>
              <a:gd name="connsiteX17" fmla="*/ 309716 w 772344"/>
              <a:gd name="connsiteY17" fmla="*/ 44245 h 2271251"/>
              <a:gd name="connsiteX18" fmla="*/ 265471 w 772344"/>
              <a:gd name="connsiteY18" fmla="*/ 73741 h 2271251"/>
              <a:gd name="connsiteX19" fmla="*/ 147484 w 772344"/>
              <a:gd name="connsiteY19" fmla="*/ 88490 h 2271251"/>
              <a:gd name="connsiteX20" fmla="*/ 29497 w 772344"/>
              <a:gd name="connsiteY20" fmla="*/ 191729 h 2271251"/>
              <a:gd name="connsiteX21" fmla="*/ 0 w 772344"/>
              <a:gd name="connsiteY21" fmla="*/ 339212 h 2271251"/>
              <a:gd name="connsiteX22" fmla="*/ 29497 w 772344"/>
              <a:gd name="connsiteY22" fmla="*/ 457200 h 2271251"/>
              <a:gd name="connsiteX23" fmla="*/ 44245 w 772344"/>
              <a:gd name="connsiteY23" fmla="*/ 545690 h 2271251"/>
              <a:gd name="connsiteX24" fmla="*/ 73742 w 772344"/>
              <a:gd name="connsiteY24" fmla="*/ 634180 h 2271251"/>
              <a:gd name="connsiteX25" fmla="*/ 58994 w 772344"/>
              <a:gd name="connsiteY25" fmla="*/ 914400 h 2271251"/>
              <a:gd name="connsiteX26" fmla="*/ 29497 w 772344"/>
              <a:gd name="connsiteY26" fmla="*/ 1002890 h 2271251"/>
              <a:gd name="connsiteX27" fmla="*/ 14749 w 772344"/>
              <a:gd name="connsiteY27" fmla="*/ 1047135 h 2271251"/>
              <a:gd name="connsiteX28" fmla="*/ 29497 w 772344"/>
              <a:gd name="connsiteY28" fmla="*/ 1106129 h 2271251"/>
              <a:gd name="connsiteX29" fmla="*/ 73742 w 772344"/>
              <a:gd name="connsiteY29" fmla="*/ 1120877 h 2271251"/>
              <a:gd name="connsiteX30" fmla="*/ 147484 w 772344"/>
              <a:gd name="connsiteY30" fmla="*/ 1209367 h 2271251"/>
              <a:gd name="connsiteX31" fmla="*/ 176981 w 772344"/>
              <a:gd name="connsiteY31" fmla="*/ 1297858 h 2271251"/>
              <a:gd name="connsiteX32" fmla="*/ 191729 w 772344"/>
              <a:gd name="connsiteY32" fmla="*/ 1342103 h 2271251"/>
              <a:gd name="connsiteX33" fmla="*/ 206478 w 772344"/>
              <a:gd name="connsiteY33" fmla="*/ 1622322 h 2271251"/>
              <a:gd name="connsiteX34" fmla="*/ 221226 w 772344"/>
              <a:gd name="connsiteY34" fmla="*/ 1666567 h 2271251"/>
              <a:gd name="connsiteX35" fmla="*/ 265471 w 772344"/>
              <a:gd name="connsiteY35" fmla="*/ 1696064 h 2271251"/>
              <a:gd name="connsiteX36" fmla="*/ 221226 w 772344"/>
              <a:gd name="connsiteY36" fmla="*/ 1961535 h 2271251"/>
              <a:gd name="connsiteX37" fmla="*/ 206478 w 772344"/>
              <a:gd name="connsiteY37" fmla="*/ 2005780 h 2271251"/>
              <a:gd name="connsiteX38" fmla="*/ 191729 w 772344"/>
              <a:gd name="connsiteY38" fmla="*/ 2050025 h 2271251"/>
              <a:gd name="connsiteX39" fmla="*/ 206478 w 772344"/>
              <a:gd name="connsiteY39" fmla="*/ 2241754 h 22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2344" h="2271251">
                <a:moveTo>
                  <a:pt x="206478" y="2241754"/>
                </a:moveTo>
                <a:cubicBezTo>
                  <a:pt x="231059" y="2276167"/>
                  <a:pt x="295301" y="2249184"/>
                  <a:pt x="339213" y="2256503"/>
                </a:cubicBezTo>
                <a:cubicBezTo>
                  <a:pt x="354548" y="2259059"/>
                  <a:pt x="367912" y="2271251"/>
                  <a:pt x="383458" y="2271251"/>
                </a:cubicBezTo>
                <a:cubicBezTo>
                  <a:pt x="501548" y="2271251"/>
                  <a:pt x="619433" y="2261419"/>
                  <a:pt x="737420" y="2256503"/>
                </a:cubicBezTo>
                <a:cubicBezTo>
                  <a:pt x="802717" y="2060606"/>
                  <a:pt x="760735" y="2203509"/>
                  <a:pt x="737420" y="1725561"/>
                </a:cubicBezTo>
                <a:cubicBezTo>
                  <a:pt x="734252" y="1660618"/>
                  <a:pt x="725075" y="1608612"/>
                  <a:pt x="707923" y="1548580"/>
                </a:cubicBezTo>
                <a:cubicBezTo>
                  <a:pt x="703652" y="1533632"/>
                  <a:pt x="699298" y="1518624"/>
                  <a:pt x="693174" y="1504335"/>
                </a:cubicBezTo>
                <a:cubicBezTo>
                  <a:pt x="670717" y="1451936"/>
                  <a:pt x="663807" y="1445535"/>
                  <a:pt x="634181" y="1401096"/>
                </a:cubicBezTo>
                <a:cubicBezTo>
                  <a:pt x="624044" y="1350414"/>
                  <a:pt x="618568" y="1316955"/>
                  <a:pt x="604684" y="1268361"/>
                </a:cubicBezTo>
                <a:cubicBezTo>
                  <a:pt x="600413" y="1253413"/>
                  <a:pt x="594852" y="1238864"/>
                  <a:pt x="589936" y="1224116"/>
                </a:cubicBezTo>
                <a:cubicBezTo>
                  <a:pt x="594852" y="963561"/>
                  <a:pt x="595383" y="702886"/>
                  <a:pt x="604684" y="442451"/>
                </a:cubicBezTo>
                <a:cubicBezTo>
                  <a:pt x="605239" y="426915"/>
                  <a:pt x="615661" y="413288"/>
                  <a:pt x="619432" y="398206"/>
                </a:cubicBezTo>
                <a:cubicBezTo>
                  <a:pt x="625512" y="373887"/>
                  <a:pt x="629265" y="349045"/>
                  <a:pt x="634181" y="324464"/>
                </a:cubicBezTo>
                <a:cubicBezTo>
                  <a:pt x="629265" y="245806"/>
                  <a:pt x="636529" y="165425"/>
                  <a:pt x="619432" y="88490"/>
                </a:cubicBezTo>
                <a:cubicBezTo>
                  <a:pt x="615587" y="71187"/>
                  <a:pt x="587721" y="71527"/>
                  <a:pt x="575187" y="58993"/>
                </a:cubicBezTo>
                <a:cubicBezTo>
                  <a:pt x="508477" y="-7717"/>
                  <a:pt x="587580" y="28711"/>
                  <a:pt x="501445" y="0"/>
                </a:cubicBezTo>
                <a:cubicBezTo>
                  <a:pt x="431919" y="11587"/>
                  <a:pt x="415558" y="11897"/>
                  <a:pt x="353961" y="29496"/>
                </a:cubicBezTo>
                <a:cubicBezTo>
                  <a:pt x="339013" y="33767"/>
                  <a:pt x="323621" y="37293"/>
                  <a:pt x="309716" y="44245"/>
                </a:cubicBezTo>
                <a:cubicBezTo>
                  <a:pt x="293862" y="52172"/>
                  <a:pt x="282572" y="69077"/>
                  <a:pt x="265471" y="73741"/>
                </a:cubicBezTo>
                <a:cubicBezTo>
                  <a:pt x="227232" y="84170"/>
                  <a:pt x="186813" y="83574"/>
                  <a:pt x="147484" y="88490"/>
                </a:cubicBezTo>
                <a:cubicBezTo>
                  <a:pt x="44245" y="157315"/>
                  <a:pt x="78658" y="117986"/>
                  <a:pt x="29497" y="191729"/>
                </a:cubicBezTo>
                <a:cubicBezTo>
                  <a:pt x="11336" y="246214"/>
                  <a:pt x="0" y="271428"/>
                  <a:pt x="0" y="339212"/>
                </a:cubicBezTo>
                <a:cubicBezTo>
                  <a:pt x="0" y="402947"/>
                  <a:pt x="17860" y="404833"/>
                  <a:pt x="29497" y="457200"/>
                </a:cubicBezTo>
                <a:cubicBezTo>
                  <a:pt x="35984" y="486391"/>
                  <a:pt x="36992" y="516679"/>
                  <a:pt x="44245" y="545690"/>
                </a:cubicBezTo>
                <a:cubicBezTo>
                  <a:pt x="51786" y="575854"/>
                  <a:pt x="73742" y="634180"/>
                  <a:pt x="73742" y="634180"/>
                </a:cubicBezTo>
                <a:cubicBezTo>
                  <a:pt x="68826" y="727587"/>
                  <a:pt x="70138" y="821530"/>
                  <a:pt x="58994" y="914400"/>
                </a:cubicBezTo>
                <a:cubicBezTo>
                  <a:pt x="55290" y="945271"/>
                  <a:pt x="39329" y="973393"/>
                  <a:pt x="29497" y="1002890"/>
                </a:cubicBezTo>
                <a:lnTo>
                  <a:pt x="14749" y="1047135"/>
                </a:lnTo>
                <a:cubicBezTo>
                  <a:pt x="19665" y="1066800"/>
                  <a:pt x="16835" y="1090301"/>
                  <a:pt x="29497" y="1106129"/>
                </a:cubicBezTo>
                <a:cubicBezTo>
                  <a:pt x="39208" y="1118268"/>
                  <a:pt x="60807" y="1112254"/>
                  <a:pt x="73742" y="1120877"/>
                </a:cubicBezTo>
                <a:cubicBezTo>
                  <a:pt x="107809" y="1143588"/>
                  <a:pt x="125719" y="1176720"/>
                  <a:pt x="147484" y="1209367"/>
                </a:cubicBezTo>
                <a:lnTo>
                  <a:pt x="176981" y="1297858"/>
                </a:lnTo>
                <a:lnTo>
                  <a:pt x="191729" y="1342103"/>
                </a:lnTo>
                <a:cubicBezTo>
                  <a:pt x="196645" y="1435509"/>
                  <a:pt x="198010" y="1529171"/>
                  <a:pt x="206478" y="1622322"/>
                </a:cubicBezTo>
                <a:cubicBezTo>
                  <a:pt x="207885" y="1637804"/>
                  <a:pt x="211515" y="1654428"/>
                  <a:pt x="221226" y="1666567"/>
                </a:cubicBezTo>
                <a:cubicBezTo>
                  <a:pt x="232299" y="1680408"/>
                  <a:pt x="250723" y="1686232"/>
                  <a:pt x="265471" y="1696064"/>
                </a:cubicBezTo>
                <a:cubicBezTo>
                  <a:pt x="248141" y="1904034"/>
                  <a:pt x="269443" y="1816883"/>
                  <a:pt x="221226" y="1961535"/>
                </a:cubicBezTo>
                <a:lnTo>
                  <a:pt x="206478" y="2005780"/>
                </a:lnTo>
                <a:lnTo>
                  <a:pt x="191729" y="2050025"/>
                </a:lnTo>
                <a:cubicBezTo>
                  <a:pt x="175024" y="2217076"/>
                  <a:pt x="181897" y="2207341"/>
                  <a:pt x="206478" y="224175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5-Point Star 14"/>
          <p:cNvSpPr/>
          <p:nvPr/>
        </p:nvSpPr>
        <p:spPr>
          <a:xfrm>
            <a:off x="153506" y="1111447"/>
            <a:ext cx="340107" cy="278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315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43038" y="1028700"/>
            <a:ext cx="6557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i="1">
                <a:solidFill>
                  <a:schemeClr val="tx2"/>
                </a:solidFill>
                <a:latin typeface="Arial Black" panose="020B0A04020102020204" pitchFamily="34" charset="0"/>
              </a:rPr>
              <a:t>Age-Specific Incidence of Alzheimer</a:t>
            </a:r>
            <a:r>
              <a:rPr lang="ja-JP" altLang="en-US" sz="2700" i="1">
                <a:solidFill>
                  <a:schemeClr val="tx2"/>
                </a:solidFill>
                <a:latin typeface="Arial Black" panose="020B0A04020102020204" pitchFamily="34" charset="0"/>
              </a:rPr>
              <a:t>’</a:t>
            </a:r>
            <a:r>
              <a:rPr lang="en-US" altLang="ja-JP" sz="2700" i="1">
                <a:solidFill>
                  <a:schemeClr val="tx2"/>
                </a:solidFill>
                <a:latin typeface="Arial Black" panose="020B0A04020102020204" pitchFamily="34" charset="0"/>
              </a:rPr>
              <a:t>s Disease</a:t>
            </a:r>
            <a:endParaRPr lang="en-US" altLang="en-US" sz="2400" i="1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1231900" y="2049463"/>
          <a:ext cx="6769100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4" imgW="9028959" imgH="5102794" progId="Excel.Chart.8">
                  <p:embed/>
                </p:oleObj>
              </mc:Choice>
              <mc:Fallback>
                <p:oleObj r:id="rId4" imgW="9028959" imgH="5102794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049463"/>
                        <a:ext cx="6769100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608138" y="1943100"/>
            <a:ext cx="62865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 rot="16200000">
            <a:off x="866776" y="3487737"/>
            <a:ext cx="31432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350">
                <a:latin typeface="Calibri" panose="020F0502020204030204" pitchFamily="34" charset="0"/>
              </a:rPr>
              <a:t>Annual age-specific incidence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038725" y="5743575"/>
            <a:ext cx="2971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50">
                <a:latin typeface="Calibri" panose="020F0502020204030204" pitchFamily="34" charset="0"/>
              </a:rPr>
              <a:t>Tang et al., 2001; Neurology 56: 49-56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457200" y="152400"/>
            <a:ext cx="8318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Recruitment across 3 cohorts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407988" y="990600"/>
            <a:ext cx="4738687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Inclusion/exclusion criteria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1992: focus on prevalence in residents as is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1999: focus on incidence in equal N ethnic groups, exclude for self-reported dementia diagnosis or serious memory complaints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2009: + capacity to consent and willingness to give blood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</a:rPr>
              <a:t>Recruitment method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1992/1999: Medicare lists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2009: </a:t>
            </a:r>
            <a:r>
              <a:rPr lang="en-US" altLang="en-US" sz="1800" dirty="0" err="1">
                <a:latin typeface="Arial" panose="020B0604020202020204" pitchFamily="34" charset="0"/>
              </a:rPr>
              <a:t>Relevate</a:t>
            </a:r>
            <a:r>
              <a:rPr lang="en-US" altLang="en-US" sz="1800" dirty="0">
                <a:latin typeface="Arial" panose="020B0604020202020204" pitchFamily="34" charset="0"/>
              </a:rPr>
              <a:t> consumer data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Neighborhood</a:t>
            </a:r>
          </a:p>
          <a:p>
            <a:pPr lvl="2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65.5% reduction in crime              </a:t>
            </a:r>
            <a:r>
              <a:rPr lang="en-US" altLang="en-US" sz="1800" dirty="0" smtClean="0">
                <a:latin typeface="Arial" panose="020B0604020202020204" pitchFamily="34" charset="0"/>
              </a:rPr>
              <a:t>1993 </a:t>
            </a:r>
            <a:r>
              <a:rPr lang="en-US" altLang="en-US" sz="1800" dirty="0">
                <a:latin typeface="Arial" panose="020B0604020202020204" pitchFamily="34" charset="0"/>
              </a:rPr>
              <a:t>to 2007</a:t>
            </a: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5891213" y="838200"/>
            <a:ext cx="2668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Consensus diagnosis of dementia at baseline</a:t>
            </a:r>
          </a:p>
        </p:txBody>
      </p:sp>
      <p:pic>
        <p:nvPicPr>
          <p:cNvPr id="12293" name="Picture 2" descr="http://www.cornellpress.cornell.edu/Resources/titles/80140100956020/Images/80140100956020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29820"/>
            <a:ext cx="14351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4" name="Chart 4"/>
          <p:cNvGraphicFramePr>
            <a:graphicFrameLocks/>
          </p:cNvGraphicFramePr>
          <p:nvPr/>
        </p:nvGraphicFramePr>
        <p:xfrm>
          <a:off x="4826000" y="1373188"/>
          <a:ext cx="4521200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hart" r:id="rId4" imgW="4529721" imgH="3023878" progId="Excel.Chart.8">
                  <p:embed/>
                </p:oleObj>
              </mc:Choice>
              <mc:Fallback>
                <p:oleObj name="Chart" r:id="rId4" imgW="4529721" imgH="3023878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373188"/>
                        <a:ext cx="4521200" cy="302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N and availability of measures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6566"/>
              </p:ext>
            </p:extLst>
          </p:nvPr>
        </p:nvGraphicFramePr>
        <p:xfrm>
          <a:off x="609600" y="1263650"/>
          <a:ext cx="7835905" cy="262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8111">
                <a:tc gridSpan="11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Visit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marL="91448" marR="91448"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 marL="91448" marR="91448" marT="45705" marB="457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2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1992</a:t>
                      </a:r>
                      <a:endParaRPr lang="en-US" sz="2000" b="1" dirty="0"/>
                    </a:p>
                  </a:txBody>
                  <a:tcPr marL="91448" marR="91448" marT="45705" marB="4570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2337</a:t>
                      </a:r>
                    </a:p>
                    <a:p>
                      <a:pPr algn="ctr"/>
                      <a:r>
                        <a:rPr lang="en-US" sz="1400" dirty="0" smtClean="0"/>
                        <a:t>(1773)</a:t>
                      </a:r>
                      <a:endParaRPr lang="en-US" sz="1400" dirty="0"/>
                    </a:p>
                  </a:txBody>
                  <a:tcPr marL="91448" marR="91448" marT="45705" marB="4570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1999</a:t>
                      </a:r>
                      <a:endParaRPr lang="en-US" sz="2000" b="1" dirty="0"/>
                    </a:p>
                  </a:txBody>
                  <a:tcPr marL="91448" marR="91448"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1615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2009</a:t>
                      </a:r>
                      <a:endParaRPr lang="en-US" sz="2000" b="1" dirty="0"/>
                    </a:p>
                  </a:txBody>
                  <a:tcPr marL="91448" marR="91448" marT="45705" marB="4570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8" marR="91448" marT="45705" marB="4570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2146</a:t>
                      </a:r>
                      <a:endParaRPr lang="en-US" sz="1800" dirty="0"/>
                    </a:p>
                  </a:txBody>
                  <a:tcPr marL="91448" marR="91448" marT="45705" marB="4570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1391</a:t>
                      </a:r>
                      <a:endParaRPr lang="en-US" sz="1800" dirty="0"/>
                    </a:p>
                  </a:txBody>
                  <a:tcPr marL="91448" marR="91448" marT="45705" marB="4570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585</a:t>
                      </a:r>
                      <a:endParaRPr lang="en-US" sz="1800" dirty="0"/>
                    </a:p>
                  </a:txBody>
                  <a:tcPr marL="91448" marR="91448" marT="45705" marB="4570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marL="91448" marR="91448" marT="45705" marB="4570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379" name="Group 8"/>
          <p:cNvGrpSpPr>
            <a:grpSpLocks/>
          </p:cNvGrpSpPr>
          <p:nvPr/>
        </p:nvGrpSpPr>
        <p:grpSpPr bwMode="auto">
          <a:xfrm>
            <a:off x="5999163" y="3987800"/>
            <a:ext cx="1441450" cy="765175"/>
            <a:chOff x="3968604" y="5963970"/>
            <a:chExt cx="1441596" cy="765763"/>
          </a:xfrm>
        </p:grpSpPr>
        <p:sp>
          <p:nvSpPr>
            <p:cNvPr id="13397" name="TextBox 9"/>
            <p:cNvSpPr txBox="1">
              <a:spLocks noChangeArrowheads="1"/>
            </p:cNvSpPr>
            <p:nvPr/>
          </p:nvSpPr>
          <p:spPr bwMode="auto">
            <a:xfrm>
              <a:off x="3968604" y="6390992"/>
              <a:ext cx="1441596" cy="338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PSES, Sleep</a:t>
              </a:r>
            </a:p>
          </p:txBody>
        </p:sp>
        <p:sp>
          <p:nvSpPr>
            <p:cNvPr id="11" name="Up Arrow 10"/>
            <p:cNvSpPr/>
            <p:nvPr/>
          </p:nvSpPr>
          <p:spPr>
            <a:xfrm>
              <a:off x="4343292" y="5963970"/>
              <a:ext cx="304831" cy="427366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3380" name="Group 11"/>
          <p:cNvGrpSpPr>
            <a:grpSpLocks/>
          </p:cNvGrpSpPr>
          <p:nvPr/>
        </p:nvGrpSpPr>
        <p:grpSpPr bwMode="auto">
          <a:xfrm>
            <a:off x="2122488" y="3933825"/>
            <a:ext cx="1371600" cy="1257300"/>
            <a:chOff x="3829616" y="5963970"/>
            <a:chExt cx="1371600" cy="1256369"/>
          </a:xfrm>
        </p:grpSpPr>
        <p:sp>
          <p:nvSpPr>
            <p:cNvPr id="13395" name="TextBox 12"/>
            <p:cNvSpPr txBox="1">
              <a:spLocks noChangeArrowheads="1"/>
            </p:cNvSpPr>
            <p:nvPr/>
          </p:nvSpPr>
          <p:spPr bwMode="auto">
            <a:xfrm>
              <a:off x="3829616" y="6389834"/>
              <a:ext cx="1371600" cy="83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Neuropsych as part of core visits</a:t>
              </a:r>
            </a:p>
          </p:txBody>
        </p:sp>
        <p:sp>
          <p:nvSpPr>
            <p:cNvPr id="14" name="Up Arrow 13"/>
            <p:cNvSpPr/>
            <p:nvPr/>
          </p:nvSpPr>
          <p:spPr>
            <a:xfrm>
              <a:off x="4343966" y="5963970"/>
              <a:ext cx="304800" cy="426722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3382" name="Group 20"/>
          <p:cNvGrpSpPr>
            <a:grpSpLocks/>
          </p:cNvGrpSpPr>
          <p:nvPr/>
        </p:nvGrpSpPr>
        <p:grpSpPr bwMode="auto">
          <a:xfrm>
            <a:off x="3676650" y="3933825"/>
            <a:ext cx="1098550" cy="1341438"/>
            <a:chOff x="3682928" y="3970105"/>
            <a:chExt cx="1098696" cy="1341459"/>
          </a:xfrm>
        </p:grpSpPr>
        <p:grpSp>
          <p:nvGrpSpPr>
            <p:cNvPr id="13389" name="Group 7"/>
            <p:cNvGrpSpPr>
              <a:grpSpLocks/>
            </p:cNvGrpSpPr>
            <p:nvPr/>
          </p:nvGrpSpPr>
          <p:grpSpPr bwMode="auto">
            <a:xfrm>
              <a:off x="3791024" y="3970105"/>
              <a:ext cx="990600" cy="775384"/>
              <a:chOff x="4121367" y="5963970"/>
              <a:chExt cx="990600" cy="775384"/>
            </a:xfrm>
          </p:grpSpPr>
          <p:sp>
            <p:nvSpPr>
              <p:cNvPr id="13391" name="TextBox 4"/>
              <p:cNvSpPr txBox="1">
                <a:spLocks noChangeArrowheads="1"/>
              </p:cNvSpPr>
              <p:nvPr/>
            </p:nvSpPr>
            <p:spPr bwMode="auto">
              <a:xfrm>
                <a:off x="4121367" y="6400800"/>
                <a:ext cx="9906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CESD</a:t>
                </a: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" name="Up Arrow 6"/>
              <p:cNvSpPr/>
              <p:nvPr/>
            </p:nvSpPr>
            <p:spPr>
              <a:xfrm>
                <a:off x="4343515" y="5963970"/>
                <a:ext cx="304841" cy="427045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13390" name="TextBox 18"/>
            <p:cNvSpPr txBox="1">
              <a:spLocks noChangeArrowheads="1"/>
            </p:cNvSpPr>
            <p:nvPr/>
          </p:nvSpPr>
          <p:spPr bwMode="auto">
            <a:xfrm>
              <a:off x="3682928" y="4726789"/>
              <a:ext cx="990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Color Trails</a:t>
              </a: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83" name="Group 8"/>
          <p:cNvGrpSpPr>
            <a:grpSpLocks/>
          </p:cNvGrpSpPr>
          <p:nvPr/>
        </p:nvGrpSpPr>
        <p:grpSpPr bwMode="auto">
          <a:xfrm>
            <a:off x="4643438" y="3933825"/>
            <a:ext cx="1441450" cy="1257300"/>
            <a:chOff x="3968604" y="5963970"/>
            <a:chExt cx="1441596" cy="1258478"/>
          </a:xfrm>
        </p:grpSpPr>
        <p:sp>
          <p:nvSpPr>
            <p:cNvPr id="13387" name="TextBox 9"/>
            <p:cNvSpPr txBox="1">
              <a:spLocks noChangeArrowheads="1"/>
            </p:cNvSpPr>
            <p:nvPr/>
          </p:nvSpPr>
          <p:spPr bwMode="auto">
            <a:xfrm>
              <a:off x="3968604" y="6390992"/>
              <a:ext cx="1441596" cy="83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Education and literacy questions</a:t>
              </a:r>
            </a:p>
          </p:txBody>
        </p:sp>
        <p:sp>
          <p:nvSpPr>
            <p:cNvPr id="20" name="Up Arrow 19"/>
            <p:cNvSpPr/>
            <p:nvPr/>
          </p:nvSpPr>
          <p:spPr>
            <a:xfrm>
              <a:off x="4343292" y="5963970"/>
              <a:ext cx="304831" cy="427438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3384" name="Group 8"/>
          <p:cNvGrpSpPr>
            <a:grpSpLocks/>
          </p:cNvGrpSpPr>
          <p:nvPr/>
        </p:nvGrpSpPr>
        <p:grpSpPr bwMode="auto">
          <a:xfrm>
            <a:off x="5170488" y="5191125"/>
            <a:ext cx="1441450" cy="1011238"/>
            <a:chOff x="3968604" y="5963970"/>
            <a:chExt cx="1441596" cy="1012120"/>
          </a:xfrm>
        </p:grpSpPr>
        <p:sp>
          <p:nvSpPr>
            <p:cNvPr id="13385" name="TextBox 9"/>
            <p:cNvSpPr txBox="1">
              <a:spLocks noChangeArrowheads="1"/>
            </p:cNvSpPr>
            <p:nvPr/>
          </p:nvSpPr>
          <p:spPr bwMode="auto">
            <a:xfrm>
              <a:off x="3968604" y="6390992"/>
              <a:ext cx="1441596" cy="5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Structural MRI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4343292" y="5963970"/>
              <a:ext cx="304831" cy="42741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375292" cy="994172"/>
          </a:xfrm>
        </p:spPr>
        <p:txBody>
          <a:bodyPr/>
          <a:lstStyle/>
          <a:p>
            <a:r>
              <a:rPr lang="en-US" dirty="0" smtClean="0"/>
              <a:t>Secular trends in cognitive decline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Vonk et al., in preparation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43087"/>
            <a:ext cx="6673100" cy="4443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437" t="5704" r="12313" b="12172"/>
          <a:stretch/>
        </p:blipFill>
        <p:spPr>
          <a:xfrm>
            <a:off x="7559596" y="1514878"/>
            <a:ext cx="1329846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25246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use cohort variable in your analyses ****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2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457200" y="30480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Cognition</a:t>
            </a:r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228600" y="990600"/>
            <a:ext cx="276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Siedlecki 2008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762000" y="4953000"/>
            <a:ext cx="264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</a:t>
            </a:r>
            <a:r>
              <a:rPr lang="en-US" altLang="en-US" sz="1800" baseline="30000"/>
              <a:t>2</a:t>
            </a:r>
            <a:r>
              <a:rPr lang="en-US" altLang="en-US" sz="1800"/>
              <a:t> = 1022.27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RMSEA = .04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CFI = .93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5736</TotalTime>
  <Words>852</Words>
  <Application>Microsoft Office PowerPoint</Application>
  <PresentationFormat>On-screen Show (4:3)</PresentationFormat>
  <Paragraphs>239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ＭＳ Ｐゴシック</vt:lpstr>
      <vt:lpstr>Arial</vt:lpstr>
      <vt:lpstr>Arial Black</vt:lpstr>
      <vt:lpstr>Calibri</vt:lpstr>
      <vt:lpstr>Symbol</vt:lpstr>
      <vt:lpstr>Times New Roman</vt:lpstr>
      <vt:lpstr>Office Theme</vt:lpstr>
      <vt:lpstr>Microsoft Excel Chart</vt:lpstr>
      <vt:lpstr>Chart</vt:lpstr>
      <vt:lpstr>WHICAP Washington Heights/Hamilton Heights-Inwood Columbia Aging Project</vt:lpstr>
      <vt:lpstr>Supported by</vt:lpstr>
      <vt:lpstr>PowerPoint Presentation</vt:lpstr>
      <vt:lpstr>WHICAP</vt:lpstr>
      <vt:lpstr>PowerPoint Presentation</vt:lpstr>
      <vt:lpstr>PowerPoint Presentation</vt:lpstr>
      <vt:lpstr>PowerPoint Presentation</vt:lpstr>
      <vt:lpstr>Secular trends in cognitive decline  Vonk et al., in preparation</vt:lpstr>
      <vt:lpstr>PowerPoint Presentation</vt:lpstr>
      <vt:lpstr>Measurement Invariance</vt:lpstr>
      <vt:lpstr>Imaging variables</vt:lpstr>
      <vt:lpstr>Activities</vt:lpstr>
      <vt:lpstr>Activities</vt:lpstr>
      <vt:lpstr>School quality predicted yrs of ed by state and race in 1935 and 1963  Darker shades correspond to longer term lengths </vt:lpstr>
      <vt:lpstr>PowerPoint Presentation</vt:lpstr>
      <vt:lpstr>Cumulative AD incidence in literates and illiterates </vt:lpstr>
      <vt:lpstr>Relationship of Age at Immigration to Years of Schooling </vt:lpstr>
      <vt:lpstr>Birthplace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variables</vt:lpstr>
      <vt:lpstr>WHICAP data request</vt:lpstr>
    </vt:vector>
  </TitlesOfParts>
  <Company>Columbia University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Issues in Cultural  Neuropsychology: Theoretical and Empirical Bases for Clinical Practice</dc:title>
  <dc:creator>cumc</dc:creator>
  <cp:lastModifiedBy>JM</cp:lastModifiedBy>
  <cp:revision>224</cp:revision>
  <dcterms:created xsi:type="dcterms:W3CDTF">2008-10-20T20:24:15Z</dcterms:created>
  <dcterms:modified xsi:type="dcterms:W3CDTF">2018-08-20T21:25:33Z</dcterms:modified>
</cp:coreProperties>
</file>