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slideLayouts/slideLayout27.xml" ContentType="application/vnd.openxmlformats-officedocument.presentationml.slideLayout+xml"/>
  <Override PartName="/ppt/theme/theme10.xml" ContentType="application/vnd.openxmlformats-officedocument.theme+xml"/>
  <Override PartName="/ppt/slideLayouts/slideLayout28.xml" ContentType="application/vnd.openxmlformats-officedocument.presentationml.slideLayout+xml"/>
  <Override PartName="/ppt/theme/theme11.xml" ContentType="application/vnd.openxmlformats-officedocument.theme+xml"/>
  <Override PartName="/ppt/slideLayouts/slideLayout29.xml" ContentType="application/vnd.openxmlformats-officedocument.presentationml.slideLayout+xml"/>
  <Override PartName="/ppt/theme/theme12.xml" ContentType="application/vnd.openxmlformats-officedocument.theme+xml"/>
  <Override PartName="/ppt/slideLayouts/slideLayout30.xml" ContentType="application/vnd.openxmlformats-officedocument.presentationml.slideLayout+xml"/>
  <Override PartName="/ppt/theme/theme13.xml" ContentType="application/vnd.openxmlformats-officedocument.theme+xml"/>
  <Override PartName="/ppt/slideLayouts/slideLayout31.xml" ContentType="application/vnd.openxmlformats-officedocument.presentationml.slideLayout+xml"/>
  <Override PartName="/ppt/theme/theme14.xml" ContentType="application/vnd.openxmlformats-officedocument.theme+xml"/>
  <Override PartName="/ppt/slideLayouts/slideLayout32.xml" ContentType="application/vnd.openxmlformats-officedocument.presentationml.slideLayout+xml"/>
  <Override PartName="/ppt/theme/theme15.xml" ContentType="application/vnd.openxmlformats-officedocument.theme+xml"/>
  <Override PartName="/ppt/slideLayouts/slideLayout33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slideLayouts/slideLayout34.xml" ContentType="application/vnd.openxmlformats-officedocument.presentationml.slideLayout+xml"/>
  <Override PartName="/ppt/theme/theme19.xml" ContentType="application/vnd.openxmlformats-officedocument.theme+xml"/>
  <Override PartName="/ppt/slideLayouts/slideLayout35.xml" ContentType="application/vnd.openxmlformats-officedocument.presentationml.slideLayout+xml"/>
  <Override PartName="/ppt/theme/theme20.xml" ContentType="application/vnd.openxmlformats-officedocument.theme+xml"/>
  <Override PartName="/ppt/slideLayouts/slideLayout36.xml" ContentType="application/vnd.openxmlformats-officedocument.presentationml.slideLayout+xml"/>
  <Override PartName="/ppt/theme/theme21.xml" ContentType="application/vnd.openxmlformats-officedocument.theme+xml"/>
  <Override PartName="/ppt/slideLayouts/slideLayout37.xml" ContentType="application/vnd.openxmlformats-officedocument.presentationml.slideLayout+xml"/>
  <Override PartName="/ppt/theme/theme22.xml" ContentType="application/vnd.openxmlformats-officedocument.theme+xml"/>
  <Override PartName="/ppt/slideLayouts/slideLayout38.xml" ContentType="application/vnd.openxmlformats-officedocument.presentationml.slideLayout+xml"/>
  <Override PartName="/ppt/theme/theme23.xml" ContentType="application/vnd.openxmlformats-officedocument.theme+xml"/>
  <Override PartName="/ppt/slideLayouts/slideLayout39.xml" ContentType="application/vnd.openxmlformats-officedocument.presentationml.slideLayout+xml"/>
  <Override PartName="/ppt/theme/theme24.xml" ContentType="application/vnd.openxmlformats-officedocument.theme+xml"/>
  <Override PartName="/ppt/slideLayouts/slideLayout40.xml" ContentType="application/vnd.openxmlformats-officedocument.presentationml.slideLayout+xml"/>
  <Override PartName="/ppt/theme/theme25.xml" ContentType="application/vnd.openxmlformats-officedocument.theme+xml"/>
  <Override PartName="/ppt/slideLayouts/slideLayout41.xml" ContentType="application/vnd.openxmlformats-officedocument.presentationml.slideLayout+xml"/>
  <Override PartName="/ppt/theme/theme26.xml" ContentType="application/vnd.openxmlformats-officedocument.theme+xml"/>
  <Override PartName="/ppt/slideLayouts/slideLayout42.xml" ContentType="application/vnd.openxmlformats-officedocument.presentationml.slideLayout+xml"/>
  <Override PartName="/ppt/theme/theme2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slideLayouts/slideLayout45.xml" ContentType="application/vnd.openxmlformats-officedocument.presentationml.slideLayout+xml"/>
  <Override PartName="/ppt/theme/theme31.xml" ContentType="application/vnd.openxmlformats-officedocument.theme+xml"/>
  <Override PartName="/ppt/slideLayouts/slideLayout46.xml" ContentType="application/vnd.openxmlformats-officedocument.presentationml.slideLayout+xml"/>
  <Override PartName="/ppt/theme/theme32.xml" ContentType="application/vnd.openxmlformats-officedocument.theme+xml"/>
  <Override PartName="/ppt/slideLayouts/slideLayout47.xml" ContentType="application/vnd.openxmlformats-officedocument.presentationml.slideLayout+xml"/>
  <Override PartName="/ppt/theme/theme33.xml" ContentType="application/vnd.openxmlformats-officedocument.theme+xml"/>
  <Override PartName="/ppt/slideLayouts/slideLayout48.xml" ContentType="application/vnd.openxmlformats-officedocument.presentationml.slideLayout+xml"/>
  <Override PartName="/ppt/theme/theme34.xml" ContentType="application/vnd.openxmlformats-officedocument.theme+xml"/>
  <Override PartName="/ppt/slideLayouts/slideLayout49.xml" ContentType="application/vnd.openxmlformats-officedocument.presentationml.slideLayout+xml"/>
  <Override PartName="/ppt/theme/theme35.xml" ContentType="application/vnd.openxmlformats-officedocument.theme+xml"/>
  <Override PartName="/ppt/slideLayouts/slideLayout50.xml" ContentType="application/vnd.openxmlformats-officedocument.presentationml.slideLayout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slideLayouts/slideLayout51.xml" ContentType="application/vnd.openxmlformats-officedocument.presentationml.slideLayout+xml"/>
  <Override PartName="/ppt/theme/theme47.xml" ContentType="application/vnd.openxmlformats-officedocument.theme+xml"/>
  <Override PartName="/ppt/theme/theme48.xml" ContentType="application/vnd.openxmlformats-officedocument.theme+xml"/>
  <Override PartName="/ppt/slideLayouts/slideLayout52.xml" ContentType="application/vnd.openxmlformats-officedocument.presentationml.slideLayout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slideLayouts/slideLayout53.xml" ContentType="application/vnd.openxmlformats-officedocument.presentationml.slideLayout+xml"/>
  <Override PartName="/ppt/theme/theme68.xml" ContentType="application/vnd.openxmlformats-officedocument.theme+xml"/>
  <Override PartName="/ppt/theme/theme69.xml" ContentType="application/vnd.openxmlformats-officedocument.theme+xml"/>
  <Override PartName="/ppt/slideLayouts/slideLayout54.xml" ContentType="application/vnd.openxmlformats-officedocument.presentationml.slideLayout+xml"/>
  <Override PartName="/ppt/theme/theme70.xml" ContentType="application/vnd.openxmlformats-officedocument.theme+xml"/>
  <Override PartName="/ppt/slideLayouts/slideLayout55.xml" ContentType="application/vnd.openxmlformats-officedocument.presentationml.slideLayout+xml"/>
  <Override PartName="/ppt/theme/theme71.xml" ContentType="application/vnd.openxmlformats-officedocument.theme+xml"/>
  <Override PartName="/ppt/theme/theme72.xml" ContentType="application/vnd.openxmlformats-officedocument.theme+xml"/>
  <Override PartName="/ppt/slideLayouts/slideLayout56.xml" ContentType="application/vnd.openxmlformats-officedocument.presentationml.slideLayout+xml"/>
  <Override PartName="/ppt/theme/theme73.xml" ContentType="application/vnd.openxmlformats-officedocument.theme+xml"/>
  <Override PartName="/ppt/slideLayouts/slideLayout57.xml" ContentType="application/vnd.openxmlformats-officedocument.presentationml.slideLayout+xml"/>
  <Override PartName="/ppt/theme/theme7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5.xml" ContentType="application/vnd.openxmlformats-officedocument.theme+xml"/>
  <Override PartName="/ppt/slideLayouts/slideLayout60.xml" ContentType="application/vnd.openxmlformats-officedocument.presentationml.slideLayout+xml"/>
  <Override PartName="/ppt/theme/theme76.xml" ContentType="application/vnd.openxmlformats-officedocument.theme+xml"/>
  <Override PartName="/ppt/theme/theme77.xml" ContentType="application/vnd.openxmlformats-officedocument.theme+xml"/>
  <Override PartName="/ppt/slideLayouts/slideLayout61.xml" ContentType="application/vnd.openxmlformats-officedocument.presentationml.slideLayout+xml"/>
  <Override PartName="/ppt/theme/theme78.xml" ContentType="application/vnd.openxmlformats-officedocument.theme+xml"/>
  <Override PartName="/ppt/slideLayouts/slideLayout62.xml" ContentType="application/vnd.openxmlformats-officedocument.presentationml.slideLayout+xml"/>
  <Override PartName="/ppt/theme/theme79.xml" ContentType="application/vnd.openxmlformats-officedocument.theme+xml"/>
  <Override PartName="/ppt/slideLayouts/slideLayout63.xml" ContentType="application/vnd.openxmlformats-officedocument.presentationml.slideLayout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8.xml" ContentType="application/vnd.openxmlformats-officedocument.theme+xml"/>
  <Override PartName="/ppt/slideLayouts/slideLayout66.xml" ContentType="application/vnd.openxmlformats-officedocument.presentationml.slideLayout+xml"/>
  <Override PartName="/ppt/theme/theme89.xml" ContentType="application/vnd.openxmlformats-officedocument.theme+xml"/>
  <Override PartName="/ppt/slideLayouts/slideLayout67.xml" ContentType="application/vnd.openxmlformats-officedocument.presentationml.slideLayout+xml"/>
  <Override PartName="/ppt/theme/theme90.xml" ContentType="application/vnd.openxmlformats-officedocument.theme+xml"/>
  <Override PartName="/ppt/slideLayouts/slideLayout68.xml" ContentType="application/vnd.openxmlformats-officedocument.presentationml.slideLayout+xml"/>
  <Override PartName="/ppt/theme/theme91.xml" ContentType="application/vnd.openxmlformats-officedocument.theme+xml"/>
  <Override PartName="/ppt/slideLayouts/slideLayout69.xml" ContentType="application/vnd.openxmlformats-officedocument.presentationml.slideLayout+xml"/>
  <Override PartName="/ppt/theme/theme92.xml" ContentType="application/vnd.openxmlformats-officedocument.theme+xml"/>
  <Override PartName="/ppt/slideLayouts/slideLayout70.xml" ContentType="application/vnd.openxmlformats-officedocument.presentationml.slideLayout+xml"/>
  <Override PartName="/ppt/theme/theme93.xml" ContentType="application/vnd.openxmlformats-officedocument.theme+xml"/>
  <Override PartName="/ppt/slideLayouts/slideLayout71.xml" ContentType="application/vnd.openxmlformats-officedocument.presentationml.slideLayout+xml"/>
  <Override PartName="/ppt/theme/theme94.xml" ContentType="application/vnd.openxmlformats-officedocument.theme+xml"/>
  <Override PartName="/ppt/theme/theme9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6" r:id="rId6"/>
    <p:sldMasterId id="2147483688" r:id="rId7"/>
    <p:sldMasterId id="2147483690" r:id="rId8"/>
    <p:sldMasterId id="2147483692" r:id="rId9"/>
    <p:sldMasterId id="2147483694" r:id="rId10"/>
    <p:sldMasterId id="2147483696" r:id="rId11"/>
    <p:sldMasterId id="2147483698" r:id="rId12"/>
    <p:sldMasterId id="2147483700" r:id="rId13"/>
    <p:sldMasterId id="2147483702" r:id="rId14"/>
    <p:sldMasterId id="2147483704" r:id="rId15"/>
    <p:sldMasterId id="2147483706" r:id="rId16"/>
    <p:sldMasterId id="2147483708" r:id="rId17"/>
    <p:sldMasterId id="2147483710" r:id="rId18"/>
    <p:sldMasterId id="2147483712" r:id="rId19"/>
    <p:sldMasterId id="2147483714" r:id="rId20"/>
    <p:sldMasterId id="2147483717" r:id="rId21"/>
    <p:sldMasterId id="2147483719" r:id="rId22"/>
    <p:sldMasterId id="2147483721" r:id="rId23"/>
    <p:sldMasterId id="2147483723" r:id="rId24"/>
    <p:sldMasterId id="2147483725" r:id="rId25"/>
    <p:sldMasterId id="2147483727" r:id="rId26"/>
    <p:sldMasterId id="2147483729" r:id="rId27"/>
    <p:sldMasterId id="2147483731" r:id="rId28"/>
    <p:sldMasterId id="2147483733" r:id="rId29"/>
    <p:sldMasterId id="2147483735" r:id="rId30"/>
    <p:sldMasterId id="2147483737" r:id="rId31"/>
    <p:sldMasterId id="2147483744" r:id="rId32"/>
    <p:sldMasterId id="2147483746" r:id="rId33"/>
    <p:sldMasterId id="2147483748" r:id="rId34"/>
    <p:sldMasterId id="2147483750" r:id="rId35"/>
    <p:sldMasterId id="2147483752" r:id="rId36"/>
    <p:sldMasterId id="2147483754" r:id="rId37"/>
    <p:sldMasterId id="2147483756" r:id="rId38"/>
    <p:sldMasterId id="2147483758" r:id="rId39"/>
    <p:sldMasterId id="2147483760" r:id="rId40"/>
    <p:sldMasterId id="2147483762" r:id="rId41"/>
    <p:sldMasterId id="2147483764" r:id="rId42"/>
    <p:sldMasterId id="2147483766" r:id="rId43"/>
    <p:sldMasterId id="2147483768" r:id="rId44"/>
    <p:sldMasterId id="2147483770" r:id="rId45"/>
    <p:sldMasterId id="2147483772" r:id="rId46"/>
    <p:sldMasterId id="2147483774" r:id="rId47"/>
    <p:sldMasterId id="2147483776" r:id="rId48"/>
    <p:sldMasterId id="2147483778" r:id="rId49"/>
    <p:sldMasterId id="2147483780" r:id="rId50"/>
    <p:sldMasterId id="2147483782" r:id="rId51"/>
    <p:sldMasterId id="2147483784" r:id="rId52"/>
    <p:sldMasterId id="2147483791" r:id="rId53"/>
    <p:sldMasterId id="2147483793" r:id="rId54"/>
    <p:sldMasterId id="2147483795" r:id="rId55"/>
    <p:sldMasterId id="2147483797" r:id="rId56"/>
    <p:sldMasterId id="2147483799" r:id="rId57"/>
    <p:sldMasterId id="2147483801" r:id="rId58"/>
    <p:sldMasterId id="2147483803" r:id="rId59"/>
    <p:sldMasterId id="2147483805" r:id="rId60"/>
    <p:sldMasterId id="2147483807" r:id="rId61"/>
    <p:sldMasterId id="2147483809" r:id="rId62"/>
    <p:sldMasterId id="2147483811" r:id="rId63"/>
    <p:sldMasterId id="2147483813" r:id="rId64"/>
    <p:sldMasterId id="2147483815" r:id="rId65"/>
    <p:sldMasterId id="2147483817" r:id="rId66"/>
    <p:sldMasterId id="2147483824" r:id="rId67"/>
    <p:sldMasterId id="2147483826" r:id="rId68"/>
    <p:sldMasterId id="2147483828" r:id="rId69"/>
    <p:sldMasterId id="2147483830" r:id="rId70"/>
    <p:sldMasterId id="2147483832" r:id="rId71"/>
    <p:sldMasterId id="2147483834" r:id="rId72"/>
    <p:sldMasterId id="2147483836" r:id="rId73"/>
    <p:sldMasterId id="2147483838" r:id="rId74"/>
    <p:sldMasterId id="2147483840" r:id="rId75"/>
    <p:sldMasterId id="2147483842" r:id="rId76"/>
    <p:sldMasterId id="2147483844" r:id="rId77"/>
    <p:sldMasterId id="2147483846" r:id="rId78"/>
    <p:sldMasterId id="2147483848" r:id="rId79"/>
    <p:sldMasterId id="2147483850" r:id="rId80"/>
    <p:sldMasterId id="2147483852" r:id="rId81"/>
    <p:sldMasterId id="2147483854" r:id="rId82"/>
    <p:sldMasterId id="2147483856" r:id="rId83"/>
    <p:sldMasterId id="2147483860" r:id="rId84"/>
    <p:sldMasterId id="2147483862" r:id="rId85"/>
    <p:sldMasterId id="2147483864" r:id="rId86"/>
    <p:sldMasterId id="2147483866" r:id="rId87"/>
    <p:sldMasterId id="2147483868" r:id="rId88"/>
    <p:sldMasterId id="2147483870" r:id="rId89"/>
    <p:sldMasterId id="2147483872" r:id="rId90"/>
    <p:sldMasterId id="2147483875" r:id="rId91"/>
    <p:sldMasterId id="2147483877" r:id="rId92"/>
    <p:sldMasterId id="2147483879" r:id="rId93"/>
    <p:sldMasterId id="2147483881" r:id="rId94"/>
    <p:sldMasterId id="2147483883" r:id="rId95"/>
    <p:sldMasterId id="2147483885" r:id="rId96"/>
    <p:sldMasterId id="2147483887" r:id="rId97"/>
  </p:sldMasterIdLst>
  <p:notesMasterIdLst>
    <p:notesMasterId r:id="rId176"/>
  </p:notesMasterIdLst>
  <p:sldIdLst>
    <p:sldId id="516" r:id="rId98"/>
    <p:sldId id="544" r:id="rId99"/>
    <p:sldId id="523" r:id="rId100"/>
    <p:sldId id="524" r:id="rId101"/>
    <p:sldId id="525" r:id="rId102"/>
    <p:sldId id="526" r:id="rId103"/>
    <p:sldId id="527" r:id="rId104"/>
    <p:sldId id="528" r:id="rId105"/>
    <p:sldId id="301" r:id="rId106"/>
    <p:sldId id="321" r:id="rId107"/>
    <p:sldId id="531" r:id="rId108"/>
    <p:sldId id="541" r:id="rId109"/>
    <p:sldId id="542" r:id="rId110"/>
    <p:sldId id="543" r:id="rId111"/>
    <p:sldId id="529" r:id="rId112"/>
    <p:sldId id="302" r:id="rId113"/>
    <p:sldId id="536" r:id="rId114"/>
    <p:sldId id="303" r:id="rId115"/>
    <p:sldId id="530" r:id="rId116"/>
    <p:sldId id="310" r:id="rId117"/>
    <p:sldId id="311" r:id="rId118"/>
    <p:sldId id="312" r:id="rId119"/>
    <p:sldId id="319" r:id="rId120"/>
    <p:sldId id="304" r:id="rId121"/>
    <p:sldId id="305" r:id="rId122"/>
    <p:sldId id="306" r:id="rId123"/>
    <p:sldId id="532" r:id="rId124"/>
    <p:sldId id="309" r:id="rId125"/>
    <p:sldId id="537" r:id="rId126"/>
    <p:sldId id="533" r:id="rId127"/>
    <p:sldId id="317" r:id="rId128"/>
    <p:sldId id="418" r:id="rId129"/>
    <p:sldId id="422" r:id="rId130"/>
    <p:sldId id="423" r:id="rId131"/>
    <p:sldId id="424" r:id="rId132"/>
    <p:sldId id="425" r:id="rId133"/>
    <p:sldId id="427" r:id="rId134"/>
    <p:sldId id="428" r:id="rId135"/>
    <p:sldId id="429" r:id="rId136"/>
    <p:sldId id="430" r:id="rId137"/>
    <p:sldId id="431" r:id="rId138"/>
    <p:sldId id="432" r:id="rId139"/>
    <p:sldId id="447" r:id="rId140"/>
    <p:sldId id="436" r:id="rId141"/>
    <p:sldId id="437" r:id="rId142"/>
    <p:sldId id="438" r:id="rId143"/>
    <p:sldId id="439" r:id="rId144"/>
    <p:sldId id="440" r:id="rId145"/>
    <p:sldId id="441" r:id="rId146"/>
    <p:sldId id="442" r:id="rId147"/>
    <p:sldId id="443" r:id="rId148"/>
    <p:sldId id="444" r:id="rId149"/>
    <p:sldId id="445" r:id="rId150"/>
    <p:sldId id="471" r:id="rId151"/>
    <p:sldId id="451" r:id="rId152"/>
    <p:sldId id="452" r:id="rId153"/>
    <p:sldId id="453" r:id="rId154"/>
    <p:sldId id="454" r:id="rId155"/>
    <p:sldId id="455" r:id="rId156"/>
    <p:sldId id="538" r:id="rId157"/>
    <p:sldId id="456" r:id="rId158"/>
    <p:sldId id="467" r:id="rId159"/>
    <p:sldId id="469" r:id="rId160"/>
    <p:sldId id="534" r:id="rId161"/>
    <p:sldId id="535" r:id="rId162"/>
    <p:sldId id="539" r:id="rId163"/>
    <p:sldId id="494" r:id="rId164"/>
    <p:sldId id="496" r:id="rId165"/>
    <p:sldId id="497" r:id="rId166"/>
    <p:sldId id="499" r:id="rId167"/>
    <p:sldId id="500" r:id="rId168"/>
    <p:sldId id="501" r:id="rId169"/>
    <p:sldId id="540" r:id="rId170"/>
    <p:sldId id="502" r:id="rId171"/>
    <p:sldId id="504" r:id="rId172"/>
    <p:sldId id="505" r:id="rId173"/>
    <p:sldId id="506" r:id="rId174"/>
    <p:sldId id="520" r:id="rId1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AF00"/>
    <a:srgbClr val="404040"/>
    <a:srgbClr val="0073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56" autoAdjust="0"/>
    <p:restoredTop sz="94633" autoAdjust="0"/>
  </p:normalViewPr>
  <p:slideViewPr>
    <p:cSldViewPr>
      <p:cViewPr>
        <p:scale>
          <a:sx n="77" d="100"/>
          <a:sy n="77" d="100"/>
        </p:scale>
        <p:origin x="-408" y="-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45.xml"/><Relationship Id="rId143" Type="http://schemas.openxmlformats.org/officeDocument/2006/relationships/slide" Target="slides/slide46.xml"/><Relationship Id="rId144" Type="http://schemas.openxmlformats.org/officeDocument/2006/relationships/slide" Target="slides/slide47.xml"/><Relationship Id="rId145" Type="http://schemas.openxmlformats.org/officeDocument/2006/relationships/slide" Target="slides/slide48.xml"/><Relationship Id="rId146" Type="http://schemas.openxmlformats.org/officeDocument/2006/relationships/slide" Target="slides/slide49.xml"/><Relationship Id="rId147" Type="http://schemas.openxmlformats.org/officeDocument/2006/relationships/slide" Target="slides/slide50.xml"/><Relationship Id="rId148" Type="http://schemas.openxmlformats.org/officeDocument/2006/relationships/slide" Target="slides/slide51.xml"/><Relationship Id="rId149" Type="http://schemas.openxmlformats.org/officeDocument/2006/relationships/slide" Target="slides/slide52.xml"/><Relationship Id="rId180" Type="http://schemas.openxmlformats.org/officeDocument/2006/relationships/theme" Target="theme/theme1.xml"/><Relationship Id="rId181" Type="http://schemas.openxmlformats.org/officeDocument/2006/relationships/tableStyles" Target="tableStyles.xml"/><Relationship Id="rId40" Type="http://schemas.openxmlformats.org/officeDocument/2006/relationships/slideMaster" Target="slideMasters/slideMaster37.xml"/><Relationship Id="rId41" Type="http://schemas.openxmlformats.org/officeDocument/2006/relationships/slideMaster" Target="slideMasters/slideMaster38.xml"/><Relationship Id="rId42" Type="http://schemas.openxmlformats.org/officeDocument/2006/relationships/slideMaster" Target="slideMasters/slideMaster39.xml"/><Relationship Id="rId43" Type="http://schemas.openxmlformats.org/officeDocument/2006/relationships/slideMaster" Target="slideMasters/slideMaster40.xml"/><Relationship Id="rId44" Type="http://schemas.openxmlformats.org/officeDocument/2006/relationships/slideMaster" Target="slideMasters/slideMaster41.xml"/><Relationship Id="rId45" Type="http://schemas.openxmlformats.org/officeDocument/2006/relationships/slideMaster" Target="slideMasters/slideMaster42.xml"/><Relationship Id="rId46" Type="http://schemas.openxmlformats.org/officeDocument/2006/relationships/slideMaster" Target="slideMasters/slideMaster43.xml"/><Relationship Id="rId47" Type="http://schemas.openxmlformats.org/officeDocument/2006/relationships/slideMaster" Target="slideMasters/slideMaster44.xml"/><Relationship Id="rId48" Type="http://schemas.openxmlformats.org/officeDocument/2006/relationships/slideMaster" Target="slideMasters/slideMaster45.xml"/><Relationship Id="rId49" Type="http://schemas.openxmlformats.org/officeDocument/2006/relationships/slideMaster" Target="slideMasters/slideMaster46.xml"/><Relationship Id="rId80" Type="http://schemas.openxmlformats.org/officeDocument/2006/relationships/slideMaster" Target="slideMasters/slideMaster77.xml"/><Relationship Id="rId81" Type="http://schemas.openxmlformats.org/officeDocument/2006/relationships/slideMaster" Target="slideMasters/slideMaster78.xml"/><Relationship Id="rId82" Type="http://schemas.openxmlformats.org/officeDocument/2006/relationships/slideMaster" Target="slideMasters/slideMaster79.xml"/><Relationship Id="rId83" Type="http://schemas.openxmlformats.org/officeDocument/2006/relationships/slideMaster" Target="slideMasters/slideMaster80.xml"/><Relationship Id="rId84" Type="http://schemas.openxmlformats.org/officeDocument/2006/relationships/slideMaster" Target="slideMasters/slideMaster81.xml"/><Relationship Id="rId85" Type="http://schemas.openxmlformats.org/officeDocument/2006/relationships/slideMaster" Target="slideMasters/slideMaster82.xml"/><Relationship Id="rId86" Type="http://schemas.openxmlformats.org/officeDocument/2006/relationships/slideMaster" Target="slideMasters/slideMaster83.xml"/><Relationship Id="rId87" Type="http://schemas.openxmlformats.org/officeDocument/2006/relationships/slideMaster" Target="slideMasters/slideMaster84.xml"/><Relationship Id="rId88" Type="http://schemas.openxmlformats.org/officeDocument/2006/relationships/slideMaster" Target="slideMasters/slideMaster85.xml"/><Relationship Id="rId89" Type="http://schemas.openxmlformats.org/officeDocument/2006/relationships/slideMaster" Target="slideMasters/slideMaster86.xml"/><Relationship Id="rId110" Type="http://schemas.openxmlformats.org/officeDocument/2006/relationships/slide" Target="slides/slide13.xml"/><Relationship Id="rId111" Type="http://schemas.openxmlformats.org/officeDocument/2006/relationships/slide" Target="slides/slide14.xml"/><Relationship Id="rId112" Type="http://schemas.openxmlformats.org/officeDocument/2006/relationships/slide" Target="slides/slide15.xml"/><Relationship Id="rId113" Type="http://schemas.openxmlformats.org/officeDocument/2006/relationships/slide" Target="slides/slide16.xml"/><Relationship Id="rId114" Type="http://schemas.openxmlformats.org/officeDocument/2006/relationships/slide" Target="slides/slide17.xml"/><Relationship Id="rId115" Type="http://schemas.openxmlformats.org/officeDocument/2006/relationships/slide" Target="slides/slide18.xml"/><Relationship Id="rId116" Type="http://schemas.openxmlformats.org/officeDocument/2006/relationships/slide" Target="slides/slide19.xml"/><Relationship Id="rId117" Type="http://schemas.openxmlformats.org/officeDocument/2006/relationships/slide" Target="slides/slide20.xml"/><Relationship Id="rId118" Type="http://schemas.openxmlformats.org/officeDocument/2006/relationships/slide" Target="slides/slide21.xml"/><Relationship Id="rId119" Type="http://schemas.openxmlformats.org/officeDocument/2006/relationships/slide" Target="slides/slide22.xml"/><Relationship Id="rId150" Type="http://schemas.openxmlformats.org/officeDocument/2006/relationships/slide" Target="slides/slide53.xml"/><Relationship Id="rId151" Type="http://schemas.openxmlformats.org/officeDocument/2006/relationships/slide" Target="slides/slide54.xml"/><Relationship Id="rId152" Type="http://schemas.openxmlformats.org/officeDocument/2006/relationships/slide" Target="slides/slide55.xml"/><Relationship Id="rId10" Type="http://schemas.openxmlformats.org/officeDocument/2006/relationships/slideMaster" Target="slideMasters/slideMaster7.xml"/><Relationship Id="rId11" Type="http://schemas.openxmlformats.org/officeDocument/2006/relationships/slideMaster" Target="slideMasters/slideMaster8.xml"/><Relationship Id="rId12" Type="http://schemas.openxmlformats.org/officeDocument/2006/relationships/slideMaster" Target="slideMasters/slideMaster9.xml"/><Relationship Id="rId13" Type="http://schemas.openxmlformats.org/officeDocument/2006/relationships/slideMaster" Target="slideMasters/slideMaster10.xml"/><Relationship Id="rId14" Type="http://schemas.openxmlformats.org/officeDocument/2006/relationships/slideMaster" Target="slideMasters/slideMaster11.xml"/><Relationship Id="rId15" Type="http://schemas.openxmlformats.org/officeDocument/2006/relationships/slideMaster" Target="slideMasters/slideMaster12.xml"/><Relationship Id="rId16" Type="http://schemas.openxmlformats.org/officeDocument/2006/relationships/slideMaster" Target="slideMasters/slideMaster13.xml"/><Relationship Id="rId17" Type="http://schemas.openxmlformats.org/officeDocument/2006/relationships/slideMaster" Target="slideMasters/slideMaster14.xml"/><Relationship Id="rId18" Type="http://schemas.openxmlformats.org/officeDocument/2006/relationships/slideMaster" Target="slideMasters/slideMaster15.xml"/><Relationship Id="rId19" Type="http://schemas.openxmlformats.org/officeDocument/2006/relationships/slideMaster" Target="slideMasters/slideMaster16.xml"/><Relationship Id="rId153" Type="http://schemas.openxmlformats.org/officeDocument/2006/relationships/slide" Target="slides/slide56.xml"/><Relationship Id="rId154" Type="http://schemas.openxmlformats.org/officeDocument/2006/relationships/slide" Target="slides/slide57.xml"/><Relationship Id="rId155" Type="http://schemas.openxmlformats.org/officeDocument/2006/relationships/slide" Target="slides/slide58.xml"/><Relationship Id="rId156" Type="http://schemas.openxmlformats.org/officeDocument/2006/relationships/slide" Target="slides/slide59.xml"/><Relationship Id="rId157" Type="http://schemas.openxmlformats.org/officeDocument/2006/relationships/slide" Target="slides/slide60.xml"/><Relationship Id="rId158" Type="http://schemas.openxmlformats.org/officeDocument/2006/relationships/slide" Target="slides/slide61.xml"/><Relationship Id="rId159" Type="http://schemas.openxmlformats.org/officeDocument/2006/relationships/slide" Target="slides/slide62.xml"/><Relationship Id="rId50" Type="http://schemas.openxmlformats.org/officeDocument/2006/relationships/slideMaster" Target="slideMasters/slideMaster47.xml"/><Relationship Id="rId51" Type="http://schemas.openxmlformats.org/officeDocument/2006/relationships/slideMaster" Target="slideMasters/slideMaster48.xml"/><Relationship Id="rId52" Type="http://schemas.openxmlformats.org/officeDocument/2006/relationships/slideMaster" Target="slideMasters/slideMaster49.xml"/><Relationship Id="rId53" Type="http://schemas.openxmlformats.org/officeDocument/2006/relationships/slideMaster" Target="slideMasters/slideMaster50.xml"/><Relationship Id="rId54" Type="http://schemas.openxmlformats.org/officeDocument/2006/relationships/slideMaster" Target="slideMasters/slideMaster51.xml"/><Relationship Id="rId55" Type="http://schemas.openxmlformats.org/officeDocument/2006/relationships/slideMaster" Target="slideMasters/slideMaster52.xml"/><Relationship Id="rId56" Type="http://schemas.openxmlformats.org/officeDocument/2006/relationships/slideMaster" Target="slideMasters/slideMaster53.xml"/><Relationship Id="rId57" Type="http://schemas.openxmlformats.org/officeDocument/2006/relationships/slideMaster" Target="slideMasters/slideMaster54.xml"/><Relationship Id="rId58" Type="http://schemas.openxmlformats.org/officeDocument/2006/relationships/slideMaster" Target="slideMasters/slideMaster55.xml"/><Relationship Id="rId59" Type="http://schemas.openxmlformats.org/officeDocument/2006/relationships/slideMaster" Target="slideMasters/slideMaster56.xml"/><Relationship Id="rId90" Type="http://schemas.openxmlformats.org/officeDocument/2006/relationships/slideMaster" Target="slideMasters/slideMaster87.xml"/><Relationship Id="rId91" Type="http://schemas.openxmlformats.org/officeDocument/2006/relationships/slideMaster" Target="slideMasters/slideMaster88.xml"/><Relationship Id="rId92" Type="http://schemas.openxmlformats.org/officeDocument/2006/relationships/slideMaster" Target="slideMasters/slideMaster89.xml"/><Relationship Id="rId93" Type="http://schemas.openxmlformats.org/officeDocument/2006/relationships/slideMaster" Target="slideMasters/slideMaster90.xml"/><Relationship Id="rId94" Type="http://schemas.openxmlformats.org/officeDocument/2006/relationships/slideMaster" Target="slideMasters/slideMaster91.xml"/><Relationship Id="rId95" Type="http://schemas.openxmlformats.org/officeDocument/2006/relationships/slideMaster" Target="slideMasters/slideMaster92.xml"/><Relationship Id="rId96" Type="http://schemas.openxmlformats.org/officeDocument/2006/relationships/slideMaster" Target="slideMasters/slideMaster93.xml"/><Relationship Id="rId97" Type="http://schemas.openxmlformats.org/officeDocument/2006/relationships/slideMaster" Target="slideMasters/slideMaster94.xml"/><Relationship Id="rId98" Type="http://schemas.openxmlformats.org/officeDocument/2006/relationships/slide" Target="slides/slide1.xml"/><Relationship Id="rId99" Type="http://schemas.openxmlformats.org/officeDocument/2006/relationships/slide" Target="slides/slide2.xml"/><Relationship Id="rId120" Type="http://schemas.openxmlformats.org/officeDocument/2006/relationships/slide" Target="slides/slide23.xml"/><Relationship Id="rId121" Type="http://schemas.openxmlformats.org/officeDocument/2006/relationships/slide" Target="slides/slide24.xml"/><Relationship Id="rId122" Type="http://schemas.openxmlformats.org/officeDocument/2006/relationships/slide" Target="slides/slide25.xml"/><Relationship Id="rId123" Type="http://schemas.openxmlformats.org/officeDocument/2006/relationships/slide" Target="slides/slide26.xml"/><Relationship Id="rId124" Type="http://schemas.openxmlformats.org/officeDocument/2006/relationships/slide" Target="slides/slide27.xml"/><Relationship Id="rId125" Type="http://schemas.openxmlformats.org/officeDocument/2006/relationships/slide" Target="slides/slide28.xml"/><Relationship Id="rId126" Type="http://schemas.openxmlformats.org/officeDocument/2006/relationships/slide" Target="slides/slide29.xml"/><Relationship Id="rId127" Type="http://schemas.openxmlformats.org/officeDocument/2006/relationships/slide" Target="slides/slide30.xml"/><Relationship Id="rId128" Type="http://schemas.openxmlformats.org/officeDocument/2006/relationships/slide" Target="slides/slide31.xml"/><Relationship Id="rId129" Type="http://schemas.openxmlformats.org/officeDocument/2006/relationships/slide" Target="slides/slide32.xml"/><Relationship Id="rId160" Type="http://schemas.openxmlformats.org/officeDocument/2006/relationships/slide" Target="slides/slide63.xml"/><Relationship Id="rId161" Type="http://schemas.openxmlformats.org/officeDocument/2006/relationships/slide" Target="slides/slide64.xml"/><Relationship Id="rId162" Type="http://schemas.openxmlformats.org/officeDocument/2006/relationships/slide" Target="slides/slide65.xml"/><Relationship Id="rId20" Type="http://schemas.openxmlformats.org/officeDocument/2006/relationships/slideMaster" Target="slideMasters/slideMaster17.xml"/><Relationship Id="rId21" Type="http://schemas.openxmlformats.org/officeDocument/2006/relationships/slideMaster" Target="slideMasters/slideMaster18.xml"/><Relationship Id="rId22" Type="http://schemas.openxmlformats.org/officeDocument/2006/relationships/slideMaster" Target="slideMasters/slideMaster19.xml"/><Relationship Id="rId23" Type="http://schemas.openxmlformats.org/officeDocument/2006/relationships/slideMaster" Target="slideMasters/slideMaster20.xml"/><Relationship Id="rId24" Type="http://schemas.openxmlformats.org/officeDocument/2006/relationships/slideMaster" Target="slideMasters/slideMaster21.xml"/><Relationship Id="rId25" Type="http://schemas.openxmlformats.org/officeDocument/2006/relationships/slideMaster" Target="slideMasters/slideMaster22.xml"/><Relationship Id="rId26" Type="http://schemas.openxmlformats.org/officeDocument/2006/relationships/slideMaster" Target="slideMasters/slideMaster23.xml"/><Relationship Id="rId27" Type="http://schemas.openxmlformats.org/officeDocument/2006/relationships/slideMaster" Target="slideMasters/slideMaster24.xml"/><Relationship Id="rId28" Type="http://schemas.openxmlformats.org/officeDocument/2006/relationships/slideMaster" Target="slideMasters/slideMaster25.xml"/><Relationship Id="rId29" Type="http://schemas.openxmlformats.org/officeDocument/2006/relationships/slideMaster" Target="slideMasters/slideMaster26.xml"/><Relationship Id="rId163" Type="http://schemas.openxmlformats.org/officeDocument/2006/relationships/slide" Target="slides/slide66.xml"/><Relationship Id="rId164" Type="http://schemas.openxmlformats.org/officeDocument/2006/relationships/slide" Target="slides/slide67.xml"/><Relationship Id="rId165" Type="http://schemas.openxmlformats.org/officeDocument/2006/relationships/slide" Target="slides/slide68.xml"/><Relationship Id="rId166" Type="http://schemas.openxmlformats.org/officeDocument/2006/relationships/slide" Target="slides/slide69.xml"/><Relationship Id="rId167" Type="http://schemas.openxmlformats.org/officeDocument/2006/relationships/slide" Target="slides/slide70.xml"/><Relationship Id="rId168" Type="http://schemas.openxmlformats.org/officeDocument/2006/relationships/slide" Target="slides/slide71.xml"/><Relationship Id="rId169" Type="http://schemas.openxmlformats.org/officeDocument/2006/relationships/slide" Target="slides/slide72.xml"/><Relationship Id="rId60" Type="http://schemas.openxmlformats.org/officeDocument/2006/relationships/slideMaster" Target="slideMasters/slideMaster57.xml"/><Relationship Id="rId61" Type="http://schemas.openxmlformats.org/officeDocument/2006/relationships/slideMaster" Target="slideMasters/slideMaster58.xml"/><Relationship Id="rId62" Type="http://schemas.openxmlformats.org/officeDocument/2006/relationships/slideMaster" Target="slideMasters/slideMaster59.xml"/><Relationship Id="rId63" Type="http://schemas.openxmlformats.org/officeDocument/2006/relationships/slideMaster" Target="slideMasters/slideMaster60.xml"/><Relationship Id="rId64" Type="http://schemas.openxmlformats.org/officeDocument/2006/relationships/slideMaster" Target="slideMasters/slideMaster61.xml"/><Relationship Id="rId65" Type="http://schemas.openxmlformats.org/officeDocument/2006/relationships/slideMaster" Target="slideMasters/slideMaster62.xml"/><Relationship Id="rId66" Type="http://schemas.openxmlformats.org/officeDocument/2006/relationships/slideMaster" Target="slideMasters/slideMaster63.xml"/><Relationship Id="rId67" Type="http://schemas.openxmlformats.org/officeDocument/2006/relationships/slideMaster" Target="slideMasters/slideMaster64.xml"/><Relationship Id="rId68" Type="http://schemas.openxmlformats.org/officeDocument/2006/relationships/slideMaster" Target="slideMasters/slideMaster65.xml"/><Relationship Id="rId69" Type="http://schemas.openxmlformats.org/officeDocument/2006/relationships/slideMaster" Target="slideMasters/slideMaster66.xml"/><Relationship Id="rId130" Type="http://schemas.openxmlformats.org/officeDocument/2006/relationships/slide" Target="slides/slide33.xml"/><Relationship Id="rId131" Type="http://schemas.openxmlformats.org/officeDocument/2006/relationships/slide" Target="slides/slide34.xml"/><Relationship Id="rId132" Type="http://schemas.openxmlformats.org/officeDocument/2006/relationships/slide" Target="slides/slide35.xml"/><Relationship Id="rId133" Type="http://schemas.openxmlformats.org/officeDocument/2006/relationships/slide" Target="slides/slide36.xml"/><Relationship Id="rId134" Type="http://schemas.openxmlformats.org/officeDocument/2006/relationships/slide" Target="slides/slide37.xml"/><Relationship Id="rId135" Type="http://schemas.openxmlformats.org/officeDocument/2006/relationships/slide" Target="slides/slide38.xml"/><Relationship Id="rId136" Type="http://schemas.openxmlformats.org/officeDocument/2006/relationships/slide" Target="slides/slide39.xml"/><Relationship Id="rId137" Type="http://schemas.openxmlformats.org/officeDocument/2006/relationships/slide" Target="slides/slide40.xml"/><Relationship Id="rId138" Type="http://schemas.openxmlformats.org/officeDocument/2006/relationships/slide" Target="slides/slide41.xml"/><Relationship Id="rId139" Type="http://schemas.openxmlformats.org/officeDocument/2006/relationships/slide" Target="slides/slide42.xml"/><Relationship Id="rId170" Type="http://schemas.openxmlformats.org/officeDocument/2006/relationships/slide" Target="slides/slide73.xml"/><Relationship Id="rId171" Type="http://schemas.openxmlformats.org/officeDocument/2006/relationships/slide" Target="slides/slide74.xml"/><Relationship Id="rId172" Type="http://schemas.openxmlformats.org/officeDocument/2006/relationships/slide" Target="slides/slide75.xml"/><Relationship Id="rId30" Type="http://schemas.openxmlformats.org/officeDocument/2006/relationships/slideMaster" Target="slideMasters/slideMaster27.xml"/><Relationship Id="rId31" Type="http://schemas.openxmlformats.org/officeDocument/2006/relationships/slideMaster" Target="slideMasters/slideMaster28.xml"/><Relationship Id="rId32" Type="http://schemas.openxmlformats.org/officeDocument/2006/relationships/slideMaster" Target="slideMasters/slideMaster29.xml"/><Relationship Id="rId33" Type="http://schemas.openxmlformats.org/officeDocument/2006/relationships/slideMaster" Target="slideMasters/slideMaster30.xml"/><Relationship Id="rId34" Type="http://schemas.openxmlformats.org/officeDocument/2006/relationships/slideMaster" Target="slideMasters/slideMaster31.xml"/><Relationship Id="rId35" Type="http://schemas.openxmlformats.org/officeDocument/2006/relationships/slideMaster" Target="slideMasters/slideMaster32.xml"/><Relationship Id="rId36" Type="http://schemas.openxmlformats.org/officeDocument/2006/relationships/slideMaster" Target="slideMasters/slideMaster33.xml"/><Relationship Id="rId37" Type="http://schemas.openxmlformats.org/officeDocument/2006/relationships/slideMaster" Target="slideMasters/slideMaster34.xml"/><Relationship Id="rId38" Type="http://schemas.openxmlformats.org/officeDocument/2006/relationships/slideMaster" Target="slideMasters/slideMaster35.xml"/><Relationship Id="rId39" Type="http://schemas.openxmlformats.org/officeDocument/2006/relationships/slideMaster" Target="slideMasters/slideMaster36.xml"/><Relationship Id="rId173" Type="http://schemas.openxmlformats.org/officeDocument/2006/relationships/slide" Target="slides/slide76.xml"/><Relationship Id="rId174" Type="http://schemas.openxmlformats.org/officeDocument/2006/relationships/slide" Target="slides/slide77.xml"/><Relationship Id="rId175" Type="http://schemas.openxmlformats.org/officeDocument/2006/relationships/slide" Target="slides/slide78.xml"/><Relationship Id="rId176" Type="http://schemas.openxmlformats.org/officeDocument/2006/relationships/notesMaster" Target="notesMasters/notesMaster1.xml"/><Relationship Id="rId177" Type="http://schemas.openxmlformats.org/officeDocument/2006/relationships/printerSettings" Target="printerSettings/printerSettings1.bin"/><Relationship Id="rId178" Type="http://schemas.openxmlformats.org/officeDocument/2006/relationships/presProps" Target="presProps.xml"/><Relationship Id="rId179" Type="http://schemas.openxmlformats.org/officeDocument/2006/relationships/viewProps" Target="viewProps.xml"/><Relationship Id="rId70" Type="http://schemas.openxmlformats.org/officeDocument/2006/relationships/slideMaster" Target="slideMasters/slideMaster67.xml"/><Relationship Id="rId71" Type="http://schemas.openxmlformats.org/officeDocument/2006/relationships/slideMaster" Target="slideMasters/slideMaster68.xml"/><Relationship Id="rId72" Type="http://schemas.openxmlformats.org/officeDocument/2006/relationships/slideMaster" Target="slideMasters/slideMaster69.xml"/><Relationship Id="rId73" Type="http://schemas.openxmlformats.org/officeDocument/2006/relationships/slideMaster" Target="slideMasters/slideMaster70.xml"/><Relationship Id="rId74" Type="http://schemas.openxmlformats.org/officeDocument/2006/relationships/slideMaster" Target="slideMasters/slideMaster71.xml"/><Relationship Id="rId75" Type="http://schemas.openxmlformats.org/officeDocument/2006/relationships/slideMaster" Target="slideMasters/slideMaster72.xml"/><Relationship Id="rId76" Type="http://schemas.openxmlformats.org/officeDocument/2006/relationships/slideMaster" Target="slideMasters/slideMaster73.xml"/><Relationship Id="rId77" Type="http://schemas.openxmlformats.org/officeDocument/2006/relationships/slideMaster" Target="slideMasters/slideMaster74.xml"/><Relationship Id="rId78" Type="http://schemas.openxmlformats.org/officeDocument/2006/relationships/slideMaster" Target="slideMasters/slideMaster75.xml"/><Relationship Id="rId79" Type="http://schemas.openxmlformats.org/officeDocument/2006/relationships/slideMaster" Target="slideMasters/slideMaster76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100" Type="http://schemas.openxmlformats.org/officeDocument/2006/relationships/slide" Target="slides/slide3.xml"/><Relationship Id="rId101" Type="http://schemas.openxmlformats.org/officeDocument/2006/relationships/slide" Target="slides/slide4.xml"/><Relationship Id="rId102" Type="http://schemas.openxmlformats.org/officeDocument/2006/relationships/slide" Target="slides/slide5.xml"/><Relationship Id="rId103" Type="http://schemas.openxmlformats.org/officeDocument/2006/relationships/slide" Target="slides/slide6.xml"/><Relationship Id="rId104" Type="http://schemas.openxmlformats.org/officeDocument/2006/relationships/slide" Target="slides/slide7.xml"/><Relationship Id="rId105" Type="http://schemas.openxmlformats.org/officeDocument/2006/relationships/slide" Target="slides/slide8.xml"/><Relationship Id="rId106" Type="http://schemas.openxmlformats.org/officeDocument/2006/relationships/slide" Target="slides/slide9.xml"/><Relationship Id="rId107" Type="http://schemas.openxmlformats.org/officeDocument/2006/relationships/slide" Target="slides/slide10.xml"/><Relationship Id="rId108" Type="http://schemas.openxmlformats.org/officeDocument/2006/relationships/slide" Target="slides/slide11.xml"/><Relationship Id="rId109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9" Type="http://schemas.openxmlformats.org/officeDocument/2006/relationships/slideMaster" Target="slideMasters/slideMaster6.xml"/><Relationship Id="rId140" Type="http://schemas.openxmlformats.org/officeDocument/2006/relationships/slide" Target="slides/slide43.xml"/><Relationship Id="rId141" Type="http://schemas.openxmlformats.org/officeDocument/2006/relationships/slide" Target="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66D52D-21B1-4280-BE17-11BA88E2ECF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A8A6A3-352F-4FE1-B2F8-9ABD98AFE845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Arsenal</a:t>
          </a:r>
          <a:endParaRPr lang="en-US" dirty="0">
            <a:solidFill>
              <a:srgbClr val="FFFF00"/>
            </a:solidFill>
          </a:endParaRPr>
        </a:p>
      </dgm:t>
    </dgm:pt>
    <dgm:pt modelId="{C0ADA150-EEEB-41DD-983C-5AA73AA7095D}" type="parTrans" cxnId="{9EAC0CC9-DF03-40E0-8ED4-B5CFD7A833D4}">
      <dgm:prSet/>
      <dgm:spPr/>
      <dgm:t>
        <a:bodyPr/>
        <a:lstStyle/>
        <a:p>
          <a:endParaRPr lang="en-US"/>
        </a:p>
      </dgm:t>
    </dgm:pt>
    <dgm:pt modelId="{3D65EC8E-C418-4744-8DAE-CF759939D2A2}" type="sibTrans" cxnId="{9EAC0CC9-DF03-40E0-8ED4-B5CFD7A833D4}">
      <dgm:prSet/>
      <dgm:spPr/>
      <dgm:t>
        <a:bodyPr/>
        <a:lstStyle/>
        <a:p>
          <a:endParaRPr lang="en-US"/>
        </a:p>
      </dgm:t>
    </dgm:pt>
    <dgm:pt modelId="{65DEE8D3-56FB-4990-BD36-2FCFB896E2A7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Educate</a:t>
          </a:r>
          <a:endParaRPr lang="en-US" dirty="0">
            <a:solidFill>
              <a:srgbClr val="FFFF00"/>
            </a:solidFill>
          </a:endParaRPr>
        </a:p>
      </dgm:t>
    </dgm:pt>
    <dgm:pt modelId="{80AB13F0-7BF6-425D-B0F2-7DB3D26C5954}" type="parTrans" cxnId="{E8D86E2E-1595-4DE6-AF19-B102F3C102C2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5728B8EF-7F63-4C16-9CFD-0E40E2283B58}" type="sibTrans" cxnId="{E8D86E2E-1595-4DE6-AF19-B102F3C102C2}">
      <dgm:prSet/>
      <dgm:spPr/>
      <dgm:t>
        <a:bodyPr/>
        <a:lstStyle/>
        <a:p>
          <a:endParaRPr lang="en-US"/>
        </a:p>
      </dgm:t>
    </dgm:pt>
    <dgm:pt modelId="{DDD431E2-777A-4794-A1E8-5C2FC66AA3CF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Brain Health</a:t>
          </a:r>
          <a:endParaRPr lang="en-US" dirty="0">
            <a:solidFill>
              <a:srgbClr val="FFFF00"/>
            </a:solidFill>
          </a:endParaRPr>
        </a:p>
      </dgm:t>
    </dgm:pt>
    <dgm:pt modelId="{AD256F66-B727-4442-B93D-D916FC54B291}" type="parTrans" cxnId="{2E9B293F-312B-4FC3-8C57-91CCD693D342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A449EACF-703C-48F5-950A-788EE5B33B07}" type="sibTrans" cxnId="{2E9B293F-312B-4FC3-8C57-91CCD693D342}">
      <dgm:prSet/>
      <dgm:spPr/>
      <dgm:t>
        <a:bodyPr/>
        <a:lstStyle/>
        <a:p>
          <a:endParaRPr lang="en-US"/>
        </a:p>
      </dgm:t>
    </dgm:pt>
    <dgm:pt modelId="{EEBEA45B-7DEE-4C62-83D8-19A00F360760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Spot-train</a:t>
          </a:r>
          <a:endParaRPr lang="en-US" dirty="0">
            <a:solidFill>
              <a:srgbClr val="FFFF00"/>
            </a:solidFill>
          </a:endParaRPr>
        </a:p>
      </dgm:t>
    </dgm:pt>
    <dgm:pt modelId="{AB5B63D6-0B3F-40DA-8704-C85986EC67A2}" type="parTrans" cxnId="{0032B60B-8643-4901-AA9B-A0595D06E8AA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C8C182F6-5A9F-413F-8F94-91443DC8F95B}" type="sibTrans" cxnId="{0032B60B-8643-4901-AA9B-A0595D06E8AA}">
      <dgm:prSet/>
      <dgm:spPr/>
      <dgm:t>
        <a:bodyPr/>
        <a:lstStyle/>
        <a:p>
          <a:endParaRPr lang="en-US"/>
        </a:p>
      </dgm:t>
    </dgm:pt>
    <dgm:pt modelId="{ED6CBC1E-7321-424C-A825-EB9A72D98C94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Mood</a:t>
          </a:r>
          <a:endParaRPr lang="en-US" dirty="0">
            <a:solidFill>
              <a:srgbClr val="FFFF00"/>
            </a:solidFill>
          </a:endParaRPr>
        </a:p>
      </dgm:t>
    </dgm:pt>
    <dgm:pt modelId="{BDAE5850-1D42-4A58-B9E9-A31615BDF613}" type="parTrans" cxnId="{11950207-AF3D-49A0-8A33-574C89FB51B2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2D7FC3DA-2EFF-4867-A343-F88026A2C2A0}" type="sibTrans" cxnId="{11950207-AF3D-49A0-8A33-574C89FB51B2}">
      <dgm:prSet/>
      <dgm:spPr/>
      <dgm:t>
        <a:bodyPr/>
        <a:lstStyle/>
        <a:p>
          <a:endParaRPr lang="en-US"/>
        </a:p>
      </dgm:t>
    </dgm:pt>
    <dgm:pt modelId="{C9675252-9957-40BF-9046-DAA82018CBC1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Engage</a:t>
          </a:r>
          <a:endParaRPr lang="en-US" dirty="0">
            <a:solidFill>
              <a:srgbClr val="FFFF00"/>
            </a:solidFill>
          </a:endParaRPr>
        </a:p>
      </dgm:t>
    </dgm:pt>
    <dgm:pt modelId="{D3385FF6-2890-4218-8F6D-9059FC15CF1C}" type="parTrans" cxnId="{C4020FDB-1192-4A05-84DA-6F738E9AE101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7BE95A35-500E-45A7-894E-28CEB628D52A}" type="sibTrans" cxnId="{C4020FDB-1192-4A05-84DA-6F738E9AE101}">
      <dgm:prSet/>
      <dgm:spPr/>
      <dgm:t>
        <a:bodyPr/>
        <a:lstStyle/>
        <a:p>
          <a:endParaRPr lang="en-US"/>
        </a:p>
      </dgm:t>
    </dgm:pt>
    <dgm:pt modelId="{955C2428-6156-4DE5-A66D-F22CD52915BA}" type="pres">
      <dgm:prSet presAssocID="{7166D52D-21B1-4280-BE17-11BA88E2ECF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890D53-3CB7-4619-876E-27338875665C}" type="pres">
      <dgm:prSet presAssocID="{0CA8A6A3-352F-4FE1-B2F8-9ABD98AFE845}" presName="centerShape" presStyleLbl="node0" presStyleIdx="0" presStyleCnt="1"/>
      <dgm:spPr/>
      <dgm:t>
        <a:bodyPr/>
        <a:lstStyle/>
        <a:p>
          <a:endParaRPr lang="en-US"/>
        </a:p>
      </dgm:t>
    </dgm:pt>
    <dgm:pt modelId="{0A8E9450-572F-468A-BC6E-E05F1FC1FD91}" type="pres">
      <dgm:prSet presAssocID="{80AB13F0-7BF6-425D-B0F2-7DB3D26C5954}" presName="parTrans" presStyleLbl="sibTrans2D1" presStyleIdx="0" presStyleCnt="5"/>
      <dgm:spPr/>
      <dgm:t>
        <a:bodyPr/>
        <a:lstStyle/>
        <a:p>
          <a:endParaRPr lang="en-US"/>
        </a:p>
      </dgm:t>
    </dgm:pt>
    <dgm:pt modelId="{92CDE3A8-F9BA-4115-B7A2-AC82E3884CCD}" type="pres">
      <dgm:prSet presAssocID="{80AB13F0-7BF6-425D-B0F2-7DB3D26C5954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02C96FF-BA93-4BCA-BFF4-E1A465765841}" type="pres">
      <dgm:prSet presAssocID="{65DEE8D3-56FB-4990-BD36-2FCFB896E2A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9BABD-B89E-4B53-AF22-A2BCD89DE991}" type="pres">
      <dgm:prSet presAssocID="{AD256F66-B727-4442-B93D-D916FC54B291}" presName="parTrans" presStyleLbl="sibTrans2D1" presStyleIdx="1" presStyleCnt="5"/>
      <dgm:spPr/>
      <dgm:t>
        <a:bodyPr/>
        <a:lstStyle/>
        <a:p>
          <a:endParaRPr lang="en-US"/>
        </a:p>
      </dgm:t>
    </dgm:pt>
    <dgm:pt modelId="{3970709E-7D39-40B2-8802-EDA98F0712C7}" type="pres">
      <dgm:prSet presAssocID="{AD256F66-B727-4442-B93D-D916FC54B29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C7867F8-E003-483E-9EC3-7F3388FB35A4}" type="pres">
      <dgm:prSet presAssocID="{DDD431E2-777A-4794-A1E8-5C2FC66AA3C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30D57-87FA-4E52-B4EB-9451666EE79E}" type="pres">
      <dgm:prSet presAssocID="{AB5B63D6-0B3F-40DA-8704-C85986EC67A2}" presName="parTrans" presStyleLbl="sibTrans2D1" presStyleIdx="2" presStyleCnt="5"/>
      <dgm:spPr/>
      <dgm:t>
        <a:bodyPr/>
        <a:lstStyle/>
        <a:p>
          <a:endParaRPr lang="en-US"/>
        </a:p>
      </dgm:t>
    </dgm:pt>
    <dgm:pt modelId="{61CF0F08-39F4-486E-BF83-B402202286DE}" type="pres">
      <dgm:prSet presAssocID="{AB5B63D6-0B3F-40DA-8704-C85986EC67A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32E6ADE-9C2F-40B7-BD4C-8B64B376F32B}" type="pres">
      <dgm:prSet presAssocID="{EEBEA45B-7DEE-4C62-83D8-19A00F36076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4B9AE-AB13-40C7-83B0-6428AB5E77C6}" type="pres">
      <dgm:prSet presAssocID="{BDAE5850-1D42-4A58-B9E9-A31615BDF61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B7F9E2A4-DD18-4EA5-8EC4-5E7D371AEA40}" type="pres">
      <dgm:prSet presAssocID="{BDAE5850-1D42-4A58-B9E9-A31615BDF61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DAE8660-2233-4760-9CFE-605BC036BFDB}" type="pres">
      <dgm:prSet presAssocID="{ED6CBC1E-7321-424C-A825-EB9A72D98C9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BDD32-51A6-41BD-836C-AF8C1E2A7F4A}" type="pres">
      <dgm:prSet presAssocID="{D3385FF6-2890-4218-8F6D-9059FC15CF1C}" presName="parTrans" presStyleLbl="sibTrans2D1" presStyleIdx="4" presStyleCnt="5"/>
      <dgm:spPr/>
      <dgm:t>
        <a:bodyPr/>
        <a:lstStyle/>
        <a:p>
          <a:endParaRPr lang="en-US"/>
        </a:p>
      </dgm:t>
    </dgm:pt>
    <dgm:pt modelId="{AC995EF7-5FB7-4872-AB94-98E96B44F51B}" type="pres">
      <dgm:prSet presAssocID="{D3385FF6-2890-4218-8F6D-9059FC15CF1C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7CE888FB-3C4A-4505-91FE-EB90636DA709}" type="pres">
      <dgm:prSet presAssocID="{C9675252-9957-40BF-9046-DAA82018CBC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67BC93-78A6-4C04-AC3E-DA842C69C67D}" type="presOf" srcId="{C9675252-9957-40BF-9046-DAA82018CBC1}" destId="{7CE888FB-3C4A-4505-91FE-EB90636DA709}" srcOrd="0" destOrd="0" presId="urn:microsoft.com/office/officeart/2005/8/layout/radial5"/>
    <dgm:cxn modelId="{F3A81D56-5193-4E75-B15D-51EA1EB8B271}" type="presOf" srcId="{DDD431E2-777A-4794-A1E8-5C2FC66AA3CF}" destId="{CC7867F8-E003-483E-9EC3-7F3388FB35A4}" srcOrd="0" destOrd="0" presId="urn:microsoft.com/office/officeart/2005/8/layout/radial5"/>
    <dgm:cxn modelId="{C4020FDB-1192-4A05-84DA-6F738E9AE101}" srcId="{0CA8A6A3-352F-4FE1-B2F8-9ABD98AFE845}" destId="{C9675252-9957-40BF-9046-DAA82018CBC1}" srcOrd="4" destOrd="0" parTransId="{D3385FF6-2890-4218-8F6D-9059FC15CF1C}" sibTransId="{7BE95A35-500E-45A7-894E-28CEB628D52A}"/>
    <dgm:cxn modelId="{92AA88D3-AE47-4010-A9C7-12AD4A0F38E9}" type="presOf" srcId="{65DEE8D3-56FB-4990-BD36-2FCFB896E2A7}" destId="{602C96FF-BA93-4BCA-BFF4-E1A465765841}" srcOrd="0" destOrd="0" presId="urn:microsoft.com/office/officeart/2005/8/layout/radial5"/>
    <dgm:cxn modelId="{2E9B293F-312B-4FC3-8C57-91CCD693D342}" srcId="{0CA8A6A3-352F-4FE1-B2F8-9ABD98AFE845}" destId="{DDD431E2-777A-4794-A1E8-5C2FC66AA3CF}" srcOrd="1" destOrd="0" parTransId="{AD256F66-B727-4442-B93D-D916FC54B291}" sibTransId="{A449EACF-703C-48F5-950A-788EE5B33B07}"/>
    <dgm:cxn modelId="{0032B60B-8643-4901-AA9B-A0595D06E8AA}" srcId="{0CA8A6A3-352F-4FE1-B2F8-9ABD98AFE845}" destId="{EEBEA45B-7DEE-4C62-83D8-19A00F360760}" srcOrd="2" destOrd="0" parTransId="{AB5B63D6-0B3F-40DA-8704-C85986EC67A2}" sibTransId="{C8C182F6-5A9F-413F-8F94-91443DC8F95B}"/>
    <dgm:cxn modelId="{8B3208AD-B0B1-488C-B027-AFC51F489D6A}" type="presOf" srcId="{80AB13F0-7BF6-425D-B0F2-7DB3D26C5954}" destId="{0A8E9450-572F-468A-BC6E-E05F1FC1FD91}" srcOrd="0" destOrd="0" presId="urn:microsoft.com/office/officeart/2005/8/layout/radial5"/>
    <dgm:cxn modelId="{882A7942-9726-42DE-A16C-5F0D4B6C9CA4}" type="presOf" srcId="{AD256F66-B727-4442-B93D-D916FC54B291}" destId="{3970709E-7D39-40B2-8802-EDA98F0712C7}" srcOrd="1" destOrd="0" presId="urn:microsoft.com/office/officeart/2005/8/layout/radial5"/>
    <dgm:cxn modelId="{A7C12E78-C915-44FF-BBD9-2EBD6D5371D3}" type="presOf" srcId="{D3385FF6-2890-4218-8F6D-9059FC15CF1C}" destId="{AC995EF7-5FB7-4872-AB94-98E96B44F51B}" srcOrd="1" destOrd="0" presId="urn:microsoft.com/office/officeart/2005/8/layout/radial5"/>
    <dgm:cxn modelId="{3E49CB4D-56B8-4FE8-A8A8-AFE247E6613D}" type="presOf" srcId="{D3385FF6-2890-4218-8F6D-9059FC15CF1C}" destId="{CBFBDD32-51A6-41BD-836C-AF8C1E2A7F4A}" srcOrd="0" destOrd="0" presId="urn:microsoft.com/office/officeart/2005/8/layout/radial5"/>
    <dgm:cxn modelId="{C3381EDB-12BE-43C0-8D49-7557D0F17BBF}" type="presOf" srcId="{AB5B63D6-0B3F-40DA-8704-C85986EC67A2}" destId="{61CF0F08-39F4-486E-BF83-B402202286DE}" srcOrd="1" destOrd="0" presId="urn:microsoft.com/office/officeart/2005/8/layout/radial5"/>
    <dgm:cxn modelId="{67938917-A0E8-4D75-B88D-4E3D0C5D3ABC}" type="presOf" srcId="{EEBEA45B-7DEE-4C62-83D8-19A00F360760}" destId="{432E6ADE-9C2F-40B7-BD4C-8B64B376F32B}" srcOrd="0" destOrd="0" presId="urn:microsoft.com/office/officeart/2005/8/layout/radial5"/>
    <dgm:cxn modelId="{9EAC0CC9-DF03-40E0-8ED4-B5CFD7A833D4}" srcId="{7166D52D-21B1-4280-BE17-11BA88E2ECF0}" destId="{0CA8A6A3-352F-4FE1-B2F8-9ABD98AFE845}" srcOrd="0" destOrd="0" parTransId="{C0ADA150-EEEB-41DD-983C-5AA73AA7095D}" sibTransId="{3D65EC8E-C418-4744-8DAE-CF759939D2A2}"/>
    <dgm:cxn modelId="{EB1A0103-36B8-4BAD-B498-08510FA28F9C}" type="presOf" srcId="{BDAE5850-1D42-4A58-B9E9-A31615BDF613}" destId="{CDE4B9AE-AB13-40C7-83B0-6428AB5E77C6}" srcOrd="0" destOrd="0" presId="urn:microsoft.com/office/officeart/2005/8/layout/radial5"/>
    <dgm:cxn modelId="{8094FCEC-C223-4C5C-AB68-99488A7B9C11}" type="presOf" srcId="{0CA8A6A3-352F-4FE1-B2F8-9ABD98AFE845}" destId="{66890D53-3CB7-4619-876E-27338875665C}" srcOrd="0" destOrd="0" presId="urn:microsoft.com/office/officeart/2005/8/layout/radial5"/>
    <dgm:cxn modelId="{7F8E476A-D751-49C1-96EC-FC3528ECF6A9}" type="presOf" srcId="{AB5B63D6-0B3F-40DA-8704-C85986EC67A2}" destId="{72B30D57-87FA-4E52-B4EB-9451666EE79E}" srcOrd="0" destOrd="0" presId="urn:microsoft.com/office/officeart/2005/8/layout/radial5"/>
    <dgm:cxn modelId="{11950207-AF3D-49A0-8A33-574C89FB51B2}" srcId="{0CA8A6A3-352F-4FE1-B2F8-9ABD98AFE845}" destId="{ED6CBC1E-7321-424C-A825-EB9A72D98C94}" srcOrd="3" destOrd="0" parTransId="{BDAE5850-1D42-4A58-B9E9-A31615BDF613}" sibTransId="{2D7FC3DA-2EFF-4867-A343-F88026A2C2A0}"/>
    <dgm:cxn modelId="{F4078C03-1C1F-41B9-B1EF-A30EBF441F95}" type="presOf" srcId="{ED6CBC1E-7321-424C-A825-EB9A72D98C94}" destId="{ADAE8660-2233-4760-9CFE-605BC036BFDB}" srcOrd="0" destOrd="0" presId="urn:microsoft.com/office/officeart/2005/8/layout/radial5"/>
    <dgm:cxn modelId="{418321B7-F1FA-414F-AC22-DF0BB55846B9}" type="presOf" srcId="{AD256F66-B727-4442-B93D-D916FC54B291}" destId="{1F09BABD-B89E-4B53-AF22-A2BCD89DE991}" srcOrd="0" destOrd="0" presId="urn:microsoft.com/office/officeart/2005/8/layout/radial5"/>
    <dgm:cxn modelId="{B0EB07DB-5E26-406E-B4D6-263039646DD1}" type="presOf" srcId="{7166D52D-21B1-4280-BE17-11BA88E2ECF0}" destId="{955C2428-6156-4DE5-A66D-F22CD52915BA}" srcOrd="0" destOrd="0" presId="urn:microsoft.com/office/officeart/2005/8/layout/radial5"/>
    <dgm:cxn modelId="{E8D86E2E-1595-4DE6-AF19-B102F3C102C2}" srcId="{0CA8A6A3-352F-4FE1-B2F8-9ABD98AFE845}" destId="{65DEE8D3-56FB-4990-BD36-2FCFB896E2A7}" srcOrd="0" destOrd="0" parTransId="{80AB13F0-7BF6-425D-B0F2-7DB3D26C5954}" sibTransId="{5728B8EF-7F63-4C16-9CFD-0E40E2283B58}"/>
    <dgm:cxn modelId="{1AD66670-21B6-4173-A61C-B36C159F83A6}" type="presOf" srcId="{BDAE5850-1D42-4A58-B9E9-A31615BDF613}" destId="{B7F9E2A4-DD18-4EA5-8EC4-5E7D371AEA40}" srcOrd="1" destOrd="0" presId="urn:microsoft.com/office/officeart/2005/8/layout/radial5"/>
    <dgm:cxn modelId="{F93BDF08-1CAB-419A-8ABD-E39395061913}" type="presOf" srcId="{80AB13F0-7BF6-425D-B0F2-7DB3D26C5954}" destId="{92CDE3A8-F9BA-4115-B7A2-AC82E3884CCD}" srcOrd="1" destOrd="0" presId="urn:microsoft.com/office/officeart/2005/8/layout/radial5"/>
    <dgm:cxn modelId="{2F2BD6BF-BFA7-4BA3-90C2-CD842F036BB1}" type="presParOf" srcId="{955C2428-6156-4DE5-A66D-F22CD52915BA}" destId="{66890D53-3CB7-4619-876E-27338875665C}" srcOrd="0" destOrd="0" presId="urn:microsoft.com/office/officeart/2005/8/layout/radial5"/>
    <dgm:cxn modelId="{CA89F546-6879-4ED7-98DA-F76FD6391C28}" type="presParOf" srcId="{955C2428-6156-4DE5-A66D-F22CD52915BA}" destId="{0A8E9450-572F-468A-BC6E-E05F1FC1FD91}" srcOrd="1" destOrd="0" presId="urn:microsoft.com/office/officeart/2005/8/layout/radial5"/>
    <dgm:cxn modelId="{59F915F5-E971-4850-B920-6BBAEB11F3B7}" type="presParOf" srcId="{0A8E9450-572F-468A-BC6E-E05F1FC1FD91}" destId="{92CDE3A8-F9BA-4115-B7A2-AC82E3884CCD}" srcOrd="0" destOrd="0" presId="urn:microsoft.com/office/officeart/2005/8/layout/radial5"/>
    <dgm:cxn modelId="{02AAB301-D0C1-4D74-9D4C-A9109F90013C}" type="presParOf" srcId="{955C2428-6156-4DE5-A66D-F22CD52915BA}" destId="{602C96FF-BA93-4BCA-BFF4-E1A465765841}" srcOrd="2" destOrd="0" presId="urn:microsoft.com/office/officeart/2005/8/layout/radial5"/>
    <dgm:cxn modelId="{C97B262D-DC80-4F78-9EAC-04A70C5F6F98}" type="presParOf" srcId="{955C2428-6156-4DE5-A66D-F22CD52915BA}" destId="{1F09BABD-B89E-4B53-AF22-A2BCD89DE991}" srcOrd="3" destOrd="0" presId="urn:microsoft.com/office/officeart/2005/8/layout/radial5"/>
    <dgm:cxn modelId="{0033B357-166E-4F80-AE45-4C7DD1E21EDD}" type="presParOf" srcId="{1F09BABD-B89E-4B53-AF22-A2BCD89DE991}" destId="{3970709E-7D39-40B2-8802-EDA98F0712C7}" srcOrd="0" destOrd="0" presId="urn:microsoft.com/office/officeart/2005/8/layout/radial5"/>
    <dgm:cxn modelId="{444AB712-05A0-4B6D-8911-3FC0A89B2DC6}" type="presParOf" srcId="{955C2428-6156-4DE5-A66D-F22CD52915BA}" destId="{CC7867F8-E003-483E-9EC3-7F3388FB35A4}" srcOrd="4" destOrd="0" presId="urn:microsoft.com/office/officeart/2005/8/layout/radial5"/>
    <dgm:cxn modelId="{C815D1F2-7CAD-4A1D-9065-CC1417684FB5}" type="presParOf" srcId="{955C2428-6156-4DE5-A66D-F22CD52915BA}" destId="{72B30D57-87FA-4E52-B4EB-9451666EE79E}" srcOrd="5" destOrd="0" presId="urn:microsoft.com/office/officeart/2005/8/layout/radial5"/>
    <dgm:cxn modelId="{9D23C4DC-4ACB-49D3-AD04-E3E1BDAD9A61}" type="presParOf" srcId="{72B30D57-87FA-4E52-B4EB-9451666EE79E}" destId="{61CF0F08-39F4-486E-BF83-B402202286DE}" srcOrd="0" destOrd="0" presId="urn:microsoft.com/office/officeart/2005/8/layout/radial5"/>
    <dgm:cxn modelId="{9E315AEA-FF89-44C1-BFA9-567F658E27FF}" type="presParOf" srcId="{955C2428-6156-4DE5-A66D-F22CD52915BA}" destId="{432E6ADE-9C2F-40B7-BD4C-8B64B376F32B}" srcOrd="6" destOrd="0" presId="urn:microsoft.com/office/officeart/2005/8/layout/radial5"/>
    <dgm:cxn modelId="{A1F3359E-6473-45C3-BD59-99FCC1CFD614}" type="presParOf" srcId="{955C2428-6156-4DE5-A66D-F22CD52915BA}" destId="{CDE4B9AE-AB13-40C7-83B0-6428AB5E77C6}" srcOrd="7" destOrd="0" presId="urn:microsoft.com/office/officeart/2005/8/layout/radial5"/>
    <dgm:cxn modelId="{40295A4C-221D-44E6-AEA3-8F03747635FA}" type="presParOf" srcId="{CDE4B9AE-AB13-40C7-83B0-6428AB5E77C6}" destId="{B7F9E2A4-DD18-4EA5-8EC4-5E7D371AEA40}" srcOrd="0" destOrd="0" presId="urn:microsoft.com/office/officeart/2005/8/layout/radial5"/>
    <dgm:cxn modelId="{39203045-9BBD-42E9-803F-A8C60F167E98}" type="presParOf" srcId="{955C2428-6156-4DE5-A66D-F22CD52915BA}" destId="{ADAE8660-2233-4760-9CFE-605BC036BFDB}" srcOrd="8" destOrd="0" presId="urn:microsoft.com/office/officeart/2005/8/layout/radial5"/>
    <dgm:cxn modelId="{241FBB45-50A3-48DC-84E8-F26E840488EA}" type="presParOf" srcId="{955C2428-6156-4DE5-A66D-F22CD52915BA}" destId="{CBFBDD32-51A6-41BD-836C-AF8C1E2A7F4A}" srcOrd="9" destOrd="0" presId="urn:microsoft.com/office/officeart/2005/8/layout/radial5"/>
    <dgm:cxn modelId="{16DBCD3B-E6EB-4E87-9AB1-A72ECC26932E}" type="presParOf" srcId="{CBFBDD32-51A6-41BD-836C-AF8C1E2A7F4A}" destId="{AC995EF7-5FB7-4872-AB94-98E96B44F51B}" srcOrd="0" destOrd="0" presId="urn:microsoft.com/office/officeart/2005/8/layout/radial5"/>
    <dgm:cxn modelId="{46B4EF27-23D2-42C0-A90E-7D53A313A5F6}" type="presParOf" srcId="{955C2428-6156-4DE5-A66D-F22CD52915BA}" destId="{7CE888FB-3C4A-4505-91FE-EB90636DA70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D7EF7-695D-4383-8A74-831F0B615DCC}" type="datetimeFigureOut">
              <a:rPr lang="en-US" smtClean="0"/>
              <a:t>6/10/14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997EC-562D-48D0-BEBB-7D425DAE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6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mosity.com/" TargetMode="External"/><Relationship Id="rId4" Type="http://schemas.openxmlformats.org/officeDocument/2006/relationships/hyperlink" Target="http://www.positscience.com/" TargetMode="External"/><Relationship Id="rId5" Type="http://schemas.openxmlformats.org/officeDocument/2006/relationships/hyperlink" Target="http://www.vigorousmind.com/" TargetMode="External"/><Relationship Id="rId6" Type="http://schemas.openxmlformats.org/officeDocument/2006/relationships/hyperlink" Target="http://www.cogmed.com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Relationship Id="rId3" Type="http://schemas.openxmlformats.org/officeDocument/2006/relationships/hyperlink" Target="http://grants.nih.gov/Grants/guide/rfa-files/RFA-AG-96-001.html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Ball, K.,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Berch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 B.,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Helmers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K. F.,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 B.,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Leveck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D., Marsiske, M., ... &amp; Willis, S. L. (2002). Effects of cognitive training interventions with older adults.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JAMA: the journal of the American Medical Association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288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(18), 2271-2281.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Willis, S. L., Tennstedt, S. L., Marsiske, M., Ball, K., Elias, J.,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Koepke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K. M., ... &amp; Wright, E. (2006). Long-term effects of cognitive training on everyday functional outcomes in older adults.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JAMA: the journal of the American Medical Association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296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(23), 2805-2814.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FBC6-80CA-49F9-B2E2-C58BE3A7C1C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44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D., Jacobs, L. C.,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Razavieh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A., &amp; Sorensen, C. (2010).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 to research in education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CengageBrain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com.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 Whyte, J., &amp; Barrett, A. M. (2012). Advancing the evidence base of rehabilitation treatments: a developmental approach.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Archives of physical medicine and rehabilitation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93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(8), S101-S110.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 Paterson, D. H., &amp; Warburton, D. E. (2010). Review Physical activity and functional limitations in older adults: a systematic review related to Canada's Physical Activity Guidelines.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FBC6-80CA-49F9-B2E2-C58BE3A7C1CB}" type="slidenum">
              <a:rPr lang="en-US" smtClean="0">
                <a:solidFill>
                  <a:prstClr val="black"/>
                </a:solidFill>
              </a:rPr>
              <a:pPr/>
              <a:t>74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2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24 </a:t>
            </a:r>
            <a:r>
              <a:rPr lang="en-US" dirty="0" err="1" smtClean="0"/>
              <a:t>Lumosity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http://www.lumosity.com/</a:t>
            </a:r>
            <a:endParaRPr lang="en-US" dirty="0" smtClean="0"/>
          </a:p>
          <a:p>
            <a:r>
              <a:rPr lang="en-US" dirty="0" smtClean="0"/>
              <a:t>25 </a:t>
            </a:r>
            <a:r>
              <a:rPr lang="en-US" dirty="0" err="1" smtClean="0"/>
              <a:t>PositScience</a:t>
            </a:r>
            <a:r>
              <a:rPr lang="en-US" dirty="0" smtClean="0"/>
              <a:t>,</a:t>
            </a:r>
            <a:r>
              <a:rPr lang="en-US" dirty="0" smtClean="0">
                <a:hlinkClick r:id="rId4"/>
              </a:rPr>
              <a:t> http://www.positscience.com/</a:t>
            </a:r>
            <a:endParaRPr lang="en-US" dirty="0" smtClean="0"/>
          </a:p>
          <a:p>
            <a:r>
              <a:rPr lang="en-US" dirty="0" smtClean="0"/>
              <a:t>26 Vigorous Mind,</a:t>
            </a:r>
            <a:r>
              <a:rPr lang="en-US" baseline="0" dirty="0" smtClean="0"/>
              <a:t> </a:t>
            </a:r>
            <a:r>
              <a:rPr lang="en-US" dirty="0" smtClean="0">
                <a:hlinkClick r:id="rId5"/>
              </a:rPr>
              <a:t>http://www.vigorousmind.com/</a:t>
            </a:r>
            <a:endParaRPr lang="en-US" dirty="0" smtClean="0"/>
          </a:p>
          <a:p>
            <a:r>
              <a:rPr lang="en-US" dirty="0" smtClean="0"/>
              <a:t>27 </a:t>
            </a:r>
            <a:r>
              <a:rPr lang="en-US" dirty="0" err="1" smtClean="0"/>
              <a:t>Cogmed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dirty="0" smtClean="0">
                <a:hlinkClick r:id="rId6"/>
              </a:rPr>
              <a:t>http://www.cogmed.com/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FBC6-80CA-49F9-B2E2-C58BE3A7C1CB}" type="slidenum">
              <a:rPr lang="en-US" smtClean="0">
                <a:solidFill>
                  <a:prstClr val="black"/>
                </a:solidFill>
              </a:rPr>
              <a:pPr/>
              <a:t>75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06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28 </a:t>
            </a:r>
            <a:r>
              <a:rPr lang="en-US" dirty="0" err="1" smtClean="0"/>
              <a:t>Lustig</a:t>
            </a:r>
            <a:r>
              <a:rPr lang="en-US" dirty="0" smtClean="0"/>
              <a:t> C., Shah P., </a:t>
            </a:r>
            <a:r>
              <a:rPr lang="en-US" dirty="0" err="1" smtClean="0"/>
              <a:t>Seidler</a:t>
            </a:r>
            <a:r>
              <a:rPr lang="en-US" dirty="0" smtClean="0"/>
              <a:t> R., Reuter-Lorenz P. A. (2009). Aging, training, and the brain: A review and future directions. Neuropsychology Review, 19, 504–522.</a:t>
            </a:r>
          </a:p>
          <a:p>
            <a:r>
              <a:rPr lang="en-US" dirty="0" smtClean="0"/>
              <a:t>29 </a:t>
            </a:r>
            <a:r>
              <a:rPr lang="en-US" dirty="0" err="1" smtClean="0"/>
              <a:t>Lustig</a:t>
            </a:r>
            <a:r>
              <a:rPr lang="en-US" dirty="0" smtClean="0"/>
              <a:t> C., Reuter-Lorenz P. A. (2012). Training working memory: Insights from neuroimaging. In </a:t>
            </a:r>
            <a:r>
              <a:rPr lang="en-US" dirty="0" err="1" smtClean="0"/>
              <a:t>Alloway</a:t>
            </a:r>
            <a:r>
              <a:rPr lang="en-US" dirty="0" smtClean="0"/>
              <a:t> T. P. (Ed.), Working memory: The new intelligence. New York, NY: Psychology </a:t>
            </a:r>
            <a:r>
              <a:rPr lang="en-US" dirty="0" err="1" smtClean="0"/>
              <a:t>Pres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FBC6-80CA-49F9-B2E2-C58BE3A7C1CB}" type="slidenum">
              <a:rPr lang="en-US" smtClean="0">
                <a:solidFill>
                  <a:prstClr val="black"/>
                </a:solidFill>
              </a:rPr>
              <a:pPr/>
              <a:t>76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87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Klingberg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T. (2010). Training and plasticity of working memory.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Trends in cognitive sciences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(7), 317-324.</a:t>
            </a:r>
            <a:endParaRPr lang="en-US" dirty="0" smtClean="0"/>
          </a:p>
          <a:p>
            <a:r>
              <a:rPr lang="en-US" dirty="0" smtClean="0"/>
              <a:t>31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Jaeggi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S. M.,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Studer-Luethi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B.,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Buschkuehl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M., Su, Y. F.,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Jonides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J., &amp;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Perrig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W. J. (2010). The relationship between n-back performance and matrix reasoning—Implications for training and transfer.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Intelligence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(6), 625-635.</a:t>
            </a:r>
            <a:r>
              <a:rPr lang="en-US" dirty="0" smtClean="0"/>
              <a:t> </a:t>
            </a:r>
          </a:p>
          <a:p>
            <a:r>
              <a:rPr lang="en-US" dirty="0" smtClean="0"/>
              <a:t>32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Colom, R.,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Román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F. J., Abad, F. J., Shih, P. C.,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Privado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Froufe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M., ... &amp;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Jaeggi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S. M. (2013). Adaptive n-back training does not improve fluid intelligence at the construct level: Gains on individual tests suggest that training may enhance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visuospatial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processing.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Intelligence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41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(5), 712-727.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FBC6-80CA-49F9-B2E2-C58BE3A7C1CB}" type="slidenum">
              <a:rPr lang="en-US" smtClean="0">
                <a:solidFill>
                  <a:prstClr val="black"/>
                </a:solidFill>
              </a:rPr>
              <a:pPr/>
              <a:t>77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10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Klingberg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T. (2010). Training and plasticity of working memory.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Trends in cognitive sciences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(7), 317-324.</a:t>
            </a:r>
            <a:endParaRPr lang="en-US" dirty="0" smtClean="0"/>
          </a:p>
          <a:p>
            <a:r>
              <a:rPr lang="en-US" dirty="0" smtClean="0"/>
              <a:t>31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Jaeggi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S. M.,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Studer-Luethi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B.,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Buschkuehl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M., Su, Y. F.,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Jonides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J., &amp;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Perrig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W. J. (2010). The relationship between n-back performance and matrix reasoning—Implications for training and transfer.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Intelligence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(6), 625-635.</a:t>
            </a:r>
            <a:r>
              <a:rPr lang="en-US" dirty="0" smtClean="0"/>
              <a:t> </a:t>
            </a:r>
          </a:p>
          <a:p>
            <a:r>
              <a:rPr lang="en-US" dirty="0" smtClean="0"/>
              <a:t>32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Colom, R.,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Román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F. J., Abad, F. J., Shih, P. C.,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Privado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Froufe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M., ... &amp;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Jaeggi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S. M. (2013). Adaptive n-back training does not improve fluid intelligence at the construct level: Gains on individual tests suggest that training may enhance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visuospatial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processing.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Intelligence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41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(5), 712-727.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FBC6-80CA-49F9-B2E2-C58BE3A7C1CB}" type="slidenum">
              <a:rPr lang="en-US" smtClean="0">
                <a:solidFill>
                  <a:prstClr val="black"/>
                </a:solidFill>
              </a:rPr>
              <a:pPr/>
              <a:t>78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10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99FF-9C2D-4E2A-BDD0-5C94B3FF57BB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4688"/>
            <a:ext cx="4610100" cy="3459162"/>
          </a:xfrm>
          <a:ln/>
        </p:spPr>
      </p:sp>
      <p:sp>
        <p:nvSpPr>
          <p:cNvPr id="2519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982" tIns="44991" rIns="89982" bIns="44991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4688"/>
            <a:ext cx="4610100" cy="3459162"/>
          </a:xfrm>
          <a:ln/>
        </p:spPr>
      </p:sp>
      <p:sp>
        <p:nvSpPr>
          <p:cNvPr id="2549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982" tIns="44991" rIns="89982" bIns="44991"/>
          <a:lstStyle/>
          <a:p>
            <a:pPr algn="ctr"/>
            <a:r>
              <a:rPr lang="en-US" dirty="0">
                <a:ea typeface="ヒラギノ角ゴ Pro W3"/>
                <a:cs typeface="ヒラギノ角ゴ Pro W3"/>
              </a:rPr>
              <a:t>*Adjusted for age, gender, race, education, MMSE score, self-rated health status, </a:t>
            </a:r>
            <a:r>
              <a:rPr lang="en-US" b="1" dirty="0">
                <a:ea typeface="ヒラギノ角ゴ Pro W3"/>
                <a:cs typeface="ヒラギノ角ゴ Pro W3"/>
              </a:rPr>
              <a:t>depression,</a:t>
            </a:r>
            <a:r>
              <a:rPr lang="en-US" dirty="0">
                <a:ea typeface="ヒラギノ角ゴ Pro W3"/>
                <a:cs typeface="ヒラギノ角ゴ Pro W3"/>
              </a:rPr>
              <a:t> vision, and site</a:t>
            </a:r>
            <a:r>
              <a:rPr lang="en-US" sz="1400" dirty="0">
                <a:ea typeface="ヒラギノ角ゴ Pro W3"/>
                <a:cs typeface="ヒラギノ角ゴ Pro W3"/>
              </a:rPr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Prentice, R. L. (1989). Surrogate endpoints in clinical trials: definition and operational criteria.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Statistics in medicine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(4), 431-440.</a:t>
            </a:r>
            <a:endParaRPr lang="en-US" dirty="0" smtClean="0"/>
          </a:p>
          <a:p>
            <a:r>
              <a:rPr lang="en-US" dirty="0" smtClean="0"/>
              <a:t>4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Schulz, K. F., &amp; Grimes, D. A. (2005). Multiplicity in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randomised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trials I: endpoints and treatments.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Lancet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365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(9470), 1591-1595.</a:t>
            </a:r>
            <a:endParaRPr lang="en-US" dirty="0" smtClean="0"/>
          </a:p>
          <a:p>
            <a:r>
              <a:rPr lang="en-US" dirty="0" smtClean="0"/>
              <a:t>5 National Institute on Aging, RFA-AG-96-001, </a:t>
            </a:r>
            <a:r>
              <a:rPr lang="en-US" i="1" dirty="0" smtClean="0"/>
              <a:t>Trial</a:t>
            </a:r>
            <a:r>
              <a:rPr lang="en-US" i="1" baseline="0" dirty="0" smtClean="0"/>
              <a:t> of </a:t>
            </a:r>
            <a:r>
              <a:rPr lang="en-US" i="1" dirty="0" smtClean="0"/>
              <a:t>a cognitive intervention for older adults,  </a:t>
            </a:r>
            <a:r>
              <a:rPr lang="en-US" dirty="0" smtClean="0">
                <a:hlinkClick r:id="rId3"/>
              </a:rPr>
              <a:t>http://grants.nih.gov/Grants/guide/rfa-files/RFA-AG-96-001.html</a:t>
            </a:r>
            <a:endParaRPr lang="en-US" dirty="0" smtClean="0"/>
          </a:p>
          <a:p>
            <a:r>
              <a:rPr lang="en-US" dirty="0" smtClean="0"/>
              <a:t>6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McArdle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 J., &amp;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Prindle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 J. (2008). A latent change score analysis of a randomized clinical trial in reasoning training.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Psychology and aging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(4), 702.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FBC6-80CA-49F9-B2E2-C58BE3A7C1CB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82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Blieszner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R., Willis, S. L., &amp;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Baltes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 B. (1981). Training research in aging on the fluid ability of inductive reasoning.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applied developmental psychology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(3), 247-265.</a:t>
            </a:r>
            <a:endParaRPr lang="en-US" dirty="0" smtClean="0"/>
          </a:p>
          <a:p>
            <a:r>
              <a:rPr lang="en-US" dirty="0" smtClean="0"/>
              <a:t>11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Willis, S. L.,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Blieszner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R., &amp;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Baltes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 B. (1981). Intellectual training research in aging: Modification of performance on the fluid ability of figural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relations.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Educational Psychology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73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(1), 41.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FBC6-80CA-49F9-B2E2-C58BE3A7C1CB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28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Valenzuela, M., &amp;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Sachdev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 (2009). Can cognitive exercise prevent the onset of dementia? Systematic review of randomized clinical trials with longitudinal follow-up.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 Journal of Geriatric Psych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(3), 179-187.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Stern, Y. (2002). What is cognitive reserve? Theory and research application of the reserve concept.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the International Neuropsychological Society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(03), 448-460.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FBC6-80CA-49F9-B2E2-C58BE3A7C1CB}" type="slidenum">
              <a:rPr lang="en-US" smtClean="0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20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Belleville, S. (2008). Cognitive training for persons with mild cognitive impairment.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Psychogeriatrics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(01), 57-66.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Rapp, S.,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Brenes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G., &amp; Marsh, A. P. (2002). Memory enhancement training for older adults with mild cognitive impairment: a preliminary study.</a:t>
            </a:r>
          </a:p>
          <a:p>
            <a:r>
              <a:rPr lang="en-US" dirty="0" smtClean="0"/>
              <a:t>17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Unverzagt, F. W.,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Kasten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L., Johnson, K. E.,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Rebok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G. W., Marsiske, M.,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Koepke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K. M., ... &amp; Tierney, W. M. (2007). Effect of memory impairment on training outcomes in ACTIVE.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the International Neuropsychological Society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(6), 953.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FBC6-80CA-49F9-B2E2-C58BE3A7C1CB}" type="slidenum">
              <a:rPr lang="en-US" smtClean="0">
                <a:solidFill>
                  <a:prstClr val="black"/>
                </a:solidFill>
              </a:rPr>
              <a:pPr/>
              <a:t>71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20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Sitzer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 I.,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Twamley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E. W., &amp;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 V. (2006). Cognitive training in Alzheimer's disease: a meta‐analysis of the literature. 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Acta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Psychiatrica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Scandinavica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114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(2), 75-90.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Colcombe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S., &amp; Kramer, A. F. (2003). Fitness effects on the cognitive function of older adults A meta-analytic study.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Psychological science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(2), 125-130.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Hertzog, C., &amp;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Dunlosky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 (2011). Metacognition in Later Adulthood Spared Monitoring Can Benefit Older Adults' Self-Regulation.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Directions in Psychological Science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(3), 167-173.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FBC6-80CA-49F9-B2E2-C58BE3A7C1CB}" type="slidenum">
              <a:rPr lang="en-US" smtClean="0">
                <a:solidFill>
                  <a:prstClr val="black"/>
                </a:solidFill>
              </a:rPr>
              <a:pPr/>
              <a:t>72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8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566928" indent="-566928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80744" indent="-466344" algn="l">
              <a:buClr>
                <a:schemeClr val="bg1"/>
              </a:buClr>
              <a:buFont typeface="Arial" pitchFamily="34" charset="0"/>
              <a:buChar char="•"/>
              <a:defRPr baseline="0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  <a:p>
            <a:pPr lvl="1"/>
            <a:r>
              <a:rPr lang="en-US" dirty="0" smtClean="0"/>
              <a:t>Secondary bullets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566928" indent="-566928" algn="l">
              <a:buFontTx/>
              <a:buBlip>
                <a:blip r:embed="rId2"/>
              </a:buBlip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80744" indent="-466344" algn="l">
              <a:buFont typeface="Wingdings" pitchFamily="2" charset="2"/>
              <a:buChar char="§"/>
              <a:defRPr baseline="0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  <a:p>
            <a:pPr lvl="1"/>
            <a:r>
              <a:rPr lang="en-US" dirty="0" smtClean="0"/>
              <a:t>Secondary bullets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77950" indent="-463550">
              <a:buFont typeface="Arial" pitchFamily="34" charset="0"/>
              <a:buChar char="•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77950" indent="-463550"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566928" indent="-566928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80744" indent="-466344" algn="l">
              <a:buClr>
                <a:schemeClr val="bg1"/>
              </a:buClr>
              <a:buFont typeface="Arial" pitchFamily="34" charset="0"/>
              <a:buChar char="•"/>
              <a:defRPr baseline="0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  <a:p>
            <a:pPr lvl="1"/>
            <a:r>
              <a:rPr lang="en-US" dirty="0" smtClean="0"/>
              <a:t>Secondary bullets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566928" indent="-566928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80744" indent="-466344" algn="l">
              <a:buClr>
                <a:schemeClr val="bg1"/>
              </a:buClr>
              <a:buFont typeface="Arial" pitchFamily="34" charset="0"/>
              <a:buChar char="•"/>
              <a:defRPr baseline="0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  <a:p>
            <a:pPr lvl="1"/>
            <a:r>
              <a:rPr lang="en-US" dirty="0" smtClean="0"/>
              <a:t>Secondary bullets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77950" indent="-463550"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77950" indent="-463550"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77950" indent="-463550"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77950" indent="-463550"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77950" indent="-463550"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77950" indent="-463550"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566928" indent="-566928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80744" indent="-466344" algn="l">
              <a:buClr>
                <a:schemeClr val="bg1"/>
              </a:buClr>
              <a:buFont typeface="Arial" pitchFamily="34" charset="0"/>
              <a:buChar char="•"/>
              <a:defRPr baseline="0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  <a:p>
            <a:pPr lvl="1"/>
            <a:r>
              <a:rPr lang="en-US" dirty="0" smtClean="0"/>
              <a:t>Secondary bullets</a:t>
            </a:r>
          </a:p>
        </p:txBody>
      </p:sp>
    </p:spTree>
    <p:extLst>
      <p:ext uri="{BB962C8B-B14F-4D97-AF65-F5344CB8AC3E}">
        <p14:creationId xmlns:p14="http://schemas.microsoft.com/office/powerpoint/2010/main" val="3598456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77950" indent="-463550"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77950" indent="-463550"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77950" indent="-463550"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77950" indent="-463550"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77950" indent="-463550"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77950" indent="-463550"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77950" indent="-463550"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566928" indent="-566928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80744" indent="-466344" algn="l">
              <a:buClr>
                <a:schemeClr val="bg1"/>
              </a:buClr>
              <a:buFont typeface="Arial" pitchFamily="34" charset="0"/>
              <a:buChar char="•"/>
              <a:defRPr baseline="0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  <a:p>
            <a:pPr lvl="1"/>
            <a:r>
              <a:rPr lang="en-US" dirty="0" smtClean="0"/>
              <a:t>Secondary bullets</a:t>
            </a:r>
          </a:p>
        </p:txBody>
      </p:sp>
    </p:spTree>
    <p:extLst>
      <p:ext uri="{BB962C8B-B14F-4D97-AF65-F5344CB8AC3E}">
        <p14:creationId xmlns:p14="http://schemas.microsoft.com/office/powerpoint/2010/main" val="35077854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77950" indent="-463550"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77950" indent="-463550"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77950" indent="-463550"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77950" indent="-463550"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77950" indent="-463550"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77950" indent="-463550"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566928" indent="-566928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80744" indent="-466344" algn="l">
              <a:buClr>
                <a:schemeClr val="bg1"/>
              </a:buClr>
              <a:buFont typeface="Arial" pitchFamily="34" charset="0"/>
              <a:buChar char="•"/>
              <a:defRPr baseline="0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  <a:p>
            <a:pPr lvl="1"/>
            <a:r>
              <a:rPr lang="en-US" dirty="0" smtClean="0"/>
              <a:t>Secondary bullets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77950" indent="-463550"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77950" indent="-463550"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621E-FB6E-4175-B437-F8E41842EDE1}" type="datetimeFigureOut">
              <a:rPr lang="en-US" smtClean="0"/>
              <a:t>6/10/14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9B82-12B1-4306-B1B6-4F2FC39D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6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77950" indent="-463550"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77950" indent="-463550"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77950" indent="-463550"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77950" indent="-463550"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8C08-5D68-423A-AC31-671340452403}" type="datetimeFigureOut">
              <a:rPr lang="en-US" smtClean="0">
                <a:solidFill>
                  <a:srgbClr val="FAED25">
                    <a:tint val="75000"/>
                  </a:srgbClr>
                </a:solidFill>
              </a:rPr>
              <a:pPr/>
              <a:t>6/10/14</a:t>
            </a:fld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7AE1-861C-43FF-A4D8-91A613FA5DF7}" type="slidenum">
              <a:rPr lang="en-US" smtClean="0">
                <a:solidFill>
                  <a:srgbClr val="FAED25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4D3F-4838-405E-809C-4932847C6DE8}" type="datetimeFigureOut">
              <a:rPr lang="en-US" smtClean="0"/>
              <a:t>6/10/14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DD56-99A6-4C59-B23D-AA802C163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596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8C08-5D68-423A-AC31-671340452403}" type="datetimeFigureOut">
              <a:rPr lang="en-US" smtClean="0">
                <a:solidFill>
                  <a:srgbClr val="FAED25">
                    <a:tint val="75000"/>
                  </a:srgbClr>
                </a:solidFill>
              </a:rPr>
              <a:pPr/>
              <a:t>6/10/14</a:t>
            </a:fld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7AE1-861C-43FF-A4D8-91A613FA5DF7}" type="slidenum">
              <a:rPr lang="en-US" smtClean="0">
                <a:solidFill>
                  <a:srgbClr val="FAED25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8C08-5D68-423A-AC31-671340452403}" type="datetimeFigureOut">
              <a:rPr lang="en-US" smtClean="0">
                <a:solidFill>
                  <a:srgbClr val="FAED25">
                    <a:tint val="75000"/>
                  </a:srgbClr>
                </a:solidFill>
              </a:rPr>
              <a:pPr/>
              <a:t>6/10/14</a:t>
            </a:fld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7AE1-861C-43FF-A4D8-91A613FA5DF7}" type="slidenum">
              <a:rPr lang="en-US" smtClean="0">
                <a:solidFill>
                  <a:srgbClr val="FAED25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8C08-5D68-423A-AC31-671340452403}" type="datetimeFigureOut">
              <a:rPr lang="en-US" smtClean="0">
                <a:solidFill>
                  <a:srgbClr val="FAED25">
                    <a:tint val="75000"/>
                  </a:srgbClr>
                </a:solidFill>
              </a:rPr>
              <a:pPr/>
              <a:t>6/10/14</a:t>
            </a:fld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7AE1-861C-43FF-A4D8-91A613FA5DF7}" type="slidenum">
              <a:rPr lang="en-US" smtClean="0">
                <a:solidFill>
                  <a:srgbClr val="FAED25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8C08-5D68-423A-AC31-671340452403}" type="datetimeFigureOut">
              <a:rPr lang="en-US" smtClean="0">
                <a:solidFill>
                  <a:srgbClr val="FAED25">
                    <a:tint val="75000"/>
                  </a:srgbClr>
                </a:solidFill>
              </a:rPr>
              <a:pPr/>
              <a:t>6/10/14</a:t>
            </a:fld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7AE1-861C-43FF-A4D8-91A613FA5DF7}" type="slidenum">
              <a:rPr lang="en-US" smtClean="0">
                <a:solidFill>
                  <a:srgbClr val="FAED25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8C08-5D68-423A-AC31-671340452403}" type="datetimeFigureOut">
              <a:rPr lang="en-US" smtClean="0">
                <a:solidFill>
                  <a:srgbClr val="FAED25">
                    <a:tint val="75000"/>
                  </a:srgbClr>
                </a:solidFill>
              </a:rPr>
              <a:pPr/>
              <a:t>6/10/14</a:t>
            </a:fld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7AE1-861C-43FF-A4D8-91A613FA5DF7}" type="slidenum">
              <a:rPr lang="en-US" smtClean="0">
                <a:solidFill>
                  <a:srgbClr val="FAED25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8C08-5D68-423A-AC31-671340452403}" type="datetimeFigureOut">
              <a:rPr lang="en-US" smtClean="0">
                <a:solidFill>
                  <a:srgbClr val="FAED25">
                    <a:tint val="75000"/>
                  </a:srgbClr>
                </a:solidFill>
              </a:rPr>
              <a:pPr/>
              <a:t>6/10/14</a:t>
            </a:fld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7AE1-861C-43FF-A4D8-91A613FA5DF7}" type="slidenum">
              <a:rPr lang="en-US" smtClean="0">
                <a:solidFill>
                  <a:srgbClr val="FAED25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2.xml"/><Relationship Id="rId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3.xml"/><Relationship Id="rId2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2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2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2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7.xml"/><Relationship Id="rId2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2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9.xml"/><Relationship Id="rId2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2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1.xml"/><Relationship Id="rId2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2.xml"/><Relationship Id="rId2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theme" Target="../theme/theme28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2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2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7.xml"/><Relationship Id="rId2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8.xml"/><Relationship Id="rId2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9.xml"/><Relationship Id="rId2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0.xml"/><Relationship Id="rId2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1.xml"/><Relationship Id="rId2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2.xml"/><Relationship Id="rId2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3.xml"/><Relationship Id="rId2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4.xml"/><Relationship Id="rId2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5.xml"/><Relationship Id="rId2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2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7.xml"/><Relationship Id="rId2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3" Type="http://schemas.openxmlformats.org/officeDocument/2006/relationships/theme" Target="../theme/theme75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/Relationships>
</file>

<file path=ppt/slideMasters/_rels/slideMaster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0.xml"/><Relationship Id="rId2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1.xml"/><Relationship Id="rId2" Type="http://schemas.openxmlformats.org/officeDocument/2006/relationships/theme" Target="../theme/theme78.xml"/></Relationships>
</file>

<file path=ppt/slideMasters/_rels/slideMaster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2.xml"/><Relationship Id="rId2" Type="http://schemas.openxmlformats.org/officeDocument/2006/relationships/theme" Target="../theme/theme7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3.xml"/><Relationship Id="rId2" Type="http://schemas.openxmlformats.org/officeDocument/2006/relationships/theme" Target="../theme/theme80.xml"/></Relationships>
</file>

<file path=ppt/slideMasters/_rels/slideMaster8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85.xml.rels><?xml version="1.0" encoding="UTF-8" standalone="yes"?>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86.xml.rels><?xml version="1.0" encoding="UTF-8" standalone="yes"?>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87.xml.rels><?xml version="1.0" encoding="UTF-8" standalone="yes"?>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8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8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5.xml"/></Relationships>
</file>

<file path=ppt/slideMasters/_rels/slideMaster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theme" Target="../theme/theme89.xml"/><Relationship Id="rId3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theme" Target="../theme/theme90.xml"/><Relationship Id="rId3" Type="http://schemas.openxmlformats.org/officeDocument/2006/relationships/image" Target="../media/image4.png"/></Relationships>
</file>

<file path=ppt/slideMasters/_rels/slideMaster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theme" Target="../theme/theme91.xml"/><Relationship Id="rId3" Type="http://schemas.openxmlformats.org/officeDocument/2006/relationships/image" Target="../media/image4.png"/></Relationships>
</file>

<file path=ppt/slideMasters/_rels/slideMaster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theme" Target="../theme/theme92.xml"/><Relationship Id="rId3" Type="http://schemas.openxmlformats.org/officeDocument/2006/relationships/image" Target="../media/image4.png"/></Relationships>
</file>

<file path=ppt/slideMasters/_rels/slideMaster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theme" Target="../theme/theme93.xml"/><Relationship Id="rId3" Type="http://schemas.openxmlformats.org/officeDocument/2006/relationships/image" Target="../media/image4.png"/></Relationships>
</file>

<file path=ppt/slideMasters/_rels/slideMaster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theme" Target="../theme/theme94.xml"/><Relationship Id="rId3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Active Logo Trace Grey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83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88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89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83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98C08-5D68-423A-AC31-671340452403}" type="datetimeFigureOut">
              <a:rPr lang="en-US" smtClean="0">
                <a:solidFill>
                  <a:srgbClr val="FAED25">
                    <a:tint val="75000"/>
                  </a:srgbClr>
                </a:solidFill>
              </a:rPr>
              <a:pPr/>
              <a:t>6/10/14</a:t>
            </a:fld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17AE1-861C-43FF-A4D8-91A613FA5DF7}" type="slidenum">
              <a:rPr lang="en-US" smtClean="0">
                <a:solidFill>
                  <a:srgbClr val="FAED25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9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98C08-5D68-423A-AC31-671340452403}" type="datetimeFigureOut">
              <a:rPr lang="en-US" smtClean="0">
                <a:solidFill>
                  <a:srgbClr val="FAED25">
                    <a:tint val="75000"/>
                  </a:srgbClr>
                </a:solidFill>
              </a:rPr>
              <a:pPr/>
              <a:t>6/10/14</a:t>
            </a:fld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17AE1-861C-43FF-A4D8-91A613FA5DF7}" type="slidenum">
              <a:rPr lang="en-US" smtClean="0">
                <a:solidFill>
                  <a:srgbClr val="FAED25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6/10/14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98C08-5D68-423A-AC31-671340452403}" type="datetimeFigureOut">
              <a:rPr lang="en-US" smtClean="0">
                <a:solidFill>
                  <a:srgbClr val="FAED25">
                    <a:tint val="75000"/>
                  </a:srgbClr>
                </a:solidFill>
              </a:rPr>
              <a:pPr/>
              <a:t>6/10/14</a:t>
            </a:fld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17AE1-861C-43FF-A4D8-91A613FA5DF7}" type="slidenum">
              <a:rPr lang="en-US" smtClean="0">
                <a:solidFill>
                  <a:srgbClr val="FAED25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98C08-5D68-423A-AC31-671340452403}" type="datetimeFigureOut">
              <a:rPr lang="en-US" smtClean="0">
                <a:solidFill>
                  <a:srgbClr val="FAED25">
                    <a:tint val="75000"/>
                  </a:srgbClr>
                </a:solidFill>
              </a:rPr>
              <a:pPr/>
              <a:t>6/10/14</a:t>
            </a:fld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17AE1-861C-43FF-A4D8-91A613FA5DF7}" type="slidenum">
              <a:rPr lang="en-US" smtClean="0">
                <a:solidFill>
                  <a:srgbClr val="FAED25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98C08-5D68-423A-AC31-671340452403}" type="datetimeFigureOut">
              <a:rPr lang="en-US" smtClean="0">
                <a:solidFill>
                  <a:srgbClr val="FAED25">
                    <a:tint val="75000"/>
                  </a:srgbClr>
                </a:solidFill>
              </a:rPr>
              <a:pPr/>
              <a:t>6/10/14</a:t>
            </a:fld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17AE1-861C-43FF-A4D8-91A613FA5DF7}" type="slidenum">
              <a:rPr lang="en-US" smtClean="0">
                <a:solidFill>
                  <a:srgbClr val="FAED25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98C08-5D68-423A-AC31-671340452403}" type="datetimeFigureOut">
              <a:rPr lang="en-US" smtClean="0">
                <a:solidFill>
                  <a:srgbClr val="FAED25">
                    <a:tint val="75000"/>
                  </a:srgbClr>
                </a:solidFill>
              </a:rPr>
              <a:pPr/>
              <a:t>6/10/14</a:t>
            </a:fld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17AE1-861C-43FF-A4D8-91A613FA5DF7}" type="slidenum">
              <a:rPr lang="en-US" smtClean="0">
                <a:solidFill>
                  <a:srgbClr val="FAED25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98C08-5D68-423A-AC31-671340452403}" type="datetimeFigureOut">
              <a:rPr lang="en-US" smtClean="0">
                <a:solidFill>
                  <a:srgbClr val="FAED25">
                    <a:tint val="75000"/>
                  </a:srgbClr>
                </a:solidFill>
              </a:rPr>
              <a:pPr/>
              <a:t>6/10/14</a:t>
            </a:fld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17AE1-861C-43FF-A4D8-91A613FA5DF7}" type="slidenum">
              <a:rPr lang="en-US" smtClean="0">
                <a:solidFill>
                  <a:srgbClr val="FAED25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AED25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4.xml"/><Relationship Id="rId2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6.xml"/><Relationship Id="rId2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2.xls"/><Relationship Id="rId4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2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5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2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9.xml"/><Relationship Id="rId2" Type="http://schemas.openxmlformats.org/officeDocument/2006/relationships/image" Target="../media/image5.gi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2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5.gi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59.xml"/><Relationship Id="rId2" Type="http://schemas.openxmlformats.org/officeDocument/2006/relationships/diagramData" Target="../diagrams/data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1.xml"/><Relationship Id="rId2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8229600" cy="147002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The ACTIVE Study (intro, overview, context, model, results, overview)</a:t>
            </a:r>
            <a:endParaRPr lang="en-US" sz="4000" i="1" dirty="0" smtClean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95400" y="2438400"/>
            <a:ext cx="6934200" cy="1219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Michael </a:t>
            </a:r>
            <a:r>
              <a:rPr lang="en-US" sz="28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Marsiske, PhD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Department of Clinical &amp; Health Psychology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University of Florida</a:t>
            </a:r>
          </a:p>
          <a:p>
            <a:pPr>
              <a:spcBef>
                <a:spcPts val="0"/>
              </a:spcBef>
            </a:pPr>
            <a:endParaRPr lang="en-US" sz="2800" b="1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10" descr="logo-nin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5077" y="6019800"/>
            <a:ext cx="1775323" cy="586419"/>
          </a:xfrm>
          <a:prstGeom prst="rect">
            <a:avLst/>
          </a:prstGeom>
        </p:spPr>
      </p:pic>
      <p:pic>
        <p:nvPicPr>
          <p:cNvPr id="12" name="Picture 11" descr="header_n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0017" y="6096000"/>
            <a:ext cx="2385783" cy="498208"/>
          </a:xfrm>
          <a:prstGeom prst="rect">
            <a:avLst/>
          </a:prstGeom>
        </p:spPr>
      </p:pic>
      <p:pic>
        <p:nvPicPr>
          <p:cNvPr id="10" name="Picture 9" descr="Active Logo Tra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4724400"/>
            <a:ext cx="2963918" cy="938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696200" cy="647679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Acknowledgements and Disclosures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50" dirty="0"/>
              <a:t>ACTIVE is supported by grants from </a:t>
            </a:r>
            <a:r>
              <a:rPr lang="en-US" sz="1450" dirty="0" smtClean="0"/>
              <a:t>NIA </a:t>
            </a:r>
            <a:r>
              <a:rPr lang="en-US" sz="1450" dirty="0"/>
              <a:t>and </a:t>
            </a:r>
            <a:r>
              <a:rPr lang="en-US" sz="1450" dirty="0" smtClean="0"/>
              <a:t>NINR </a:t>
            </a:r>
            <a:r>
              <a:rPr lang="en-US" sz="1450" dirty="0"/>
              <a:t>to Hebrew Senior Life (U01 NR04507), Indiana University School of Medicine (U01NR04508), Johns Hopkins University (U01AG14260), New England Research </a:t>
            </a:r>
            <a:r>
              <a:rPr lang="en-US" sz="1450" dirty="0" smtClean="0"/>
              <a:t>Institutes </a:t>
            </a:r>
            <a:r>
              <a:rPr lang="en-US" sz="1450" dirty="0"/>
              <a:t>(U01 AG14282), Pennsylvania State University (U01 AG14263), University of Alabama at Birmingham (U01 AG14289), University of Florida (U01AG14276</a:t>
            </a:r>
            <a:r>
              <a:rPr lang="en-US" sz="1450" dirty="0" smtClean="0"/>
              <a:t>).</a:t>
            </a:r>
          </a:p>
          <a:p>
            <a:pPr marL="0" indent="0">
              <a:buNone/>
            </a:pPr>
            <a:r>
              <a:rPr lang="en-US" sz="1450" u="sng" dirty="0"/>
              <a:t>Dr. </a:t>
            </a:r>
            <a:r>
              <a:rPr lang="en-US" sz="1450" u="sng" dirty="0" err="1"/>
              <a:t>Unverzagt</a:t>
            </a:r>
            <a:r>
              <a:rPr lang="en-US" sz="1450" u="sng" dirty="0"/>
              <a:t> </a:t>
            </a:r>
            <a:r>
              <a:rPr lang="en-US" sz="1450" dirty="0"/>
              <a:t>has received research support from Posit Science, Inc., in the form of site licenses for cognitive training programs for investigator-initiated research projects.  </a:t>
            </a:r>
          </a:p>
          <a:p>
            <a:pPr marL="0" indent="0">
              <a:buNone/>
            </a:pPr>
            <a:r>
              <a:rPr lang="en-US" sz="1450" u="sng" dirty="0" smtClean="0"/>
              <a:t>Dr</a:t>
            </a:r>
            <a:r>
              <a:rPr lang="en-US" sz="1450" u="sng" dirty="0"/>
              <a:t>. </a:t>
            </a:r>
            <a:r>
              <a:rPr lang="en-US" sz="1450" u="sng" dirty="0" err="1"/>
              <a:t>Marsiske</a:t>
            </a:r>
            <a:r>
              <a:rPr lang="en-US" sz="1450" u="sng" dirty="0"/>
              <a:t> </a:t>
            </a:r>
            <a:r>
              <a:rPr lang="en-US" sz="1450" dirty="0"/>
              <a:t>has received research support from Posit Science, Inc., in the form of site licenses for cognitive training programs for investigator-initiated research projects.  Dr. </a:t>
            </a:r>
            <a:r>
              <a:rPr lang="en-US" sz="1450" dirty="0" err="1"/>
              <a:t>Marsiske</a:t>
            </a:r>
            <a:r>
              <a:rPr lang="en-US" sz="1450" dirty="0"/>
              <a:t> has received research support from Robert Wood Johnson Foundation and McKnight Brain Research Foundation. Dr. </a:t>
            </a:r>
            <a:r>
              <a:rPr lang="en-US" sz="1450" dirty="0" err="1"/>
              <a:t>Marsiske</a:t>
            </a:r>
            <a:r>
              <a:rPr lang="en-US" sz="1450" dirty="0"/>
              <a:t> has received payment for development of education presentations from the National Academy of Neuropsychology and the International Neuropsychological Society for workshops on cognitive interventions.  Dr. </a:t>
            </a:r>
            <a:r>
              <a:rPr lang="en-US" sz="1450" dirty="0" err="1"/>
              <a:t>Marsiske</a:t>
            </a:r>
            <a:r>
              <a:rPr lang="en-US" sz="1450" dirty="0"/>
              <a:t> has received payment for development of education presentations from the National Institute on Aging and American Society on Aging for overview presentation on cognitive interventions.</a:t>
            </a:r>
          </a:p>
          <a:p>
            <a:pPr marL="0" indent="0">
              <a:buNone/>
            </a:pPr>
            <a:r>
              <a:rPr lang="en-US" sz="1450" u="sng" dirty="0"/>
              <a:t> </a:t>
            </a:r>
            <a:r>
              <a:rPr lang="en-US" sz="1450" u="sng" dirty="0" smtClean="0"/>
              <a:t>Dr</a:t>
            </a:r>
            <a:r>
              <a:rPr lang="en-US" sz="1450" u="sng" dirty="0"/>
              <a:t>. Ball </a:t>
            </a:r>
            <a:r>
              <a:rPr lang="en-US" sz="1450" dirty="0"/>
              <a:t>is a consultant and owns stock in the Visual Awareness Research Group and Posit Science, Inc., the companies that market the Useful Field of View Test (UFOV®) and speed of processing training software now called Insight (the Visual Awareness Research Group invented Insight and the UFOV®).   Dr. Ball serves as a member of the Posit Science Scientific Advisory Board.  Posit Science paid royalties to the Visual Awareness Research Group (unrelated to the study described).  The Visual Awareness Research Group is an S Corp; all profits and losses flow to stockholders.</a:t>
            </a:r>
          </a:p>
          <a:p>
            <a:pPr marL="0" indent="0">
              <a:buNone/>
            </a:pPr>
            <a:r>
              <a:rPr lang="en-US" sz="1450" u="sng" dirty="0" smtClean="0"/>
              <a:t>Dr</a:t>
            </a:r>
            <a:r>
              <a:rPr lang="en-US" sz="1450" u="sng" dirty="0"/>
              <a:t>. </a:t>
            </a:r>
            <a:r>
              <a:rPr lang="en-US" sz="1450" u="sng" dirty="0" err="1"/>
              <a:t>Rebok</a:t>
            </a:r>
            <a:r>
              <a:rPr lang="en-US" sz="1450" u="sng" dirty="0"/>
              <a:t> </a:t>
            </a:r>
            <a:r>
              <a:rPr lang="en-US" sz="1450" dirty="0"/>
              <a:t>is an investigator with Compact Disc Incorporated for the development of an electronic version of the ACTIVE memory intervention. </a:t>
            </a:r>
          </a:p>
          <a:p>
            <a:pPr marL="0" indent="0">
              <a:buNone/>
            </a:pPr>
            <a:r>
              <a:rPr lang="en-US" sz="1450" u="sng" dirty="0" smtClean="0"/>
              <a:t>Drs</a:t>
            </a:r>
            <a:r>
              <a:rPr lang="en-US" sz="1450" u="sng" dirty="0"/>
              <a:t>. Morris and Jones</a:t>
            </a:r>
            <a:r>
              <a:rPr lang="en-US" sz="1450" dirty="0"/>
              <a:t> received support from the Edward Fein Foundation and Vicki and Arthur </a:t>
            </a:r>
            <a:r>
              <a:rPr lang="en-US" sz="1450" dirty="0" err="1"/>
              <a:t>Loring</a:t>
            </a:r>
            <a:r>
              <a:rPr lang="en-US" sz="1450" dirty="0"/>
              <a:t> for research activities</a:t>
            </a:r>
            <a:r>
              <a:rPr lang="en-US" sz="1450" dirty="0" smtClean="0"/>
              <a:t>.</a:t>
            </a:r>
            <a:endParaRPr lang="en-US" sz="1450" dirty="0"/>
          </a:p>
        </p:txBody>
      </p:sp>
    </p:spTree>
    <p:extLst>
      <p:ext uri="{BB962C8B-B14F-4D97-AF65-F5344CB8AC3E}">
        <p14:creationId xmlns:p14="http://schemas.microsoft.com/office/powerpoint/2010/main" val="1040110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Context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1112837"/>
            <a:ext cx="8382000" cy="79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69913" marR="0" lvl="0" indent="-5699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636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Precursors of ACTIVE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Reasoning</a:t>
            </a:r>
          </a:p>
          <a:p>
            <a:pPr lvl="1"/>
            <a:r>
              <a:rPr lang="en-US" dirty="0" err="1" smtClean="0"/>
              <a:t>Labouvie-Vief</a:t>
            </a:r>
            <a:r>
              <a:rPr lang="en-US" dirty="0" smtClean="0"/>
              <a:t> and </a:t>
            </a:r>
            <a:r>
              <a:rPr lang="en-US" dirty="0" err="1" smtClean="0"/>
              <a:t>Gonda</a:t>
            </a:r>
            <a:endParaRPr lang="en-US" dirty="0" smtClean="0"/>
          </a:p>
          <a:p>
            <a:pPr lvl="1"/>
            <a:r>
              <a:rPr lang="en-US" dirty="0" smtClean="0"/>
              <a:t>Willis &amp; </a:t>
            </a:r>
            <a:r>
              <a:rPr lang="en-US" dirty="0" err="1" smtClean="0"/>
              <a:t>Baltes</a:t>
            </a:r>
            <a:endParaRPr lang="en-US" dirty="0" smtClean="0"/>
          </a:p>
          <a:p>
            <a:pPr lvl="1"/>
            <a:r>
              <a:rPr lang="en-US" dirty="0" smtClean="0"/>
              <a:t>Seattle Longitudinal Study</a:t>
            </a:r>
          </a:p>
          <a:p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Many studies</a:t>
            </a:r>
          </a:p>
          <a:p>
            <a:pPr lvl="1"/>
            <a:r>
              <a:rPr lang="en-US" dirty="0" err="1" smtClean="0"/>
              <a:t>Verhaeghen</a:t>
            </a:r>
            <a:r>
              <a:rPr lang="en-US" dirty="0" smtClean="0"/>
              <a:t> &amp; </a:t>
            </a:r>
            <a:r>
              <a:rPr lang="en-US" dirty="0" err="1" smtClean="0"/>
              <a:t>Marcoens</a:t>
            </a:r>
            <a:r>
              <a:rPr lang="en-US" dirty="0" smtClean="0"/>
              <a:t> meta-analysis</a:t>
            </a:r>
          </a:p>
          <a:p>
            <a:pPr lvl="1"/>
            <a:r>
              <a:rPr lang="en-US" dirty="0" smtClean="0"/>
              <a:t>Greater variability in target of training, training approach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1112837"/>
            <a:ext cx="8382000" cy="79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69913" marR="0" lvl="0" indent="-5699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126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Precursors of ACTIVE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Speed, attention, working memory</a:t>
            </a:r>
          </a:p>
          <a:p>
            <a:pPr lvl="1"/>
            <a:r>
              <a:rPr lang="en-US" dirty="0" smtClean="0"/>
              <a:t>Many approaches, often practice-based</a:t>
            </a:r>
          </a:p>
          <a:p>
            <a:pPr lvl="1"/>
            <a:r>
              <a:rPr lang="en-US" dirty="0" smtClean="0"/>
              <a:t>Useful Field of View studies</a:t>
            </a:r>
          </a:p>
          <a:p>
            <a:r>
              <a:rPr lang="en-US" dirty="0" smtClean="0"/>
              <a:t>Famous debates: Horn &amp; Donaldson vs. </a:t>
            </a:r>
            <a:r>
              <a:rPr lang="en-US" dirty="0" err="1" smtClean="0"/>
              <a:t>Baltes</a:t>
            </a:r>
            <a:r>
              <a:rPr lang="en-US" dirty="0" smtClean="0"/>
              <a:t> &amp; Schaie</a:t>
            </a:r>
          </a:p>
          <a:p>
            <a:r>
              <a:rPr lang="en-US" dirty="0" smtClean="0"/>
              <a:t>Limitations of small samples, laboratory-specific training procedures, lack of sample diversity, lack of </a:t>
            </a:r>
            <a:r>
              <a:rPr lang="en-US" dirty="0" err="1" smtClean="0"/>
              <a:t>followup</a:t>
            </a:r>
            <a:r>
              <a:rPr lang="en-US" dirty="0" smtClean="0"/>
              <a:t>, lack of “real world” outcomes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1112837"/>
            <a:ext cx="8382000" cy="79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69913" marR="0" lvl="0" indent="-5699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73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Precursors of ACTIVE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RFA-AG-96-001</a:t>
            </a:r>
          </a:p>
          <a:p>
            <a:pPr lvl="1"/>
            <a:r>
              <a:rPr lang="en-US" dirty="0" smtClean="0"/>
              <a:t>Multi-site clinical trial</a:t>
            </a:r>
          </a:p>
          <a:p>
            <a:pPr lvl="1"/>
            <a:r>
              <a:rPr lang="en-US" dirty="0" smtClean="0"/>
              <a:t>Each proposal developed own protocol; funded sites to negotiate common approach and outcomes</a:t>
            </a:r>
          </a:p>
          <a:p>
            <a:pPr lvl="1"/>
            <a:r>
              <a:rPr lang="en-US" dirty="0" smtClean="0"/>
              <a:t>Mandated training at the level of basic abilities, to assess transfer to measures of functioning and independence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1112837"/>
            <a:ext cx="8382000" cy="79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69913" marR="0" lvl="0" indent="-5699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41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Intro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1112837"/>
            <a:ext cx="8382000" cy="79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69913" marR="0" lvl="0" indent="-5699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092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Distinguishing Features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Randomized trial</a:t>
            </a:r>
          </a:p>
          <a:p>
            <a:r>
              <a:rPr lang="en-US" dirty="0" smtClean="0"/>
              <a:t>Community-based – Six Field Sites</a:t>
            </a:r>
          </a:p>
          <a:p>
            <a:r>
              <a:rPr lang="en-US" dirty="0" smtClean="0"/>
              <a:t>Large, diverse sample</a:t>
            </a:r>
          </a:p>
          <a:p>
            <a:r>
              <a:rPr lang="en-US" dirty="0" smtClean="0"/>
              <a:t>Focus on transfer of training effects on cognitive abilities to daily function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1112837"/>
            <a:ext cx="8382000" cy="79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69913" marR="0" lvl="0" indent="-5699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45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Strengths of the trial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49763"/>
          </a:xfrm>
        </p:spPr>
        <p:txBody>
          <a:bodyPr/>
          <a:lstStyle/>
          <a:p>
            <a:r>
              <a:rPr lang="en-US" sz="2800" dirty="0" smtClean="0"/>
              <a:t>Multiple intervention arms</a:t>
            </a:r>
            <a:endParaRPr lang="en-US" sz="2800" dirty="0"/>
          </a:p>
          <a:p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Sample size and power</a:t>
            </a:r>
          </a:p>
          <a:p>
            <a:pPr lvl="1"/>
            <a:r>
              <a:rPr lang="en-US" sz="2400" dirty="0" smtClean="0"/>
              <a:t>2,802 adults at enrollment</a:t>
            </a:r>
          </a:p>
          <a:p>
            <a:r>
              <a:rPr lang="en-US" sz="2800" dirty="0" smtClean="0"/>
              <a:t>Sample diversity (multi-site; racial/ethnic</a:t>
            </a:r>
            <a:r>
              <a:rPr lang="en-US" sz="2800" baseline="30000" dirty="0" smtClean="0"/>
              <a:t>1,2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27% African American; large representation from disadvantaged areas</a:t>
            </a:r>
          </a:p>
          <a:p>
            <a:r>
              <a:rPr lang="en-US" sz="2800" dirty="0" smtClean="0"/>
              <a:t>Maintenance of training for 10 years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Longer </a:t>
            </a:r>
            <a:r>
              <a:rPr lang="en-US" sz="2400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followup</a:t>
            </a: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and success than any prior trial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81000" y="1112837"/>
            <a:ext cx="8382000" cy="79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69913" indent="-569913">
              <a:spcAft>
                <a:spcPts val="1200"/>
              </a:spcAft>
              <a:buClr>
                <a:srgbClr val="11823A"/>
              </a:buClr>
              <a:defRPr/>
            </a:pPr>
            <a:r>
              <a:rPr lang="en-US" sz="4000" b="1" i="1" dirty="0" smtClean="0">
                <a:solidFill>
                  <a:srgbClr val="656464"/>
                </a:solidFill>
              </a:rPr>
              <a:t>Size and diversity are assets</a:t>
            </a:r>
            <a:endParaRPr lang="en-US" sz="4000" b="1" i="1" dirty="0">
              <a:solidFill>
                <a:srgbClr val="65646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377" y="6073914"/>
            <a:ext cx="7505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1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Ball et al, 2002</a:t>
            </a:r>
          </a:p>
          <a:p>
            <a:r>
              <a:rPr lang="en-US" sz="2000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2 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Willis et al, 2006</a:t>
            </a:r>
          </a:p>
        </p:txBody>
      </p:sp>
    </p:spTree>
    <p:extLst>
      <p:ext uri="{BB962C8B-B14F-4D97-AF65-F5344CB8AC3E}">
        <p14:creationId xmlns:p14="http://schemas.microsoft.com/office/powerpoint/2010/main" val="3413836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Primary Aim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spcAft>
                <a:spcPts val="0"/>
              </a:spcAft>
              <a:buNone/>
            </a:pPr>
            <a:r>
              <a:rPr lang="en-US" dirty="0" smtClean="0"/>
              <a:t>To test the efficacy of three cognitive </a:t>
            </a:r>
          </a:p>
          <a:p>
            <a:pPr fontAlgn="base">
              <a:buNone/>
            </a:pPr>
            <a:r>
              <a:rPr lang="en-US" dirty="0" smtClean="0"/>
              <a:t>interventions</a:t>
            </a:r>
          </a:p>
          <a:p>
            <a:pPr lvl="1" fontAlgn="base"/>
            <a:r>
              <a:rPr lang="en-US" dirty="0" smtClean="0"/>
              <a:t>Memory</a:t>
            </a:r>
          </a:p>
          <a:p>
            <a:pPr lvl="1" fontAlgn="base"/>
            <a:r>
              <a:rPr lang="en-US" dirty="0" smtClean="0"/>
              <a:t>Reasoning </a:t>
            </a:r>
          </a:p>
          <a:p>
            <a:pPr lvl="1" fontAlgn="base"/>
            <a:r>
              <a:rPr lang="en-US" dirty="0" smtClean="0"/>
              <a:t>Speed of processing</a:t>
            </a:r>
          </a:p>
          <a:p>
            <a:pPr fontAlgn="base">
              <a:spcAft>
                <a:spcPts val="0"/>
              </a:spcAft>
              <a:buNone/>
            </a:pPr>
            <a:r>
              <a:rPr lang="en-US" dirty="0" smtClean="0"/>
              <a:t>to improve or maintain the cognitively </a:t>
            </a:r>
          </a:p>
          <a:p>
            <a:pPr fontAlgn="base">
              <a:buNone/>
            </a:pPr>
            <a:r>
              <a:rPr lang="en-US" dirty="0" smtClean="0"/>
              <a:t>demanding activities of daily living.</a:t>
            </a:r>
          </a:p>
          <a:p>
            <a:pPr lvl="1"/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65557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Overview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1112837"/>
            <a:ext cx="8382000" cy="79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69913" marR="0" lvl="0" indent="-5699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396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j-cs"/>
              </a:rPr>
              <a:t>Acknowledgements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solidFill>
                  <a:schemeClr val="bg2"/>
                </a:solidFill>
              </a:rPr>
              <a:t>Funded in part by Grant R13 AG030995 from the National Institute on Aging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The views expressed in written conference materials or publications and by speakers and moderators do not necessarily reflect the official policies of the Department of Health and Human Services; nor does mention by trade names, commercial practices, or organizations imply endorsement by the U.S. Government.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0"/>
          </p:nvPr>
        </p:nvSpPr>
        <p:spPr bwMode="auto">
          <a:xfrm>
            <a:off x="685800" y="6248400"/>
            <a:ext cx="3505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sz="1800" dirty="0" smtClean="0">
                <a:solidFill>
                  <a:schemeClr val="tx2"/>
                </a:solidFill>
              </a:rPr>
              <a:t>Friday Harbor Psychometrics, 2014</a:t>
            </a:r>
          </a:p>
        </p:txBody>
      </p:sp>
    </p:spTree>
    <p:extLst>
      <p:ext uri="{BB962C8B-B14F-4D97-AF65-F5344CB8AC3E}">
        <p14:creationId xmlns:p14="http://schemas.microsoft.com/office/powerpoint/2010/main" val="1326475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Interventions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Memory				</a:t>
            </a:r>
            <a:r>
              <a:rPr lang="en-US" dirty="0" smtClean="0"/>
              <a:t>Verbal episodic 						memory</a:t>
            </a:r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endParaRPr lang="en-US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Reasoning				</a:t>
            </a:r>
            <a:r>
              <a:rPr lang="en-US" dirty="0" smtClean="0"/>
              <a:t>Solving problems 					with a serial pattern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Speed of  Processing</a:t>
            </a:r>
            <a:r>
              <a:rPr lang="en-US" b="1" dirty="0" smtClean="0"/>
              <a:t>		</a:t>
            </a:r>
            <a:r>
              <a:rPr lang="en-US" dirty="0" smtClean="0"/>
              <a:t>Visual search and 					information 						processing</a:t>
            </a:r>
          </a:p>
        </p:txBody>
      </p:sp>
    </p:spTree>
    <p:extLst>
      <p:ext uri="{BB962C8B-B14F-4D97-AF65-F5344CB8AC3E}">
        <p14:creationId xmlns:p14="http://schemas.microsoft.com/office/powerpoint/2010/main" val="3507035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Cognitive Abilities</a:t>
            </a:r>
            <a:endParaRPr lang="en-US" dirty="0"/>
          </a:p>
        </p:txBody>
      </p:sp>
      <p:sp>
        <p:nvSpPr>
          <p:cNvPr id="4" name="Content Placeholder 8"/>
          <p:cNvSpPr>
            <a:spLocks noGrp="1"/>
          </p:cNvSpPr>
          <p:nvPr>
            <p:ph idx="1"/>
          </p:nvPr>
        </p:nvSpPr>
        <p:spPr>
          <a:xfrm>
            <a:off x="457200" y="1219200"/>
            <a:ext cx="4191000" cy="4525963"/>
          </a:xfrm>
        </p:spPr>
        <p:txBody>
          <a:bodyPr/>
          <a:lstStyle/>
          <a:p>
            <a:pPr>
              <a:buSzPct val="100000"/>
              <a:buNone/>
            </a:pPr>
            <a:r>
              <a:rPr lang="en-US" b="1" i="1" dirty="0" smtClean="0">
                <a:solidFill>
                  <a:schemeClr val="accent2"/>
                </a:solidFill>
              </a:rPr>
              <a:t>Reasoning </a:t>
            </a:r>
            <a:r>
              <a:rPr lang="en-US" b="1" i="1" dirty="0" smtClean="0">
                <a:solidFill>
                  <a:schemeClr val="accent1"/>
                </a:solidFill>
              </a:rPr>
              <a:t> </a:t>
            </a:r>
            <a:endParaRPr lang="en-US" i="1" dirty="0" smtClean="0"/>
          </a:p>
          <a:p>
            <a:r>
              <a:rPr lang="en-US" sz="2800" dirty="0" smtClean="0"/>
              <a:t>Word Series</a:t>
            </a:r>
          </a:p>
          <a:p>
            <a:r>
              <a:rPr lang="en-US" sz="2800" dirty="0" smtClean="0"/>
              <a:t>Letter Series</a:t>
            </a:r>
          </a:p>
          <a:p>
            <a:r>
              <a:rPr lang="en-US" sz="2800" dirty="0" smtClean="0"/>
              <a:t>Letter Sets</a:t>
            </a:r>
          </a:p>
          <a:p>
            <a:pPr lvl="1">
              <a:buNone/>
            </a:pPr>
            <a:endParaRPr lang="en-US" sz="3200" dirty="0" smtClean="0"/>
          </a:p>
          <a:p>
            <a:pPr lvl="0">
              <a:buSzPct val="100000"/>
              <a:buNone/>
              <a:defRPr/>
            </a:pPr>
            <a:r>
              <a:rPr lang="en-US" b="1" i="1" dirty="0" smtClean="0">
                <a:solidFill>
                  <a:schemeClr val="accent2"/>
                </a:solidFill>
              </a:rPr>
              <a:t>Speed of Processing</a:t>
            </a:r>
            <a:endParaRPr lang="en-US" i="1" dirty="0" smtClean="0"/>
          </a:p>
          <a:p>
            <a:pPr>
              <a:defRPr/>
            </a:pPr>
            <a:r>
              <a:rPr lang="en-US" sz="2800" dirty="0" smtClean="0"/>
              <a:t>Useful Field of View</a:t>
            </a: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4267200" y="1219200"/>
            <a:ext cx="4495800" cy="34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69913" indent="-569913">
              <a:spcAft>
                <a:spcPts val="1200"/>
              </a:spcAft>
              <a:buClr>
                <a:schemeClr val="bg1"/>
              </a:buClr>
              <a:buSzPct val="100000"/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Memory</a:t>
            </a:r>
          </a:p>
          <a:p>
            <a:pPr marL="566928" indent="-566928">
              <a:spcAft>
                <a:spcPts val="120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Auditory Verbal Learning Test</a:t>
            </a:r>
          </a:p>
          <a:p>
            <a:pPr marL="566928" indent="-566928">
              <a:spcAft>
                <a:spcPts val="120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Hopkins Learning Test</a:t>
            </a:r>
          </a:p>
          <a:p>
            <a:pPr marL="566928" indent="-566928">
              <a:spcAft>
                <a:spcPts val="120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Rivermead Paragraph Recall</a:t>
            </a:r>
          </a:p>
          <a:p>
            <a:pPr marL="1377950" marR="0" lvl="1" indent="-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36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Daily Function</a:t>
            </a:r>
            <a:endParaRPr lang="en-US" dirty="0"/>
          </a:p>
        </p:txBody>
      </p:sp>
      <p:sp>
        <p:nvSpPr>
          <p:cNvPr id="4" name="Content Placeholder 8"/>
          <p:cNvSpPr>
            <a:spLocks noGrp="1"/>
          </p:cNvSpPr>
          <p:nvPr>
            <p:ph idx="1"/>
          </p:nvPr>
        </p:nvSpPr>
        <p:spPr>
          <a:xfrm>
            <a:off x="457200" y="1219200"/>
            <a:ext cx="4267200" cy="4525963"/>
          </a:xfrm>
        </p:spPr>
        <p:txBody>
          <a:bodyPr/>
          <a:lstStyle/>
          <a:p>
            <a:pPr marL="0" indent="0">
              <a:buSzPct val="100000"/>
              <a:buNone/>
            </a:pPr>
            <a:r>
              <a:rPr lang="en-US" b="1" i="1" dirty="0" smtClean="0">
                <a:solidFill>
                  <a:schemeClr val="accent2"/>
                </a:solidFill>
              </a:rPr>
              <a:t>Everyday Problem Solving </a:t>
            </a:r>
            <a:r>
              <a:rPr lang="en-US" b="1" i="1" dirty="0" smtClean="0">
                <a:solidFill>
                  <a:schemeClr val="accent1"/>
                </a:solidFill>
              </a:rPr>
              <a:t> </a:t>
            </a:r>
            <a:endParaRPr lang="en-US" i="1" dirty="0" smtClean="0"/>
          </a:p>
          <a:p>
            <a:r>
              <a:rPr lang="en-US" sz="2800" dirty="0" smtClean="0"/>
              <a:t>Observed Tasks of Daily Living</a:t>
            </a:r>
          </a:p>
          <a:p>
            <a:r>
              <a:rPr lang="en-US" sz="2800" dirty="0" smtClean="0"/>
              <a:t>Everyday Problems Test</a:t>
            </a:r>
            <a:br>
              <a:rPr lang="en-US" sz="2800" dirty="0" smtClean="0"/>
            </a:br>
            <a:endParaRPr lang="en-US" sz="2800" dirty="0" smtClean="0"/>
          </a:p>
          <a:p>
            <a:pPr>
              <a:buSzPct val="100000"/>
              <a:buNone/>
              <a:defRPr/>
            </a:pPr>
            <a:r>
              <a:rPr lang="en-US" b="1" i="1" dirty="0" smtClean="0">
                <a:solidFill>
                  <a:schemeClr val="accent2"/>
                </a:solidFill>
              </a:rPr>
              <a:t>Everyday Speed</a:t>
            </a:r>
          </a:p>
          <a:p>
            <a:r>
              <a:rPr lang="en-US" sz="2800" dirty="0" smtClean="0"/>
              <a:t>Complex Reaction Time</a:t>
            </a:r>
          </a:p>
          <a:p>
            <a:r>
              <a:rPr lang="en-US" sz="2800" dirty="0" smtClean="0"/>
              <a:t>Timed IADL Test</a:t>
            </a: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4800600" y="1219200"/>
            <a:ext cx="4191000" cy="373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69913" lvl="0" indent="-569913">
              <a:spcAft>
                <a:spcPts val="1200"/>
              </a:spcAft>
              <a:buClr>
                <a:schemeClr val="bg1"/>
              </a:buClr>
              <a:buSzPct val="100000"/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IADL / ADL  Functioning</a:t>
            </a:r>
          </a:p>
          <a:p>
            <a:pPr marL="566928" indent="-566928">
              <a:spcAft>
                <a:spcPts val="120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Perceived IADL Performance</a:t>
            </a:r>
          </a:p>
          <a:p>
            <a:pPr marL="566928" indent="-566928">
              <a:spcAft>
                <a:spcPts val="120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Perceived IADL Capacity</a:t>
            </a:r>
          </a:p>
          <a:p>
            <a:pPr marL="566928" indent="-566928">
              <a:spcAft>
                <a:spcPts val="120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Perceived ADL Performance</a:t>
            </a:r>
          </a:p>
          <a:p>
            <a:pPr marL="1377950" lvl="1" indent="-463550">
              <a:spcAft>
                <a:spcPts val="120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</a:pPr>
            <a:endParaRPr lang="en-US" sz="24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1377950" marR="0" lvl="1" indent="-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628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Secondary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19200"/>
            <a:ext cx="66294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bg1">
                    <a:lumMod val="75000"/>
                  </a:schemeClr>
                </a:solidFill>
              </a:rPr>
              <a:t>Everyday Mobility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Life Space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Driving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Auto crashes: state driving records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chemeClr val="bg1">
                    <a:lumMod val="75000"/>
                  </a:schemeClr>
                </a:solidFill>
              </a:rPr>
              <a:t>Health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Self-reported health status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Depression:  CES-D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HR-QOL:  SF-36</a:t>
            </a:r>
          </a:p>
          <a:p>
            <a:endParaRPr lang="en-US" sz="2800" b="1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1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35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Study Design</a:t>
            </a:r>
            <a:endParaRPr lang="en-US" sz="4000" dirty="0"/>
          </a:p>
        </p:txBody>
      </p:sp>
      <p:pic>
        <p:nvPicPr>
          <p:cNvPr id="4" name="Picture 3" descr="Study F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5598" y="1108058"/>
            <a:ext cx="4392804" cy="55213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5410200"/>
            <a:ext cx="51054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9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Targeted Population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144963"/>
          </a:xfrm>
        </p:spPr>
        <p:txBody>
          <a:bodyPr/>
          <a:lstStyle/>
          <a:p>
            <a:r>
              <a:rPr lang="en-US" dirty="0" smtClean="0"/>
              <a:t>Diverse sample age ≥ 65 years</a:t>
            </a:r>
          </a:p>
          <a:p>
            <a:r>
              <a:rPr lang="en-US" dirty="0" smtClean="0"/>
              <a:t>Living independently</a:t>
            </a:r>
          </a:p>
          <a:p>
            <a:r>
              <a:rPr lang="en-US" dirty="0" smtClean="0"/>
              <a:t>At risk of loss of independence</a:t>
            </a:r>
          </a:p>
        </p:txBody>
      </p:sp>
    </p:spTree>
    <p:extLst>
      <p:ext uri="{BB962C8B-B14F-4D97-AF65-F5344CB8AC3E}">
        <p14:creationId xmlns:p14="http://schemas.microsoft.com/office/powerpoint/2010/main" val="778017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Excluded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sz="2400" dirty="0" smtClean="0"/>
              <a:t>Age &lt; 65 years</a:t>
            </a:r>
          </a:p>
          <a:p>
            <a:pPr>
              <a:spcAft>
                <a:spcPts val="800"/>
              </a:spcAft>
            </a:pPr>
            <a:r>
              <a:rPr lang="en-US" sz="2400" dirty="0" smtClean="0"/>
              <a:t>Substantial cognitive decline</a:t>
            </a:r>
          </a:p>
          <a:p>
            <a:pPr lvl="1">
              <a:spcAft>
                <a:spcPts val="800"/>
              </a:spcAft>
            </a:pPr>
            <a:r>
              <a:rPr lang="en-US" sz="2000" dirty="0" smtClean="0"/>
              <a:t>MMSE &lt; 23</a:t>
            </a:r>
          </a:p>
          <a:p>
            <a:pPr lvl="1">
              <a:spcAft>
                <a:spcPts val="800"/>
              </a:spcAft>
            </a:pPr>
            <a:r>
              <a:rPr lang="en-US" sz="2000" dirty="0" smtClean="0"/>
              <a:t>Self-reported Alzheimer's disease</a:t>
            </a:r>
          </a:p>
          <a:p>
            <a:pPr>
              <a:spcAft>
                <a:spcPts val="800"/>
              </a:spcAft>
            </a:pPr>
            <a:r>
              <a:rPr lang="en-US" sz="2400" dirty="0" smtClean="0"/>
              <a:t>Substantial functional decline</a:t>
            </a:r>
          </a:p>
          <a:p>
            <a:pPr lvl="1">
              <a:spcAft>
                <a:spcPts val="800"/>
              </a:spcAft>
            </a:pPr>
            <a:r>
              <a:rPr lang="en-US" sz="2000" dirty="0" smtClean="0"/>
              <a:t>Assistance with dressing, personal hygiene, bathing</a:t>
            </a:r>
          </a:p>
          <a:p>
            <a:pPr lvl="1">
              <a:spcAft>
                <a:spcPts val="800"/>
              </a:spcAft>
            </a:pPr>
            <a:r>
              <a:rPr lang="en-US" sz="2000" dirty="0" smtClean="0"/>
              <a:t>Specified predisposing medical conditions (e.g., CVA)</a:t>
            </a:r>
          </a:p>
          <a:p>
            <a:pPr>
              <a:spcAft>
                <a:spcPts val="800"/>
              </a:spcAft>
            </a:pPr>
            <a:r>
              <a:rPr lang="en-US" sz="2400" dirty="0" smtClean="0"/>
              <a:t>Severe sensory losses</a:t>
            </a:r>
          </a:p>
          <a:p>
            <a:pPr>
              <a:spcAft>
                <a:spcPts val="800"/>
              </a:spcAft>
            </a:pPr>
            <a:r>
              <a:rPr lang="en-US" sz="2400" dirty="0" smtClean="0"/>
              <a:t>Communication difficulties</a:t>
            </a:r>
          </a:p>
          <a:p>
            <a:pPr>
              <a:spcAft>
                <a:spcPts val="800"/>
              </a:spcAft>
            </a:pPr>
            <a:r>
              <a:rPr lang="en-US" sz="2400" dirty="0" smtClean="0"/>
              <a:t>Similar cognitive training</a:t>
            </a:r>
          </a:p>
          <a:p>
            <a:pPr>
              <a:spcAft>
                <a:spcPts val="800"/>
              </a:spcAft>
            </a:pPr>
            <a:r>
              <a:rPr lang="en-US" sz="2400" dirty="0" smtClean="0"/>
              <a:t>Unlikely availability for study activities</a:t>
            </a:r>
          </a:p>
          <a:p>
            <a:pPr>
              <a:spcAft>
                <a:spcPts val="800"/>
              </a:spcAft>
            </a:pPr>
            <a:r>
              <a:rPr lang="en-US" sz="2400" dirty="0" smtClean="0"/>
              <a:t>Non-English speaking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533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Model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1112837"/>
            <a:ext cx="8382000" cy="79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69913" marR="0" lvl="0" indent="-5699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01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Arrow 19"/>
          <p:cNvSpPr/>
          <p:nvPr/>
        </p:nvSpPr>
        <p:spPr>
          <a:xfrm>
            <a:off x="2209800" y="3233057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4611914" y="3233057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6818086" y="3233057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Simplified Conceptual Model</a:t>
            </a:r>
            <a:endParaRPr lang="en-US" sz="4000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8600" y="2819400"/>
            <a:ext cx="2002793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Participant </a:t>
            </a:r>
          </a:p>
          <a:p>
            <a:pPr algn="ctr" eaLnBrk="1" hangingPunct="1"/>
            <a:r>
              <a:rPr lang="en-US" sz="24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Characteristics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2743200" y="2743200"/>
            <a:ext cx="1981200" cy="1214438"/>
          </a:xfrm>
          <a:prstGeom prst="diamond">
            <a:avLst/>
          </a:prstGeom>
          <a:solidFill>
            <a:srgbClr val="00C85A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Training</a:t>
            </a: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5181600" y="2819400"/>
            <a:ext cx="1676400" cy="11430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 w="9525">
            <a:solidFill>
              <a:schemeClr val="accent3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Cognitive</a:t>
            </a:r>
          </a:p>
          <a:p>
            <a:pPr algn="ctr" eaLnBrk="1" hangingPunct="1"/>
            <a:r>
              <a:rPr lang="en-US" sz="24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Abilities</a:t>
            </a: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7315200" y="2819400"/>
            <a:ext cx="1676400" cy="1143000"/>
          </a:xfrm>
          <a:prstGeom prst="ellipse">
            <a:avLst/>
          </a:prstGeom>
          <a:solidFill>
            <a:srgbClr val="FFC000"/>
          </a:solidFill>
          <a:ln w="9525">
            <a:solidFill>
              <a:srgbClr val="BC8F0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pPr algn="ctr" eaLnBrk="1" hangingPunct="1"/>
            <a:r>
              <a:rPr lang="en-US" sz="24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Daily</a:t>
            </a:r>
            <a:endParaRPr lang="en-US" sz="2400" b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algn="ctr" eaLnBrk="1" hangingPunct="1"/>
            <a:r>
              <a:rPr lang="en-US" sz="24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70621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45" y="849248"/>
            <a:ext cx="6296025" cy="58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304800"/>
            <a:ext cx="8229600" cy="182562"/>
          </a:xfrm>
        </p:spPr>
        <p:txBody>
          <a:bodyPr>
            <a:normAutofit fontScale="90000"/>
          </a:bodyPr>
          <a:lstStyle/>
          <a:p>
            <a:r>
              <a:rPr lang="en-US" sz="1200" dirty="0" smtClean="0"/>
              <a:t>Why would ACTIVE impact Depression and Quality of Life Outcomes?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170457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20A249"/>
                </a:solidFill>
              </a:rPr>
              <a:t>Jobe</a:t>
            </a:r>
            <a:r>
              <a:rPr lang="en-US" i="1" dirty="0">
                <a:solidFill>
                  <a:srgbClr val="20A249"/>
                </a:solidFill>
              </a:rPr>
              <a:t> et al., Control. </a:t>
            </a:r>
            <a:r>
              <a:rPr lang="en-US" i="1" dirty="0" err="1">
                <a:solidFill>
                  <a:srgbClr val="20A249"/>
                </a:solidFill>
              </a:rPr>
              <a:t>Clin</a:t>
            </a:r>
            <a:r>
              <a:rPr lang="en-US" i="1" dirty="0">
                <a:solidFill>
                  <a:srgbClr val="20A249"/>
                </a:solidFill>
              </a:rPr>
              <a:t>. Trials 22, 453 (2001</a:t>
            </a:r>
            <a:r>
              <a:rPr lang="en-US" i="1" dirty="0" smtClean="0">
                <a:solidFill>
                  <a:srgbClr val="20A249"/>
                </a:solidFill>
              </a:rPr>
              <a:t>).</a:t>
            </a:r>
            <a:endParaRPr lang="en-US" i="1" dirty="0">
              <a:solidFill>
                <a:srgbClr val="20A249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172200" y="1828800"/>
            <a:ext cx="1676400" cy="4114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07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8229600" cy="147002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Cognitive Training: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Results </a:t>
            </a:r>
            <a:r>
              <a:rPr lang="en-US" sz="4000" b="1" dirty="0"/>
              <a:t>from </a:t>
            </a:r>
            <a:r>
              <a:rPr lang="en-US" sz="4000" b="1" dirty="0" smtClean="0"/>
              <a:t>the </a:t>
            </a:r>
            <a:br>
              <a:rPr lang="en-US" sz="4000" b="1" dirty="0" smtClean="0"/>
            </a:br>
            <a:r>
              <a:rPr lang="en-US" sz="4000" b="1" dirty="0" smtClean="0"/>
              <a:t>ACTIVE </a:t>
            </a:r>
            <a:r>
              <a:rPr lang="en-US" sz="4000" b="1" dirty="0"/>
              <a:t>Study at 10 </a:t>
            </a:r>
            <a:r>
              <a:rPr lang="en-US" sz="4000" b="1" dirty="0" smtClean="0"/>
              <a:t>Years</a:t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3500" b="1" dirty="0" smtClean="0">
                <a:solidFill>
                  <a:schemeClr val="tx1"/>
                </a:solidFill>
              </a:rPr>
              <a:t>November 21, 2013</a:t>
            </a:r>
            <a:endParaRPr lang="en-US" sz="3500" i="1" dirty="0" smtClean="0">
              <a:solidFill>
                <a:schemeClr val="tx1"/>
              </a:solidFill>
            </a:endParaRPr>
          </a:p>
        </p:txBody>
      </p:sp>
      <p:pic>
        <p:nvPicPr>
          <p:cNvPr id="11" name="Picture 10" descr="logo-nin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5077" y="6019800"/>
            <a:ext cx="1775323" cy="586419"/>
          </a:xfrm>
          <a:prstGeom prst="rect">
            <a:avLst/>
          </a:prstGeom>
        </p:spPr>
      </p:pic>
      <p:pic>
        <p:nvPicPr>
          <p:cNvPr id="12" name="Picture 11" descr="header_n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0017" y="6096000"/>
            <a:ext cx="2385783" cy="498208"/>
          </a:xfrm>
          <a:prstGeom prst="rect">
            <a:avLst/>
          </a:prstGeom>
        </p:spPr>
      </p:pic>
      <p:pic>
        <p:nvPicPr>
          <p:cNvPr id="10" name="Picture 9" descr="Active Logo Tra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4724400"/>
            <a:ext cx="2963918" cy="938976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Results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1112837"/>
            <a:ext cx="8382000" cy="79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69913" marR="0" lvl="0" indent="-5699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2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Selectivity of Attrition at 10 Years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</a:pPr>
            <a:r>
              <a:rPr lang="en-US" sz="2800" dirty="0" smtClean="0"/>
              <a:t>Retained 44% (n = 1220) of initial sample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/>
              <a:t>Death – primary reason</a:t>
            </a:r>
          </a:p>
          <a:p>
            <a:pPr>
              <a:spcAft>
                <a:spcPts val="0"/>
              </a:spcAft>
              <a:buSzPct val="100000"/>
            </a:pPr>
            <a:r>
              <a:rPr lang="en-US" sz="2800" dirty="0" smtClean="0"/>
              <a:t>Attrition higher if:</a:t>
            </a:r>
          </a:p>
          <a:p>
            <a:pPr lvl="1">
              <a:spcAft>
                <a:spcPts val="0"/>
              </a:spcAft>
              <a:buFont typeface="Wingdings" pitchFamily="2" charset="2"/>
              <a:buChar char="ü"/>
            </a:pPr>
            <a:r>
              <a:rPr lang="en-US" sz="2400" dirty="0" smtClean="0"/>
              <a:t>male </a:t>
            </a:r>
          </a:p>
          <a:p>
            <a:pPr lvl="1">
              <a:spcAft>
                <a:spcPts val="0"/>
              </a:spcAft>
              <a:buFont typeface="Wingdings" pitchFamily="2" charset="2"/>
              <a:buChar char="ü"/>
            </a:pPr>
            <a:r>
              <a:rPr lang="en-US" sz="2400" dirty="0" smtClean="0"/>
              <a:t>older </a:t>
            </a:r>
          </a:p>
          <a:p>
            <a:pPr lvl="1">
              <a:spcAft>
                <a:spcPts val="0"/>
              </a:spcAft>
              <a:buFont typeface="Wingdings" pitchFamily="2" charset="2"/>
              <a:buChar char="ü"/>
            </a:pPr>
            <a:r>
              <a:rPr lang="en-US" sz="2400" dirty="0" smtClean="0"/>
              <a:t>not married</a:t>
            </a:r>
          </a:p>
          <a:p>
            <a:pPr lvl="1">
              <a:spcAft>
                <a:spcPts val="0"/>
              </a:spcAft>
              <a:buFont typeface="Wingdings" pitchFamily="2" charset="2"/>
              <a:buChar char="ü"/>
            </a:pPr>
            <a:r>
              <a:rPr lang="en-US" sz="2400" dirty="0" smtClean="0"/>
              <a:t>lower baseline MMSE </a:t>
            </a:r>
          </a:p>
          <a:p>
            <a:pPr lvl="1">
              <a:spcAft>
                <a:spcPts val="0"/>
              </a:spcAft>
              <a:buFont typeface="Wingdings" pitchFamily="2" charset="2"/>
              <a:buChar char="ü"/>
            </a:pPr>
            <a:r>
              <a:rPr lang="en-US" sz="2400" dirty="0" smtClean="0"/>
              <a:t>lower baseline Memory and Reasoning scores</a:t>
            </a:r>
          </a:p>
          <a:p>
            <a:pPr lvl="1">
              <a:spcAft>
                <a:spcPts val="0"/>
              </a:spcAft>
              <a:buFont typeface="Wingdings" pitchFamily="2" charset="2"/>
              <a:buChar char="ü"/>
            </a:pPr>
            <a:r>
              <a:rPr lang="en-US" sz="2400" dirty="0" smtClean="0"/>
              <a:t>less education 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/>
              <a:t>more health problems </a:t>
            </a:r>
          </a:p>
          <a:p>
            <a:pPr>
              <a:buSzPct val="100000"/>
            </a:pPr>
            <a:r>
              <a:rPr lang="en-US" sz="2800" dirty="0" smtClean="0"/>
              <a:t>No differences across treatment groups</a:t>
            </a:r>
          </a:p>
        </p:txBody>
      </p:sp>
    </p:spTree>
    <p:extLst>
      <p:ext uri="{BB962C8B-B14F-4D97-AF65-F5344CB8AC3E}">
        <p14:creationId xmlns:p14="http://schemas.microsoft.com/office/powerpoint/2010/main" val="4099609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Proximal (Cognitive) </a:t>
            </a:r>
            <a:r>
              <a:rPr lang="en-US" dirty="0"/>
              <a:t>and Primary </a:t>
            </a:r>
            <a:r>
              <a:rPr lang="en-US" dirty="0" smtClean="0"/>
              <a:t>(Functional) Outcomes at </a:t>
            </a:r>
            <a:r>
              <a:rPr lang="en-US" dirty="0"/>
              <a:t>10 Years</a:t>
            </a:r>
          </a:p>
        </p:txBody>
      </p:sp>
    </p:spTree>
    <p:extLst>
      <p:ext uri="{BB962C8B-B14F-4D97-AF65-F5344CB8AC3E}">
        <p14:creationId xmlns:p14="http://schemas.microsoft.com/office/powerpoint/2010/main" val="20899849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5-Year ACTIVE Results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3124200"/>
            <a:ext cx="7620000" cy="1828800"/>
          </a:xfrm>
        </p:spPr>
        <p:txBody>
          <a:bodyPr>
            <a:noAutofit/>
          </a:bodyPr>
          <a:lstStyle/>
          <a:p>
            <a:pPr marL="569913" lvl="1" indent="-569913">
              <a:buFont typeface="Wingdings" pitchFamily="2" charset="2"/>
              <a:buChar char="§"/>
            </a:pPr>
            <a:r>
              <a:rPr lang="en-US" sz="3200" dirty="0" smtClean="0"/>
              <a:t>Cognitive </a:t>
            </a:r>
            <a:r>
              <a:rPr lang="en-US" sz="3200" dirty="0"/>
              <a:t>outcomes</a:t>
            </a:r>
          </a:p>
          <a:p>
            <a:pPr marL="569913" lvl="1" indent="-569913">
              <a:buFont typeface="Wingdings" pitchFamily="2" charset="2"/>
              <a:buChar char="§"/>
            </a:pPr>
            <a:r>
              <a:rPr lang="en-US" sz="3200" dirty="0" smtClean="0"/>
              <a:t>Functional </a:t>
            </a:r>
            <a:r>
              <a:rPr lang="en-US" sz="3200" dirty="0"/>
              <a:t>outcomes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4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6962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/>
              <a:t>Effect Sizes at 5 Years </a:t>
            </a: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0" y="574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400">
              <a:solidFill>
                <a:srgbClr val="FAED25"/>
              </a:solidFill>
              <a:latin typeface="Times" pitchFamily="1" charset="0"/>
            </a:endParaRPr>
          </a:p>
        </p:txBody>
      </p:sp>
      <p:graphicFrame>
        <p:nvGraphicFramePr>
          <p:cNvPr id="112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545309"/>
              </p:ext>
            </p:extLst>
          </p:nvPr>
        </p:nvGraphicFramePr>
        <p:xfrm>
          <a:off x="663575" y="1295400"/>
          <a:ext cx="8050213" cy="524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Worksheet" r:id="rId3" imgW="9248657" imgH="5496059" progId="Excel.Sheet.8">
                  <p:embed/>
                </p:oleObj>
              </mc:Choice>
              <mc:Fallback>
                <p:oleObj name="Worksheet" r:id="rId3" imgW="9248657" imgH="549605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1295400"/>
                        <a:ext cx="8050213" cy="524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-381000"/>
            <a:ext cx="80010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/>
              <a:t>Self-Reported IADL at 5 Years</a:t>
            </a: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0" y="574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400">
              <a:solidFill>
                <a:srgbClr val="FAED25"/>
              </a:solidFill>
              <a:latin typeface="Times" pitchFamily="1" charset="0"/>
            </a:endParaRPr>
          </a:p>
        </p:txBody>
      </p:sp>
      <p:graphicFrame>
        <p:nvGraphicFramePr>
          <p:cNvPr id="1229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119935"/>
              </p:ext>
            </p:extLst>
          </p:nvPr>
        </p:nvGraphicFramePr>
        <p:xfrm>
          <a:off x="533400" y="685800"/>
          <a:ext cx="7675563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Worksheet" r:id="rId3" imgW="7362943" imgH="4562577" progId="Excel.Sheet.8">
                  <p:embed/>
                </p:oleObj>
              </mc:Choice>
              <mc:Fallback>
                <p:oleObj name="Worksheet" r:id="rId3" imgW="7362943" imgH="4562577" progId="Excel.Shee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85800"/>
                        <a:ext cx="7675563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10-Year ACTIVE Results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3124200"/>
            <a:ext cx="7620000" cy="1828800"/>
          </a:xfrm>
        </p:spPr>
        <p:txBody>
          <a:bodyPr>
            <a:noAutofit/>
          </a:bodyPr>
          <a:lstStyle/>
          <a:p>
            <a:pPr marL="569913" lvl="1" indent="-569913">
              <a:buFont typeface="Wingdings" pitchFamily="2" charset="2"/>
              <a:buChar char="§"/>
            </a:pPr>
            <a:r>
              <a:rPr lang="en-US" sz="3200" dirty="0" smtClean="0"/>
              <a:t>Cognitive </a:t>
            </a:r>
            <a:r>
              <a:rPr lang="en-US" sz="3200" dirty="0"/>
              <a:t>outcomes</a:t>
            </a:r>
          </a:p>
          <a:p>
            <a:pPr marL="569913" lvl="1" indent="-569913">
              <a:buFont typeface="Wingdings" pitchFamily="2" charset="2"/>
              <a:buChar char="§"/>
            </a:pPr>
            <a:r>
              <a:rPr lang="en-US" sz="3200" dirty="0"/>
              <a:t>Functional outcomes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28600" y="1112837"/>
            <a:ext cx="8915400" cy="792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569913" indent="-569913">
              <a:spcAft>
                <a:spcPts val="1200"/>
              </a:spcAft>
              <a:buClr>
                <a:srgbClr val="11823A"/>
              </a:buClr>
              <a:defRPr/>
            </a:pPr>
            <a:r>
              <a:rPr lang="en-US" sz="4000" b="1" i="1" dirty="0" smtClean="0">
                <a:solidFill>
                  <a:srgbClr val="656464"/>
                </a:solidFill>
              </a:rPr>
              <a:t>       </a:t>
            </a:r>
            <a:r>
              <a:rPr lang="en-US" sz="4000" b="1" dirty="0" smtClean="0">
                <a:solidFill>
                  <a:srgbClr val="20A249"/>
                </a:solidFill>
              </a:rPr>
              <a:t>10-year Trajectory of Memory, Separately by Training Group</a:t>
            </a:r>
            <a:endParaRPr lang="en-US" sz="4000" b="1" i="1" dirty="0">
              <a:solidFill>
                <a:srgbClr val="20A249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3" r="6151"/>
          <a:stretch/>
        </p:blipFill>
        <p:spPr bwMode="auto">
          <a:xfrm>
            <a:off x="1024597" y="1840256"/>
            <a:ext cx="6928120" cy="501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97" y="1219200"/>
            <a:ext cx="7170308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Reasoning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76200" y="1036637"/>
            <a:ext cx="8915400" cy="792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569913" indent="-569913">
              <a:spcAft>
                <a:spcPts val="1200"/>
              </a:spcAft>
              <a:buClr>
                <a:srgbClr val="11823A"/>
              </a:buClr>
              <a:defRPr/>
            </a:pPr>
            <a:r>
              <a:rPr lang="en-US" sz="4000" b="1" i="1" dirty="0" smtClean="0">
                <a:solidFill>
                  <a:srgbClr val="656464"/>
                </a:solidFill>
              </a:rPr>
              <a:t>       </a:t>
            </a:r>
            <a:r>
              <a:rPr lang="en-US" sz="4000" b="1" dirty="0" smtClean="0">
                <a:solidFill>
                  <a:srgbClr val="20A249"/>
                </a:solidFill>
              </a:rPr>
              <a:t>10-year Trajectory of Reasoning, Separately by Training Group</a:t>
            </a:r>
            <a:endParaRPr lang="en-US" sz="4000" b="1" i="1" dirty="0">
              <a:solidFill>
                <a:srgbClr val="20A24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"/>
          <a:stretch/>
        </p:blipFill>
        <p:spPr bwMode="auto">
          <a:xfrm>
            <a:off x="1066802" y="1361105"/>
            <a:ext cx="7086598" cy="544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Speed of Processing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76200" y="990600"/>
            <a:ext cx="8915400" cy="792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569913" indent="-569913">
              <a:spcAft>
                <a:spcPts val="1200"/>
              </a:spcAft>
              <a:buClr>
                <a:srgbClr val="11823A"/>
              </a:buClr>
              <a:defRPr/>
            </a:pPr>
            <a:r>
              <a:rPr lang="en-US" sz="4000" b="1" i="1" dirty="0" smtClean="0">
                <a:solidFill>
                  <a:srgbClr val="656464"/>
                </a:solidFill>
              </a:rPr>
              <a:t>       </a:t>
            </a:r>
            <a:r>
              <a:rPr lang="en-US" sz="4000" b="1" dirty="0" smtClean="0">
                <a:solidFill>
                  <a:srgbClr val="20A249"/>
                </a:solidFill>
              </a:rPr>
              <a:t>10-year Trajectory of Speed of Processing , Separately by Training Group</a:t>
            </a:r>
            <a:endParaRPr lang="en-US" sz="4000" b="1" i="1" dirty="0">
              <a:solidFill>
                <a:srgbClr val="20A24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8229600" cy="147002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Proximal and Primary Outcomes</a:t>
            </a:r>
            <a:br>
              <a:rPr lang="en-US" sz="4000" b="1" dirty="0" smtClean="0"/>
            </a:br>
            <a:r>
              <a:rPr lang="en-US" sz="4000" b="1" dirty="0" smtClean="0"/>
              <a:t>at 10 Years</a:t>
            </a:r>
            <a:endParaRPr lang="en-US" sz="4000" i="1" dirty="0" smtClean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1219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b="1" i="1" dirty="0" smtClean="0"/>
              <a:t>Presenter:  </a:t>
            </a:r>
            <a:r>
              <a:rPr lang="en-US" sz="28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George W. Rebok, MA, PhD</a:t>
            </a:r>
            <a:endParaRPr lang="en-US" sz="1600" b="1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i="1" dirty="0" smtClean="0"/>
              <a:t>Supported By: </a:t>
            </a:r>
            <a:r>
              <a:rPr lang="en-US" sz="2400" b="1" dirty="0"/>
              <a:t>U01 </a:t>
            </a:r>
            <a:r>
              <a:rPr lang="en-US" sz="2400" b="1" dirty="0" smtClean="0"/>
              <a:t>AG14260</a:t>
            </a:r>
            <a:endParaRPr lang="en-US" sz="2400" b="1" dirty="0"/>
          </a:p>
        </p:txBody>
      </p:sp>
      <p:pic>
        <p:nvPicPr>
          <p:cNvPr id="11" name="Picture 10" descr="logo-nin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5077" y="6019800"/>
            <a:ext cx="1775323" cy="586419"/>
          </a:xfrm>
          <a:prstGeom prst="rect">
            <a:avLst/>
          </a:prstGeom>
        </p:spPr>
      </p:pic>
      <p:pic>
        <p:nvPicPr>
          <p:cNvPr id="12" name="Picture 11" descr="header_n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0017" y="6096000"/>
            <a:ext cx="2385783" cy="498208"/>
          </a:xfrm>
          <a:prstGeom prst="rect">
            <a:avLst/>
          </a:prstGeom>
        </p:spPr>
      </p:pic>
      <p:pic>
        <p:nvPicPr>
          <p:cNvPr id="10" name="Picture 9" descr="Active Logo Tra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4724400"/>
            <a:ext cx="2963918" cy="938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413184"/>
            <a:ext cx="6953250" cy="54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Self-Reported IADL Difficulty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28600" y="990600"/>
            <a:ext cx="8915400" cy="792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69913" indent="-569913">
              <a:spcAft>
                <a:spcPts val="1200"/>
              </a:spcAft>
              <a:buClr>
                <a:srgbClr val="11823A"/>
              </a:buClr>
              <a:defRPr/>
            </a:pPr>
            <a:r>
              <a:rPr lang="en-US" sz="3200" b="1" dirty="0" smtClean="0">
                <a:solidFill>
                  <a:srgbClr val="20A249"/>
                </a:solidFill>
              </a:rPr>
              <a:t>        10-year Trajectory of Self-Reported IADL Difficulty, Separately by Training Group</a:t>
            </a:r>
            <a:endParaRPr lang="en-US" sz="4000" b="1" i="1" dirty="0">
              <a:solidFill>
                <a:srgbClr val="20A24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r>
              <a:rPr lang="en-US" sz="2400" dirty="0" smtClean="0"/>
              <a:t>Participants in each intervention group reported less IADL difficulty </a:t>
            </a:r>
          </a:p>
          <a:p>
            <a:r>
              <a:rPr lang="en-US" sz="2400" dirty="0" smtClean="0"/>
              <a:t>The reasoning and speed-of-processing interventions maintained their effects on their targeted cognitive abilities at 10 years</a:t>
            </a:r>
          </a:p>
          <a:p>
            <a:r>
              <a:rPr lang="en-US" sz="2400" dirty="0" smtClean="0"/>
              <a:t>Memory training effects were no longer maintained for memory performance</a:t>
            </a:r>
          </a:p>
          <a:p>
            <a:r>
              <a:rPr lang="en-US" sz="2400" dirty="0" smtClean="0"/>
              <a:t>Booster training produced additional and durable improvement for the reasoning intervention for reasoning performance and the speed-of-processing intervention for speed-of-processing performance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81000" y="1112837"/>
            <a:ext cx="8382000" cy="792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69913" indent="-569913">
              <a:spcAft>
                <a:spcPts val="1200"/>
              </a:spcAft>
              <a:buClr>
                <a:srgbClr val="11823A"/>
              </a:buClr>
              <a:defRPr/>
            </a:pPr>
            <a:r>
              <a:rPr lang="en-US" sz="4000" b="1" i="1" dirty="0" smtClean="0">
                <a:solidFill>
                  <a:srgbClr val="656464"/>
                </a:solidFill>
              </a:rPr>
              <a:t>Main Findings</a:t>
            </a:r>
            <a:endParaRPr lang="en-US" sz="4000" b="1" i="1" dirty="0">
              <a:solidFill>
                <a:srgbClr val="656464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r>
              <a:rPr lang="en-US" sz="2400" dirty="0" smtClean="0"/>
              <a:t>Results provide support for the development of other interventions, particularly those that target multiple cognitive abilities</a:t>
            </a:r>
          </a:p>
          <a:p>
            <a:r>
              <a:rPr lang="en-US" sz="2400" dirty="0" smtClean="0"/>
              <a:t>Such interventions hold potential to delay onset of functional decline and possibly dementia</a:t>
            </a:r>
          </a:p>
          <a:p>
            <a:r>
              <a:rPr lang="en-US" sz="2400" dirty="0" smtClean="0"/>
              <a:t>Even small delays in the onset of functional impairment may have a major public health impact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81000" y="1112837"/>
            <a:ext cx="8382000" cy="792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69913" indent="-569913">
              <a:spcAft>
                <a:spcPts val="1200"/>
              </a:spcAft>
              <a:buClr>
                <a:srgbClr val="11823A"/>
              </a:buClr>
              <a:defRPr/>
            </a:pPr>
            <a:r>
              <a:rPr lang="en-US" sz="4000" b="1" i="1" dirty="0" smtClean="0">
                <a:solidFill>
                  <a:srgbClr val="656464"/>
                </a:solidFill>
              </a:rPr>
              <a:t>Implications</a:t>
            </a:r>
            <a:endParaRPr lang="en-US" sz="4000" b="1" i="1" dirty="0">
              <a:solidFill>
                <a:srgbClr val="65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9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Mobility Outcomes in ACTIVE</a:t>
            </a:r>
          </a:p>
        </p:txBody>
      </p:sp>
    </p:spTree>
    <p:extLst>
      <p:ext uri="{BB962C8B-B14F-4D97-AF65-F5344CB8AC3E}">
        <p14:creationId xmlns:p14="http://schemas.microsoft.com/office/powerpoint/2010/main" val="6626819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3914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/>
              <a:t>Mobility Measures in ACTIVE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Falls</a:t>
            </a:r>
          </a:p>
          <a:p>
            <a:pPr eaLnBrk="1" hangingPunct="1"/>
            <a:r>
              <a:rPr lang="en-US" dirty="0" smtClean="0"/>
              <a:t>Life Space </a:t>
            </a:r>
          </a:p>
          <a:p>
            <a:pPr eaLnBrk="1" hangingPunct="1"/>
            <a:r>
              <a:rPr lang="en-US" dirty="0" smtClean="0"/>
              <a:t>Driving Habits</a:t>
            </a:r>
          </a:p>
          <a:p>
            <a:pPr eaLnBrk="1" hangingPunct="1"/>
            <a:r>
              <a:rPr lang="en-US" dirty="0" smtClean="0"/>
              <a:t>Driving Cessation</a:t>
            </a:r>
          </a:p>
          <a:p>
            <a:pPr eaLnBrk="1" hangingPunct="1"/>
            <a:r>
              <a:rPr lang="en-US" dirty="0" smtClean="0"/>
              <a:t>Crash Risk</a:t>
            </a:r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Focus will be on driving cessation and crash risk for this presentation.</a:t>
            </a:r>
          </a:p>
        </p:txBody>
      </p:sp>
      <p:pic>
        <p:nvPicPr>
          <p:cNvPr id="1028" name="Picture 4" descr="http://blog.driversed.com/wp-content/uploads/2013/06/lady_drive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81249"/>
            <a:ext cx="2857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Three years:  Driving Cessation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Assessed the probability of driving cessation across the subsequent three years as a function of training, controlling for baseline driving status and vision</a:t>
            </a:r>
          </a:p>
          <a:p>
            <a:r>
              <a:rPr lang="en-US" dirty="0" smtClean="0"/>
              <a:t>Cox Regression Model</a:t>
            </a:r>
          </a:p>
          <a:p>
            <a:pPr lvl="1"/>
            <a:r>
              <a:rPr lang="en-US" dirty="0" smtClean="0"/>
              <a:t>Time to driving cessation</a:t>
            </a:r>
          </a:p>
          <a:p>
            <a:pPr lvl="1"/>
            <a:r>
              <a:rPr lang="en-US" dirty="0" smtClean="0"/>
              <a:t>Speed Training</a:t>
            </a:r>
          </a:p>
          <a:p>
            <a:pPr lvl="1"/>
            <a:r>
              <a:rPr lang="en-US" dirty="0" smtClean="0"/>
              <a:t>Vision and Baseline Driving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Three years:  Driving Cessation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r>
              <a:rPr lang="en-US" dirty="0" smtClean="0"/>
              <a:t>At-risk older adults who completed 8 or more sessions of Speed of Processing Training were 40% less likely to cease driving over the next three years.</a:t>
            </a:r>
          </a:p>
          <a:p>
            <a:r>
              <a:rPr lang="en-US" dirty="0" smtClean="0"/>
              <a:t>Those with better visual function were slightly less likely to quit driving</a:t>
            </a:r>
          </a:p>
          <a:p>
            <a:r>
              <a:rPr lang="en-US" dirty="0" smtClean="0"/>
              <a:t>Those who drove more days per week were 37.5 % less likely to cease driving.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0960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Edwards et al., 2009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Text Box 66"/>
          <p:cNvSpPr txBox="1">
            <a:spLocks noChangeArrowheads="1"/>
          </p:cNvSpPr>
          <p:nvPr/>
        </p:nvSpPr>
        <p:spPr bwMode="auto">
          <a:xfrm>
            <a:off x="0" y="-76200"/>
            <a:ext cx="9144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FF">
                    <a:lumMod val="95000"/>
                  </a:srgbClr>
                </a:solidFill>
                <a:ea typeface="ヒラギノ角ゴ Pro W3"/>
                <a:cs typeface="ヒラギノ角ゴ Pro W3"/>
              </a:rPr>
              <a:t>          Five Year Crash Results:  Unadjusted</a:t>
            </a:r>
            <a:endParaRPr lang="en-US" sz="4000" b="1" dirty="0">
              <a:solidFill>
                <a:srgbClr val="FFFFFF">
                  <a:lumMod val="95000"/>
                </a:srgbClr>
              </a:solidFill>
              <a:ea typeface="ヒラギノ角ゴ Pro W3"/>
              <a:cs typeface="ヒラギノ角ゴ Pro W3"/>
            </a:endParaRPr>
          </a:p>
        </p:txBody>
      </p:sp>
      <p:graphicFrame>
        <p:nvGraphicFramePr>
          <p:cNvPr id="27784" name="Group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482950"/>
              </p:ext>
            </p:extLst>
          </p:nvPr>
        </p:nvGraphicFramePr>
        <p:xfrm>
          <a:off x="228600" y="956605"/>
          <a:ext cx="8686801" cy="5447228"/>
        </p:xfrm>
        <a:graphic>
          <a:graphicData uri="http://schemas.openxmlformats.org/drawingml/2006/table">
            <a:tbl>
              <a:tblPr/>
              <a:tblGrid>
                <a:gridCol w="1585040"/>
                <a:gridCol w="1776571"/>
                <a:gridCol w="1775063"/>
                <a:gridCol w="1775064"/>
                <a:gridCol w="1775063"/>
              </a:tblGrid>
              <a:tr h="110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Control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N=409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Memory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N=175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Reasoning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N=145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Speed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N=179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848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Person-time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641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Any crash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1.00 ( - 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0.77 (0.52-1.16)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0.73 (0.46-1.14)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0.87 (0.59-1.29)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6641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At-fault crash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1.00 ( - 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0.86 (0.56-1.32)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0.67 (0.40-1.12)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0.55 (0.33-0.92)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820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Person-miles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641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Any crash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1.00 ( - 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0.84 (0.56-1.27)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0.81 (0.51-1.26)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0.91 (0.62-1.35)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6641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At-fault crash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1.00 ( - 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0.93 (0.61-1.44)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0.74 (0.44-1.24)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0.58 (0.35-0.97)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0414" y="6364014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Ball et al., 2010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0"/>
            <a:ext cx="7924800" cy="6096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b="1" dirty="0" smtClean="0"/>
              <a:t>Five Year Crash Results:  Adjusted</a:t>
            </a:r>
          </a:p>
        </p:txBody>
      </p:sp>
      <p:graphicFrame>
        <p:nvGraphicFramePr>
          <p:cNvPr id="28757" name="Group 8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93315081"/>
              </p:ext>
            </p:extLst>
          </p:nvPr>
        </p:nvGraphicFramePr>
        <p:xfrm>
          <a:off x="152401" y="933862"/>
          <a:ext cx="8915399" cy="5466938"/>
        </p:xfrm>
        <a:graphic>
          <a:graphicData uri="http://schemas.openxmlformats.org/drawingml/2006/table">
            <a:tbl>
              <a:tblPr/>
              <a:tblGrid>
                <a:gridCol w="1616377"/>
                <a:gridCol w="1803649"/>
                <a:gridCol w="1808254"/>
                <a:gridCol w="1805184"/>
                <a:gridCol w="1881935"/>
              </a:tblGrid>
              <a:tr h="1138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Control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N=409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Memory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N=175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Reasoning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N=145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Speed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N=179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835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Person-time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1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Any crash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1.00 ( - 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0.73 (0.48-1.10)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0.67 (0.43-1.05)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0.79 (0.53-1.17)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881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At-fault crash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1.00 ( - 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0.82 (0.53-1.27)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0.44 (0.24-0.82)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0.52 (0.31-0.87)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9178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Person-mile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1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Any crash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1.00 ( - 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0.80 (0.53-1.21)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0.71 (0.45-1.11)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0.82 (0.55-1.22)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881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At-fault crash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1.00 ( - 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0.93 (0.60-1.45)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0.50 (0.27-0.92)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0.57 (0.34-0.96)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0414" y="6364014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Ball et al., 2010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>
            <a:normAutofit fontScale="90000"/>
          </a:bodyPr>
          <a:lstStyle/>
          <a:p>
            <a:pPr eaLnBrk="1" hangingPunct="1"/>
            <a:endParaRPr lang="en-US" sz="4000" b="1" smtClean="0">
              <a:solidFill>
                <a:schemeClr val="tx1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371600"/>
            <a:ext cx="8686800" cy="3810000"/>
          </a:xfrm>
        </p:spPr>
        <p:txBody>
          <a:bodyPr/>
          <a:lstStyle/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en-US" b="1" dirty="0" smtClean="0"/>
              <a:t>	</a:t>
            </a:r>
            <a:r>
              <a:rPr lang="en-US" sz="3000" b="1" dirty="0" smtClean="0"/>
              <a:t>	</a:t>
            </a:r>
          </a:p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en-US" sz="4800" b="1" dirty="0" smtClean="0"/>
              <a:t>What is the Impact of Training after Ten Years?</a:t>
            </a:r>
          </a:p>
        </p:txBody>
      </p:sp>
      <p:pic>
        <p:nvPicPr>
          <p:cNvPr id="2050" name="Picture 2" descr="C:\Users\lesleyross\Pictures\Presentations\country 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30480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8229600" cy="147002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Mobility Outcomes in ACTIVE</a:t>
            </a:r>
            <a:endParaRPr lang="en-US" sz="4000" i="1" dirty="0" smtClean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1219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b="1" i="1" dirty="0" smtClean="0"/>
              <a:t>Presenters:  </a:t>
            </a:r>
            <a:r>
              <a:rPr lang="en-US" sz="28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Lesley A. Ross, PhD, 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Jerri D. Edwards, PhD, &amp; </a:t>
            </a:r>
            <a:r>
              <a:rPr lang="en-US" sz="2800" b="1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Karlene</a:t>
            </a:r>
            <a:r>
              <a:rPr lang="en-US" sz="28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Ball, PhD</a:t>
            </a:r>
          </a:p>
          <a:p>
            <a:pPr>
              <a:spcBef>
                <a:spcPts val="0"/>
              </a:spcBef>
            </a:pPr>
            <a:endParaRPr lang="en-US" sz="1600" b="1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i="1" dirty="0" smtClean="0"/>
              <a:t>Supported By: </a:t>
            </a:r>
            <a:r>
              <a:rPr lang="en-US" sz="2800" b="1" dirty="0"/>
              <a:t>U01 </a:t>
            </a:r>
            <a:r>
              <a:rPr lang="en-US" sz="2800" b="1" dirty="0" smtClean="0"/>
              <a:t>AG14289</a:t>
            </a:r>
            <a:endParaRPr lang="en-US" sz="2800" b="1" dirty="0"/>
          </a:p>
        </p:txBody>
      </p:sp>
      <p:pic>
        <p:nvPicPr>
          <p:cNvPr id="11" name="Picture 10" descr="logo-nin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5077" y="6019800"/>
            <a:ext cx="1775323" cy="586419"/>
          </a:xfrm>
          <a:prstGeom prst="rect">
            <a:avLst/>
          </a:prstGeom>
        </p:spPr>
      </p:pic>
      <p:pic>
        <p:nvPicPr>
          <p:cNvPr id="12" name="Picture 11" descr="header_n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0017" y="6096000"/>
            <a:ext cx="2385783" cy="498208"/>
          </a:xfrm>
          <a:prstGeom prst="rect">
            <a:avLst/>
          </a:prstGeom>
        </p:spPr>
      </p:pic>
      <p:pic>
        <p:nvPicPr>
          <p:cNvPr id="10" name="Picture 9" descr="Active Logo Tra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4724400"/>
            <a:ext cx="2963918" cy="938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Participants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Participants at-risk at baseline for future driving cessation or crashes who received 8 or more training sessions (N=598)</a:t>
            </a:r>
          </a:p>
          <a:p>
            <a:pPr lvl="1"/>
            <a:r>
              <a:rPr lang="en-US" dirty="0" smtClean="0"/>
              <a:t>Age: 76 (5.98), 65-91</a:t>
            </a:r>
          </a:p>
          <a:p>
            <a:pPr lvl="1"/>
            <a:r>
              <a:rPr lang="en-US" dirty="0" smtClean="0"/>
              <a:t>27% male</a:t>
            </a:r>
          </a:p>
          <a:p>
            <a:pPr lvl="1"/>
            <a:r>
              <a:rPr lang="en-US" dirty="0" smtClean="0"/>
              <a:t>71% white</a:t>
            </a:r>
          </a:p>
          <a:p>
            <a:pPr lvl="1"/>
            <a:r>
              <a:rPr lang="en-US" dirty="0" smtClean="0"/>
              <a:t>Education: 13.2 (2.68), 4-20</a:t>
            </a:r>
          </a:p>
          <a:p>
            <a:pPr lvl="1"/>
            <a:r>
              <a:rPr lang="en-US" dirty="0" smtClean="0"/>
              <a:t>Health: 2.8 (.83), 1-5</a:t>
            </a:r>
          </a:p>
          <a:p>
            <a:pPr lvl="1"/>
            <a:r>
              <a:rPr lang="en-US" dirty="0" smtClean="0"/>
              <a:t>Days Driven per Week: 5.3 (1.90), 1-7</a:t>
            </a:r>
          </a:p>
          <a:p>
            <a:pPr lvl="1"/>
            <a:r>
              <a:rPr lang="en-US" dirty="0" smtClean="0"/>
              <a:t>Miles Driven per Week: 88.8 (97.4), 1-999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73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Methods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Outcomes</a:t>
            </a:r>
          </a:p>
          <a:p>
            <a:pPr lvl="1"/>
            <a:r>
              <a:rPr lang="en-US" dirty="0" smtClean="0"/>
              <a:t>Driving Cessation</a:t>
            </a:r>
            <a:endParaRPr lang="en-US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/>
              <a:t>State-reported At-fault Crashes</a:t>
            </a:r>
            <a:endParaRPr lang="en-US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r>
              <a:rPr lang="en-US" sz="2800" dirty="0" smtClean="0"/>
              <a:t>Covariates</a:t>
            </a:r>
          </a:p>
          <a:p>
            <a:pPr lvl="1"/>
            <a:r>
              <a:rPr lang="en-US" dirty="0"/>
              <a:t>Age, Gender, Study Site</a:t>
            </a:r>
          </a:p>
          <a:p>
            <a:pPr lvl="1"/>
            <a:r>
              <a:rPr lang="en-US" dirty="0"/>
              <a:t>Baseline reported mileage, education and health</a:t>
            </a:r>
          </a:p>
          <a:p>
            <a:r>
              <a:rPr lang="en-US" sz="2800" dirty="0" smtClean="0"/>
              <a:t>Cox-regression analyses with time censored at the event (driving cessation or crash), death, or last date in study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Results: Driving Cessation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1217" y="5791200"/>
            <a:ext cx="4305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HR=0.52, 95%CI=(0.28-0.95), p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=.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03</a:t>
            </a:r>
          </a:p>
          <a:p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Adj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. for education, gender and baseline 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mileage (n=263)</a:t>
            </a:r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endParaRPr lang="en-US" sz="240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" t="5407" r="23905" b="2310"/>
          <a:stretch/>
        </p:blipFill>
        <p:spPr bwMode="auto">
          <a:xfrm>
            <a:off x="152400" y="1369082"/>
            <a:ext cx="4459014" cy="443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2" t="6486" r="12369" b="79064"/>
          <a:stretch/>
        </p:blipFill>
        <p:spPr bwMode="auto">
          <a:xfrm>
            <a:off x="838200" y="3812738"/>
            <a:ext cx="990600" cy="92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914400"/>
            <a:ext cx="3954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Speed vs. Control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t="6791" r="24962" b="2478"/>
          <a:stretch/>
        </p:blipFill>
        <p:spPr bwMode="auto">
          <a:xfrm>
            <a:off x="4640315" y="1406314"/>
            <a:ext cx="4351285" cy="435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29200" y="914400"/>
            <a:ext cx="3954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Reasoning vs. Control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38700" y="5791200"/>
            <a:ext cx="4305300" cy="1414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HR=0.49, 95%CI=(0.26-0.92), p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=.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03</a:t>
            </a:r>
          </a:p>
          <a:p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Adj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. for education, gender and baseline 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mileage (n=254)</a:t>
            </a:r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endParaRPr lang="en-US" sz="240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4" t="7596" r="12463" b="78345"/>
          <a:stretch/>
        </p:blipFill>
        <p:spPr bwMode="auto">
          <a:xfrm>
            <a:off x="5334000" y="3836348"/>
            <a:ext cx="1066800" cy="96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724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Results: State-reported Crashes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1217" y="5791200"/>
            <a:ext cx="4305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HR=0.48, 95%CI=(0.24-0.98), p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=.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04</a:t>
            </a:r>
          </a:p>
          <a:p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Adj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. 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for gender, study site, health 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and baseline 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mileage (n=270)</a:t>
            </a:r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endParaRPr lang="en-US" sz="240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4" t="7596" r="12463" b="78345"/>
          <a:stretch/>
        </p:blipFill>
        <p:spPr bwMode="auto">
          <a:xfrm>
            <a:off x="5638800" y="3849722"/>
            <a:ext cx="1066800" cy="96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4653" r="23756"/>
          <a:stretch/>
        </p:blipFill>
        <p:spPr bwMode="auto">
          <a:xfrm>
            <a:off x="76200" y="1295400"/>
            <a:ext cx="4360314" cy="449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2" t="6486" r="12369" b="79064"/>
          <a:stretch/>
        </p:blipFill>
        <p:spPr bwMode="auto">
          <a:xfrm>
            <a:off x="685800" y="3733800"/>
            <a:ext cx="990600" cy="92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78417" y="5717738"/>
            <a:ext cx="4305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HR=0.47, 95%CI=(0.23-0.96), p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=.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04</a:t>
            </a:r>
          </a:p>
          <a:p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Adj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. 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for gender, study site, health 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and baseline 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mileage (n=263)</a:t>
            </a:r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endParaRPr lang="en-US" sz="240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" t="4651" r="24436" b="2613"/>
          <a:stretch/>
        </p:blipFill>
        <p:spPr bwMode="auto">
          <a:xfrm>
            <a:off x="4667249" y="1295400"/>
            <a:ext cx="4400551" cy="445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29200" y="838200"/>
            <a:ext cx="3954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Reasoning vs. Control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838200"/>
            <a:ext cx="3954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Speed vs. Control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4" t="7596" r="12463" b="78345"/>
          <a:stretch/>
        </p:blipFill>
        <p:spPr bwMode="auto">
          <a:xfrm>
            <a:off x="5334000" y="3812738"/>
            <a:ext cx="1066800" cy="96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042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Cognitive Training</a:t>
            </a:r>
            <a:br>
              <a:rPr lang="en-US" dirty="0"/>
            </a:br>
            <a:r>
              <a:rPr lang="en-US" dirty="0"/>
              <a:t>Impact on Self-Rated Health and Depression: 10 Years Later</a:t>
            </a:r>
          </a:p>
        </p:txBody>
      </p:sp>
    </p:spTree>
    <p:extLst>
      <p:ext uri="{BB962C8B-B14F-4D97-AF65-F5344CB8AC3E}">
        <p14:creationId xmlns:p14="http://schemas.microsoft.com/office/powerpoint/2010/main" val="37333708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867"/>
            <a:ext cx="9144000" cy="3186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244876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rgbClr val="000000"/>
                </a:solidFill>
              </a:rPr>
              <a:t>Only </a:t>
            </a:r>
            <a:r>
              <a:rPr lang="en-US" sz="2400" u="sng" dirty="0">
                <a:solidFill>
                  <a:srgbClr val="000000"/>
                </a:solidFill>
              </a:rPr>
              <a:t>the speed of processing</a:t>
            </a:r>
            <a:r>
              <a:rPr lang="en-US" sz="2400" dirty="0">
                <a:solidFill>
                  <a:srgbClr val="000000"/>
                </a:solidFill>
              </a:rPr>
              <a:t> (vs. no-contact control) intervention had a </a:t>
            </a:r>
            <a:r>
              <a:rPr lang="en-US" sz="2400" dirty="0" smtClean="0">
                <a:solidFill>
                  <a:srgbClr val="000000"/>
                </a:solidFill>
              </a:rPr>
              <a:t>significant effect</a:t>
            </a:r>
            <a:r>
              <a:rPr lang="en-US" sz="2400" dirty="0">
                <a:solidFill>
                  <a:srgbClr val="000000"/>
                </a:solidFill>
              </a:rPr>
              <a:t>, with its participants being 38% less likely to develop suspected clinical depression at 1 year (adjusted </a:t>
            </a:r>
            <a:r>
              <a:rPr lang="en-US" sz="2400" dirty="0" smtClean="0">
                <a:solidFill>
                  <a:srgbClr val="000000"/>
                </a:solidFill>
              </a:rPr>
              <a:t>odds ratio </a:t>
            </a:r>
            <a:r>
              <a:rPr lang="en-US" sz="2400" dirty="0">
                <a:solidFill>
                  <a:srgbClr val="000000"/>
                </a:solidFill>
              </a:rPr>
              <a:t>= 0.62; p &lt; .01).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None </a:t>
            </a:r>
            <a:r>
              <a:rPr lang="en-US" sz="2400" dirty="0">
                <a:solidFill>
                  <a:srgbClr val="000000"/>
                </a:solidFill>
              </a:rPr>
              <a:t>of the interventions had a </a:t>
            </a:r>
            <a:r>
              <a:rPr lang="en-US" sz="2400" dirty="0" smtClean="0">
                <a:solidFill>
                  <a:srgbClr val="000000"/>
                </a:solidFill>
              </a:rPr>
              <a:t>significant </a:t>
            </a:r>
            <a:r>
              <a:rPr lang="en-US" sz="2400" dirty="0">
                <a:solidFill>
                  <a:srgbClr val="000000"/>
                </a:solidFill>
              </a:rPr>
              <a:t>effect on recovery from suspected clinical </a:t>
            </a:r>
            <a:r>
              <a:rPr lang="en-US" sz="2400" dirty="0" smtClean="0">
                <a:solidFill>
                  <a:srgbClr val="000000"/>
                </a:solidFill>
              </a:rPr>
              <a:t>depression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8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33"/>
            <a:ext cx="9144000" cy="31180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4473476"/>
            <a:ext cx="8305800" cy="230832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The </a:t>
            </a:r>
            <a:r>
              <a:rPr lang="en-US" sz="2400" u="sng" dirty="0">
                <a:solidFill>
                  <a:srgbClr val="000000"/>
                </a:solidFill>
              </a:rPr>
              <a:t>speed-of-processing group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dirty="0" smtClean="0">
                <a:solidFill>
                  <a:srgbClr val="000000"/>
                </a:solidFill>
              </a:rPr>
              <a:t>vs. </a:t>
            </a:r>
            <a:r>
              <a:rPr lang="en-US" sz="2400" dirty="0">
                <a:solidFill>
                  <a:srgbClr val="000000"/>
                </a:solidFill>
              </a:rPr>
              <a:t>the no-contact control group) was 30% less likely to experience </a:t>
            </a:r>
            <a:r>
              <a:rPr lang="en-US" sz="2400" dirty="0" smtClean="0">
                <a:solidFill>
                  <a:srgbClr val="000000"/>
                </a:solidFill>
              </a:rPr>
              <a:t>clinically important </a:t>
            </a:r>
            <a:r>
              <a:rPr lang="en-US" sz="2400" dirty="0">
                <a:solidFill>
                  <a:srgbClr val="000000"/>
                </a:solidFill>
              </a:rPr>
              <a:t>increases in depressive symptoms at 1-year (adjusted odds ratio [AOR] = </a:t>
            </a:r>
            <a:r>
              <a:rPr lang="en-US" sz="2400" dirty="0" smtClean="0">
                <a:solidFill>
                  <a:srgbClr val="000000"/>
                </a:solidFill>
              </a:rPr>
              <a:t>0.70, </a:t>
            </a:r>
            <a:r>
              <a:rPr lang="en-US" sz="2400" dirty="0">
                <a:solidFill>
                  <a:srgbClr val="000000"/>
                </a:solidFill>
              </a:rPr>
              <a:t>p = .</a:t>
            </a:r>
            <a:r>
              <a:rPr lang="en-US" sz="2400" dirty="0" smtClean="0">
                <a:solidFill>
                  <a:srgbClr val="000000"/>
                </a:solidFill>
              </a:rPr>
              <a:t>01) </a:t>
            </a:r>
            <a:r>
              <a:rPr lang="en-US" sz="2400" dirty="0">
                <a:solidFill>
                  <a:srgbClr val="000000"/>
                </a:solidFill>
              </a:rPr>
              <a:t>and 5-year (AOR </a:t>
            </a:r>
            <a:r>
              <a:rPr lang="en-US" sz="2400" dirty="0" smtClean="0">
                <a:solidFill>
                  <a:srgbClr val="000000"/>
                </a:solidFill>
              </a:rPr>
              <a:t>= 0.70, </a:t>
            </a:r>
            <a:r>
              <a:rPr lang="en-US" sz="2400" dirty="0">
                <a:solidFill>
                  <a:srgbClr val="000000"/>
                </a:solidFill>
              </a:rPr>
              <a:t>p = .</a:t>
            </a:r>
            <a:r>
              <a:rPr lang="en-US" sz="2400" dirty="0" smtClean="0">
                <a:solidFill>
                  <a:srgbClr val="000000"/>
                </a:solidFill>
              </a:rPr>
              <a:t>02)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No </a:t>
            </a:r>
            <a:r>
              <a:rPr lang="en-US" sz="2400" dirty="0">
                <a:solidFill>
                  <a:srgbClr val="000000"/>
                </a:solidFill>
              </a:rPr>
              <a:t>differences were observed among the </a:t>
            </a:r>
            <a:r>
              <a:rPr lang="en-US" sz="2400" dirty="0" smtClean="0">
                <a:solidFill>
                  <a:srgbClr val="000000"/>
                </a:solidFill>
              </a:rPr>
              <a:t>control, memory</a:t>
            </a:r>
            <a:r>
              <a:rPr lang="en-US" sz="2400" dirty="0">
                <a:solidFill>
                  <a:srgbClr val="000000"/>
                </a:solidFill>
              </a:rPr>
              <a:t>, or reasoning groups at either time </a:t>
            </a:r>
            <a:r>
              <a:rPr lang="en-US" sz="2400" dirty="0" smtClean="0">
                <a:solidFill>
                  <a:srgbClr val="000000"/>
                </a:solidFill>
              </a:rPr>
              <a:t>period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15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295400"/>
            <a:ext cx="8229600" cy="1143000"/>
          </a:xfrm>
        </p:spPr>
        <p:txBody>
          <a:bodyPr/>
          <a:lstStyle/>
          <a:p>
            <a:r>
              <a:rPr lang="en-US" dirty="0" smtClean="0"/>
              <a:t>Previously, </a:t>
            </a:r>
            <a:r>
              <a:rPr lang="en-US" b="1" dirty="0" smtClean="0"/>
              <a:t>ACTIVE </a:t>
            </a:r>
            <a:r>
              <a:rPr lang="en-US" dirty="0" smtClean="0"/>
              <a:t>demonstrated…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2850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2672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Participants in the </a:t>
            </a:r>
            <a:r>
              <a:rPr lang="en-US" sz="2400" dirty="0" smtClean="0">
                <a:solidFill>
                  <a:srgbClr val="000000"/>
                </a:solidFill>
              </a:rPr>
              <a:t>speed-of-processing </a:t>
            </a:r>
            <a:r>
              <a:rPr lang="en-US" sz="2400" dirty="0">
                <a:solidFill>
                  <a:srgbClr val="000000"/>
                </a:solidFill>
              </a:rPr>
              <a:t>intervention arm </a:t>
            </a:r>
            <a:r>
              <a:rPr lang="en-US" sz="2400" u="sng" dirty="0">
                <a:solidFill>
                  <a:srgbClr val="000000"/>
                </a:solidFill>
              </a:rPr>
              <a:t>were less likely to have extensive </a:t>
            </a:r>
            <a:r>
              <a:rPr lang="en-US" sz="2400" u="sng" dirty="0" err="1">
                <a:solidFill>
                  <a:srgbClr val="000000"/>
                </a:solidFill>
              </a:rPr>
              <a:t>HRQoL</a:t>
            </a:r>
            <a:r>
              <a:rPr lang="en-US" sz="2400" u="sng" dirty="0">
                <a:solidFill>
                  <a:srgbClr val="000000"/>
                </a:solidFill>
              </a:rPr>
              <a:t> decline</a:t>
            </a:r>
            <a:r>
              <a:rPr lang="en-US" sz="2400" dirty="0">
                <a:solidFill>
                  <a:srgbClr val="000000"/>
                </a:solidFill>
              </a:rPr>
              <a:t> (adjusted odds ratio </a:t>
            </a:r>
            <a:r>
              <a:rPr lang="en-US" sz="2400" dirty="0" err="1" smtClean="0">
                <a:solidFill>
                  <a:srgbClr val="000000"/>
                </a:solidFill>
              </a:rPr>
              <a:t>aOR</a:t>
            </a:r>
            <a:r>
              <a:rPr lang="en-US" sz="2400" dirty="0" smtClean="0">
                <a:solidFill>
                  <a:srgbClr val="000000"/>
                </a:solidFill>
              </a:rPr>
              <a:t> = 0.64; </a:t>
            </a:r>
            <a:r>
              <a:rPr lang="en-US" sz="2400" dirty="0">
                <a:solidFill>
                  <a:srgbClr val="000000"/>
                </a:solidFill>
              </a:rPr>
              <a:t>p &lt;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r>
              <a:rPr lang="en-US" sz="2400" dirty="0" smtClean="0">
                <a:solidFill>
                  <a:srgbClr val="000000"/>
                </a:solidFill>
              </a:rPr>
              <a:t>01) compared </a:t>
            </a:r>
            <a:r>
              <a:rPr lang="en-US" sz="2400" dirty="0">
                <a:solidFill>
                  <a:srgbClr val="000000"/>
                </a:solidFill>
              </a:rPr>
              <a:t>with controls, and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P</a:t>
            </a:r>
            <a:r>
              <a:rPr lang="en-US" sz="2400" dirty="0" smtClean="0">
                <a:solidFill>
                  <a:srgbClr val="000000"/>
                </a:solidFill>
              </a:rPr>
              <a:t>articipants </a:t>
            </a:r>
            <a:r>
              <a:rPr lang="en-US" sz="2400" dirty="0">
                <a:solidFill>
                  <a:srgbClr val="000000"/>
                </a:solidFill>
              </a:rPr>
              <a:t>in the memory and reasoning arms were equivalent to controls (adjusted </a:t>
            </a:r>
            <a:r>
              <a:rPr lang="en-US" sz="2400" dirty="0" smtClean="0">
                <a:solidFill>
                  <a:srgbClr val="000000"/>
                </a:solidFill>
              </a:rPr>
              <a:t>odds ratios  =  1.15 </a:t>
            </a:r>
            <a:r>
              <a:rPr lang="en-US" sz="2400" dirty="0">
                <a:solidFill>
                  <a:srgbClr val="000000"/>
                </a:solidFill>
              </a:rPr>
              <a:t>and </a:t>
            </a:r>
            <a:r>
              <a:rPr lang="en-US" sz="2400" dirty="0" smtClean="0">
                <a:solidFill>
                  <a:srgbClr val="000000"/>
                </a:solidFill>
              </a:rPr>
              <a:t>1.01, </a:t>
            </a:r>
            <a:r>
              <a:rPr lang="en-US" sz="2400" dirty="0">
                <a:solidFill>
                  <a:srgbClr val="000000"/>
                </a:solidFill>
              </a:rPr>
              <a:t>respectively; </a:t>
            </a:r>
            <a:r>
              <a:rPr lang="en-US" sz="2400" dirty="0" err="1">
                <a:solidFill>
                  <a:srgbClr val="000000"/>
                </a:solidFill>
              </a:rPr>
              <a:t>ps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= 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r>
              <a:rPr lang="en-US" sz="2400" dirty="0" smtClean="0">
                <a:solidFill>
                  <a:srgbClr val="000000"/>
                </a:solidFill>
              </a:rPr>
              <a:t>32 </a:t>
            </a:r>
            <a:r>
              <a:rPr lang="en-US" sz="2400" dirty="0">
                <a:solidFill>
                  <a:srgbClr val="000000"/>
                </a:solidFill>
              </a:rPr>
              <a:t>and .</a:t>
            </a:r>
            <a:r>
              <a:rPr lang="en-US" sz="2400" dirty="0" smtClean="0">
                <a:solidFill>
                  <a:srgbClr val="000000"/>
                </a:solidFill>
              </a:rPr>
              <a:t>92, </a:t>
            </a:r>
            <a:r>
              <a:rPr lang="en-US" sz="2400" dirty="0">
                <a:solidFill>
                  <a:srgbClr val="000000"/>
                </a:solidFill>
              </a:rPr>
              <a:t>respectively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78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120676"/>
            <a:ext cx="8312727" cy="28803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1910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The </a:t>
            </a:r>
            <a:r>
              <a:rPr lang="en-US" sz="2400" u="sng" dirty="0">
                <a:solidFill>
                  <a:srgbClr val="000000"/>
                </a:solidFill>
              </a:rPr>
              <a:t>speed of processing</a:t>
            </a:r>
            <a:r>
              <a:rPr lang="en-US" sz="2400" dirty="0">
                <a:solidFill>
                  <a:srgbClr val="000000"/>
                </a:solidFill>
              </a:rPr>
              <a:t> (vs. no-contact control) group had statistically significant improvements (</a:t>
            </a:r>
            <a:r>
              <a:rPr lang="en-US" sz="2400" dirty="0" smtClean="0">
                <a:solidFill>
                  <a:srgbClr val="000000"/>
                </a:solidFill>
              </a:rPr>
              <a:t>or protective </a:t>
            </a:r>
            <a:r>
              <a:rPr lang="en-US" sz="2400" dirty="0">
                <a:solidFill>
                  <a:srgbClr val="000000"/>
                </a:solidFill>
              </a:rPr>
              <a:t>effects) on changes in self-rated health at the 2, 3 and 5 year follow-ups. The 5-year </a:t>
            </a:r>
            <a:r>
              <a:rPr lang="en-US" sz="2400" dirty="0" smtClean="0">
                <a:solidFill>
                  <a:srgbClr val="000000"/>
                </a:solidFill>
              </a:rPr>
              <a:t>improvement was </a:t>
            </a:r>
            <a:r>
              <a:rPr lang="en-US" sz="2400" dirty="0">
                <a:solidFill>
                  <a:srgbClr val="000000"/>
                </a:solidFill>
              </a:rPr>
              <a:t>2.8 points (p = 0.03).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No </a:t>
            </a:r>
            <a:r>
              <a:rPr lang="en-US" sz="2400" dirty="0">
                <a:solidFill>
                  <a:srgbClr val="000000"/>
                </a:solidFill>
              </a:rPr>
              <a:t>significant differences were observed in the memory or reasoning groups at </a:t>
            </a:r>
            <a:r>
              <a:rPr lang="en-US" sz="2400" dirty="0" smtClean="0">
                <a:solidFill>
                  <a:srgbClr val="000000"/>
                </a:solidFill>
              </a:rPr>
              <a:t>any time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4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3" y="1066800"/>
            <a:ext cx="8312727" cy="41797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3740503"/>
            <a:ext cx="8305800" cy="3046988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Changes in predicted </a:t>
            </a:r>
            <a:r>
              <a:rPr lang="en-US" sz="2400" dirty="0" smtClean="0">
                <a:solidFill>
                  <a:srgbClr val="000000"/>
                </a:solidFill>
              </a:rPr>
              <a:t>annual medical </a:t>
            </a:r>
            <a:r>
              <a:rPr lang="en-US" sz="2400" dirty="0">
                <a:solidFill>
                  <a:srgbClr val="000000"/>
                </a:solidFill>
              </a:rPr>
              <a:t>expenditures </a:t>
            </a:r>
            <a:r>
              <a:rPr lang="en-US" sz="2400" dirty="0" smtClean="0">
                <a:solidFill>
                  <a:srgbClr val="000000"/>
                </a:solidFill>
              </a:rPr>
              <a:t>were [derived from] functional </a:t>
            </a:r>
            <a:r>
              <a:rPr lang="en-US" sz="2400" dirty="0">
                <a:solidFill>
                  <a:srgbClr val="000000"/>
                </a:solidFill>
              </a:rPr>
              <a:t>status </a:t>
            </a:r>
            <a:r>
              <a:rPr lang="en-US" sz="2400" dirty="0" smtClean="0">
                <a:solidFill>
                  <a:srgbClr val="000000"/>
                </a:solidFill>
              </a:rPr>
              <a:t>scores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At one and five years post-training, annual predicted e</a:t>
            </a:r>
            <a:r>
              <a:rPr lang="en-US" sz="2400" dirty="0" smtClean="0">
                <a:solidFill>
                  <a:srgbClr val="000000"/>
                </a:solidFill>
              </a:rPr>
              <a:t>xpenditures declined by </a:t>
            </a:r>
            <a:r>
              <a:rPr lang="en-US" sz="2400" dirty="0">
                <a:solidFill>
                  <a:srgbClr val="000000"/>
                </a:solidFill>
              </a:rPr>
              <a:t>$223 (p </a:t>
            </a:r>
            <a:r>
              <a:rPr lang="en-US" sz="2400" dirty="0" smtClean="0">
                <a:solidFill>
                  <a:srgbClr val="000000"/>
                </a:solidFill>
              </a:rPr>
              <a:t>= .</a:t>
            </a:r>
            <a:r>
              <a:rPr lang="en-US" sz="2400" dirty="0">
                <a:solidFill>
                  <a:srgbClr val="000000"/>
                </a:solidFill>
              </a:rPr>
              <a:t>024) and $128 (p = .309), respectively, </a:t>
            </a:r>
            <a:r>
              <a:rPr lang="en-US" sz="2400" u="sng" dirty="0">
                <a:solidFill>
                  <a:srgbClr val="000000"/>
                </a:solidFill>
              </a:rPr>
              <a:t>in the speed of processing</a:t>
            </a:r>
            <a:r>
              <a:rPr lang="en-US" sz="2400" dirty="0">
                <a:solidFill>
                  <a:srgbClr val="000000"/>
                </a:solidFill>
              </a:rPr>
              <a:t> treatment group, but there </a:t>
            </a:r>
            <a:r>
              <a:rPr lang="en-US" sz="2400" dirty="0" smtClean="0">
                <a:solidFill>
                  <a:srgbClr val="000000"/>
                </a:solidFill>
              </a:rPr>
              <a:t>were no </a:t>
            </a:r>
            <a:r>
              <a:rPr lang="en-US" sz="2400" dirty="0">
                <a:solidFill>
                  <a:srgbClr val="000000"/>
                </a:solidFill>
              </a:rPr>
              <a:t>statistically significant changes in the memory or reasoning treatment groups compared to </a:t>
            </a:r>
            <a:r>
              <a:rPr lang="en-US" sz="2400" dirty="0" smtClean="0">
                <a:solidFill>
                  <a:srgbClr val="000000"/>
                </a:solidFill>
              </a:rPr>
              <a:t>the no-contact </a:t>
            </a:r>
            <a:r>
              <a:rPr lang="en-US" sz="2400" dirty="0">
                <a:solidFill>
                  <a:srgbClr val="000000"/>
                </a:solidFill>
              </a:rPr>
              <a:t>control group at either period</a:t>
            </a:r>
          </a:p>
        </p:txBody>
      </p:sp>
    </p:spTree>
    <p:extLst>
      <p:ext uri="{BB962C8B-B14F-4D97-AF65-F5344CB8AC3E}">
        <p14:creationId xmlns:p14="http://schemas.microsoft.com/office/powerpoint/2010/main" val="2115609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8229600" cy="1470025"/>
          </a:xfrm>
        </p:spPr>
        <p:txBody>
          <a:bodyPr>
            <a:noAutofit/>
          </a:bodyPr>
          <a:lstStyle/>
          <a:p>
            <a:r>
              <a:rPr lang="en-US" sz="4000" b="1" dirty="0"/>
              <a:t>Cognitive Training</a:t>
            </a:r>
            <a:br>
              <a:rPr lang="en-US" sz="4000" b="1" dirty="0"/>
            </a:br>
            <a:r>
              <a:rPr lang="en-US" sz="4000" b="1" dirty="0"/>
              <a:t>Impact on Self-Rated Health and Depression: 10 Years Later</a:t>
            </a:r>
            <a:endParaRPr lang="en-US" sz="4000" i="1" dirty="0" smtClean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95400" y="2438400"/>
            <a:ext cx="6400800" cy="1219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b="1" i="1" dirty="0" smtClean="0"/>
              <a:t>Presenters:  </a:t>
            </a:r>
            <a:r>
              <a:rPr lang="en-US" sz="28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Richard N. Jones, ScD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Frederick Unverzagt, PhD</a:t>
            </a:r>
          </a:p>
          <a:p>
            <a:pPr>
              <a:spcBef>
                <a:spcPts val="0"/>
              </a:spcBef>
            </a:pPr>
            <a:endParaRPr lang="en-US" sz="2800" b="1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i="1" dirty="0" smtClean="0"/>
              <a:t>Supported By: </a:t>
            </a:r>
            <a:r>
              <a:rPr lang="en-US" sz="2400" b="1" dirty="0"/>
              <a:t>U01 </a:t>
            </a:r>
            <a:r>
              <a:rPr lang="en-US" sz="2400" b="1" dirty="0" smtClean="0"/>
              <a:t>NR04507, U01 NR04508</a:t>
            </a:r>
            <a:endParaRPr lang="en-US" sz="2400" b="1" dirty="0"/>
          </a:p>
        </p:txBody>
      </p:sp>
      <p:pic>
        <p:nvPicPr>
          <p:cNvPr id="11" name="Picture 10" descr="logo-nin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5077" y="6019800"/>
            <a:ext cx="1775323" cy="586419"/>
          </a:xfrm>
          <a:prstGeom prst="rect">
            <a:avLst/>
          </a:prstGeom>
        </p:spPr>
      </p:pic>
      <p:pic>
        <p:nvPicPr>
          <p:cNvPr id="12" name="Picture 11" descr="header_n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0017" y="6096000"/>
            <a:ext cx="2385783" cy="498208"/>
          </a:xfrm>
          <a:prstGeom prst="rect">
            <a:avLst/>
          </a:prstGeom>
        </p:spPr>
      </p:pic>
      <p:pic>
        <p:nvPicPr>
          <p:cNvPr id="10" name="Picture 9" descr="Active Logo Tra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4724400"/>
            <a:ext cx="2963918" cy="938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82" y="1012925"/>
            <a:ext cx="6524117" cy="34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662" y="4473476"/>
            <a:ext cx="8305800" cy="230832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Multinomial regression predicted (1) &gt; 0.5 SD decline in control from BL</a:t>
            </a:r>
            <a:r>
              <a:rPr lang="en-US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A5, (2) &gt;0.5 SD improvement in control vs. (3) reference group (no change).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Reasoning </a:t>
            </a:r>
            <a:r>
              <a:rPr lang="en-US" sz="2400" dirty="0">
                <a:solidFill>
                  <a:srgbClr val="000000"/>
                </a:solidFill>
              </a:rPr>
              <a:t>and speed of processing </a:t>
            </a:r>
            <a:r>
              <a:rPr lang="en-US" sz="2400" dirty="0" smtClean="0">
                <a:solidFill>
                  <a:srgbClr val="000000"/>
                </a:solidFill>
              </a:rPr>
              <a:t>groups were 76</a:t>
            </a:r>
            <a:r>
              <a:rPr lang="en-US" sz="2400" dirty="0">
                <a:solidFill>
                  <a:srgbClr val="000000"/>
                </a:solidFill>
              </a:rPr>
              <a:t>% (p &lt; .01) and 68% (p &lt; .05) more likely, respectively, to improve than the no-contact control group. </a:t>
            </a:r>
          </a:p>
        </p:txBody>
      </p:sp>
    </p:spTree>
    <p:extLst>
      <p:ext uri="{BB962C8B-B14F-4D97-AF65-F5344CB8AC3E}">
        <p14:creationId xmlns:p14="http://schemas.microsoft.com/office/powerpoint/2010/main" val="3212745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Jones &amp; colleagues: 10 year follow-up data</a:t>
            </a:r>
          </a:p>
          <a:p>
            <a:r>
              <a:rPr lang="en-US" dirty="0" smtClean="0"/>
              <a:t>Growth modeling framework</a:t>
            </a:r>
          </a:p>
          <a:p>
            <a:r>
              <a:rPr lang="en-US" i="1" dirty="0" smtClean="0"/>
              <a:t>Intent-to-treat</a:t>
            </a:r>
            <a:r>
              <a:rPr lang="en-US" dirty="0"/>
              <a:t> </a:t>
            </a:r>
            <a:r>
              <a:rPr lang="en-US" dirty="0" smtClean="0"/>
              <a:t>principle …</a:t>
            </a:r>
          </a:p>
          <a:p>
            <a:r>
              <a:rPr lang="en-US" dirty="0" smtClean="0"/>
              <a:t>…all participants included as randomized, and ML under MAR used for estimation</a:t>
            </a:r>
          </a:p>
          <a:p>
            <a:r>
              <a:rPr lang="en-US" dirty="0" smtClean="0"/>
              <a:t>Two outcomes</a:t>
            </a:r>
          </a:p>
          <a:p>
            <a:pPr lvl="1"/>
            <a:r>
              <a:rPr lang="en-US" dirty="0" smtClean="0"/>
              <a:t>Depression </a:t>
            </a:r>
          </a:p>
          <a:p>
            <a:pPr lvl="1"/>
            <a:r>
              <a:rPr lang="en-US" dirty="0" smtClean="0"/>
              <a:t>Self-reported HRQOL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By year 10, only </a:t>
            </a:r>
            <a:r>
              <a:rPr lang="en-US" u="sng" dirty="0"/>
              <a:t>a single</a:t>
            </a:r>
            <a:r>
              <a:rPr lang="en-US" dirty="0"/>
              <a:t> point of evidence suggested benefit of training </a:t>
            </a:r>
          </a:p>
          <a:p>
            <a:pPr lvl="1"/>
            <a:r>
              <a:rPr lang="en-US" dirty="0"/>
              <a:t>Memory training accelerates Depression </a:t>
            </a:r>
            <a:r>
              <a:rPr lang="en-US" i="1" dirty="0"/>
              <a:t>improvement</a:t>
            </a:r>
            <a:r>
              <a:rPr lang="en-US" dirty="0"/>
              <a:t> among those depressed at baseline (P &lt; 0.01, net 3.3 CESD12 points at A10, 0.64 SD units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B290-E11E-49ED-8648-AED95651544B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62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0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Little evidence that ACTIVE training produces favorable outcome profiles for</a:t>
            </a:r>
          </a:p>
          <a:p>
            <a:pPr lvl="1"/>
            <a:r>
              <a:rPr lang="en-US" dirty="0" smtClean="0"/>
              <a:t>Depression</a:t>
            </a:r>
          </a:p>
          <a:p>
            <a:pPr lvl="2"/>
            <a:r>
              <a:rPr lang="en-US" dirty="0" smtClean="0"/>
              <a:t>Level, change</a:t>
            </a:r>
          </a:p>
          <a:p>
            <a:pPr lvl="2"/>
            <a:r>
              <a:rPr lang="en-US" dirty="0" smtClean="0"/>
              <a:t>Clinically important level of severity</a:t>
            </a:r>
          </a:p>
          <a:p>
            <a:pPr lvl="1"/>
            <a:r>
              <a:rPr lang="en-US" dirty="0" smtClean="0"/>
              <a:t>Self-rated health</a:t>
            </a:r>
          </a:p>
          <a:p>
            <a:pPr marL="457200" lvl="1" indent="0">
              <a:buNone/>
            </a:pPr>
            <a:r>
              <a:rPr lang="en-US" dirty="0"/>
              <a:t>t</a:t>
            </a:r>
            <a:r>
              <a:rPr lang="en-US" dirty="0" smtClean="0"/>
              <a:t>en years after initial training</a:t>
            </a:r>
          </a:p>
          <a:p>
            <a:r>
              <a:rPr lang="en-US" dirty="0" smtClean="0"/>
              <a:t>Suggests that, despite the durability of cognitive outcomes, ten years may be too long to expect residual affective/quality of life outcomes.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B290-E11E-49ED-8648-AED95651544B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63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68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Impact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1112837"/>
            <a:ext cx="8382000" cy="79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69913" marR="0" lvl="0" indent="-5699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672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Cognitive Training in the News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5" y="914400"/>
            <a:ext cx="4547235" cy="24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365" y="1840230"/>
            <a:ext cx="4547235" cy="24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87982"/>
            <a:ext cx="4547235" cy="24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2368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the field respond?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Prevention of dementia consensus conference highlights lack of evidence</a:t>
            </a:r>
          </a:p>
          <a:p>
            <a:r>
              <a:rPr lang="en-US" dirty="0" smtClean="0"/>
              <a:t>McKnight-NIA small-grant RFA on training and mechanisms</a:t>
            </a:r>
          </a:p>
          <a:p>
            <a:r>
              <a:rPr lang="en-US" dirty="0" smtClean="0"/>
              <a:t>NIA 2014 RFA on mechanisms of cognitive training</a:t>
            </a:r>
          </a:p>
          <a:p>
            <a:r>
              <a:rPr lang="en-US" dirty="0" smtClean="0"/>
              <a:t>Growing prevalence of intervention focused studies</a:t>
            </a:r>
          </a:p>
          <a:p>
            <a:r>
              <a:rPr lang="en-US" dirty="0" smtClean="0"/>
              <a:t>Many draw on “lessons learned” from ACTIVE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B290-E11E-49ED-8648-AED95651544B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66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5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Methodological challenges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497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Clinical trials are generally powered to look at direct effects of treatment on single outcomes</a:t>
            </a:r>
            <a:r>
              <a:rPr lang="en-US" sz="2800" baseline="30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3,4</a:t>
            </a:r>
          </a:p>
          <a:p>
            <a:pPr>
              <a:spcAft>
                <a:spcPts val="0"/>
              </a:spcAft>
            </a:pPr>
            <a:r>
              <a:rPr lang="en-US" sz="2800" dirty="0" smtClean="0"/>
              <a:t>RFA mandate to focus on functional outcomes</a:t>
            </a:r>
            <a:r>
              <a:rPr lang="en-US" sz="2800" baseline="30000" dirty="0" smtClean="0"/>
              <a:t>5</a:t>
            </a:r>
            <a:endParaRPr lang="en-US" sz="2800" baseline="300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lvl="1">
              <a:spcAft>
                <a:spcPts val="0"/>
              </a:spcAft>
            </a:pPr>
            <a:r>
              <a:rPr lang="en-US" sz="2400" dirty="0" smtClean="0"/>
              <a:t>Underlying conceptual model was one of indirect effects</a:t>
            </a:r>
          </a:p>
          <a:p>
            <a:pPr>
              <a:spcAft>
                <a:spcPts val="0"/>
              </a:spcAft>
            </a:pPr>
            <a:r>
              <a:rPr lang="en-US" sz="2800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McArdle</a:t>
            </a:r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&amp; </a:t>
            </a:r>
            <a:r>
              <a:rPr lang="en-US" sz="2800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Prindle</a:t>
            </a:r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applied this model to immediate reasoning outcomes</a:t>
            </a:r>
            <a:r>
              <a:rPr lang="en-US" sz="2800" baseline="30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6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1112837"/>
            <a:ext cx="8382000" cy="792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569913" indent="-569913">
              <a:spcAft>
                <a:spcPts val="1200"/>
              </a:spcAft>
              <a:buClr>
                <a:srgbClr val="11823A"/>
              </a:buClr>
              <a:defRPr/>
            </a:pPr>
            <a:r>
              <a:rPr lang="en-US" sz="4000" b="1" i="1" dirty="0" smtClean="0">
                <a:solidFill>
                  <a:srgbClr val="656464"/>
                </a:solidFill>
              </a:rPr>
              <a:t>Clinical trials or multivariate experiments</a:t>
            </a:r>
            <a:endParaRPr lang="en-US" sz="4000" b="1" i="1" dirty="0">
              <a:solidFill>
                <a:srgbClr val="656464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600" y="4953000"/>
            <a:ext cx="8763000" cy="1219200"/>
            <a:chOff x="228600" y="4953000"/>
            <a:chExt cx="8763000" cy="1219200"/>
          </a:xfrm>
        </p:grpSpPr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228600" y="5029200"/>
              <a:ext cx="1828800" cy="1066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folHlink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dirty="0">
                  <a:solidFill>
                    <a:srgbClr val="FAED25"/>
                  </a:solidFill>
                  <a:latin typeface="Arial" charset="0"/>
                </a:rPr>
                <a:t>Participant </a:t>
              </a:r>
            </a:p>
            <a:p>
              <a:pPr algn="ctr"/>
              <a:r>
                <a:rPr lang="en-US" altLang="en-US" sz="2000" b="1" dirty="0">
                  <a:solidFill>
                    <a:srgbClr val="FAED25"/>
                  </a:solidFill>
                  <a:latin typeface="Arial" charset="0"/>
                </a:rPr>
                <a:t>Characteristics</a:t>
              </a:r>
            </a:p>
          </p:txBody>
        </p:sp>
        <p:sp>
          <p:nvSpPr>
            <p:cNvPr id="7" name="AutoShape 11"/>
            <p:cNvSpPr>
              <a:spLocks noChangeArrowheads="1"/>
            </p:cNvSpPr>
            <p:nvPr/>
          </p:nvSpPr>
          <p:spPr bwMode="auto">
            <a:xfrm>
              <a:off x="2667000" y="4953000"/>
              <a:ext cx="1981200" cy="1214438"/>
            </a:xfrm>
            <a:prstGeom prst="diamond">
              <a:avLst/>
            </a:prstGeom>
            <a:solidFill>
              <a:srgbClr val="F02E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>
                  <a:solidFill>
                    <a:srgbClr val="FAED25"/>
                  </a:solidFill>
                  <a:latin typeface="Arial" charset="0"/>
                </a:rPr>
                <a:t>Training</a:t>
              </a:r>
            </a:p>
          </p:txBody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5105400" y="5029200"/>
              <a:ext cx="1676400" cy="11430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dirty="0">
                  <a:solidFill>
                    <a:srgbClr val="000000"/>
                  </a:solidFill>
                  <a:latin typeface="Arial" charset="0"/>
                </a:rPr>
                <a:t>Cognitive</a:t>
              </a:r>
            </a:p>
            <a:p>
              <a:pPr algn="ctr"/>
              <a:r>
                <a:rPr lang="en-US" altLang="en-US" sz="2000" b="1" dirty="0">
                  <a:solidFill>
                    <a:srgbClr val="000000"/>
                  </a:solidFill>
                  <a:latin typeface="Arial" charset="0"/>
                </a:rPr>
                <a:t>Abilities</a:t>
              </a:r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7315200" y="5029200"/>
              <a:ext cx="1676400" cy="11430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dirty="0">
                  <a:solidFill>
                    <a:srgbClr val="000000"/>
                  </a:solidFill>
                  <a:latin typeface="Arial" charset="0"/>
                </a:rPr>
                <a:t>Daily </a:t>
              </a:r>
            </a:p>
            <a:p>
              <a:pPr algn="ctr"/>
              <a:r>
                <a:rPr lang="en-US" altLang="en-US" sz="2000" b="1" dirty="0">
                  <a:solidFill>
                    <a:srgbClr val="000000"/>
                  </a:solidFill>
                  <a:latin typeface="Arial" charset="0"/>
                </a:rPr>
                <a:t>Function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2057400" y="5192713"/>
              <a:ext cx="585788" cy="944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3200">
                  <a:solidFill>
                    <a:srgbClr val="20A249"/>
                  </a:solidFill>
                  <a:cs typeface="Times New Roman" pitchFamily="18" charset="0"/>
                  <a:sym typeface="Symbol" pitchFamily="18" charset="2"/>
                </a:rPr>
                <a:t></a:t>
              </a:r>
              <a:endParaRPr lang="en-US" altLang="en-US" sz="3200">
                <a:solidFill>
                  <a:srgbClr val="20A249"/>
                </a:solidFill>
                <a:cs typeface="Times New Roman" pitchFamily="18" charset="0"/>
              </a:endParaRPr>
            </a:p>
            <a:p>
              <a:pPr algn="ctr"/>
              <a:endParaRPr lang="en-US" altLang="en-US">
                <a:solidFill>
                  <a:srgbClr val="20A249"/>
                </a:solidFill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4572000" y="5227638"/>
              <a:ext cx="585788" cy="944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3200">
                  <a:solidFill>
                    <a:srgbClr val="20A249"/>
                  </a:solidFill>
                  <a:cs typeface="Times New Roman" pitchFamily="18" charset="0"/>
                  <a:sym typeface="Symbol" pitchFamily="18" charset="2"/>
                </a:rPr>
                <a:t></a:t>
              </a:r>
              <a:endParaRPr lang="en-US" altLang="en-US" sz="3200">
                <a:solidFill>
                  <a:srgbClr val="20A249"/>
                </a:solidFill>
                <a:cs typeface="Times New Roman" pitchFamily="18" charset="0"/>
              </a:endParaRPr>
            </a:p>
            <a:p>
              <a:pPr algn="ctr"/>
              <a:endParaRPr lang="en-US" altLang="en-US">
                <a:solidFill>
                  <a:srgbClr val="20A249"/>
                </a:solidFill>
              </a:endParaRP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6781800" y="5227638"/>
              <a:ext cx="585788" cy="944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3200">
                  <a:solidFill>
                    <a:srgbClr val="20A249"/>
                  </a:solidFill>
                  <a:cs typeface="Times New Roman" pitchFamily="18" charset="0"/>
                  <a:sym typeface="Symbol" pitchFamily="18" charset="2"/>
                </a:rPr>
                <a:t></a:t>
              </a:r>
              <a:endParaRPr lang="en-US" altLang="en-US" sz="3200">
                <a:solidFill>
                  <a:srgbClr val="20A249"/>
                </a:solidFill>
                <a:cs typeface="Times New Roman" pitchFamily="18" charset="0"/>
              </a:endParaRPr>
            </a:p>
            <a:p>
              <a:pPr algn="ctr"/>
              <a:endParaRPr lang="en-US" altLang="en-US">
                <a:solidFill>
                  <a:srgbClr val="20A249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0377" y="6073914"/>
            <a:ext cx="8801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3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Prentice, 1989                                                </a:t>
            </a:r>
            <a:r>
              <a:rPr lang="en-US" sz="2000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5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NIA, 1996</a:t>
            </a:r>
          </a:p>
          <a:p>
            <a:r>
              <a:rPr lang="en-US" sz="2000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4 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Schulz &amp; Grimes, 2005</a:t>
            </a:r>
            <a:r>
              <a:rPr lang="en-US" sz="2000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2000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                                               6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McArdle &amp; </a:t>
            </a:r>
            <a:r>
              <a:rPr lang="en-US" sz="200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Prindle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, 2008</a:t>
            </a:r>
          </a:p>
        </p:txBody>
      </p:sp>
    </p:spTree>
    <p:extLst>
      <p:ext uri="{BB962C8B-B14F-4D97-AF65-F5344CB8AC3E}">
        <p14:creationId xmlns:p14="http://schemas.microsoft.com/office/powerpoint/2010/main" val="14486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Methodological challenges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905000"/>
            <a:ext cx="4419600" cy="44497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800" dirty="0" smtClean="0"/>
              <a:t>ACTIVE chose, correctly,  not to include a placebo control condition for cognitive outcomes</a:t>
            </a:r>
          </a:p>
          <a:p>
            <a:pPr lvl="1">
              <a:spcAft>
                <a:spcPts val="0"/>
              </a:spcAft>
            </a:pP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Prior work showed it was not needed</a:t>
            </a:r>
            <a:r>
              <a:rPr lang="en-US" sz="2400" baseline="30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10,11</a:t>
            </a:r>
          </a:p>
          <a:p>
            <a:pPr lvl="1">
              <a:spcAft>
                <a:spcPts val="0"/>
              </a:spcAft>
            </a:pPr>
            <a:r>
              <a:rPr lang="en-US" sz="2400" dirty="0" smtClean="0"/>
              <a:t>ACTIVE confirmed cognitive effects were intervention-specific</a:t>
            </a:r>
            <a:r>
              <a:rPr lang="en-US" sz="2400" baseline="30000" dirty="0" smtClean="0"/>
              <a:t>1,2</a:t>
            </a:r>
          </a:p>
          <a:p>
            <a:pPr>
              <a:spcAft>
                <a:spcPts val="0"/>
              </a:spcAft>
            </a:pPr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But for subjective outcomes, placebo is essential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1112837"/>
            <a:ext cx="8382000" cy="79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69913" indent="-569913">
              <a:spcAft>
                <a:spcPts val="1200"/>
              </a:spcAft>
              <a:buClr>
                <a:srgbClr val="11823A"/>
              </a:buClr>
              <a:defRPr/>
            </a:pPr>
            <a:r>
              <a:rPr lang="en-US" sz="4000" b="1" i="1" dirty="0" smtClean="0">
                <a:solidFill>
                  <a:srgbClr val="656464"/>
                </a:solidFill>
              </a:rPr>
              <a:t>Objective versus subjective outcomes</a:t>
            </a:r>
            <a:endParaRPr lang="en-US" sz="4000" b="1" i="1" dirty="0">
              <a:solidFill>
                <a:srgbClr val="656464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3434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67188" y="5486400"/>
            <a:ext cx="4400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10 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Willis, </a:t>
            </a:r>
            <a:r>
              <a:rPr lang="en-US" sz="200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Blieszner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&amp; </a:t>
            </a:r>
            <a:r>
              <a:rPr lang="en-US" sz="200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Baltes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1981</a:t>
            </a:r>
          </a:p>
          <a:p>
            <a:r>
              <a:rPr lang="en-US" sz="2000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11 </a:t>
            </a:r>
            <a:r>
              <a:rPr lang="en-US" sz="200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Blieszner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, Willis &amp; </a:t>
            </a:r>
            <a:r>
              <a:rPr lang="en-US" sz="200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Baltes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, 1981</a:t>
            </a:r>
          </a:p>
          <a:p>
            <a:r>
              <a:rPr lang="en-US" sz="2000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1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Ball et al, 2002</a:t>
            </a:r>
            <a:endParaRPr lang="en-US" sz="2000" baseline="3000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r>
              <a:rPr lang="en-US" sz="2000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2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Willis 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et al, 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2006</a:t>
            </a:r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4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Methodological challenges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49763"/>
          </a:xfrm>
        </p:spPr>
        <p:txBody>
          <a:bodyPr/>
          <a:lstStyle/>
          <a:p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Group differences on subjective outcomes did not emerge until fifth-annual follow-up</a:t>
            </a:r>
          </a:p>
          <a:p>
            <a:pPr lvl="1"/>
            <a:r>
              <a:rPr lang="en-US" sz="2400" dirty="0" smtClean="0"/>
              <a:t>This was likely the time needed for healthy, community dwelling elders to, on average, begin to experience functional decline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If an intervention has </a:t>
            </a:r>
            <a:r>
              <a:rPr lang="en-US" sz="2400" i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protective</a:t>
            </a: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rather than </a:t>
            </a:r>
            <a:r>
              <a:rPr lang="en-US" sz="2400" i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immediate</a:t>
            </a: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effects, longer-term follow-up must be planned</a:t>
            </a:r>
          </a:p>
          <a:p>
            <a:pPr lvl="1"/>
            <a:r>
              <a:rPr lang="en-US" sz="2400" dirty="0" smtClean="0"/>
              <a:t>What is the best design for trials that build cognitive reserve?</a:t>
            </a:r>
            <a:r>
              <a:rPr lang="en-US" sz="2400" baseline="30000" dirty="0" smtClean="0"/>
              <a:t>12,13</a:t>
            </a:r>
            <a:endParaRPr lang="en-US" sz="2400" baseline="300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1112837"/>
            <a:ext cx="8382000" cy="79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69913" indent="-569913">
              <a:spcAft>
                <a:spcPts val="1200"/>
              </a:spcAft>
              <a:buClr>
                <a:srgbClr val="11823A"/>
              </a:buClr>
              <a:defRPr/>
            </a:pPr>
            <a:r>
              <a:rPr lang="en-US" sz="4000" b="1" i="1" dirty="0" smtClean="0">
                <a:solidFill>
                  <a:srgbClr val="656464"/>
                </a:solidFill>
              </a:rPr>
              <a:t>Optimal follow-up timing</a:t>
            </a:r>
            <a:endParaRPr lang="en-US" sz="4000" b="1" i="1" dirty="0">
              <a:solidFill>
                <a:srgbClr val="65646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7188" y="6096000"/>
            <a:ext cx="4400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12 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Valenzuela &amp; </a:t>
            </a:r>
            <a:r>
              <a:rPr lang="en-US" sz="200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Sachdev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, 2009</a:t>
            </a:r>
          </a:p>
          <a:p>
            <a:r>
              <a:rPr lang="en-US" sz="2000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13 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Stern, 2002</a:t>
            </a:r>
          </a:p>
        </p:txBody>
      </p:sp>
    </p:spTree>
    <p:extLst>
      <p:ext uri="{BB962C8B-B14F-4D97-AF65-F5344CB8AC3E}">
        <p14:creationId xmlns:p14="http://schemas.microsoft.com/office/powerpoint/2010/main" val="202778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8229600" cy="147002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Generalizability </a:t>
            </a:r>
            <a:r>
              <a:rPr lang="en-US" sz="4000" b="1" dirty="0"/>
              <a:t>of the ACTIVE findings – How representative is the ACTIVE sample</a:t>
            </a:r>
            <a:r>
              <a:rPr lang="en-US" sz="4000" b="1" dirty="0" smtClean="0"/>
              <a:t>?</a:t>
            </a:r>
            <a:endParaRPr lang="en-US" sz="4000" i="1" dirty="0" smtClean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95400" y="2438400"/>
            <a:ext cx="6934200" cy="1219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b="1" i="1" dirty="0" smtClean="0"/>
              <a:t>Presenters:  </a:t>
            </a:r>
            <a:r>
              <a:rPr lang="en-US" sz="28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John Prindle, PhD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Jack </a:t>
            </a:r>
            <a:r>
              <a:rPr lang="en-US" sz="2800" b="1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McArdle</a:t>
            </a:r>
            <a:r>
              <a:rPr lang="en-US" sz="28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, PhD</a:t>
            </a:r>
          </a:p>
          <a:p>
            <a:pPr>
              <a:spcBef>
                <a:spcPts val="0"/>
              </a:spcBef>
            </a:pPr>
            <a:endParaRPr lang="en-US" sz="2800" b="1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i="1" dirty="0" smtClean="0"/>
              <a:t>Supported </a:t>
            </a:r>
            <a:r>
              <a:rPr lang="en-US" sz="2400" b="1" i="1" smtClean="0"/>
              <a:t>By: </a:t>
            </a:r>
            <a:r>
              <a:rPr lang="en-US" sz="2400" b="1"/>
              <a:t>U01 AG14282</a:t>
            </a:r>
            <a:endParaRPr lang="en-US" sz="2400" b="1" dirty="0"/>
          </a:p>
        </p:txBody>
      </p:sp>
      <p:pic>
        <p:nvPicPr>
          <p:cNvPr id="11" name="Picture 10" descr="logo-nin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5077" y="6019800"/>
            <a:ext cx="1775323" cy="586419"/>
          </a:xfrm>
          <a:prstGeom prst="rect">
            <a:avLst/>
          </a:prstGeom>
        </p:spPr>
      </p:pic>
      <p:pic>
        <p:nvPicPr>
          <p:cNvPr id="12" name="Picture 11" descr="header_n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0017" y="6096000"/>
            <a:ext cx="2385783" cy="498208"/>
          </a:xfrm>
          <a:prstGeom prst="rect">
            <a:avLst/>
          </a:prstGeom>
        </p:spPr>
      </p:pic>
      <p:pic>
        <p:nvPicPr>
          <p:cNvPr id="10" name="Picture 9" descr="Active Logo Tra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4724400"/>
            <a:ext cx="2963918" cy="938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381000" y="2568575"/>
            <a:ext cx="8382000" cy="147002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789529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Next steps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497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In the time since the 1996 RFA</a:t>
            </a:r>
            <a:r>
              <a:rPr lang="en-US" sz="2800" baseline="30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5</a:t>
            </a:r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, much scholarship has focused on the pre-clinical detection of incipient cognitive impairment</a:t>
            </a:r>
          </a:p>
          <a:p>
            <a:pPr>
              <a:spcAft>
                <a:spcPts val="0"/>
              </a:spcAft>
            </a:pPr>
            <a:r>
              <a:rPr lang="en-US" sz="2800" dirty="0" smtClean="0"/>
              <a:t>A growing body of research suggests that some cognitive gains can be achieved by this group</a:t>
            </a:r>
            <a:r>
              <a:rPr lang="en-US" sz="2800" baseline="30000" dirty="0" smtClean="0"/>
              <a:t>15,16</a:t>
            </a:r>
          </a:p>
          <a:p>
            <a:pPr>
              <a:spcAft>
                <a:spcPts val="0"/>
              </a:spcAft>
            </a:pPr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ACTIVE also found that memory impaired individuals gained in non-memory interventions</a:t>
            </a:r>
            <a:r>
              <a:rPr lang="en-US" sz="2800" baseline="30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17</a:t>
            </a:r>
          </a:p>
          <a:p>
            <a:pPr>
              <a:spcAft>
                <a:spcPts val="0"/>
              </a:spcAft>
            </a:pPr>
            <a:r>
              <a:rPr lang="en-US" sz="2800" dirty="0" smtClean="0"/>
              <a:t>Interventions must likely be tailored differently for this population</a:t>
            </a:r>
            <a:endParaRPr lang="en-US" sz="28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1112837"/>
            <a:ext cx="8382000" cy="79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69913" indent="-569913">
              <a:spcAft>
                <a:spcPts val="1200"/>
              </a:spcAft>
              <a:buClr>
                <a:srgbClr val="11823A"/>
              </a:buClr>
              <a:defRPr/>
            </a:pPr>
            <a:r>
              <a:rPr lang="en-US" sz="4000" b="1" i="1" dirty="0" smtClean="0">
                <a:solidFill>
                  <a:srgbClr val="656464"/>
                </a:solidFill>
              </a:rPr>
              <a:t>Enrollment of a risk cohort</a:t>
            </a:r>
            <a:endParaRPr lang="en-US" sz="4000" b="1" i="1" dirty="0">
              <a:solidFill>
                <a:srgbClr val="65646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0960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5 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NIA, 1996                                                      </a:t>
            </a:r>
            <a:r>
              <a:rPr lang="en-US" sz="2000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16 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Rapp, </a:t>
            </a:r>
            <a:r>
              <a:rPr lang="en-US" sz="200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Brenes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&amp; Marsh, 2002</a:t>
            </a:r>
          </a:p>
          <a:p>
            <a:r>
              <a:rPr lang="en-US" sz="2000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15 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Belleville, 2008                                           </a:t>
            </a:r>
            <a:r>
              <a:rPr lang="en-US" sz="2000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17 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Unverzagt et al, 2007</a:t>
            </a:r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59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Next steps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06563"/>
            <a:ext cx="8229600" cy="4449763"/>
          </a:xfrm>
        </p:spPr>
        <p:txBody>
          <a:bodyPr/>
          <a:lstStyle/>
          <a:p>
            <a:r>
              <a:rPr lang="en-US" sz="2800" dirty="0" smtClean="0"/>
              <a:t>Combined interventions were considered, but would have needed more preliminary data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Distributed versus massed training</a:t>
            </a:r>
          </a:p>
          <a:p>
            <a:pPr lvl="1"/>
            <a:r>
              <a:rPr lang="en-US" sz="2400" dirty="0" smtClean="0"/>
              <a:t>What are appropriate comparison groups?</a:t>
            </a:r>
          </a:p>
          <a:p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How ought strategy based interventions be combined with “restorative”</a:t>
            </a:r>
            <a:r>
              <a:rPr lang="en-US" sz="2800" baseline="30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18</a:t>
            </a:r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information processing interventions (e.g., working memory), physical exercise</a:t>
            </a:r>
            <a:r>
              <a:rPr lang="en-US" sz="2800" baseline="30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19</a:t>
            </a:r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, cognitive restructuring</a:t>
            </a:r>
            <a:r>
              <a:rPr lang="en-US" sz="2800" baseline="30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20</a:t>
            </a:r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, or pharmacology?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914400"/>
            <a:ext cx="8382000" cy="79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69913" indent="-569913">
              <a:spcAft>
                <a:spcPts val="1200"/>
              </a:spcAft>
              <a:buClr>
                <a:srgbClr val="11823A"/>
              </a:buClr>
              <a:defRPr/>
            </a:pPr>
            <a:r>
              <a:rPr lang="en-US" sz="4000" b="1" i="1" dirty="0" smtClean="0">
                <a:solidFill>
                  <a:srgbClr val="656464"/>
                </a:solidFill>
              </a:rPr>
              <a:t>Multi-component interventions</a:t>
            </a:r>
            <a:endParaRPr lang="en-US" sz="4000" b="1" i="1" dirty="0">
              <a:solidFill>
                <a:srgbClr val="65646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0960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18 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200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Sitzer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, </a:t>
            </a:r>
            <a:r>
              <a:rPr lang="en-US" sz="200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Twamley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&amp; </a:t>
            </a:r>
            <a:r>
              <a:rPr lang="en-US" sz="200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Jeste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, 2006                 </a:t>
            </a:r>
            <a:r>
              <a:rPr lang="en-US" sz="2000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20 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Hertzog &amp; </a:t>
            </a:r>
            <a:r>
              <a:rPr lang="en-US" sz="200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Dunlosky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, 2011</a:t>
            </a:r>
          </a:p>
          <a:p>
            <a:r>
              <a:rPr lang="en-US" sz="2000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19 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200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Colcombe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&amp; Kramer, 2003</a:t>
            </a:r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92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arsenal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37305462"/>
              </p:ext>
            </p:extLst>
          </p:nvPr>
        </p:nvGraphicFramePr>
        <p:xfrm>
          <a:off x="1524000" y="1803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3828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Next steps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4497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Over a 5 week period, participants in original training spent up to 900 minutes in training</a:t>
            </a:r>
          </a:p>
          <a:p>
            <a:pPr lvl="1">
              <a:spcAft>
                <a:spcPts val="0"/>
              </a:spcAft>
            </a:pPr>
            <a:r>
              <a:rPr lang="en-US" sz="2400" dirty="0" smtClean="0"/>
              <a:t>That represents just 1.8% of the available time during that period. </a:t>
            </a:r>
          </a:p>
          <a:p>
            <a:pPr lvl="1">
              <a:spcAft>
                <a:spcPts val="0"/>
              </a:spcAft>
            </a:pPr>
            <a:r>
              <a:rPr lang="en-US" sz="2400" dirty="0" smtClean="0"/>
              <a:t>Over the ten year period, even those who received booster spent just 003% of time in training</a:t>
            </a:r>
          </a:p>
          <a:p>
            <a:pPr>
              <a:spcAft>
                <a:spcPts val="0"/>
              </a:spcAft>
            </a:pPr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Education</a:t>
            </a:r>
            <a:r>
              <a:rPr lang="en-US" sz="2800" baseline="30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21</a:t>
            </a:r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, rehabilitation science</a:t>
            </a:r>
            <a:r>
              <a:rPr lang="en-US" sz="2800" baseline="30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22</a:t>
            </a:r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, and physical exercise science</a:t>
            </a:r>
            <a:r>
              <a:rPr lang="en-US" sz="2800" baseline="30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23</a:t>
            </a:r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all tell us that dosages must be continuous, ongoing, protracted, and embedded into everyday life</a:t>
            </a:r>
          </a:p>
          <a:p>
            <a:pPr>
              <a:spcAft>
                <a:spcPts val="0"/>
              </a:spcAft>
            </a:pPr>
            <a:r>
              <a:rPr lang="en-US" sz="2800" dirty="0" smtClean="0"/>
              <a:t>Optimal delivery mechanism?</a:t>
            </a:r>
            <a:endParaRPr lang="en-US" sz="28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777874"/>
            <a:ext cx="8382000" cy="79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69913" indent="-569913">
              <a:spcAft>
                <a:spcPts val="1200"/>
              </a:spcAft>
              <a:buClr>
                <a:srgbClr val="11823A"/>
              </a:buClr>
              <a:defRPr/>
            </a:pPr>
            <a:r>
              <a:rPr lang="en-US" sz="4000" b="1" i="1" dirty="0" smtClean="0">
                <a:solidFill>
                  <a:srgbClr val="656464"/>
                </a:solidFill>
              </a:rPr>
              <a:t>Increasing dosage</a:t>
            </a:r>
            <a:endParaRPr lang="en-US" sz="4000" b="1" i="1" dirty="0">
              <a:solidFill>
                <a:srgbClr val="65646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0960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21 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200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Ary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et al, 2010                                            </a:t>
            </a:r>
            <a:r>
              <a:rPr lang="en-US" sz="2000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23 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Paterson &amp; Warburton, 2010</a:t>
            </a:r>
          </a:p>
          <a:p>
            <a:r>
              <a:rPr lang="en-US" sz="2000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22 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Whyte &amp; Barrett, 2012</a:t>
            </a:r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4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Next steps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30363"/>
            <a:ext cx="8229600" cy="3856037"/>
          </a:xfrm>
        </p:spPr>
        <p:txBody>
          <a:bodyPr/>
          <a:lstStyle/>
          <a:p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It is tempting to use technology (internet, computer-based training programs</a:t>
            </a:r>
            <a:r>
              <a:rPr lang="en-US" sz="2800" baseline="30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24-27</a:t>
            </a:r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) and increasingly available platforms (computers, tablets) to deliver longer, more adaptive, more multi-component interventions</a:t>
            </a:r>
          </a:p>
          <a:p>
            <a:pPr lvl="1">
              <a:spcAft>
                <a:spcPts val="0"/>
              </a:spcAft>
            </a:pPr>
            <a:r>
              <a:rPr lang="en-US" sz="2400" dirty="0" smtClean="0"/>
              <a:t>Technology access issues</a:t>
            </a:r>
          </a:p>
          <a:p>
            <a:pPr lvl="1">
              <a:spcAft>
                <a:spcPts val="0"/>
              </a:spcAft>
            </a:pP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Appropriateness for cognitively frail elders?</a:t>
            </a:r>
          </a:p>
          <a:p>
            <a:pPr lvl="1">
              <a:spcAft>
                <a:spcPts val="0"/>
              </a:spcAft>
            </a:pPr>
            <a:r>
              <a:rPr lang="en-US" sz="2400" dirty="0" smtClean="0"/>
              <a:t>Same compliance issues as exercise interventions</a:t>
            </a:r>
          </a:p>
          <a:p>
            <a:pPr lvl="1">
              <a:spcAft>
                <a:spcPts val="0"/>
              </a:spcAft>
            </a:pP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Absence of evidence regarding transfer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838200"/>
            <a:ext cx="8382000" cy="79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69913" indent="-569913">
              <a:spcAft>
                <a:spcPts val="1200"/>
              </a:spcAft>
              <a:buClr>
                <a:srgbClr val="11823A"/>
              </a:buClr>
              <a:defRPr/>
            </a:pPr>
            <a:r>
              <a:rPr lang="en-US" sz="4000" b="1" i="1" dirty="0" smtClean="0">
                <a:solidFill>
                  <a:srgbClr val="656464"/>
                </a:solidFill>
              </a:rPr>
              <a:t>Tailored interventions</a:t>
            </a:r>
            <a:endParaRPr lang="en-US" sz="4000" b="1" i="1" dirty="0">
              <a:solidFill>
                <a:srgbClr val="65646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534561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24 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Lumosity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, http://www.lumosity.com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/</a:t>
            </a:r>
          </a:p>
          <a:p>
            <a:r>
              <a:rPr lang="en-US" sz="2000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25 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PositScience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, http://www.positscience.com/</a:t>
            </a:r>
          </a:p>
          <a:p>
            <a:r>
              <a:rPr lang="en-US" sz="2000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26 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Vigorous Mind, http://www.vigorousmind.com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/</a:t>
            </a:r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r>
              <a:rPr lang="en-US" sz="2000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27 </a:t>
            </a:r>
            <a:r>
              <a:rPr lang="en-US" sz="20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Cogmed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, http://www.cogmed.com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/</a:t>
            </a:r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16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Next steps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54163"/>
            <a:ext cx="8229600" cy="4449763"/>
          </a:xfrm>
        </p:spPr>
        <p:txBody>
          <a:bodyPr/>
          <a:lstStyle/>
          <a:p>
            <a:r>
              <a:rPr lang="en-US" sz="2800" i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Pre-training predictors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measures of structural integrity (e.g., volumes, white matter burden, cortical thickness of hippocampus/</a:t>
            </a:r>
            <a:r>
              <a:rPr lang="en-US" sz="2400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entorhinal</a:t>
            </a: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cortex) 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functional profile (DTI-tract integrity, patterns of activation at baseline to predict transfer</a:t>
            </a:r>
            <a:r>
              <a:rPr lang="en-US" sz="2400" baseline="30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28,29</a:t>
            </a:r>
            <a:endParaRPr lang="en-US" sz="24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2400" dirty="0" smtClean="0"/>
              <a:t>Genetic (e.g., APOE4, BDNF-expressivity)</a:t>
            </a:r>
          </a:p>
          <a:p>
            <a:r>
              <a:rPr lang="en-US" sz="2800" i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Pre-post assessment</a:t>
            </a:r>
          </a:p>
          <a:p>
            <a:pPr lvl="1"/>
            <a:r>
              <a:rPr lang="en-US" sz="2400" dirty="0" smtClean="0"/>
              <a:t>Changes in functional organization of tasks</a:t>
            </a:r>
            <a:endParaRPr lang="en-US" sz="28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762000"/>
            <a:ext cx="8382000" cy="79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69913" indent="-569913">
              <a:spcAft>
                <a:spcPts val="1200"/>
              </a:spcAft>
              <a:buClr>
                <a:srgbClr val="11823A"/>
              </a:buClr>
              <a:defRPr/>
            </a:pPr>
            <a:r>
              <a:rPr lang="en-US" sz="4000" b="1" i="1" dirty="0" smtClean="0">
                <a:solidFill>
                  <a:srgbClr val="656464"/>
                </a:solidFill>
              </a:rPr>
              <a:t>Biomarkers</a:t>
            </a:r>
            <a:endParaRPr lang="en-US" sz="4000" b="1" i="1" dirty="0">
              <a:solidFill>
                <a:srgbClr val="65646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0960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28 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200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Lustig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et al, 2009</a:t>
            </a:r>
          </a:p>
          <a:p>
            <a:r>
              <a:rPr lang="en-US" sz="2000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29 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200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Lustig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&amp; Reuter-Lorenz, 2012</a:t>
            </a:r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2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Next steps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38862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The goal of ACTIVE was </a:t>
            </a:r>
            <a:r>
              <a:rPr lang="en-US" sz="2800" i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always</a:t>
            </a:r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to training functional abilities / IADLs</a:t>
            </a:r>
          </a:p>
          <a:p>
            <a:pPr lvl="1">
              <a:spcAft>
                <a:spcPts val="0"/>
              </a:spcAft>
            </a:pP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The original RFA insisted that training be done at the </a:t>
            </a:r>
            <a:r>
              <a:rPr lang="en-US" sz="2400" i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cognitive</a:t>
            </a: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level, but that seems at odds with the long-understood problem of </a:t>
            </a:r>
            <a:r>
              <a:rPr lang="en-US" sz="2400" i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specificity of training</a:t>
            </a:r>
          </a:p>
          <a:p>
            <a:pPr lvl="1">
              <a:spcAft>
                <a:spcPts val="0"/>
              </a:spcAft>
            </a:pPr>
            <a:r>
              <a:rPr lang="en-US" sz="2400" dirty="0" smtClean="0"/>
              <a:t>Implications for follow-up timing?</a:t>
            </a:r>
            <a:endParaRPr lang="en-US" sz="24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lvl="1">
              <a:spcAft>
                <a:spcPts val="0"/>
              </a:spcAft>
            </a:pPr>
            <a:r>
              <a:rPr lang="en-US" sz="2400" dirty="0"/>
              <a:t>Even recent promising basic interventions (working </a:t>
            </a:r>
            <a:r>
              <a:rPr lang="en-US" sz="2400" dirty="0" smtClean="0"/>
              <a:t>memory</a:t>
            </a:r>
            <a:r>
              <a:rPr lang="en-US" sz="2400" baseline="30000" dirty="0" smtClean="0"/>
              <a:t>30-32</a:t>
            </a:r>
            <a:r>
              <a:rPr lang="en-US" sz="2400" dirty="0" smtClean="0"/>
              <a:t>, </a:t>
            </a:r>
            <a:r>
              <a:rPr lang="en-US" sz="2400" dirty="0"/>
              <a:t>dual task) do not show benefits at the level of complex everyday tasks</a:t>
            </a:r>
          </a:p>
          <a:p>
            <a:pPr lvl="1">
              <a:spcAft>
                <a:spcPts val="0"/>
              </a:spcAft>
            </a:pPr>
            <a:r>
              <a:rPr lang="en-US" sz="2400" dirty="0" smtClean="0"/>
              <a:t>Need direct interventions at the IADL level?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1112837"/>
            <a:ext cx="8382000" cy="79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69913" indent="-569913">
              <a:spcAft>
                <a:spcPts val="1200"/>
              </a:spcAft>
              <a:buClr>
                <a:srgbClr val="11823A"/>
              </a:buClr>
              <a:defRPr/>
            </a:pPr>
            <a:r>
              <a:rPr lang="en-US" sz="4000" b="1" i="1" dirty="0" smtClean="0">
                <a:solidFill>
                  <a:srgbClr val="656464"/>
                </a:solidFill>
              </a:rPr>
              <a:t>Reflecting on endpoints and training</a:t>
            </a:r>
            <a:endParaRPr lang="en-US" sz="4000" b="1" i="1" dirty="0">
              <a:solidFill>
                <a:srgbClr val="65646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0960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30 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200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Klingbert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, 2010                                           </a:t>
            </a:r>
            <a:r>
              <a:rPr lang="en-US" sz="2000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32 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Colom et al, 2013</a:t>
            </a:r>
          </a:p>
          <a:p>
            <a:r>
              <a:rPr lang="en-US" sz="2000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31 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200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Jaeggi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et al, 2010</a:t>
            </a:r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62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Take home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38862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In a diverse (26% African American) population of elders aged 65+, training effects can last up to ten years! This is with as little as 10-18 sessions</a:t>
            </a:r>
          </a:p>
          <a:p>
            <a:pPr>
              <a:spcAft>
                <a:spcPts val="0"/>
              </a:spcAft>
            </a:pPr>
            <a:r>
              <a:rPr lang="en-US" sz="2800" dirty="0" smtClean="0"/>
              <a:t>Secondary benefits are seen in terms of </a:t>
            </a:r>
          </a:p>
          <a:p>
            <a:pPr lvl="1">
              <a:spcAft>
                <a:spcPts val="0"/>
              </a:spcAft>
            </a:pPr>
            <a:r>
              <a:rPr lang="en-US" sz="2400" dirty="0" smtClean="0"/>
              <a:t>health related quality of life/affect/control (up to 5 years later), </a:t>
            </a:r>
          </a:p>
          <a:p>
            <a:pPr lvl="1">
              <a:spcAft>
                <a:spcPts val="0"/>
              </a:spcAft>
            </a:pPr>
            <a:r>
              <a:rPr lang="en-US" sz="2400" dirty="0" smtClean="0"/>
              <a:t>performance-based tasks of daily living (in people receiving “booster” training, up to 5 years later) </a:t>
            </a:r>
          </a:p>
          <a:p>
            <a:pPr lvl="1">
              <a:spcAft>
                <a:spcPts val="0"/>
              </a:spcAft>
            </a:pPr>
            <a:r>
              <a:rPr lang="en-US" sz="2400" dirty="0" smtClean="0"/>
              <a:t>self-reported daily limitations of activity (up to 10 years later), </a:t>
            </a:r>
          </a:p>
          <a:p>
            <a:pPr lvl="1">
              <a:spcAft>
                <a:spcPts val="0"/>
              </a:spcAft>
            </a:pPr>
            <a:r>
              <a:rPr lang="en-US" sz="2400" dirty="0" smtClean="0"/>
              <a:t>driving/crash risk (up to 10 years later)</a:t>
            </a:r>
          </a:p>
          <a:p>
            <a:pPr>
              <a:spcAft>
                <a:spcPts val="0"/>
              </a:spcAft>
            </a:pPr>
            <a:r>
              <a:rPr lang="en-US" sz="2800" dirty="0" smtClean="0"/>
              <a:t>Next steps are to better understand the mechanisms, increase the dosage, explore combinations of treatments</a:t>
            </a:r>
          </a:p>
        </p:txBody>
      </p:sp>
    </p:spTree>
    <p:extLst>
      <p:ext uri="{BB962C8B-B14F-4D97-AF65-F5344CB8AC3E}">
        <p14:creationId xmlns:p14="http://schemas.microsoft.com/office/powerpoint/2010/main" val="4071317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8229600" cy="147002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Methodological Challenges </a:t>
            </a:r>
            <a:br>
              <a:rPr lang="en-US" sz="4000" b="1" dirty="0" smtClean="0"/>
            </a:br>
            <a:r>
              <a:rPr lang="en-US" sz="4000" b="1" dirty="0" smtClean="0"/>
              <a:t>and Lessons Learned</a:t>
            </a:r>
            <a:endParaRPr lang="en-US" sz="4000" i="1" dirty="0" smtClean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95400" y="2438400"/>
            <a:ext cx="6934200" cy="1219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b="1" i="1" dirty="0" smtClean="0"/>
              <a:t>Presenters:  </a:t>
            </a:r>
            <a:r>
              <a:rPr lang="en-US" sz="28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Michael Marsiske, PhD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Sherry Willis, PhD</a:t>
            </a:r>
          </a:p>
          <a:p>
            <a:pPr>
              <a:spcBef>
                <a:spcPts val="0"/>
              </a:spcBef>
            </a:pPr>
            <a:endParaRPr lang="en-US" sz="2800" b="1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i="1" dirty="0" smtClean="0"/>
              <a:t>Supported By: </a:t>
            </a:r>
            <a:r>
              <a:rPr lang="en-US" sz="2400" b="1" dirty="0" smtClean="0"/>
              <a:t>U01 AG14263, U01 AG14276</a:t>
            </a:r>
            <a:endParaRPr lang="en-US" sz="2400" b="1" dirty="0"/>
          </a:p>
        </p:txBody>
      </p:sp>
      <p:pic>
        <p:nvPicPr>
          <p:cNvPr id="11" name="Picture 10" descr="logo-nin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5077" y="6019800"/>
            <a:ext cx="1775323" cy="586419"/>
          </a:xfrm>
          <a:prstGeom prst="rect">
            <a:avLst/>
          </a:prstGeom>
        </p:spPr>
      </p:pic>
      <p:pic>
        <p:nvPicPr>
          <p:cNvPr id="12" name="Picture 11" descr="header_n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0017" y="6096000"/>
            <a:ext cx="2385783" cy="498208"/>
          </a:xfrm>
          <a:prstGeom prst="rect">
            <a:avLst/>
          </a:prstGeom>
        </p:spPr>
      </p:pic>
      <p:pic>
        <p:nvPicPr>
          <p:cNvPr id="10" name="Picture 9" descr="Active Logo Tra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4724400"/>
            <a:ext cx="2963918" cy="938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ACTIVE Steering Committee</a:t>
            </a:r>
            <a:endParaRPr lang="en-US" sz="40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1112837"/>
            <a:ext cx="8382000" cy="79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69913" marR="0" lvl="0" indent="-5699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304800" y="1219200"/>
            <a:ext cx="4191000" cy="541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tabLst/>
              <a:defRPr/>
            </a:pPr>
            <a:r>
              <a:rPr lang="en-US" sz="2400" b="1" i="1" dirty="0" smtClean="0">
                <a:solidFill>
                  <a:schemeClr val="accent2"/>
                </a:solidFill>
              </a:rPr>
              <a:t>University of Alabama-Birmingham  </a:t>
            </a:r>
            <a:br>
              <a:rPr lang="en-US" sz="2400" b="1" i="1" dirty="0" smtClean="0">
                <a:solidFill>
                  <a:schemeClr val="accent2"/>
                </a:solidFill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Karlene Ball PhD</a:t>
            </a:r>
          </a:p>
          <a:p>
            <a:pPr lvl="0">
              <a:spcAft>
                <a:spcPts val="1200"/>
              </a:spcAft>
              <a:buClr>
                <a:schemeClr val="bg1"/>
              </a:buClr>
              <a:buSzPct val="100000"/>
              <a:defRPr/>
            </a:pPr>
            <a:r>
              <a:rPr lang="en-US" sz="2400" b="1" i="1" dirty="0" smtClean="0">
                <a:solidFill>
                  <a:schemeClr val="accent2"/>
                </a:solidFill>
              </a:rPr>
              <a:t>Hebrew SeniorLife Boston</a:t>
            </a:r>
            <a:br>
              <a:rPr lang="en-US" sz="2400" b="1" i="1" dirty="0" smtClean="0">
                <a:solidFill>
                  <a:schemeClr val="accent2"/>
                </a:solidFill>
              </a:rPr>
            </a:br>
            <a:r>
              <a:rPr lang="en-US" sz="20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John Morris PhD</a:t>
            </a:r>
            <a:br>
              <a:rPr lang="en-US" sz="20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en-US" sz="20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Richard Jones ScD</a:t>
            </a:r>
          </a:p>
          <a:p>
            <a:pPr>
              <a:spcAft>
                <a:spcPts val="1200"/>
              </a:spcAft>
              <a:buClr>
                <a:schemeClr val="bg1"/>
              </a:buClr>
              <a:buSzPct val="100000"/>
              <a:defRPr/>
            </a:pPr>
            <a:r>
              <a:rPr lang="en-US" sz="2400" b="1" i="1" dirty="0" smtClean="0">
                <a:solidFill>
                  <a:schemeClr val="accent2"/>
                </a:solidFill>
              </a:rPr>
              <a:t>Indiana University</a:t>
            </a:r>
            <a:br>
              <a:rPr lang="en-US" sz="2400" b="1" i="1" dirty="0" smtClean="0">
                <a:solidFill>
                  <a:schemeClr val="accent2"/>
                </a:solidFill>
              </a:rPr>
            </a:br>
            <a:r>
              <a:rPr lang="en-US" sz="20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Fredrick Unverzagt PhD</a:t>
            </a:r>
          </a:p>
          <a:p>
            <a:pPr lvl="0">
              <a:spcAft>
                <a:spcPts val="1200"/>
              </a:spcAft>
              <a:buClr>
                <a:schemeClr val="bg1"/>
              </a:buClr>
              <a:buSzPct val="100000"/>
              <a:defRPr/>
            </a:pPr>
            <a:r>
              <a:rPr lang="en-US" sz="2400" b="1" i="1" dirty="0" smtClean="0">
                <a:solidFill>
                  <a:schemeClr val="accent2"/>
                </a:solidFill>
              </a:rPr>
              <a:t>Johns Hopkins University</a:t>
            </a:r>
            <a:br>
              <a:rPr lang="en-US" sz="2400" b="1" i="1" dirty="0" smtClean="0">
                <a:solidFill>
                  <a:schemeClr val="accent2"/>
                </a:solidFill>
              </a:rPr>
            </a:br>
            <a:r>
              <a:rPr lang="en-US" sz="20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George Rebok PhD</a:t>
            </a:r>
          </a:p>
          <a:p>
            <a:pPr>
              <a:spcAft>
                <a:spcPts val="1200"/>
              </a:spcAft>
              <a:buClr>
                <a:schemeClr val="bg1"/>
              </a:buClr>
              <a:buSzPct val="100000"/>
            </a:pPr>
            <a:r>
              <a:rPr lang="en-US" sz="2400" b="1" i="1" dirty="0" smtClean="0">
                <a:solidFill>
                  <a:schemeClr val="accent2"/>
                </a:solidFill>
              </a:rPr>
              <a:t>Pennsylvania State University</a:t>
            </a:r>
            <a:br>
              <a:rPr lang="en-US" sz="2400" b="1" i="1" dirty="0" smtClean="0">
                <a:solidFill>
                  <a:schemeClr val="accent2"/>
                </a:solidFill>
              </a:rPr>
            </a:br>
            <a:r>
              <a:rPr lang="en-US" sz="20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Sherry Willis PhD</a:t>
            </a:r>
          </a:p>
          <a:p>
            <a:pPr>
              <a:spcAft>
                <a:spcPts val="120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4419600" y="1219200"/>
            <a:ext cx="4495800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1200"/>
              </a:spcAft>
              <a:buClr>
                <a:schemeClr val="bg1"/>
              </a:buClr>
              <a:buSzPct val="100000"/>
              <a:defRPr/>
            </a:pPr>
            <a:r>
              <a:rPr lang="en-US" sz="2400" b="1" i="1" dirty="0" smtClean="0">
                <a:solidFill>
                  <a:schemeClr val="accent2"/>
                </a:solidFill>
              </a:rPr>
              <a:t>University of Florida/Wayne State University</a:t>
            </a:r>
            <a:br>
              <a:rPr lang="en-US" sz="2400" b="1" i="1" dirty="0" smtClean="0">
                <a:solidFill>
                  <a:schemeClr val="accent2"/>
                </a:solidFill>
              </a:rPr>
            </a:br>
            <a:r>
              <a:rPr lang="en-US" sz="20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Michael Marsiske PhD</a:t>
            </a:r>
          </a:p>
          <a:p>
            <a:pPr>
              <a:spcAft>
                <a:spcPts val="1200"/>
              </a:spcAft>
              <a:buClr>
                <a:schemeClr val="bg1"/>
              </a:buClr>
              <a:buSzPct val="100000"/>
              <a:defRPr/>
            </a:pPr>
            <a:r>
              <a:rPr lang="en-US" sz="2400" b="1" i="1" dirty="0" smtClean="0">
                <a:solidFill>
                  <a:schemeClr val="accent2"/>
                </a:solidFill>
              </a:rPr>
              <a:t>New England Research Institutes, Coordinating Center</a:t>
            </a:r>
            <a:br>
              <a:rPr lang="en-US" sz="2400" b="1" i="1" dirty="0" smtClean="0">
                <a:solidFill>
                  <a:schemeClr val="accent2"/>
                </a:solidFill>
              </a:rPr>
            </a:br>
            <a:r>
              <a:rPr lang="en-US" sz="20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Sharon Tennstedt PhD</a:t>
            </a:r>
            <a:endParaRPr lang="en-US" sz="2400" b="1" i="1" dirty="0" smtClean="0">
              <a:solidFill>
                <a:schemeClr val="accent2"/>
              </a:solidFill>
            </a:endParaRPr>
          </a:p>
          <a:p>
            <a:pPr>
              <a:spcAft>
                <a:spcPts val="1200"/>
              </a:spcAft>
              <a:buClr>
                <a:schemeClr val="bg1"/>
              </a:buClr>
              <a:buSzPct val="100000"/>
              <a:defRPr/>
            </a:pPr>
            <a:r>
              <a:rPr lang="en-US" sz="2400" b="1" i="1" dirty="0" smtClean="0">
                <a:solidFill>
                  <a:schemeClr val="accent2"/>
                </a:solidFill>
              </a:rPr>
              <a:t>National Institute on Aging</a:t>
            </a:r>
            <a:br>
              <a:rPr lang="en-US" sz="2400" b="1" i="1" dirty="0" smtClean="0">
                <a:solidFill>
                  <a:schemeClr val="accent2"/>
                </a:solidFill>
              </a:rPr>
            </a:br>
            <a:r>
              <a:rPr lang="en-US" sz="20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Jonathan King PhD</a:t>
            </a:r>
          </a:p>
          <a:p>
            <a:pPr>
              <a:spcAft>
                <a:spcPts val="1200"/>
              </a:spcAft>
              <a:buClr>
                <a:schemeClr val="bg1"/>
              </a:buClr>
              <a:buSzPct val="100000"/>
              <a:defRPr/>
            </a:pPr>
            <a:r>
              <a:rPr lang="en-US" sz="2400" b="1" i="1" dirty="0" smtClean="0">
                <a:solidFill>
                  <a:schemeClr val="accent2"/>
                </a:solidFill>
              </a:rPr>
              <a:t>National Institute of Nursing Research </a:t>
            </a:r>
            <a:br>
              <a:rPr lang="en-US" sz="2400" b="1" i="1" dirty="0" smtClean="0">
                <a:solidFill>
                  <a:schemeClr val="accent2"/>
                </a:solidFill>
              </a:rPr>
            </a:br>
            <a:r>
              <a:rPr lang="en-US" sz="20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Susan </a:t>
            </a:r>
            <a:r>
              <a:rPr lang="en-US" sz="2000" b="1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Marden</a:t>
            </a:r>
            <a:r>
              <a:rPr lang="en-US" sz="20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PhD</a:t>
            </a:r>
          </a:p>
        </p:txBody>
      </p:sp>
    </p:spTree>
    <p:extLst>
      <p:ext uri="{BB962C8B-B14F-4D97-AF65-F5344CB8AC3E}">
        <p14:creationId xmlns:p14="http://schemas.microsoft.com/office/powerpoint/2010/main" val="14795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9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0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11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2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3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14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15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16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18.xml><?xml version="1.0" encoding="utf-8"?>
<a:theme xmlns:a="http://schemas.openxmlformats.org/drawingml/2006/main" name="17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18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0.xml><?xml version="1.0" encoding="utf-8"?>
<a:theme xmlns:a="http://schemas.openxmlformats.org/drawingml/2006/main" name="19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1.xml><?xml version="1.0" encoding="utf-8"?>
<a:theme xmlns:a="http://schemas.openxmlformats.org/drawingml/2006/main" name="20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2.xml><?xml version="1.0" encoding="utf-8"?>
<a:theme xmlns:a="http://schemas.openxmlformats.org/drawingml/2006/main" name="21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3.xml><?xml version="1.0" encoding="utf-8"?>
<a:theme xmlns:a="http://schemas.openxmlformats.org/drawingml/2006/main" name="22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4.xml><?xml version="1.0" encoding="utf-8"?>
<a:theme xmlns:a="http://schemas.openxmlformats.org/drawingml/2006/main" name="23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5.xml><?xml version="1.0" encoding="utf-8"?>
<a:theme xmlns:a="http://schemas.openxmlformats.org/drawingml/2006/main" name="24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6.xml><?xml version="1.0" encoding="utf-8"?>
<a:theme xmlns:a="http://schemas.openxmlformats.org/drawingml/2006/main" name="25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7.xml><?xml version="1.0" encoding="utf-8"?>
<a:theme xmlns:a="http://schemas.openxmlformats.org/drawingml/2006/main" name="26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8.xml><?xml version="1.0" encoding="utf-8"?>
<a:theme xmlns:a="http://schemas.openxmlformats.org/drawingml/2006/main" name="27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9.xml><?xml version="1.0" encoding="utf-8"?>
<a:theme xmlns:a="http://schemas.openxmlformats.org/drawingml/2006/main" name="28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30.xml><?xml version="1.0" encoding="utf-8"?>
<a:theme xmlns:a="http://schemas.openxmlformats.org/drawingml/2006/main" name="29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31.xml><?xml version="1.0" encoding="utf-8"?>
<a:theme xmlns:a="http://schemas.openxmlformats.org/drawingml/2006/main" name="30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32.xml><?xml version="1.0" encoding="utf-8"?>
<a:theme xmlns:a="http://schemas.openxmlformats.org/drawingml/2006/main" name="31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33.xml><?xml version="1.0" encoding="utf-8"?>
<a:theme xmlns:a="http://schemas.openxmlformats.org/drawingml/2006/main" name="32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34.xml><?xml version="1.0" encoding="utf-8"?>
<a:theme xmlns:a="http://schemas.openxmlformats.org/drawingml/2006/main" name="33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35.xml><?xml version="1.0" encoding="utf-8"?>
<a:theme xmlns:a="http://schemas.openxmlformats.org/drawingml/2006/main" name="34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36.xml><?xml version="1.0" encoding="utf-8"?>
<a:theme xmlns:a="http://schemas.openxmlformats.org/drawingml/2006/main" name="35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37.xml><?xml version="1.0" encoding="utf-8"?>
<a:theme xmlns:a="http://schemas.openxmlformats.org/drawingml/2006/main" name="36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38.xml><?xml version="1.0" encoding="utf-8"?>
<a:theme xmlns:a="http://schemas.openxmlformats.org/drawingml/2006/main" name="37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39.xml><?xml version="1.0" encoding="utf-8"?>
<a:theme xmlns:a="http://schemas.openxmlformats.org/drawingml/2006/main" name="38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40.xml><?xml version="1.0" encoding="utf-8"?>
<a:theme xmlns:a="http://schemas.openxmlformats.org/drawingml/2006/main" name="39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41.xml><?xml version="1.0" encoding="utf-8"?>
<a:theme xmlns:a="http://schemas.openxmlformats.org/drawingml/2006/main" name="40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42.xml><?xml version="1.0" encoding="utf-8"?>
<a:theme xmlns:a="http://schemas.openxmlformats.org/drawingml/2006/main" name="41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43.xml><?xml version="1.0" encoding="utf-8"?>
<a:theme xmlns:a="http://schemas.openxmlformats.org/drawingml/2006/main" name="42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44.xml><?xml version="1.0" encoding="utf-8"?>
<a:theme xmlns:a="http://schemas.openxmlformats.org/drawingml/2006/main" name="43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45.xml><?xml version="1.0" encoding="utf-8"?>
<a:theme xmlns:a="http://schemas.openxmlformats.org/drawingml/2006/main" name="44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46.xml><?xml version="1.0" encoding="utf-8"?>
<a:theme xmlns:a="http://schemas.openxmlformats.org/drawingml/2006/main" name="45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47.xml><?xml version="1.0" encoding="utf-8"?>
<a:theme xmlns:a="http://schemas.openxmlformats.org/drawingml/2006/main" name="46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48.xml><?xml version="1.0" encoding="utf-8"?>
<a:theme xmlns:a="http://schemas.openxmlformats.org/drawingml/2006/main" name="47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49.xml><?xml version="1.0" encoding="utf-8"?>
<a:theme xmlns:a="http://schemas.openxmlformats.org/drawingml/2006/main" name="48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50.xml><?xml version="1.0" encoding="utf-8"?>
<a:theme xmlns:a="http://schemas.openxmlformats.org/drawingml/2006/main" name="49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51.xml><?xml version="1.0" encoding="utf-8"?>
<a:theme xmlns:a="http://schemas.openxmlformats.org/drawingml/2006/main" name="50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52.xml><?xml version="1.0" encoding="utf-8"?>
<a:theme xmlns:a="http://schemas.openxmlformats.org/drawingml/2006/main" name="51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53.xml><?xml version="1.0" encoding="utf-8"?>
<a:theme xmlns:a="http://schemas.openxmlformats.org/drawingml/2006/main" name="52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54.xml><?xml version="1.0" encoding="utf-8"?>
<a:theme xmlns:a="http://schemas.openxmlformats.org/drawingml/2006/main" name="53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55.xml><?xml version="1.0" encoding="utf-8"?>
<a:theme xmlns:a="http://schemas.openxmlformats.org/drawingml/2006/main" name="54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56.xml><?xml version="1.0" encoding="utf-8"?>
<a:theme xmlns:a="http://schemas.openxmlformats.org/drawingml/2006/main" name="55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57.xml><?xml version="1.0" encoding="utf-8"?>
<a:theme xmlns:a="http://schemas.openxmlformats.org/drawingml/2006/main" name="56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58.xml><?xml version="1.0" encoding="utf-8"?>
<a:theme xmlns:a="http://schemas.openxmlformats.org/drawingml/2006/main" name="57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59.xml><?xml version="1.0" encoding="utf-8"?>
<a:theme xmlns:a="http://schemas.openxmlformats.org/drawingml/2006/main" name="58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60.xml><?xml version="1.0" encoding="utf-8"?>
<a:theme xmlns:a="http://schemas.openxmlformats.org/drawingml/2006/main" name="59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61.xml><?xml version="1.0" encoding="utf-8"?>
<a:theme xmlns:a="http://schemas.openxmlformats.org/drawingml/2006/main" name="60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62.xml><?xml version="1.0" encoding="utf-8"?>
<a:theme xmlns:a="http://schemas.openxmlformats.org/drawingml/2006/main" name="61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63.xml><?xml version="1.0" encoding="utf-8"?>
<a:theme xmlns:a="http://schemas.openxmlformats.org/drawingml/2006/main" name="62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64.xml><?xml version="1.0" encoding="utf-8"?>
<a:theme xmlns:a="http://schemas.openxmlformats.org/drawingml/2006/main" name="63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65.xml><?xml version="1.0" encoding="utf-8"?>
<a:theme xmlns:a="http://schemas.openxmlformats.org/drawingml/2006/main" name="64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66.xml><?xml version="1.0" encoding="utf-8"?>
<a:theme xmlns:a="http://schemas.openxmlformats.org/drawingml/2006/main" name="65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67.xml><?xml version="1.0" encoding="utf-8"?>
<a:theme xmlns:a="http://schemas.openxmlformats.org/drawingml/2006/main" name="66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68.xml><?xml version="1.0" encoding="utf-8"?>
<a:theme xmlns:a="http://schemas.openxmlformats.org/drawingml/2006/main" name="67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69.xml><?xml version="1.0" encoding="utf-8"?>
<a:theme xmlns:a="http://schemas.openxmlformats.org/drawingml/2006/main" name="68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6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70.xml><?xml version="1.0" encoding="utf-8"?>
<a:theme xmlns:a="http://schemas.openxmlformats.org/drawingml/2006/main" name="69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71.xml><?xml version="1.0" encoding="utf-8"?>
<a:theme xmlns:a="http://schemas.openxmlformats.org/drawingml/2006/main" name="70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72.xml><?xml version="1.0" encoding="utf-8"?>
<a:theme xmlns:a="http://schemas.openxmlformats.org/drawingml/2006/main" name="71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73.xml><?xml version="1.0" encoding="utf-8"?>
<a:theme xmlns:a="http://schemas.openxmlformats.org/drawingml/2006/main" name="72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74.xml><?xml version="1.0" encoding="utf-8"?>
<a:theme xmlns:a="http://schemas.openxmlformats.org/drawingml/2006/main" name="73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75.xml><?xml version="1.0" encoding="utf-8"?>
<a:theme xmlns:a="http://schemas.openxmlformats.org/drawingml/2006/main" name="74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76.xml><?xml version="1.0" encoding="utf-8"?>
<a:theme xmlns:a="http://schemas.openxmlformats.org/drawingml/2006/main" name="75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77.xml><?xml version="1.0" encoding="utf-8"?>
<a:theme xmlns:a="http://schemas.openxmlformats.org/drawingml/2006/main" name="76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78.xml><?xml version="1.0" encoding="utf-8"?>
<a:theme xmlns:a="http://schemas.openxmlformats.org/drawingml/2006/main" name="77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79.xml><?xml version="1.0" encoding="utf-8"?>
<a:theme xmlns:a="http://schemas.openxmlformats.org/drawingml/2006/main" name="78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7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80.xml><?xml version="1.0" encoding="utf-8"?>
<a:theme xmlns:a="http://schemas.openxmlformats.org/drawingml/2006/main" name="79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81.xml><?xml version="1.0" encoding="utf-8"?>
<a:theme xmlns:a="http://schemas.openxmlformats.org/drawingml/2006/main" name="80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82.xml><?xml version="1.0" encoding="utf-8"?>
<a:theme xmlns:a="http://schemas.openxmlformats.org/drawingml/2006/main" name="81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83.xml><?xml version="1.0" encoding="utf-8"?>
<a:theme xmlns:a="http://schemas.openxmlformats.org/drawingml/2006/main" name="82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84.xml><?xml version="1.0" encoding="utf-8"?>
<a:theme xmlns:a="http://schemas.openxmlformats.org/drawingml/2006/main" name="83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85.xml><?xml version="1.0" encoding="utf-8"?>
<a:theme xmlns:a="http://schemas.openxmlformats.org/drawingml/2006/main" name="84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86.xml><?xml version="1.0" encoding="utf-8"?>
<a:theme xmlns:a="http://schemas.openxmlformats.org/drawingml/2006/main" name="85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87.xml><?xml version="1.0" encoding="utf-8"?>
<a:theme xmlns:a="http://schemas.openxmlformats.org/drawingml/2006/main" name="86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88.xml><?xml version="1.0" encoding="utf-8"?>
<a:theme xmlns:a="http://schemas.openxmlformats.org/drawingml/2006/main" name="Office Theme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9.xml><?xml version="1.0" encoding="utf-8"?>
<a:theme xmlns:a="http://schemas.openxmlformats.org/drawingml/2006/main" name="1_Office Theme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90.xml><?xml version="1.0" encoding="utf-8"?>
<a:theme xmlns:a="http://schemas.openxmlformats.org/drawingml/2006/main" name="2_Office Theme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1.xml><?xml version="1.0" encoding="utf-8"?>
<a:theme xmlns:a="http://schemas.openxmlformats.org/drawingml/2006/main" name="3_Office Theme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2.xml><?xml version="1.0" encoding="utf-8"?>
<a:theme xmlns:a="http://schemas.openxmlformats.org/drawingml/2006/main" name="4_Office Theme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3.xml><?xml version="1.0" encoding="utf-8"?>
<a:theme xmlns:a="http://schemas.openxmlformats.org/drawingml/2006/main" name="5_Office Theme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4.xml><?xml version="1.0" encoding="utf-8"?>
<a:theme xmlns:a="http://schemas.openxmlformats.org/drawingml/2006/main" name="6_Office Theme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tocol xmlns="f8b4041c-21bc-4a3a-a732-acdb6ab73d59" xsi:nil="true"/>
    <Document_x0020_Classification xmlns="f8b4041c-21bc-4a3a-a732-acdb6ab73d59">84</Document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owerPoint Template" ma:contentTypeID="0x0101007B5C10798E87FB49A45351BA638A2464008FCFF9FB23D23741AB1D5DEC2E52D7DF" ma:contentTypeVersion="33" ma:contentTypeDescription="" ma:contentTypeScope="" ma:versionID="289ebba74ac460ab677a246f1724832c">
  <xsd:schema xmlns:xsd="http://www.w3.org/2001/XMLSchema" xmlns:xs="http://www.w3.org/2001/XMLSchema" xmlns:p="http://schemas.microsoft.com/office/2006/metadata/properties" xmlns:ns3="f8b4041c-21bc-4a3a-a732-acdb6ab73d59" targetNamespace="http://schemas.microsoft.com/office/2006/metadata/properties" ma:root="true" ma:fieldsID="574bd34f22082abb74e5fb31d01f3893" ns3:_="">
    <xsd:import namespace="f8b4041c-21bc-4a3a-a732-acdb6ab73d59"/>
    <xsd:element name="properties">
      <xsd:complexType>
        <xsd:sequence>
          <xsd:element name="documentManagement">
            <xsd:complexType>
              <xsd:all>
                <xsd:element ref="ns3:Document_x0020_Classification" minOccurs="0"/>
                <xsd:element ref="ns3:Protoco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b4041c-21bc-4a3a-a732-acdb6ab73d59" elementFormDefault="qualified">
    <xsd:import namespace="http://schemas.microsoft.com/office/2006/documentManagement/types"/>
    <xsd:import namespace="http://schemas.microsoft.com/office/infopath/2007/PartnerControls"/>
    <xsd:element name="Document_x0020_Classification" ma:index="9" nillable="true" ma:displayName="Document Classification" ma:list="{b9f794b5-959f-4d31-a525-65a6acd4a41e}" ma:internalName="Document_x0020_Classification" ma:showField="Title">
      <xsd:simpleType>
        <xsd:restriction base="dms:Lookup"/>
      </xsd:simpleType>
    </xsd:element>
    <xsd:element name="Protocol" ma:index="10" nillable="true" ma:displayName="Protocol" ma:list="{bdb5e53b-c1aa-47ae-96fe-4a6abde5376d}" ma:internalName="Protocol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Note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CE57C3-085F-45DF-90C7-6CD1A3B34A66}">
  <ds:schemaRefs>
    <ds:schemaRef ds:uri="f8b4041c-21bc-4a3a-a732-acdb6ab73d59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21ED3D7-ED73-4AB2-BA8C-1681D63AD8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482167-7A4E-4D33-8DEB-DE5C1B8EDA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b4041c-21bc-4a3a-a732-acdb6ab73d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9039</TotalTime>
  <Words>3774</Words>
  <Application>Microsoft Macintosh PowerPoint</Application>
  <PresentationFormat>On-screen Show (4:3)</PresentationFormat>
  <Paragraphs>516</Paragraphs>
  <Slides>78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94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173" baseType="lpstr"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16_Custom Design</vt:lpstr>
      <vt:lpstr>17_Custom Design</vt:lpstr>
      <vt:lpstr>18_Custom Design</vt:lpstr>
      <vt:lpstr>19_Custom Design</vt:lpstr>
      <vt:lpstr>20_Custom Design</vt:lpstr>
      <vt:lpstr>21_Custom Design</vt:lpstr>
      <vt:lpstr>22_Custom Design</vt:lpstr>
      <vt:lpstr>23_Custom Design</vt:lpstr>
      <vt:lpstr>24_Custom Design</vt:lpstr>
      <vt:lpstr>25_Custom Design</vt:lpstr>
      <vt:lpstr>26_Custom Design</vt:lpstr>
      <vt:lpstr>27_Custom Design</vt:lpstr>
      <vt:lpstr>28_Custom Design</vt:lpstr>
      <vt:lpstr>29_Custom Design</vt:lpstr>
      <vt:lpstr>30_Custom Design</vt:lpstr>
      <vt:lpstr>31_Custom Design</vt:lpstr>
      <vt:lpstr>32_Custom Design</vt:lpstr>
      <vt:lpstr>33_Custom Design</vt:lpstr>
      <vt:lpstr>34_Custom Design</vt:lpstr>
      <vt:lpstr>35_Custom Design</vt:lpstr>
      <vt:lpstr>36_Custom Design</vt:lpstr>
      <vt:lpstr>37_Custom Design</vt:lpstr>
      <vt:lpstr>38_Custom Design</vt:lpstr>
      <vt:lpstr>39_Custom Design</vt:lpstr>
      <vt:lpstr>40_Custom Design</vt:lpstr>
      <vt:lpstr>41_Custom Design</vt:lpstr>
      <vt:lpstr>42_Custom Design</vt:lpstr>
      <vt:lpstr>43_Custom Design</vt:lpstr>
      <vt:lpstr>44_Custom Design</vt:lpstr>
      <vt:lpstr>45_Custom Design</vt:lpstr>
      <vt:lpstr>46_Custom Design</vt:lpstr>
      <vt:lpstr>47_Custom Design</vt:lpstr>
      <vt:lpstr>48_Custom Design</vt:lpstr>
      <vt:lpstr>49_Custom Design</vt:lpstr>
      <vt:lpstr>50_Custom Design</vt:lpstr>
      <vt:lpstr>51_Custom Design</vt:lpstr>
      <vt:lpstr>52_Custom Design</vt:lpstr>
      <vt:lpstr>53_Custom Design</vt:lpstr>
      <vt:lpstr>54_Custom Design</vt:lpstr>
      <vt:lpstr>55_Custom Design</vt:lpstr>
      <vt:lpstr>56_Custom Design</vt:lpstr>
      <vt:lpstr>57_Custom Design</vt:lpstr>
      <vt:lpstr>58_Custom Design</vt:lpstr>
      <vt:lpstr>59_Custom Design</vt:lpstr>
      <vt:lpstr>60_Custom Design</vt:lpstr>
      <vt:lpstr>61_Custom Design</vt:lpstr>
      <vt:lpstr>62_Custom Design</vt:lpstr>
      <vt:lpstr>63_Custom Design</vt:lpstr>
      <vt:lpstr>64_Custom Design</vt:lpstr>
      <vt:lpstr>65_Custom Design</vt:lpstr>
      <vt:lpstr>66_Custom Design</vt:lpstr>
      <vt:lpstr>67_Custom Design</vt:lpstr>
      <vt:lpstr>68_Custom Design</vt:lpstr>
      <vt:lpstr>69_Custom Design</vt:lpstr>
      <vt:lpstr>70_Custom Design</vt:lpstr>
      <vt:lpstr>71_Custom Design</vt:lpstr>
      <vt:lpstr>72_Custom Design</vt:lpstr>
      <vt:lpstr>73_Custom Design</vt:lpstr>
      <vt:lpstr>74_Custom Design</vt:lpstr>
      <vt:lpstr>75_Custom Design</vt:lpstr>
      <vt:lpstr>76_Custom Design</vt:lpstr>
      <vt:lpstr>77_Custom Design</vt:lpstr>
      <vt:lpstr>78_Custom Design</vt:lpstr>
      <vt:lpstr>79_Custom Design</vt:lpstr>
      <vt:lpstr>80_Custom Design</vt:lpstr>
      <vt:lpstr>81_Custom Design</vt:lpstr>
      <vt:lpstr>82_Custom Design</vt:lpstr>
      <vt:lpstr>83_Custom Design</vt:lpstr>
      <vt:lpstr>84_Custom Design</vt:lpstr>
      <vt:lpstr>85_Custom Design</vt:lpstr>
      <vt:lpstr>86_Custom Design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Worksheet</vt:lpstr>
      <vt:lpstr>The ACTIVE Study (intro, overview, context, model, results, overview)</vt:lpstr>
      <vt:lpstr>PowerPoint Presentation</vt:lpstr>
      <vt:lpstr>    Cognitive Training:  Results from the  ACTIVE Study at 10 Years  November 21, 2013</vt:lpstr>
      <vt:lpstr>Proximal and Primary Outcomes at 10 Years</vt:lpstr>
      <vt:lpstr>Mobility Outcomes in ACTIVE</vt:lpstr>
      <vt:lpstr>Cognitive Training Impact on Self-Rated Health and Depression: 10 Years Later</vt:lpstr>
      <vt:lpstr> Generalizability of the ACTIVE findings – How representative is the ACTIVE sample?</vt:lpstr>
      <vt:lpstr>Methodological Challenges  and Lessons Learned</vt:lpstr>
      <vt:lpstr>ACTIVE Steering Committee</vt:lpstr>
      <vt:lpstr>Acknowledgements and Disclosures</vt:lpstr>
      <vt:lpstr>Context</vt:lpstr>
      <vt:lpstr>Precursors of ACTIVE</vt:lpstr>
      <vt:lpstr>Precursors of ACTIVE</vt:lpstr>
      <vt:lpstr>Precursors of ACTIVE</vt:lpstr>
      <vt:lpstr>Intro</vt:lpstr>
      <vt:lpstr>Distinguishing Features</vt:lpstr>
      <vt:lpstr>Strengths of the trial</vt:lpstr>
      <vt:lpstr>Primary Aim</vt:lpstr>
      <vt:lpstr>Overview</vt:lpstr>
      <vt:lpstr>Interventions</vt:lpstr>
      <vt:lpstr>Cognitive Abilities</vt:lpstr>
      <vt:lpstr>Daily Function</vt:lpstr>
      <vt:lpstr>Secondary Outcomes</vt:lpstr>
      <vt:lpstr>Study Design</vt:lpstr>
      <vt:lpstr>Targeted Population</vt:lpstr>
      <vt:lpstr>Excluded</vt:lpstr>
      <vt:lpstr>Model</vt:lpstr>
      <vt:lpstr>Simplified Conceptual Model</vt:lpstr>
      <vt:lpstr>Why would ACTIVE impact Depression and Quality of Life Outcomes?</vt:lpstr>
      <vt:lpstr>Results</vt:lpstr>
      <vt:lpstr>Selectivity of Attrition at 10 Years</vt:lpstr>
      <vt:lpstr>Proximal (Cognitive) and Primary (Functional) Outcomes at 10 Years</vt:lpstr>
      <vt:lpstr>5-Year ACTIVE Results</vt:lpstr>
      <vt:lpstr>Effect Sizes at 5 Years </vt:lpstr>
      <vt:lpstr>Self-Reported IADL at 5 Years</vt:lpstr>
      <vt:lpstr>10-Year ACTIVE Results</vt:lpstr>
      <vt:lpstr>Memory</vt:lpstr>
      <vt:lpstr>Reasoning</vt:lpstr>
      <vt:lpstr>Speed of Processing</vt:lpstr>
      <vt:lpstr>Self-Reported IADL Difficulty</vt:lpstr>
      <vt:lpstr>Summary and Conclusions</vt:lpstr>
      <vt:lpstr>Summary and Conclusions</vt:lpstr>
      <vt:lpstr>Mobility Outcomes in ACTIVE</vt:lpstr>
      <vt:lpstr>Mobility Measures in ACTIVE</vt:lpstr>
      <vt:lpstr>Three years:  Driving Cessation</vt:lpstr>
      <vt:lpstr>Three years:  Driving Cessation</vt:lpstr>
      <vt:lpstr>PowerPoint Presentation</vt:lpstr>
      <vt:lpstr>Five Year Crash Results:  Adjusted</vt:lpstr>
      <vt:lpstr>PowerPoint Presentation</vt:lpstr>
      <vt:lpstr>Participants</vt:lpstr>
      <vt:lpstr>Methods</vt:lpstr>
      <vt:lpstr>Results: Driving Cessation</vt:lpstr>
      <vt:lpstr>Results: State-reported Crashes</vt:lpstr>
      <vt:lpstr>Cognitive Training Impact on Self-Rated Health and Depression: 10 Years Later</vt:lpstr>
      <vt:lpstr>PowerPoint Presentation</vt:lpstr>
      <vt:lpstr>PowerPoint Presentation</vt:lpstr>
      <vt:lpstr>Previously, ACTIVE demonstrated…</vt:lpstr>
      <vt:lpstr>PowerPoint Presentation</vt:lpstr>
      <vt:lpstr>PowerPoint Presentation</vt:lpstr>
      <vt:lpstr>PowerPoint Presentation</vt:lpstr>
      <vt:lpstr>New Analyses</vt:lpstr>
      <vt:lpstr>Main Results</vt:lpstr>
      <vt:lpstr>Conclusion</vt:lpstr>
      <vt:lpstr>Impact</vt:lpstr>
      <vt:lpstr>Cognitive Training in the News</vt:lpstr>
      <vt:lpstr>How does the field respond?</vt:lpstr>
      <vt:lpstr>Methodological challenges</vt:lpstr>
      <vt:lpstr>Methodological challenges</vt:lpstr>
      <vt:lpstr>Methodological challenges</vt:lpstr>
      <vt:lpstr>Next steps</vt:lpstr>
      <vt:lpstr>Next steps</vt:lpstr>
      <vt:lpstr>Next steps</vt:lpstr>
      <vt:lpstr>The arsenal</vt:lpstr>
      <vt:lpstr>Next steps</vt:lpstr>
      <vt:lpstr>Next steps</vt:lpstr>
      <vt:lpstr>Next steps</vt:lpstr>
      <vt:lpstr>Next steps</vt:lpstr>
      <vt:lpstr>Take home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Tennstedt GSA 2013 Slides</dc:title>
  <dc:creator>NEW ENGLAND RESEARCH INSTITUTES</dc:creator>
  <cp:lastModifiedBy>Dan Mungas</cp:lastModifiedBy>
  <cp:revision>608</cp:revision>
  <dcterms:created xsi:type="dcterms:W3CDTF">2011-06-24T11:35:53Z</dcterms:created>
  <dcterms:modified xsi:type="dcterms:W3CDTF">2014-06-10T23:39:57Z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0x0101007B5C10798E87FB49A45351BA638A2464008FCFF9FB23D23741AB1D5DEC2E52D7DF</vt:lpwstr>
  </property>
  <property fmtid="{D5CDD505-2E9C-101B-9397-08002B2CF9AE}" pid="3" name="Order">
    <vt:r8>39800</vt:r8>
  </property>
</Properties>
</file>