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6" r:id="rId2"/>
    <p:sldId id="488" r:id="rId3"/>
    <p:sldId id="543" r:id="rId4"/>
    <p:sldId id="559" r:id="rId5"/>
    <p:sldId id="560" r:id="rId6"/>
    <p:sldId id="561" r:id="rId7"/>
    <p:sldId id="562" r:id="rId8"/>
    <p:sldId id="567" r:id="rId9"/>
    <p:sldId id="568" r:id="rId10"/>
    <p:sldId id="569" r:id="rId11"/>
    <p:sldId id="498" r:id="rId12"/>
    <p:sldId id="564" r:id="rId13"/>
    <p:sldId id="572" r:id="rId14"/>
    <p:sldId id="571" r:id="rId15"/>
    <p:sldId id="5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EEEEE"/>
    <a:srgbClr val="E6E6E6"/>
    <a:srgbClr val="9911CD"/>
    <a:srgbClr val="7FBFF5"/>
    <a:srgbClr val="7EC1E6"/>
    <a:srgbClr val="639ECA"/>
    <a:srgbClr val="559DAA"/>
    <a:srgbClr val="6EA8CA"/>
    <a:srgbClr val="7A96E3"/>
    <a:srgbClr val="76A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89" autoAdjust="0"/>
  </p:normalViewPr>
  <p:slideViewPr>
    <p:cSldViewPr snapToObjects="1">
      <p:cViewPr varScale="1">
        <p:scale>
          <a:sx n="41" d="100"/>
          <a:sy n="41" d="100"/>
        </p:scale>
        <p:origin x="-12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02984-660D-934C-B7E8-EC8C9B0D5498}" type="datetimeFigureOut">
              <a:rPr lang="en-US" smtClean="0"/>
              <a:pPr/>
              <a:t>6/25/13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BB481-B8A2-584C-8AF9-D77EF952CC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33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BF05C-E4E8-324E-9109-B3BACD922990}" type="datetimeFigureOut">
              <a:rPr lang="en-US" smtClean="0"/>
              <a:pPr/>
              <a:t>6/25/13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552D9-6346-CE49-86A5-CFEB8CE5C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2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3FE7-B6BA-DF41-B01C-B169C55D4D27}" type="datetimeFigureOut">
              <a:rPr lang="en-US" smtClean="0"/>
              <a:pPr/>
              <a:t>6/25/13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FCEC-9554-C344-A552-5951F393ED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3FE7-B6BA-DF41-B01C-B169C55D4D27}" type="datetimeFigureOut">
              <a:rPr lang="en-US" smtClean="0"/>
              <a:pPr/>
              <a:t>6/25/13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FCEC-9554-C344-A552-5951F393ED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3FE7-B6BA-DF41-B01C-B169C55D4D27}" type="datetimeFigureOut">
              <a:rPr lang="en-US" smtClean="0"/>
              <a:pPr/>
              <a:t>6/25/13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FCEC-9554-C344-A552-5951F393ED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3FE7-B6BA-DF41-B01C-B169C55D4D27}" type="datetimeFigureOut">
              <a:rPr lang="en-US" smtClean="0"/>
              <a:pPr/>
              <a:t>6/25/13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FCEC-9554-C344-A552-5951F393ED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3FE7-B6BA-DF41-B01C-B169C55D4D27}" type="datetimeFigureOut">
              <a:rPr lang="en-US" smtClean="0"/>
              <a:pPr/>
              <a:t>6/25/13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FCEC-9554-C344-A552-5951F393ED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3FE7-B6BA-DF41-B01C-B169C55D4D27}" type="datetimeFigureOut">
              <a:rPr lang="en-US" smtClean="0"/>
              <a:pPr/>
              <a:t>6/25/13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FCEC-9554-C344-A552-5951F393ED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3FE7-B6BA-DF41-B01C-B169C55D4D27}" type="datetimeFigureOut">
              <a:rPr lang="en-US" smtClean="0"/>
              <a:pPr/>
              <a:t>6/25/13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FCEC-9554-C344-A552-5951F393ED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3FE7-B6BA-DF41-B01C-B169C55D4D27}" type="datetimeFigureOut">
              <a:rPr lang="en-US" smtClean="0"/>
              <a:pPr/>
              <a:t>6/25/13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FCEC-9554-C344-A552-5951F393ED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3FE7-B6BA-DF41-B01C-B169C55D4D27}" type="datetimeFigureOut">
              <a:rPr lang="en-US" smtClean="0"/>
              <a:pPr/>
              <a:t>6/25/13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FCEC-9554-C344-A552-5951F393ED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3FE7-B6BA-DF41-B01C-B169C55D4D27}" type="datetimeFigureOut">
              <a:rPr lang="en-US" smtClean="0"/>
              <a:pPr/>
              <a:t>6/25/13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FCEC-9554-C344-A552-5951F393ED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3FE7-B6BA-DF41-B01C-B169C55D4D27}" type="datetimeFigureOut">
              <a:rPr lang="en-US" smtClean="0"/>
              <a:pPr/>
              <a:t>6/25/13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FCEC-9554-C344-A552-5951F393ED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73FE7-B6BA-DF41-B01C-B169C55D4D27}" type="datetimeFigureOut">
              <a:rPr lang="en-US" smtClean="0"/>
              <a:pPr/>
              <a:t>6/25/13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4FCEC-9554-C344-A552-5951F393ED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8000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66006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W Library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3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6071" y="1295400"/>
            <a:ext cx="4157785" cy="1143000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36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32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32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3200" i="1" dirty="0" smtClean="0"/>
              <a:t>Population-based</a:t>
            </a:r>
            <a:r>
              <a:rPr lang="en-US" sz="32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32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3200" i="1" dirty="0" smtClean="0"/>
              <a:t>Neuropathology:</a:t>
            </a:r>
            <a:br>
              <a:rPr lang="en-US" sz="3200" i="1" dirty="0" smtClean="0"/>
            </a:br>
            <a:r>
              <a:rPr lang="en-US" sz="2400" i="1" dirty="0" smtClean="0"/>
              <a:t>classification of disease</a:t>
            </a:r>
            <a:br>
              <a:rPr lang="en-US" sz="2400" i="1" dirty="0" smtClean="0"/>
            </a:br>
            <a:r>
              <a:rPr lang="en-US" sz="2400" i="1" dirty="0" smtClean="0"/>
              <a:t>biomarker</a:t>
            </a:r>
            <a:br>
              <a:rPr lang="en-US" sz="2400" i="1" dirty="0" smtClean="0"/>
            </a:br>
            <a:r>
              <a:rPr lang="en-US" sz="2400" i="1" dirty="0" smtClean="0"/>
              <a:t>discovery tool</a:t>
            </a:r>
            <a:br>
              <a:rPr lang="en-US" sz="2400" i="1" dirty="0" smtClean="0"/>
            </a:br>
            <a:endParaRPr lang="en-US" sz="2400" i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" y="3581400"/>
            <a:ext cx="3776785" cy="14478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Thomas J. Montine, MD, PhD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Alvord Professor and Chair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Department of Pathology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University of Washington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957" y="5528101"/>
            <a:ext cx="4455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Disclosures:  	Consultant to:  Eisai, Amgen, BMS</a:t>
            </a:r>
          </a:p>
          <a:p>
            <a:r>
              <a:rPr lang="en-US" sz="1600" b="1" dirty="0"/>
              <a:t>	</a:t>
            </a:r>
            <a:r>
              <a:rPr lang="en-US" sz="1600" b="1" dirty="0" smtClean="0"/>
              <a:t>		No off-label medications</a:t>
            </a:r>
          </a:p>
          <a:p>
            <a:r>
              <a:rPr lang="en-US" sz="1600" b="1" dirty="0"/>
              <a:t>	</a:t>
            </a:r>
            <a:r>
              <a:rPr lang="en-US" sz="1600" b="1" dirty="0" smtClean="0"/>
              <a:t>		No medical devices</a:t>
            </a:r>
            <a:endParaRPr lang="en-US" sz="1600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902885"/>
              </p:ext>
            </p:extLst>
          </p:nvPr>
        </p:nvGraphicFramePr>
        <p:xfrm>
          <a:off x="457200" y="1700415"/>
          <a:ext cx="8229600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3798"/>
                <a:gridCol w="2522602"/>
                <a:gridCol w="2743200"/>
              </a:tblGrid>
              <a:tr h="27062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Isssue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1997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Clinical </a:t>
                      </a:r>
                      <a:r>
                        <a:rPr lang="en-US" b="1" dirty="0" err="1" smtClean="0"/>
                        <a:t>Dx</a:t>
                      </a:r>
                      <a:r>
                        <a:rPr lang="en-US" b="1" dirty="0" smtClean="0"/>
                        <a:t> of dementia required for NP </a:t>
                      </a:r>
                      <a:r>
                        <a:rPr lang="en-US" b="1" dirty="0" err="1" smtClean="0"/>
                        <a:t>Dx</a:t>
                      </a:r>
                      <a:r>
                        <a:rPr lang="en-US" b="1" dirty="0" smtClean="0"/>
                        <a:t> of AD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No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NP assessment based 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Braak</a:t>
                      </a:r>
                      <a:r>
                        <a:rPr lang="en-US" b="1" dirty="0" smtClean="0"/>
                        <a:t> for NFTs</a:t>
                      </a:r>
                      <a:r>
                        <a:rPr lang="en-US" b="1" baseline="0" dirty="0" smtClean="0"/>
                        <a:t> &amp;</a:t>
                      </a:r>
                      <a:r>
                        <a:rPr lang="en-US" b="1" dirty="0" smtClean="0"/>
                        <a:t> CERAD for </a:t>
                      </a:r>
                      <a:r>
                        <a:rPr lang="en-US" b="1" dirty="0" err="1" smtClean="0"/>
                        <a:t>Neuritic</a:t>
                      </a:r>
                      <a:r>
                        <a:rPr lang="en-US" b="1" baseline="0" dirty="0" smtClean="0"/>
                        <a:t> plaques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These</a:t>
                      </a:r>
                      <a:r>
                        <a:rPr lang="en-US" b="1" baseline="0" dirty="0" smtClean="0"/>
                        <a:t> plus </a:t>
                      </a:r>
                      <a:r>
                        <a:rPr lang="en-US" b="1" baseline="0" dirty="0" err="1" smtClean="0"/>
                        <a:t>Thal</a:t>
                      </a:r>
                      <a:r>
                        <a:rPr lang="en-US" b="1" baseline="0" dirty="0" smtClean="0"/>
                        <a:t> phase for </a:t>
                      </a:r>
                      <a:r>
                        <a:rPr lang="en-US" b="1" baseline="0" dirty="0" err="1" smtClean="0"/>
                        <a:t>A</a:t>
                      </a:r>
                      <a:r>
                        <a:rPr lang="en-US" b="1" baseline="0" dirty="0" err="1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b="1" baseline="0" dirty="0" smtClean="0"/>
                        <a:t> regional accumulation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NP assessment of commonly co-morbid diseases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Little guidance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Explicit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Minimum</a:t>
                      </a:r>
                      <a:r>
                        <a:rPr lang="en-US" b="1" baseline="0" dirty="0" smtClean="0"/>
                        <a:t> r</a:t>
                      </a:r>
                      <a:r>
                        <a:rPr lang="en-US" b="1" dirty="0" smtClean="0"/>
                        <a:t>egions</a:t>
                      </a:r>
                      <a:r>
                        <a:rPr lang="en-US" b="1" baseline="0" dirty="0" smtClean="0"/>
                        <a:t> to sample and stains to be used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Silent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Explicit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Reporting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and CPC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Silent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Guidelines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62034" y="5529"/>
            <a:ext cx="5881965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2012 NIA-AA revised Guidelines for Neuropath Evaluation</a:t>
            </a:r>
          </a:p>
          <a:p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276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Neuropathology of Dementia</a:t>
            </a:r>
          </a:p>
          <a:p>
            <a:endParaRPr lang="en-US" b="1" i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Classification of Disease</a:t>
            </a:r>
          </a:p>
        </p:txBody>
      </p:sp>
    </p:spTree>
    <p:extLst>
      <p:ext uri="{BB962C8B-B14F-4D97-AF65-F5344CB8AC3E}">
        <p14:creationId xmlns:p14="http://schemas.microsoft.com/office/powerpoint/2010/main" val="304960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19200" y="1447800"/>
            <a:ext cx="6477000" cy="5218331"/>
            <a:chOff x="1219200" y="1447800"/>
            <a:chExt cx="6477000" cy="5218331"/>
          </a:xfrm>
        </p:grpSpPr>
        <p:pic>
          <p:nvPicPr>
            <p:cNvPr id="2" name="Picture 10" descr="Montine Fig 1 as submitted.pdf"/>
            <p:cNvPicPr>
              <a:picLocks noChangeAspect="1"/>
            </p:cNvPicPr>
            <p:nvPr/>
          </p:nvPicPr>
          <p:blipFill>
            <a:blip r:embed="rId2"/>
            <a:srcRect r="8691" b="48889"/>
            <a:stretch>
              <a:fillRect/>
            </a:stretch>
          </p:blipFill>
          <p:spPr bwMode="auto">
            <a:xfrm>
              <a:off x="1371600" y="1447800"/>
              <a:ext cx="6324600" cy="5016062"/>
            </a:xfrm>
            <a:prstGeom prst="rect">
              <a:avLst/>
            </a:prstGeom>
            <a:noFill/>
            <a:ln w="9525">
              <a:solidFill>
                <a:srgbClr val="3333FF"/>
              </a:solidFill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219200" y="6019800"/>
              <a:ext cx="1905000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 dirty="0" smtClean="0">
                  <a:solidFill>
                    <a:srgbClr val="000000"/>
                  </a:solidFill>
                </a:rPr>
                <a:t>LP within 3 wk</a:t>
              </a:r>
              <a:r>
                <a:rPr lang="en-US" b="1" dirty="0">
                  <a:solidFill>
                    <a:srgbClr val="000000"/>
                  </a:solidFill>
                </a:rPr>
                <a:t> </a:t>
              </a:r>
              <a:r>
                <a:rPr lang="en-US" b="1" dirty="0" smtClean="0">
                  <a:solidFill>
                    <a:srgbClr val="000000"/>
                  </a:solidFill>
                </a:rPr>
                <a:t>of cognitive testing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657600" y="1093857"/>
            <a:ext cx="5257800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b="1" i="1" dirty="0" smtClean="0">
                <a:solidFill>
                  <a:srgbClr val="000000"/>
                </a:solidFill>
              </a:rPr>
              <a:t>Clinical Lab evidence for AD is rare in cognitively normal volunteers younger than 50 yr-old</a:t>
            </a:r>
          </a:p>
          <a:p>
            <a:pPr>
              <a:defRPr/>
            </a:pPr>
            <a:endParaRPr lang="en-US" sz="2000" b="1" i="1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000" b="1" i="1" dirty="0" smtClean="0">
                <a:solidFill>
                  <a:srgbClr val="000000"/>
                </a:solidFill>
              </a:rPr>
              <a:t>≈ 20% of cognitively normal volunteers </a:t>
            </a:r>
            <a:r>
              <a:rPr lang="en-US" sz="2000" b="1" i="1" u="sng" dirty="0" smtClean="0">
                <a:solidFill>
                  <a:srgbClr val="000000"/>
                </a:solidFill>
              </a:rPr>
              <a:t>&gt;</a:t>
            </a:r>
            <a:r>
              <a:rPr lang="en-US" sz="2000" b="1" i="1" dirty="0" smtClean="0">
                <a:solidFill>
                  <a:srgbClr val="000000"/>
                </a:solidFill>
              </a:rPr>
              <a:t> 50 yr-old have laboratory evidence of AD</a:t>
            </a:r>
            <a:endParaRPr lang="en-US" sz="2000" b="1" i="1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000" b="1" i="1" dirty="0" smtClean="0">
                <a:solidFill>
                  <a:srgbClr val="000000"/>
                </a:solidFill>
              </a:rPr>
              <a:t>Have poorer cognitive function at baseline</a:t>
            </a:r>
            <a:endParaRPr lang="en-US" sz="2000" b="1" i="1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000" b="1" i="1" dirty="0" smtClean="0">
                <a:solidFill>
                  <a:srgbClr val="000000"/>
                </a:solidFill>
              </a:rPr>
              <a:t>Have much greater risk of converting to MCI or AD in next 3 to 4 years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0"/>
            <a:ext cx="5881965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CSF tau and A</a:t>
            </a:r>
            <a:r>
              <a:rPr lang="en-US" b="1" dirty="0">
                <a:solidFill>
                  <a:schemeClr val="tx1"/>
                </a:solidFill>
                <a:latin typeface="Symbol" charset="2"/>
                <a:cs typeface="Symbol" charset="2"/>
              </a:rPr>
              <a:t>b</a:t>
            </a:r>
            <a:r>
              <a:rPr lang="en-US" b="1" baseline="-25000" dirty="0">
                <a:solidFill>
                  <a:schemeClr val="tx1"/>
                </a:solidFill>
              </a:rPr>
              <a:t>42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Volunteers for lumbar puncture: OHSU, UCSD, &amp; UW ADC</a:t>
            </a:r>
          </a:p>
          <a:p>
            <a:r>
              <a:rPr lang="en-US" b="1" dirty="0">
                <a:solidFill>
                  <a:schemeClr val="tx1"/>
                </a:solidFill>
              </a:rPr>
              <a:t>Spectrum of Normal Cognition to Dementia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3276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Neuropathology of Dementia</a:t>
            </a:r>
          </a:p>
          <a:p>
            <a:endParaRPr lang="en-US" b="1" i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Biomarkers</a:t>
            </a:r>
          </a:p>
        </p:txBody>
      </p:sp>
    </p:spTree>
    <p:extLst>
      <p:ext uri="{BB962C8B-B14F-4D97-AF65-F5344CB8AC3E}">
        <p14:creationId xmlns:p14="http://schemas.microsoft.com/office/powerpoint/2010/main" val="1383102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276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Neuropathology of Dementia</a:t>
            </a:r>
          </a:p>
          <a:p>
            <a:endParaRPr lang="en-US" b="1" i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Discovery Tool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0"/>
            <a:ext cx="5881965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Histelide</a:t>
            </a: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Molecular-specific regional quantification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IHC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0" t="28378" r="47881" b="51506"/>
          <a:stretch/>
        </p:blipFill>
        <p:spPr bwMode="auto">
          <a:xfrm>
            <a:off x="93220" y="955501"/>
            <a:ext cx="5586778" cy="31549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9" t="26235" r="48446" b="50748"/>
          <a:stretch/>
        </p:blipFill>
        <p:spPr bwMode="auto">
          <a:xfrm>
            <a:off x="5410200" y="955501"/>
            <a:ext cx="3657600" cy="2854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92173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276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Neuropathology of Dementia</a:t>
            </a:r>
          </a:p>
          <a:p>
            <a:endParaRPr lang="en-US" b="1" i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Discovery Tool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0"/>
            <a:ext cx="5881965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Histelide</a:t>
            </a: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Molecular-specific regional quantification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IHC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6" t="69791" r="16972" b="9002"/>
          <a:stretch/>
        </p:blipFill>
        <p:spPr bwMode="auto">
          <a:xfrm>
            <a:off x="152400" y="990600"/>
            <a:ext cx="4572000" cy="31345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6" t="66528" r="14345" b="8044"/>
          <a:stretch/>
        </p:blipFill>
        <p:spPr bwMode="auto">
          <a:xfrm>
            <a:off x="4495223" y="3429001"/>
            <a:ext cx="4502813" cy="34099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6442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stelide in MFG AV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0599"/>
            <a:ext cx="6934200" cy="5089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3276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Neuropathology of Dementia</a:t>
            </a:r>
          </a:p>
          <a:p>
            <a:endParaRPr lang="en-US" b="1" i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Discovery Tool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0"/>
            <a:ext cx="5881965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Histelide</a:t>
            </a: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Molecular-specific regional quantification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IHC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0" y="1011819"/>
            <a:ext cx="4495800" cy="969381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299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stelide in MFG by Last CAS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29" y="1143000"/>
            <a:ext cx="6670334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3276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Neuropathology of Dementia</a:t>
            </a:r>
          </a:p>
          <a:p>
            <a:endParaRPr lang="en-US" b="1" i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Discovery Tool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6600" y="0"/>
            <a:ext cx="5881965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Histelide</a:t>
            </a: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Molecular-specific regional quantification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IHC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3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Group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079006"/>
              </p:ext>
            </p:extLst>
          </p:nvPr>
        </p:nvGraphicFramePr>
        <p:xfrm>
          <a:off x="173882" y="1295400"/>
          <a:ext cx="8727442" cy="3368040"/>
        </p:xfrm>
        <a:graphic>
          <a:graphicData uri="http://schemas.openxmlformats.org/drawingml/2006/table">
            <a:tbl>
              <a:tblPr/>
              <a:tblGrid>
                <a:gridCol w="1059927"/>
                <a:gridCol w="2168994"/>
                <a:gridCol w="1129856"/>
                <a:gridCol w="1080374"/>
                <a:gridCol w="1566954"/>
                <a:gridCol w="1721337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Risk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Genetics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Previous life events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Likelihood of initiation or progression disease in the future.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Clinical Data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degree &amp; character of functional impairment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Mild Impairment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Dementia or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Parkinsonian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Laboratory Data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disease type &amp; burden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None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++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+++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63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Chronic Disease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Model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No Disease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Latency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Prodrome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Full Expression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429000" y="2092569"/>
            <a:ext cx="5715000" cy="1797929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071" y="3893387"/>
            <a:ext cx="9144000" cy="1082040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401724" y="1196737"/>
            <a:ext cx="5715000" cy="942476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799" y="5298343"/>
            <a:ext cx="8596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“</a:t>
            </a:r>
            <a:r>
              <a:rPr lang="en-US" sz="2400" b="1" dirty="0">
                <a:solidFill>
                  <a:srgbClr val="000000"/>
                </a:solidFill>
              </a:rPr>
              <a:t>Laboratory data</a:t>
            </a:r>
            <a:r>
              <a:rPr lang="en-US" sz="2400" dirty="0">
                <a:solidFill>
                  <a:srgbClr val="000000"/>
                </a:solidFill>
              </a:rPr>
              <a:t>” can be neuropath, lab med, </a:t>
            </a:r>
            <a:r>
              <a:rPr lang="en-US" sz="2400" dirty="0" smtClean="0">
                <a:solidFill>
                  <a:srgbClr val="000000"/>
                </a:solidFill>
              </a:rPr>
              <a:t>and </a:t>
            </a:r>
            <a:r>
              <a:rPr lang="en-US" sz="2400" dirty="0">
                <a:solidFill>
                  <a:srgbClr val="000000"/>
                </a:solidFill>
              </a:rPr>
              <a:t>neuroimaging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799" y="5944674"/>
            <a:ext cx="8229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“</a:t>
            </a:r>
            <a:r>
              <a:rPr lang="en-US" sz="2400" b="1" dirty="0">
                <a:solidFill>
                  <a:srgbClr val="000000"/>
                </a:solidFill>
              </a:rPr>
              <a:t>Clinical data</a:t>
            </a:r>
            <a:r>
              <a:rPr lang="en-US" sz="2400" dirty="0">
                <a:solidFill>
                  <a:srgbClr val="000000"/>
                </a:solidFill>
              </a:rPr>
              <a:t>” can be signs, symptoms, </a:t>
            </a:r>
            <a:r>
              <a:rPr lang="en-US" sz="2400" dirty="0" smtClean="0">
                <a:solidFill>
                  <a:srgbClr val="000000"/>
                </a:solidFill>
              </a:rPr>
              <a:t>and </a:t>
            </a:r>
            <a:r>
              <a:rPr lang="en-US" sz="2400" dirty="0">
                <a:solidFill>
                  <a:srgbClr val="000000"/>
                </a:solidFill>
              </a:rPr>
              <a:t>neuropsych findings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3276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Neuropathology of Dementia</a:t>
            </a:r>
          </a:p>
          <a:p>
            <a:endParaRPr lang="en-US" b="1" i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Classification of Disease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62034" y="5529"/>
            <a:ext cx="5881965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Risk of disease vs. Actual disease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Extent vs. Causes of functional impairment</a:t>
            </a:r>
          </a:p>
          <a:p>
            <a:endParaRPr 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7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7213" y="1143000"/>
            <a:ext cx="8964388" cy="3941920"/>
            <a:chOff x="27213" y="1632768"/>
            <a:chExt cx="8964388" cy="3941920"/>
          </a:xfrm>
        </p:grpSpPr>
        <p:sp>
          <p:nvSpPr>
            <p:cNvPr id="26" name="Rectangle 25"/>
            <p:cNvSpPr/>
            <p:nvPr/>
          </p:nvSpPr>
          <p:spPr>
            <a:xfrm>
              <a:off x="95739" y="2176260"/>
              <a:ext cx="7674274" cy="3398428"/>
            </a:xfrm>
            <a:prstGeom prst="rect">
              <a:avLst/>
            </a:prstGeom>
            <a:gradFill flip="none" rotWithShape="1">
              <a:gsLst>
                <a:gs pos="100000">
                  <a:schemeClr val="accent4">
                    <a:lumMod val="75000"/>
                  </a:schemeClr>
                </a:gs>
                <a:gs pos="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7213" y="1632768"/>
              <a:ext cx="8964388" cy="3941920"/>
              <a:chOff x="27213" y="1632768"/>
              <a:chExt cx="8964388" cy="394192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7213" y="1632768"/>
                <a:ext cx="8964388" cy="3941920"/>
                <a:chOff x="27213" y="990600"/>
                <a:chExt cx="8964388" cy="3941920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27213" y="990600"/>
                  <a:ext cx="8964388" cy="3941920"/>
                  <a:chOff x="27213" y="990600"/>
                  <a:chExt cx="8964388" cy="3941920"/>
                </a:xfrm>
              </p:grpSpPr>
              <p:sp>
                <p:nvSpPr>
                  <p:cNvPr id="3" name="Oval 2"/>
                  <p:cNvSpPr/>
                  <p:nvPr/>
                </p:nvSpPr>
                <p:spPr>
                  <a:xfrm>
                    <a:off x="76200" y="1622868"/>
                    <a:ext cx="2362200" cy="946805"/>
                  </a:xfrm>
                  <a:prstGeom prst="ellipse">
                    <a:avLst/>
                  </a:prstGeom>
                  <a:solidFill>
                    <a:srgbClr val="FCD5B5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b="1" dirty="0" smtClean="0">
                        <a:solidFill>
                          <a:schemeClr val="tx1"/>
                        </a:solidFill>
                      </a:rPr>
                      <a:t>AD</a:t>
                    </a:r>
                    <a:endParaRPr lang="en-US" sz="2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" name="Oval 3"/>
                  <p:cNvSpPr/>
                  <p:nvPr/>
                </p:nvSpPr>
                <p:spPr>
                  <a:xfrm>
                    <a:off x="2971800" y="2388869"/>
                    <a:ext cx="2438400" cy="1677585"/>
                  </a:xfrm>
                  <a:prstGeom prst="ellips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000000"/>
                        </a:solidFill>
                      </a:rPr>
                      <a:t>Proteinopathy</a:t>
                    </a:r>
                  </a:p>
                  <a:p>
                    <a:pPr algn="ctr"/>
                    <a:r>
                      <a:rPr lang="en-US" b="1" dirty="0" smtClean="0">
                        <a:solidFill>
                          <a:srgbClr val="000000"/>
                        </a:solidFill>
                      </a:rPr>
                      <a:t>Mito Stress</a:t>
                    </a:r>
                  </a:p>
                  <a:p>
                    <a:pPr algn="ctr"/>
                    <a:r>
                      <a:rPr lang="en-US" b="1" dirty="0" smtClean="0">
                        <a:solidFill>
                          <a:srgbClr val="000000"/>
                        </a:solidFill>
                      </a:rPr>
                      <a:t>Glial activation</a:t>
                    </a:r>
                  </a:p>
                  <a:p>
                    <a:pPr algn="ctr"/>
                    <a:r>
                      <a:rPr lang="en-US" b="1" dirty="0" smtClean="0">
                        <a:solidFill>
                          <a:srgbClr val="000000"/>
                        </a:solidFill>
                      </a:rPr>
                      <a:t>Etc.</a:t>
                    </a:r>
                    <a:endParaRPr lang="en-US" b="1" dirty="0">
                      <a:solidFill>
                        <a:srgbClr val="000000"/>
                      </a:solidFill>
                    </a:endParaRPr>
                  </a:p>
                </p:txBody>
              </p:sp>
              <p:cxnSp>
                <p:nvCxnSpPr>
                  <p:cNvPr id="6" name="Straight Arrow Connector 5"/>
                  <p:cNvCxnSpPr>
                    <a:stCxn id="3" idx="6"/>
                    <a:endCxn id="4" idx="1"/>
                  </p:cNvCxnSpPr>
                  <p:nvPr/>
                </p:nvCxnSpPr>
                <p:spPr>
                  <a:xfrm>
                    <a:off x="2438400" y="2096271"/>
                    <a:ext cx="890495" cy="538275"/>
                  </a:xfrm>
                  <a:prstGeom prst="straightConnector1">
                    <a:avLst/>
                  </a:prstGeom>
                  <a:ln w="38100" cmpd="sng">
                    <a:solidFill>
                      <a:schemeClr val="tx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" name="Rectangle 6"/>
                  <p:cNvSpPr/>
                  <p:nvPr/>
                </p:nvSpPr>
                <p:spPr>
                  <a:xfrm>
                    <a:off x="27213" y="990600"/>
                    <a:ext cx="8951684" cy="556043"/>
                  </a:xfrm>
                  <a:prstGeom prst="rect">
                    <a:avLst/>
                  </a:prstGeom>
                  <a:solidFill>
                    <a:srgbClr val="FFFF0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b="1" dirty="0" smtClean="0">
                        <a:solidFill>
                          <a:srgbClr val="000000"/>
                        </a:solidFill>
                      </a:rPr>
                      <a:t>Aging, Genetics, Environment</a:t>
                    </a:r>
                    <a:endParaRPr lang="en-US" sz="2400" b="1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>
                  <a:xfrm>
                    <a:off x="7770013" y="1546643"/>
                    <a:ext cx="609600" cy="3385877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P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R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O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D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R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O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M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E</a:t>
                    </a:r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>
                  <a:xfrm>
                    <a:off x="106391" y="2754427"/>
                    <a:ext cx="2362200" cy="946805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b="1" dirty="0" smtClean="0">
                        <a:solidFill>
                          <a:schemeClr val="tx1"/>
                        </a:solidFill>
                      </a:rPr>
                      <a:t>VBI</a:t>
                    </a:r>
                    <a:endParaRPr lang="en-US" sz="2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>
                    <a:off x="76200" y="3897427"/>
                    <a:ext cx="2362200" cy="946805"/>
                  </a:xfrm>
                  <a:prstGeom prst="ellipse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b="1" dirty="0" smtClean="0">
                        <a:solidFill>
                          <a:schemeClr val="tx1"/>
                        </a:solidFill>
                      </a:rPr>
                      <a:t>LBD</a:t>
                    </a:r>
                  </a:p>
                </p:txBody>
              </p:sp>
              <p:cxnSp>
                <p:nvCxnSpPr>
                  <p:cNvPr id="15" name="Straight Arrow Connector 14"/>
                  <p:cNvCxnSpPr>
                    <a:stCxn id="13" idx="6"/>
                    <a:endCxn id="4" idx="3"/>
                  </p:cNvCxnSpPr>
                  <p:nvPr/>
                </p:nvCxnSpPr>
                <p:spPr>
                  <a:xfrm flipV="1">
                    <a:off x="2438400" y="3820777"/>
                    <a:ext cx="890495" cy="550053"/>
                  </a:xfrm>
                  <a:prstGeom prst="straightConnector1">
                    <a:avLst/>
                  </a:prstGeom>
                  <a:ln w="38100" cmpd="sng">
                    <a:solidFill>
                      <a:srgbClr val="0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Arrow Connector 17"/>
                  <p:cNvCxnSpPr>
                    <a:stCxn id="4" idx="6"/>
                    <a:endCxn id="31" idx="3"/>
                  </p:cNvCxnSpPr>
                  <p:nvPr/>
                </p:nvCxnSpPr>
                <p:spPr>
                  <a:xfrm flipV="1">
                    <a:off x="5410200" y="2746455"/>
                    <a:ext cx="648822" cy="481207"/>
                  </a:xfrm>
                  <a:prstGeom prst="straightConnector1">
                    <a:avLst/>
                  </a:prstGeom>
                  <a:ln w="38100" cmpd="sng">
                    <a:solidFill>
                      <a:srgbClr val="0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Rectangle 21"/>
                  <p:cNvSpPr/>
                  <p:nvPr/>
                </p:nvSpPr>
                <p:spPr>
                  <a:xfrm>
                    <a:off x="8382001" y="1534092"/>
                    <a:ext cx="609600" cy="3398428"/>
                  </a:xfrm>
                  <a:prstGeom prst="rect">
                    <a:avLst/>
                  </a:prstGeom>
                  <a:solidFill>
                    <a:schemeClr val="accent4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D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E</a:t>
                    </a:r>
                  </a:p>
                  <a:p>
                    <a:pPr algn="ctr"/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M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E</a:t>
                    </a:r>
                  </a:p>
                  <a:p>
                    <a:pPr algn="ctr"/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N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T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I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A</a:t>
                    </a:r>
                  </a:p>
                </p:txBody>
              </p:sp>
            </p:grpSp>
            <p:sp>
              <p:nvSpPr>
                <p:cNvPr id="23" name="Rectangle 22"/>
                <p:cNvSpPr/>
                <p:nvPr/>
              </p:nvSpPr>
              <p:spPr>
                <a:xfrm>
                  <a:off x="3262035" y="4338396"/>
                  <a:ext cx="225449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LATENT DISEASE</a:t>
                  </a:r>
                  <a:endParaRPr lang="en-US" sz="2400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2468591" y="2188811"/>
                <a:ext cx="5301422" cy="3297589"/>
                <a:chOff x="2468591" y="2188811"/>
                <a:chExt cx="5301422" cy="3297589"/>
              </a:xfrm>
            </p:grpSpPr>
            <p:sp>
              <p:nvSpPr>
                <p:cNvPr id="31" name="Oval 30"/>
                <p:cNvSpPr/>
                <p:nvPr/>
              </p:nvSpPr>
              <p:spPr>
                <a:xfrm>
                  <a:off x="5791200" y="2265036"/>
                  <a:ext cx="1828800" cy="1316364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000000"/>
                      </a:solidFill>
                    </a:rPr>
                    <a:t>Injury</a:t>
                  </a:r>
                  <a:r>
                    <a:rPr lang="en-US" b="1" dirty="0">
                      <a:solidFill>
                        <a:srgbClr val="000000"/>
                      </a:solidFill>
                    </a:rPr>
                    <a:t> </a:t>
                  </a:r>
                  <a:r>
                    <a:rPr lang="en-US" b="1" dirty="0" smtClean="0">
                      <a:solidFill>
                        <a:srgbClr val="000000"/>
                      </a:solidFill>
                    </a:rPr>
                    <a:t>&amp;</a:t>
                  </a:r>
                </a:p>
                <a:p>
                  <a:pPr algn="ctr"/>
                  <a:r>
                    <a:rPr lang="en-US" b="1" dirty="0" smtClean="0">
                      <a:solidFill>
                        <a:srgbClr val="000000"/>
                      </a:solidFill>
                    </a:rPr>
                    <a:t>Response to Injury</a:t>
                  </a: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5791200" y="4093836"/>
                  <a:ext cx="1828800" cy="1316364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000000"/>
                      </a:solidFill>
                    </a:rPr>
                    <a:t>Repair &amp;</a:t>
                  </a:r>
                </a:p>
                <a:p>
                  <a:pPr algn="ctr"/>
                  <a:r>
                    <a:rPr lang="en-US" b="1" dirty="0" smtClean="0">
                      <a:solidFill>
                        <a:srgbClr val="000000"/>
                      </a:solidFill>
                    </a:rPr>
                    <a:t>Functional</a:t>
                  </a:r>
                </a:p>
                <a:p>
                  <a:pPr algn="ctr"/>
                  <a:r>
                    <a:rPr lang="en-US" b="1" dirty="0" smtClean="0">
                      <a:solidFill>
                        <a:srgbClr val="000000"/>
                      </a:solidFill>
                    </a:rPr>
                    <a:t>Compensa-tion</a:t>
                  </a:r>
                </a:p>
              </p:txBody>
            </p:sp>
            <p:cxnSp>
              <p:nvCxnSpPr>
                <p:cNvPr id="34" name="Straight Arrow Connector 33"/>
                <p:cNvCxnSpPr>
                  <a:stCxn id="31" idx="4"/>
                  <a:endCxn id="32" idx="0"/>
                </p:cNvCxnSpPr>
                <p:nvPr/>
              </p:nvCxnSpPr>
              <p:spPr>
                <a:xfrm>
                  <a:off x="6705600" y="3581400"/>
                  <a:ext cx="0" cy="512436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>
                  <a:stCxn id="4" idx="6"/>
                  <a:endCxn id="32" idx="1"/>
                </p:cNvCxnSpPr>
                <p:nvPr/>
              </p:nvCxnSpPr>
              <p:spPr>
                <a:xfrm>
                  <a:off x="5410200" y="3869830"/>
                  <a:ext cx="648822" cy="416783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>
                  <a:stCxn id="12" idx="6"/>
                  <a:endCxn id="4" idx="2"/>
                </p:cNvCxnSpPr>
                <p:nvPr/>
              </p:nvCxnSpPr>
              <p:spPr>
                <a:xfrm flipV="1">
                  <a:off x="2468591" y="3869830"/>
                  <a:ext cx="503209" cy="168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7770013" y="2188811"/>
                  <a:ext cx="0" cy="3297589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27" name="Picture 26" descr="hippo silver x400.jpg"/>
          <p:cNvPicPr>
            <a:picLocks noChangeAspect="1"/>
          </p:cNvPicPr>
          <p:nvPr/>
        </p:nvPicPr>
        <p:blipFill>
          <a:blip r:embed="rId2"/>
          <a:srcRect l="17308" t="23825" r="11539" b="6944"/>
          <a:stretch>
            <a:fillRect/>
          </a:stretch>
        </p:blipFill>
        <p:spPr bwMode="auto">
          <a:xfrm>
            <a:off x="609600" y="5170056"/>
            <a:ext cx="2216427" cy="161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3262034" y="5529"/>
            <a:ext cx="5881965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Chronic disease model of dementia</a:t>
            </a:r>
          </a:p>
          <a:p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6200" y="1777437"/>
            <a:ext cx="2362200" cy="946805"/>
          </a:xfrm>
          <a:prstGeom prst="ellipse">
            <a:avLst/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AD  ≈45%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6391" y="2912393"/>
            <a:ext cx="2362200" cy="94680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VBI  ≈33</a:t>
            </a:r>
            <a:r>
              <a:rPr lang="en-US" sz="2400" b="1" dirty="0" smtClean="0">
                <a:solidFill>
                  <a:schemeClr val="tx1"/>
                </a:solidFill>
              </a:rPr>
              <a:t>%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6783" y="4066221"/>
            <a:ext cx="2362200" cy="94680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LBD  ≈10</a:t>
            </a:r>
            <a:r>
              <a:rPr lang="en-US" sz="2400" b="1" dirty="0" smtClean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7213" y="1687213"/>
            <a:ext cx="7743610" cy="33860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COGNITIVELY NORMAL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5" name="Picture 44" descr="Lewy body HEx600.jpg"/>
          <p:cNvPicPr>
            <a:picLocks noChangeAspect="1"/>
          </p:cNvPicPr>
          <p:nvPr/>
        </p:nvPicPr>
        <p:blipFill rotWithShape="1">
          <a:blip r:embed="rId3">
            <a:lum bright="16000"/>
          </a:blip>
          <a:srcRect l="75000" t="36718" r="5000" b="37175"/>
          <a:stretch/>
        </p:blipFill>
        <p:spPr bwMode="auto">
          <a:xfrm>
            <a:off x="6737146" y="5179128"/>
            <a:ext cx="1642467" cy="156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4" descr="MVL NP07-602 HELFB x40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63" b="8774"/>
          <a:stretch/>
        </p:blipFill>
        <p:spPr bwMode="auto">
          <a:xfrm>
            <a:off x="3733800" y="5170056"/>
            <a:ext cx="2170904" cy="157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55"/>
          <p:cNvSpPr txBox="1"/>
          <p:nvPr/>
        </p:nvSpPr>
        <p:spPr>
          <a:xfrm>
            <a:off x="0" y="0"/>
            <a:ext cx="3276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Neuropathology of Dementia</a:t>
            </a:r>
          </a:p>
          <a:p>
            <a:endParaRPr lang="en-US" b="1" i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Classification of Disease</a:t>
            </a:r>
          </a:p>
        </p:txBody>
      </p:sp>
    </p:spTree>
    <p:extLst>
      <p:ext uri="{BB962C8B-B14F-4D97-AF65-F5344CB8AC3E}">
        <p14:creationId xmlns:p14="http://schemas.microsoft.com/office/powerpoint/2010/main" val="224018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2034" y="5529"/>
            <a:ext cx="5881965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Dementia stage</a:t>
            </a:r>
          </a:p>
          <a:p>
            <a:endParaRPr lang="en-US" b="1" dirty="0" smtClean="0">
              <a:solidFill>
                <a:srgbClr val="000000"/>
              </a:solidFill>
            </a:endParaRPr>
          </a:p>
        </p:txBody>
      </p:sp>
      <p:pic>
        <p:nvPicPr>
          <p:cNvPr id="2" name="Picture 1" descr="pie char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609600"/>
            <a:ext cx="5257799" cy="3173578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ACT Dementia graph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3017157"/>
            <a:ext cx="5582893" cy="39678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3276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Neuropathology of Dementia</a:t>
            </a:r>
          </a:p>
          <a:p>
            <a:endParaRPr lang="en-US" b="1" i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Classification of Disease</a:t>
            </a:r>
          </a:p>
        </p:txBody>
      </p:sp>
    </p:spTree>
    <p:extLst>
      <p:ext uri="{BB962C8B-B14F-4D97-AF65-F5344CB8AC3E}">
        <p14:creationId xmlns:p14="http://schemas.microsoft.com/office/powerpoint/2010/main" val="2040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3733799" y="5142888"/>
            <a:ext cx="5257801" cy="171511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7213" y="1143000"/>
            <a:ext cx="8964388" cy="4007170"/>
            <a:chOff x="27213" y="1632768"/>
            <a:chExt cx="8964388" cy="4007170"/>
          </a:xfrm>
        </p:grpSpPr>
        <p:sp>
          <p:nvSpPr>
            <p:cNvPr id="3" name="Rectangle 2"/>
            <p:cNvSpPr/>
            <p:nvPr/>
          </p:nvSpPr>
          <p:spPr>
            <a:xfrm>
              <a:off x="95739" y="2176260"/>
              <a:ext cx="7674274" cy="3398428"/>
            </a:xfrm>
            <a:prstGeom prst="rect">
              <a:avLst/>
            </a:prstGeom>
            <a:gradFill flip="none" rotWithShape="1">
              <a:gsLst>
                <a:gs pos="100000">
                  <a:schemeClr val="accent4">
                    <a:lumMod val="75000"/>
                  </a:schemeClr>
                </a:gs>
                <a:gs pos="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7213" y="1632768"/>
              <a:ext cx="8964388" cy="4007170"/>
              <a:chOff x="27213" y="1632768"/>
              <a:chExt cx="8964388" cy="400717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7213" y="1632768"/>
                <a:ext cx="8964388" cy="4007170"/>
                <a:chOff x="27213" y="990600"/>
                <a:chExt cx="8964388" cy="4007170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27213" y="990600"/>
                  <a:ext cx="8964388" cy="4007170"/>
                  <a:chOff x="27213" y="990600"/>
                  <a:chExt cx="8964388" cy="4007170"/>
                </a:xfrm>
              </p:grpSpPr>
              <p:sp>
                <p:nvSpPr>
                  <p:cNvPr id="15" name="Oval 14"/>
                  <p:cNvSpPr/>
                  <p:nvPr/>
                </p:nvSpPr>
                <p:spPr>
                  <a:xfrm>
                    <a:off x="76200" y="1622868"/>
                    <a:ext cx="2362200" cy="946805"/>
                  </a:xfrm>
                  <a:prstGeom prst="ellipse">
                    <a:avLst/>
                  </a:prstGeom>
                  <a:solidFill>
                    <a:srgbClr val="FCD5B5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b="1" dirty="0" smtClean="0">
                        <a:solidFill>
                          <a:schemeClr val="tx1"/>
                        </a:solidFill>
                      </a:rPr>
                      <a:t>AD</a:t>
                    </a:r>
                    <a:endParaRPr lang="en-US" sz="2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2971800" y="2388869"/>
                    <a:ext cx="2438400" cy="1677585"/>
                  </a:xfrm>
                  <a:prstGeom prst="ellips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000000"/>
                        </a:solidFill>
                      </a:rPr>
                      <a:t>Proteinopathy</a:t>
                    </a:r>
                  </a:p>
                  <a:p>
                    <a:pPr algn="ctr"/>
                    <a:r>
                      <a:rPr lang="en-US" b="1" dirty="0" smtClean="0">
                        <a:solidFill>
                          <a:srgbClr val="000000"/>
                        </a:solidFill>
                      </a:rPr>
                      <a:t>Mito Stress</a:t>
                    </a:r>
                  </a:p>
                  <a:p>
                    <a:pPr algn="ctr"/>
                    <a:r>
                      <a:rPr lang="en-US" b="1" dirty="0" smtClean="0">
                        <a:solidFill>
                          <a:srgbClr val="000000"/>
                        </a:solidFill>
                      </a:rPr>
                      <a:t>Glial activation</a:t>
                    </a:r>
                  </a:p>
                  <a:p>
                    <a:pPr algn="ctr"/>
                    <a:r>
                      <a:rPr lang="en-US" b="1" dirty="0" smtClean="0">
                        <a:solidFill>
                          <a:srgbClr val="000000"/>
                        </a:solidFill>
                      </a:rPr>
                      <a:t>Etc.</a:t>
                    </a:r>
                    <a:endParaRPr lang="en-US" b="1" dirty="0">
                      <a:solidFill>
                        <a:srgbClr val="000000"/>
                      </a:solidFill>
                    </a:endParaRPr>
                  </a:p>
                </p:txBody>
              </p:sp>
              <p:cxnSp>
                <p:nvCxnSpPr>
                  <p:cNvPr id="17" name="Straight Arrow Connector 16"/>
                  <p:cNvCxnSpPr>
                    <a:stCxn id="15" idx="6"/>
                    <a:endCxn id="16" idx="1"/>
                  </p:cNvCxnSpPr>
                  <p:nvPr/>
                </p:nvCxnSpPr>
                <p:spPr>
                  <a:xfrm>
                    <a:off x="2438400" y="2096271"/>
                    <a:ext cx="890495" cy="538275"/>
                  </a:xfrm>
                  <a:prstGeom prst="straightConnector1">
                    <a:avLst/>
                  </a:prstGeom>
                  <a:ln w="38100" cmpd="sng">
                    <a:solidFill>
                      <a:schemeClr val="tx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" name="Rectangle 17"/>
                  <p:cNvSpPr/>
                  <p:nvPr/>
                </p:nvSpPr>
                <p:spPr>
                  <a:xfrm>
                    <a:off x="27213" y="990600"/>
                    <a:ext cx="8951684" cy="556043"/>
                  </a:xfrm>
                  <a:prstGeom prst="rect">
                    <a:avLst/>
                  </a:prstGeom>
                  <a:solidFill>
                    <a:srgbClr val="FFFF0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b="1" dirty="0" smtClean="0">
                        <a:solidFill>
                          <a:srgbClr val="000000"/>
                        </a:solidFill>
                      </a:rPr>
                      <a:t>Aging, Genetics, Environment</a:t>
                    </a:r>
                    <a:endParaRPr lang="en-US" sz="2400" b="1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7770013" y="1546643"/>
                    <a:ext cx="609600" cy="3385877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P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R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O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D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R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O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M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E</a:t>
                    </a:r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106391" y="2754427"/>
                    <a:ext cx="2362200" cy="946805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b="1" dirty="0" smtClean="0">
                        <a:solidFill>
                          <a:schemeClr val="tx1"/>
                        </a:solidFill>
                      </a:rPr>
                      <a:t>VBI</a:t>
                    </a:r>
                    <a:endParaRPr lang="en-US" sz="2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76200" y="3897427"/>
                    <a:ext cx="2362200" cy="946805"/>
                  </a:xfrm>
                  <a:prstGeom prst="ellipse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b="1" dirty="0" smtClean="0">
                        <a:solidFill>
                          <a:schemeClr val="tx1"/>
                        </a:solidFill>
                      </a:rPr>
                      <a:t>LBD</a:t>
                    </a:r>
                  </a:p>
                </p:txBody>
              </p:sp>
              <p:cxnSp>
                <p:nvCxnSpPr>
                  <p:cNvPr id="22" name="Straight Arrow Connector 21"/>
                  <p:cNvCxnSpPr>
                    <a:stCxn id="21" idx="6"/>
                    <a:endCxn id="16" idx="3"/>
                  </p:cNvCxnSpPr>
                  <p:nvPr/>
                </p:nvCxnSpPr>
                <p:spPr>
                  <a:xfrm flipV="1">
                    <a:off x="2438400" y="3820777"/>
                    <a:ext cx="890495" cy="550053"/>
                  </a:xfrm>
                  <a:prstGeom prst="straightConnector1">
                    <a:avLst/>
                  </a:prstGeom>
                  <a:ln w="38100" cmpd="sng">
                    <a:solidFill>
                      <a:srgbClr val="0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Arrow Connector 22"/>
                  <p:cNvCxnSpPr>
                    <a:stCxn id="16" idx="6"/>
                    <a:endCxn id="7" idx="3"/>
                  </p:cNvCxnSpPr>
                  <p:nvPr/>
                </p:nvCxnSpPr>
                <p:spPr>
                  <a:xfrm flipV="1">
                    <a:off x="5410200" y="2746455"/>
                    <a:ext cx="648822" cy="481207"/>
                  </a:xfrm>
                  <a:prstGeom prst="straightConnector1">
                    <a:avLst/>
                  </a:prstGeom>
                  <a:ln w="38100" cmpd="sng">
                    <a:solidFill>
                      <a:srgbClr val="0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23"/>
                  <p:cNvSpPr/>
                  <p:nvPr/>
                </p:nvSpPr>
                <p:spPr>
                  <a:xfrm>
                    <a:off x="8382001" y="1534092"/>
                    <a:ext cx="609600" cy="3463678"/>
                  </a:xfrm>
                  <a:prstGeom prst="rect">
                    <a:avLst/>
                  </a:prstGeom>
                  <a:solidFill>
                    <a:schemeClr val="accent4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D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E</a:t>
                    </a:r>
                  </a:p>
                  <a:p>
                    <a:pPr algn="ctr"/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M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E</a:t>
                    </a:r>
                  </a:p>
                  <a:p>
                    <a:pPr algn="ctr"/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N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T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I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A</a:t>
                    </a:r>
                  </a:p>
                </p:txBody>
              </p:sp>
            </p:grpSp>
            <p:sp>
              <p:nvSpPr>
                <p:cNvPr id="14" name="Rectangle 13"/>
                <p:cNvSpPr/>
                <p:nvPr/>
              </p:nvSpPr>
              <p:spPr>
                <a:xfrm>
                  <a:off x="3262035" y="4338396"/>
                  <a:ext cx="225449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LATENT DISEASE</a:t>
                  </a:r>
                  <a:endParaRPr lang="en-US" sz="2400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2468591" y="2188811"/>
                <a:ext cx="5301422" cy="3297589"/>
                <a:chOff x="2468591" y="2188811"/>
                <a:chExt cx="5301422" cy="3297589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5791200" y="2265036"/>
                  <a:ext cx="1828800" cy="1316364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000000"/>
                      </a:solidFill>
                    </a:rPr>
                    <a:t>Injury</a:t>
                  </a:r>
                  <a:r>
                    <a:rPr lang="en-US" b="1" dirty="0">
                      <a:solidFill>
                        <a:srgbClr val="000000"/>
                      </a:solidFill>
                    </a:rPr>
                    <a:t> </a:t>
                  </a:r>
                  <a:r>
                    <a:rPr lang="en-US" b="1" dirty="0" smtClean="0">
                      <a:solidFill>
                        <a:srgbClr val="000000"/>
                      </a:solidFill>
                    </a:rPr>
                    <a:t>&amp;</a:t>
                  </a:r>
                </a:p>
                <a:p>
                  <a:pPr algn="ctr"/>
                  <a:r>
                    <a:rPr lang="en-US" b="1" dirty="0" smtClean="0">
                      <a:solidFill>
                        <a:srgbClr val="000000"/>
                      </a:solidFill>
                    </a:rPr>
                    <a:t>Response to Injury</a:t>
                  </a: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5791200" y="4093836"/>
                  <a:ext cx="1828800" cy="1316364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000000"/>
                      </a:solidFill>
                    </a:rPr>
                    <a:t>Repair &amp;</a:t>
                  </a:r>
                </a:p>
                <a:p>
                  <a:pPr algn="ctr"/>
                  <a:r>
                    <a:rPr lang="en-US" b="1" dirty="0" smtClean="0">
                      <a:solidFill>
                        <a:srgbClr val="000000"/>
                      </a:solidFill>
                    </a:rPr>
                    <a:t>Functional</a:t>
                  </a:r>
                </a:p>
                <a:p>
                  <a:pPr algn="ctr"/>
                  <a:r>
                    <a:rPr lang="en-US" b="1" dirty="0" smtClean="0">
                      <a:solidFill>
                        <a:srgbClr val="000000"/>
                      </a:solidFill>
                    </a:rPr>
                    <a:t>Compensa-tion</a:t>
                  </a:r>
                </a:p>
              </p:txBody>
            </p:sp>
            <p:cxnSp>
              <p:nvCxnSpPr>
                <p:cNvPr id="9" name="Straight Arrow Connector 8"/>
                <p:cNvCxnSpPr>
                  <a:stCxn id="7" idx="4"/>
                  <a:endCxn id="8" idx="0"/>
                </p:cNvCxnSpPr>
                <p:nvPr/>
              </p:nvCxnSpPr>
              <p:spPr>
                <a:xfrm>
                  <a:off x="6705600" y="3581400"/>
                  <a:ext cx="0" cy="512436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>
                  <a:stCxn id="16" idx="6"/>
                  <a:endCxn id="8" idx="1"/>
                </p:cNvCxnSpPr>
                <p:nvPr/>
              </p:nvCxnSpPr>
              <p:spPr>
                <a:xfrm>
                  <a:off x="5410200" y="3869830"/>
                  <a:ext cx="648822" cy="416783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>
                  <a:stCxn id="20" idx="6"/>
                  <a:endCxn id="16" idx="2"/>
                </p:cNvCxnSpPr>
                <p:nvPr/>
              </p:nvCxnSpPr>
              <p:spPr>
                <a:xfrm flipV="1">
                  <a:off x="2468591" y="3869830"/>
                  <a:ext cx="503209" cy="168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7770013" y="2188811"/>
                  <a:ext cx="0" cy="3297589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6" name="TextBox 25"/>
          <p:cNvSpPr txBox="1"/>
          <p:nvPr/>
        </p:nvSpPr>
        <p:spPr>
          <a:xfrm>
            <a:off x="3262034" y="5529"/>
            <a:ext cx="5881965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Chronic disease model of dementia</a:t>
            </a:r>
          </a:p>
          <a:p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6200" y="1777437"/>
            <a:ext cx="2362200" cy="946805"/>
          </a:xfrm>
          <a:prstGeom prst="ellipse">
            <a:avLst/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AD  ≈45%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6391" y="2912393"/>
            <a:ext cx="2362200" cy="94680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VBI  ≈33</a:t>
            </a:r>
            <a:r>
              <a:rPr lang="en-US" sz="2400" b="1" dirty="0" smtClean="0">
                <a:solidFill>
                  <a:schemeClr val="tx1"/>
                </a:solidFill>
              </a:rPr>
              <a:t>%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6783" y="4066221"/>
            <a:ext cx="2362200" cy="94680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LBD  ≈10</a:t>
            </a:r>
            <a:r>
              <a:rPr lang="en-US" sz="2400" b="1" dirty="0" smtClean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0"/>
            <a:ext cx="3276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i="1" dirty="0" smtClean="0">
                <a:solidFill>
                  <a:schemeClr val="tx1"/>
                </a:solidFill>
              </a:rPr>
              <a:t>Neuropathology of Dementia</a:t>
            </a:r>
            <a:endParaRPr lang="en-US" b="1" i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213" y="1687213"/>
            <a:ext cx="7743610" cy="33860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COGNITIVELY NORMAL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34" name="Picture 33" descr="pie char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5271353"/>
            <a:ext cx="2295340" cy="1385455"/>
          </a:xfrm>
          <a:prstGeom prst="rect">
            <a:avLst/>
          </a:prstGeom>
          <a:ln>
            <a:noFill/>
          </a:ln>
        </p:spPr>
      </p:pic>
      <p:pic>
        <p:nvPicPr>
          <p:cNvPr id="35" name="Picture 34" descr="ACT Dementia graph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96"/>
          <a:stretch/>
        </p:blipFill>
        <p:spPr>
          <a:xfrm>
            <a:off x="3993408" y="5257800"/>
            <a:ext cx="2144155" cy="14492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37" name="Picture 36" descr="Figure 1A.pdf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65" t="7939" b="14487"/>
          <a:stretch/>
        </p:blipFill>
        <p:spPr>
          <a:xfrm>
            <a:off x="1393900" y="1828800"/>
            <a:ext cx="5388999" cy="32207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3545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213" y="1143000"/>
            <a:ext cx="8964388" cy="3941920"/>
            <a:chOff x="27213" y="1632768"/>
            <a:chExt cx="8964388" cy="3941920"/>
          </a:xfrm>
        </p:grpSpPr>
        <p:sp>
          <p:nvSpPr>
            <p:cNvPr id="5" name="Rectangle 4"/>
            <p:cNvSpPr/>
            <p:nvPr/>
          </p:nvSpPr>
          <p:spPr>
            <a:xfrm>
              <a:off x="95739" y="2176260"/>
              <a:ext cx="7674274" cy="3398428"/>
            </a:xfrm>
            <a:prstGeom prst="rect">
              <a:avLst/>
            </a:prstGeom>
            <a:gradFill flip="none" rotWithShape="1">
              <a:gsLst>
                <a:gs pos="100000">
                  <a:schemeClr val="accent4">
                    <a:lumMod val="75000"/>
                  </a:schemeClr>
                </a:gs>
                <a:gs pos="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7213" y="1632768"/>
              <a:ext cx="8964388" cy="3941920"/>
              <a:chOff x="27213" y="1632768"/>
              <a:chExt cx="8964388" cy="394192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7213" y="1632768"/>
                <a:ext cx="8964388" cy="3941920"/>
                <a:chOff x="27213" y="990600"/>
                <a:chExt cx="8964388" cy="3941920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27213" y="990600"/>
                  <a:ext cx="8964388" cy="3941920"/>
                  <a:chOff x="27213" y="990600"/>
                  <a:chExt cx="8964388" cy="3941920"/>
                </a:xfrm>
              </p:grpSpPr>
              <p:sp>
                <p:nvSpPr>
                  <p:cNvPr id="17" name="Oval 16"/>
                  <p:cNvSpPr/>
                  <p:nvPr/>
                </p:nvSpPr>
                <p:spPr>
                  <a:xfrm>
                    <a:off x="76200" y="1622868"/>
                    <a:ext cx="2362200" cy="946805"/>
                  </a:xfrm>
                  <a:prstGeom prst="ellipse">
                    <a:avLst/>
                  </a:prstGeom>
                  <a:solidFill>
                    <a:srgbClr val="FCD5B5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b="1" dirty="0" smtClean="0">
                        <a:solidFill>
                          <a:schemeClr val="tx1"/>
                        </a:solidFill>
                      </a:rPr>
                      <a:t>AD</a:t>
                    </a:r>
                    <a:endParaRPr lang="en-US" sz="2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2971800" y="2388869"/>
                    <a:ext cx="2438400" cy="1677585"/>
                  </a:xfrm>
                  <a:prstGeom prst="ellips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000000"/>
                        </a:solidFill>
                      </a:rPr>
                      <a:t>Proteinopathy</a:t>
                    </a:r>
                  </a:p>
                  <a:p>
                    <a:pPr algn="ctr"/>
                    <a:r>
                      <a:rPr lang="en-US" b="1" dirty="0" smtClean="0">
                        <a:solidFill>
                          <a:srgbClr val="000000"/>
                        </a:solidFill>
                      </a:rPr>
                      <a:t>Mito Stress</a:t>
                    </a:r>
                  </a:p>
                  <a:p>
                    <a:pPr algn="ctr"/>
                    <a:r>
                      <a:rPr lang="en-US" b="1" dirty="0" smtClean="0">
                        <a:solidFill>
                          <a:srgbClr val="000000"/>
                        </a:solidFill>
                      </a:rPr>
                      <a:t>Glial activation</a:t>
                    </a:r>
                  </a:p>
                  <a:p>
                    <a:pPr algn="ctr"/>
                    <a:r>
                      <a:rPr lang="en-US" b="1" dirty="0" smtClean="0">
                        <a:solidFill>
                          <a:srgbClr val="000000"/>
                        </a:solidFill>
                      </a:rPr>
                      <a:t>Etc.</a:t>
                    </a:r>
                    <a:endParaRPr lang="en-US" b="1" dirty="0">
                      <a:solidFill>
                        <a:srgbClr val="000000"/>
                      </a:solidFill>
                    </a:endParaRPr>
                  </a:p>
                </p:txBody>
              </p:sp>
              <p:cxnSp>
                <p:nvCxnSpPr>
                  <p:cNvPr id="19" name="Straight Arrow Connector 18"/>
                  <p:cNvCxnSpPr>
                    <a:stCxn id="17" idx="6"/>
                    <a:endCxn id="18" idx="1"/>
                  </p:cNvCxnSpPr>
                  <p:nvPr/>
                </p:nvCxnSpPr>
                <p:spPr>
                  <a:xfrm>
                    <a:off x="2438400" y="2096271"/>
                    <a:ext cx="890495" cy="538275"/>
                  </a:xfrm>
                  <a:prstGeom prst="straightConnector1">
                    <a:avLst/>
                  </a:prstGeom>
                  <a:ln w="38100" cmpd="sng">
                    <a:solidFill>
                      <a:schemeClr val="tx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Rectangle 19"/>
                  <p:cNvSpPr/>
                  <p:nvPr/>
                </p:nvSpPr>
                <p:spPr>
                  <a:xfrm>
                    <a:off x="27213" y="990600"/>
                    <a:ext cx="8951684" cy="556043"/>
                  </a:xfrm>
                  <a:prstGeom prst="rect">
                    <a:avLst/>
                  </a:prstGeom>
                  <a:solidFill>
                    <a:srgbClr val="FFFF0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b="1" dirty="0" smtClean="0">
                        <a:solidFill>
                          <a:srgbClr val="000000"/>
                        </a:solidFill>
                      </a:rPr>
                      <a:t>Aging, Genetics, Environment</a:t>
                    </a:r>
                    <a:endParaRPr lang="en-US" sz="2400" b="1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7770013" y="1546643"/>
                    <a:ext cx="609600" cy="3385877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P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R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O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D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R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O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M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E</a:t>
                    </a:r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106391" y="2754427"/>
                    <a:ext cx="2362200" cy="946805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b="1" dirty="0" smtClean="0">
                        <a:solidFill>
                          <a:schemeClr val="tx1"/>
                        </a:solidFill>
                      </a:rPr>
                      <a:t>VBI</a:t>
                    </a:r>
                    <a:endParaRPr lang="en-US" sz="2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76200" y="3897427"/>
                    <a:ext cx="2362200" cy="946805"/>
                  </a:xfrm>
                  <a:prstGeom prst="ellipse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b="1" dirty="0" smtClean="0">
                        <a:solidFill>
                          <a:schemeClr val="tx1"/>
                        </a:solidFill>
                      </a:rPr>
                      <a:t>LBD</a:t>
                    </a:r>
                  </a:p>
                </p:txBody>
              </p:sp>
              <p:cxnSp>
                <p:nvCxnSpPr>
                  <p:cNvPr id="24" name="Straight Arrow Connector 23"/>
                  <p:cNvCxnSpPr>
                    <a:stCxn id="23" idx="6"/>
                    <a:endCxn id="18" idx="3"/>
                  </p:cNvCxnSpPr>
                  <p:nvPr/>
                </p:nvCxnSpPr>
                <p:spPr>
                  <a:xfrm flipV="1">
                    <a:off x="2438400" y="3820777"/>
                    <a:ext cx="890495" cy="550053"/>
                  </a:xfrm>
                  <a:prstGeom prst="straightConnector1">
                    <a:avLst/>
                  </a:prstGeom>
                  <a:ln w="38100" cmpd="sng">
                    <a:solidFill>
                      <a:srgbClr val="0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Arrow Connector 24"/>
                  <p:cNvCxnSpPr>
                    <a:stCxn id="18" idx="6"/>
                    <a:endCxn id="9" idx="3"/>
                  </p:cNvCxnSpPr>
                  <p:nvPr/>
                </p:nvCxnSpPr>
                <p:spPr>
                  <a:xfrm flipV="1">
                    <a:off x="5410200" y="2746455"/>
                    <a:ext cx="648822" cy="481207"/>
                  </a:xfrm>
                  <a:prstGeom prst="straightConnector1">
                    <a:avLst/>
                  </a:prstGeom>
                  <a:ln w="38100" cmpd="sng">
                    <a:solidFill>
                      <a:srgbClr val="0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Rectangle 25"/>
                  <p:cNvSpPr/>
                  <p:nvPr/>
                </p:nvSpPr>
                <p:spPr>
                  <a:xfrm>
                    <a:off x="8382001" y="1534092"/>
                    <a:ext cx="609600" cy="3398428"/>
                  </a:xfrm>
                  <a:prstGeom prst="rect">
                    <a:avLst/>
                  </a:prstGeom>
                  <a:solidFill>
                    <a:schemeClr val="accent4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D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E</a:t>
                    </a:r>
                  </a:p>
                  <a:p>
                    <a:pPr algn="ctr"/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M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E</a:t>
                    </a:r>
                  </a:p>
                  <a:p>
                    <a:pPr algn="ctr"/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N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T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I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A</a:t>
                    </a:r>
                  </a:p>
                </p:txBody>
              </p:sp>
            </p:grpSp>
            <p:sp>
              <p:nvSpPr>
                <p:cNvPr id="16" name="Rectangle 15"/>
                <p:cNvSpPr/>
                <p:nvPr/>
              </p:nvSpPr>
              <p:spPr>
                <a:xfrm>
                  <a:off x="3262035" y="4338396"/>
                  <a:ext cx="225449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LATENT DISEASE</a:t>
                  </a:r>
                  <a:endParaRPr lang="en-US" sz="2400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468591" y="2188811"/>
                <a:ext cx="5301422" cy="3297589"/>
                <a:chOff x="2468591" y="2188811"/>
                <a:chExt cx="5301422" cy="3297589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5791200" y="2265036"/>
                  <a:ext cx="1828800" cy="1316364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000000"/>
                      </a:solidFill>
                    </a:rPr>
                    <a:t>Injury</a:t>
                  </a:r>
                  <a:r>
                    <a:rPr lang="en-US" b="1" dirty="0">
                      <a:solidFill>
                        <a:srgbClr val="000000"/>
                      </a:solidFill>
                    </a:rPr>
                    <a:t> </a:t>
                  </a:r>
                  <a:r>
                    <a:rPr lang="en-US" b="1" dirty="0" smtClean="0">
                      <a:solidFill>
                        <a:srgbClr val="000000"/>
                      </a:solidFill>
                    </a:rPr>
                    <a:t>&amp;</a:t>
                  </a:r>
                </a:p>
                <a:p>
                  <a:pPr algn="ctr"/>
                  <a:r>
                    <a:rPr lang="en-US" b="1" dirty="0" smtClean="0">
                      <a:solidFill>
                        <a:srgbClr val="000000"/>
                      </a:solidFill>
                    </a:rPr>
                    <a:t>Response to Injury</a:t>
                  </a:r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5791200" y="4093836"/>
                  <a:ext cx="1828800" cy="1316364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000000"/>
                      </a:solidFill>
                    </a:rPr>
                    <a:t>Repair &amp;</a:t>
                  </a:r>
                </a:p>
                <a:p>
                  <a:pPr algn="ctr"/>
                  <a:r>
                    <a:rPr lang="en-US" b="1" dirty="0" smtClean="0">
                      <a:solidFill>
                        <a:srgbClr val="000000"/>
                      </a:solidFill>
                    </a:rPr>
                    <a:t>Functional</a:t>
                  </a:r>
                </a:p>
                <a:p>
                  <a:pPr algn="ctr"/>
                  <a:r>
                    <a:rPr lang="en-US" b="1" dirty="0" smtClean="0">
                      <a:solidFill>
                        <a:srgbClr val="000000"/>
                      </a:solidFill>
                    </a:rPr>
                    <a:t>Compensa-tion</a:t>
                  </a:r>
                </a:p>
              </p:txBody>
            </p:sp>
            <p:cxnSp>
              <p:nvCxnSpPr>
                <p:cNvPr id="11" name="Straight Arrow Connector 10"/>
                <p:cNvCxnSpPr>
                  <a:stCxn id="9" idx="4"/>
                  <a:endCxn id="10" idx="0"/>
                </p:cNvCxnSpPr>
                <p:nvPr/>
              </p:nvCxnSpPr>
              <p:spPr>
                <a:xfrm>
                  <a:off x="6705600" y="3581400"/>
                  <a:ext cx="0" cy="512436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>
                  <a:stCxn id="18" idx="6"/>
                  <a:endCxn id="10" idx="1"/>
                </p:cNvCxnSpPr>
                <p:nvPr/>
              </p:nvCxnSpPr>
              <p:spPr>
                <a:xfrm>
                  <a:off x="5410200" y="3869830"/>
                  <a:ext cx="648822" cy="416783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>
                  <a:stCxn id="22" idx="6"/>
                  <a:endCxn id="18" idx="2"/>
                </p:cNvCxnSpPr>
                <p:nvPr/>
              </p:nvCxnSpPr>
              <p:spPr>
                <a:xfrm flipV="1">
                  <a:off x="2468591" y="3869830"/>
                  <a:ext cx="503209" cy="168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7770013" y="2188811"/>
                  <a:ext cx="0" cy="3297589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TextBox 27"/>
          <p:cNvSpPr txBox="1"/>
          <p:nvPr/>
        </p:nvSpPr>
        <p:spPr>
          <a:xfrm>
            <a:off x="3262034" y="5529"/>
            <a:ext cx="5881965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Chronic disease model of dementia</a:t>
            </a:r>
          </a:p>
          <a:p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6200" y="1777437"/>
            <a:ext cx="2362200" cy="946805"/>
          </a:xfrm>
          <a:prstGeom prst="ellipse">
            <a:avLst/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AD  ≈45%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6391" y="2912393"/>
            <a:ext cx="2362200" cy="94680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VBI  ≈33</a:t>
            </a:r>
            <a:r>
              <a:rPr lang="en-US" sz="2400" b="1" dirty="0" smtClean="0">
                <a:solidFill>
                  <a:schemeClr val="tx1"/>
                </a:solidFill>
              </a:rPr>
              <a:t>%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6783" y="4066221"/>
            <a:ext cx="2362200" cy="94680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LBD  ≈10</a:t>
            </a:r>
            <a:r>
              <a:rPr lang="en-US" sz="2400" b="1" dirty="0" smtClean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0"/>
            <a:ext cx="3276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i="1" dirty="0" smtClean="0">
                <a:solidFill>
                  <a:schemeClr val="tx1"/>
                </a:solidFill>
              </a:rPr>
              <a:t>Neuropathology of Dementia</a:t>
            </a:r>
            <a:endParaRPr lang="en-US" b="1" i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213" y="1687213"/>
            <a:ext cx="7743610" cy="33860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COGNITIVELY NORMAL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79424" y="790337"/>
            <a:ext cx="8459776" cy="5915263"/>
            <a:chOff x="609600" y="289679"/>
            <a:chExt cx="7620000" cy="6395817"/>
          </a:xfrm>
        </p:grpSpPr>
        <p:pic>
          <p:nvPicPr>
            <p:cNvPr id="3" name="Picture 2" descr="Figure 2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65" t="7523" r="8999"/>
            <a:stretch/>
          </p:blipFill>
          <p:spPr>
            <a:xfrm>
              <a:off x="609600" y="289679"/>
              <a:ext cx="7620000" cy="639581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90"/>
              </a:solidFill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2362200" y="604391"/>
              <a:ext cx="1306568" cy="132343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800000"/>
                  </a:solidFill>
                </a:rPr>
                <a:t>ACT</a:t>
              </a:r>
            </a:p>
            <a:p>
              <a:r>
                <a:rPr lang="en-US" sz="2000" b="1" dirty="0" smtClean="0">
                  <a:solidFill>
                    <a:srgbClr val="800000"/>
                  </a:solidFill>
                </a:rPr>
                <a:t>HAAS</a:t>
              </a:r>
            </a:p>
            <a:p>
              <a:r>
                <a:rPr lang="en-US" sz="2000" b="1" dirty="0" smtClean="0">
                  <a:solidFill>
                    <a:srgbClr val="800000"/>
                  </a:solidFill>
                </a:rPr>
                <a:t>Nun Study</a:t>
              </a:r>
            </a:p>
            <a:p>
              <a:r>
                <a:rPr lang="en-US" sz="2000" b="1" dirty="0" smtClean="0">
                  <a:solidFill>
                    <a:srgbClr val="800000"/>
                  </a:solidFill>
                </a:rPr>
                <a:t>OBAS</a:t>
              </a:r>
              <a:endParaRPr lang="en-US" sz="2000" b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356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213" y="1143000"/>
            <a:ext cx="8964388" cy="3941920"/>
            <a:chOff x="27213" y="1632768"/>
            <a:chExt cx="8964388" cy="3941920"/>
          </a:xfrm>
        </p:grpSpPr>
        <p:sp>
          <p:nvSpPr>
            <p:cNvPr id="3" name="Rectangle 2"/>
            <p:cNvSpPr/>
            <p:nvPr/>
          </p:nvSpPr>
          <p:spPr>
            <a:xfrm>
              <a:off x="95739" y="2176260"/>
              <a:ext cx="7674274" cy="3398428"/>
            </a:xfrm>
            <a:prstGeom prst="rect">
              <a:avLst/>
            </a:prstGeom>
            <a:gradFill flip="none" rotWithShape="1">
              <a:gsLst>
                <a:gs pos="100000">
                  <a:schemeClr val="accent4">
                    <a:lumMod val="75000"/>
                  </a:schemeClr>
                </a:gs>
                <a:gs pos="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7213" y="1632768"/>
              <a:ext cx="8964388" cy="3941920"/>
              <a:chOff x="27213" y="1632768"/>
              <a:chExt cx="8964388" cy="394192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7213" y="1632768"/>
                <a:ext cx="8964388" cy="3941920"/>
                <a:chOff x="27213" y="990600"/>
                <a:chExt cx="8964388" cy="3941920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27213" y="990600"/>
                  <a:ext cx="8964388" cy="3941920"/>
                  <a:chOff x="27213" y="990600"/>
                  <a:chExt cx="8964388" cy="3941920"/>
                </a:xfrm>
              </p:grpSpPr>
              <p:sp>
                <p:nvSpPr>
                  <p:cNvPr id="15" name="Oval 14"/>
                  <p:cNvSpPr/>
                  <p:nvPr/>
                </p:nvSpPr>
                <p:spPr>
                  <a:xfrm>
                    <a:off x="76200" y="1622868"/>
                    <a:ext cx="2362200" cy="946805"/>
                  </a:xfrm>
                  <a:prstGeom prst="ellipse">
                    <a:avLst/>
                  </a:prstGeom>
                  <a:solidFill>
                    <a:srgbClr val="FCD5B5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b="1" dirty="0" smtClean="0">
                        <a:solidFill>
                          <a:schemeClr val="tx1"/>
                        </a:solidFill>
                      </a:rPr>
                      <a:t>AD</a:t>
                    </a:r>
                    <a:endParaRPr lang="en-US" sz="2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2971800" y="2388869"/>
                    <a:ext cx="2438400" cy="1677585"/>
                  </a:xfrm>
                  <a:prstGeom prst="ellips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000000"/>
                        </a:solidFill>
                      </a:rPr>
                      <a:t>Proteinopathy</a:t>
                    </a:r>
                  </a:p>
                  <a:p>
                    <a:pPr algn="ctr"/>
                    <a:r>
                      <a:rPr lang="en-US" b="1" dirty="0" smtClean="0">
                        <a:solidFill>
                          <a:srgbClr val="000000"/>
                        </a:solidFill>
                      </a:rPr>
                      <a:t>Mito Stress</a:t>
                    </a:r>
                  </a:p>
                  <a:p>
                    <a:pPr algn="ctr"/>
                    <a:r>
                      <a:rPr lang="en-US" b="1" dirty="0" smtClean="0">
                        <a:solidFill>
                          <a:srgbClr val="000000"/>
                        </a:solidFill>
                      </a:rPr>
                      <a:t>Glial activation</a:t>
                    </a:r>
                  </a:p>
                  <a:p>
                    <a:pPr algn="ctr"/>
                    <a:r>
                      <a:rPr lang="en-US" b="1" dirty="0" smtClean="0">
                        <a:solidFill>
                          <a:srgbClr val="000000"/>
                        </a:solidFill>
                      </a:rPr>
                      <a:t>Etc.</a:t>
                    </a:r>
                    <a:endParaRPr lang="en-US" b="1" dirty="0">
                      <a:solidFill>
                        <a:srgbClr val="000000"/>
                      </a:solidFill>
                    </a:endParaRPr>
                  </a:p>
                </p:txBody>
              </p:sp>
              <p:cxnSp>
                <p:nvCxnSpPr>
                  <p:cNvPr id="17" name="Straight Arrow Connector 16"/>
                  <p:cNvCxnSpPr>
                    <a:stCxn id="15" idx="6"/>
                    <a:endCxn id="16" idx="1"/>
                  </p:cNvCxnSpPr>
                  <p:nvPr/>
                </p:nvCxnSpPr>
                <p:spPr>
                  <a:xfrm>
                    <a:off x="2438400" y="2096271"/>
                    <a:ext cx="890495" cy="538275"/>
                  </a:xfrm>
                  <a:prstGeom prst="straightConnector1">
                    <a:avLst/>
                  </a:prstGeom>
                  <a:ln w="38100" cmpd="sng">
                    <a:solidFill>
                      <a:schemeClr val="tx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" name="Rectangle 17"/>
                  <p:cNvSpPr/>
                  <p:nvPr/>
                </p:nvSpPr>
                <p:spPr>
                  <a:xfrm>
                    <a:off x="27213" y="990600"/>
                    <a:ext cx="8951684" cy="556043"/>
                  </a:xfrm>
                  <a:prstGeom prst="rect">
                    <a:avLst/>
                  </a:prstGeom>
                  <a:solidFill>
                    <a:srgbClr val="FFFF0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b="1" dirty="0" smtClean="0">
                        <a:solidFill>
                          <a:srgbClr val="000000"/>
                        </a:solidFill>
                      </a:rPr>
                      <a:t>Aging, Genetics, Environment</a:t>
                    </a:r>
                    <a:endParaRPr lang="en-US" sz="2400" b="1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7770013" y="1546643"/>
                    <a:ext cx="609600" cy="3385877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P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R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O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D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R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O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M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E</a:t>
                    </a:r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106391" y="2754427"/>
                    <a:ext cx="2362200" cy="946805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b="1" dirty="0" smtClean="0">
                        <a:solidFill>
                          <a:schemeClr val="tx1"/>
                        </a:solidFill>
                      </a:rPr>
                      <a:t>VBI</a:t>
                    </a:r>
                    <a:endParaRPr lang="en-US" sz="2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76200" y="3897427"/>
                    <a:ext cx="2362200" cy="946805"/>
                  </a:xfrm>
                  <a:prstGeom prst="ellipse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b="1" dirty="0" smtClean="0">
                        <a:solidFill>
                          <a:schemeClr val="tx1"/>
                        </a:solidFill>
                      </a:rPr>
                      <a:t>LBD</a:t>
                    </a:r>
                  </a:p>
                </p:txBody>
              </p:sp>
              <p:cxnSp>
                <p:nvCxnSpPr>
                  <p:cNvPr id="22" name="Straight Arrow Connector 21"/>
                  <p:cNvCxnSpPr>
                    <a:stCxn id="21" idx="6"/>
                    <a:endCxn id="16" idx="3"/>
                  </p:cNvCxnSpPr>
                  <p:nvPr/>
                </p:nvCxnSpPr>
                <p:spPr>
                  <a:xfrm flipV="1">
                    <a:off x="2438400" y="3820777"/>
                    <a:ext cx="890495" cy="550053"/>
                  </a:xfrm>
                  <a:prstGeom prst="straightConnector1">
                    <a:avLst/>
                  </a:prstGeom>
                  <a:ln w="38100" cmpd="sng">
                    <a:solidFill>
                      <a:srgbClr val="0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Arrow Connector 22"/>
                  <p:cNvCxnSpPr>
                    <a:stCxn id="16" idx="6"/>
                    <a:endCxn id="7" idx="3"/>
                  </p:cNvCxnSpPr>
                  <p:nvPr/>
                </p:nvCxnSpPr>
                <p:spPr>
                  <a:xfrm flipV="1">
                    <a:off x="5410200" y="2746455"/>
                    <a:ext cx="648822" cy="481207"/>
                  </a:xfrm>
                  <a:prstGeom prst="straightConnector1">
                    <a:avLst/>
                  </a:prstGeom>
                  <a:ln w="38100" cmpd="sng">
                    <a:solidFill>
                      <a:srgbClr val="0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23"/>
                  <p:cNvSpPr/>
                  <p:nvPr/>
                </p:nvSpPr>
                <p:spPr>
                  <a:xfrm>
                    <a:off x="8382001" y="1534092"/>
                    <a:ext cx="609600" cy="3398428"/>
                  </a:xfrm>
                  <a:prstGeom prst="rect">
                    <a:avLst/>
                  </a:prstGeom>
                  <a:solidFill>
                    <a:schemeClr val="accent4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D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E</a:t>
                    </a:r>
                  </a:p>
                  <a:p>
                    <a:pPr algn="ctr"/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M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E</a:t>
                    </a:r>
                  </a:p>
                  <a:p>
                    <a:pPr algn="ctr"/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N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T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I</a:t>
                    </a:r>
                    <a:b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</a:br>
                    <a:r>
                      <a:rPr lang="en-US" sz="2400" b="1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A</a:t>
                    </a:r>
                  </a:p>
                </p:txBody>
              </p:sp>
            </p:grpSp>
            <p:sp>
              <p:nvSpPr>
                <p:cNvPr id="14" name="Rectangle 13"/>
                <p:cNvSpPr/>
                <p:nvPr/>
              </p:nvSpPr>
              <p:spPr>
                <a:xfrm>
                  <a:off x="3262035" y="4338396"/>
                  <a:ext cx="225449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LATENT DISEASE</a:t>
                  </a:r>
                  <a:endParaRPr lang="en-US" sz="2400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2468591" y="2188811"/>
                <a:ext cx="5301422" cy="3297589"/>
                <a:chOff x="2468591" y="2188811"/>
                <a:chExt cx="5301422" cy="3297589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5791200" y="2265036"/>
                  <a:ext cx="1828800" cy="1316364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000000"/>
                      </a:solidFill>
                    </a:rPr>
                    <a:t>Injury</a:t>
                  </a:r>
                  <a:r>
                    <a:rPr lang="en-US" b="1" dirty="0">
                      <a:solidFill>
                        <a:srgbClr val="000000"/>
                      </a:solidFill>
                    </a:rPr>
                    <a:t> </a:t>
                  </a:r>
                  <a:r>
                    <a:rPr lang="en-US" b="1" dirty="0" smtClean="0">
                      <a:solidFill>
                        <a:srgbClr val="000000"/>
                      </a:solidFill>
                    </a:rPr>
                    <a:t>&amp;</a:t>
                  </a:r>
                </a:p>
                <a:p>
                  <a:pPr algn="ctr"/>
                  <a:r>
                    <a:rPr lang="en-US" b="1" dirty="0" smtClean="0">
                      <a:solidFill>
                        <a:srgbClr val="000000"/>
                      </a:solidFill>
                    </a:rPr>
                    <a:t>Response to Injury</a:t>
                  </a: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5791200" y="4093836"/>
                  <a:ext cx="1828800" cy="1316364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000000"/>
                      </a:solidFill>
                    </a:rPr>
                    <a:t>Repair &amp;</a:t>
                  </a:r>
                </a:p>
                <a:p>
                  <a:pPr algn="ctr"/>
                  <a:r>
                    <a:rPr lang="en-US" b="1" dirty="0" smtClean="0">
                      <a:solidFill>
                        <a:srgbClr val="000000"/>
                      </a:solidFill>
                    </a:rPr>
                    <a:t>Functional</a:t>
                  </a:r>
                </a:p>
                <a:p>
                  <a:pPr algn="ctr"/>
                  <a:r>
                    <a:rPr lang="en-US" b="1" dirty="0" smtClean="0">
                      <a:solidFill>
                        <a:srgbClr val="000000"/>
                      </a:solidFill>
                    </a:rPr>
                    <a:t>Compensa-tion</a:t>
                  </a:r>
                </a:p>
              </p:txBody>
            </p:sp>
            <p:cxnSp>
              <p:nvCxnSpPr>
                <p:cNvPr id="9" name="Straight Arrow Connector 8"/>
                <p:cNvCxnSpPr>
                  <a:stCxn id="7" idx="4"/>
                  <a:endCxn id="8" idx="0"/>
                </p:cNvCxnSpPr>
                <p:nvPr/>
              </p:nvCxnSpPr>
              <p:spPr>
                <a:xfrm>
                  <a:off x="6705600" y="3581400"/>
                  <a:ext cx="0" cy="512436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>
                  <a:stCxn id="16" idx="6"/>
                  <a:endCxn id="8" idx="1"/>
                </p:cNvCxnSpPr>
                <p:nvPr/>
              </p:nvCxnSpPr>
              <p:spPr>
                <a:xfrm>
                  <a:off x="5410200" y="3869830"/>
                  <a:ext cx="648822" cy="416783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>
                  <a:stCxn id="20" idx="6"/>
                  <a:endCxn id="16" idx="2"/>
                </p:cNvCxnSpPr>
                <p:nvPr/>
              </p:nvCxnSpPr>
              <p:spPr>
                <a:xfrm flipV="1">
                  <a:off x="2468591" y="3869830"/>
                  <a:ext cx="503209" cy="168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7770013" y="2188811"/>
                  <a:ext cx="0" cy="3297589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25" name="Picture 24" descr="hippo silver x400.jpg"/>
          <p:cNvPicPr>
            <a:picLocks noChangeAspect="1"/>
          </p:cNvPicPr>
          <p:nvPr/>
        </p:nvPicPr>
        <p:blipFill>
          <a:blip r:embed="rId2"/>
          <a:srcRect l="17308" t="23825" r="11539" b="6944"/>
          <a:stretch>
            <a:fillRect/>
          </a:stretch>
        </p:blipFill>
        <p:spPr bwMode="auto">
          <a:xfrm>
            <a:off x="609600" y="5170056"/>
            <a:ext cx="2216427" cy="161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262034" y="5529"/>
            <a:ext cx="5881965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Summary</a:t>
            </a:r>
          </a:p>
          <a:p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6200" y="1777437"/>
            <a:ext cx="2362200" cy="946805"/>
          </a:xfrm>
          <a:prstGeom prst="ellipse">
            <a:avLst/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AD  ≈45%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6391" y="2912393"/>
            <a:ext cx="2362200" cy="94680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VBI  ≈33</a:t>
            </a:r>
            <a:r>
              <a:rPr lang="en-US" sz="2400" b="1" dirty="0" smtClean="0">
                <a:solidFill>
                  <a:schemeClr val="tx1"/>
                </a:solidFill>
              </a:rPr>
              <a:t>%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6783" y="4066221"/>
            <a:ext cx="2362200" cy="94680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LBD  ≈10</a:t>
            </a:r>
            <a:r>
              <a:rPr lang="en-US" sz="2400" b="1" dirty="0" smtClean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7213" y="1687213"/>
            <a:ext cx="7743610" cy="33860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COGNITIVELY NORMAL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32" name="Picture 31" descr="Lewy body HEx600.jpg"/>
          <p:cNvPicPr>
            <a:picLocks noChangeAspect="1"/>
          </p:cNvPicPr>
          <p:nvPr/>
        </p:nvPicPr>
        <p:blipFill rotWithShape="1">
          <a:blip r:embed="rId3">
            <a:lum bright="16000"/>
          </a:blip>
          <a:srcRect l="75000" t="36718" r="5000" b="37175"/>
          <a:stretch/>
        </p:blipFill>
        <p:spPr bwMode="auto">
          <a:xfrm>
            <a:off x="6737146" y="5179128"/>
            <a:ext cx="1642467" cy="156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MVL NP07-602 HELFB x40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63" b="8774"/>
          <a:stretch/>
        </p:blipFill>
        <p:spPr bwMode="auto">
          <a:xfrm>
            <a:off x="3733800" y="5170056"/>
            <a:ext cx="2170904" cy="157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0" y="0"/>
            <a:ext cx="3276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Neuropathology of Dementia</a:t>
            </a:r>
          </a:p>
          <a:p>
            <a:endParaRPr lang="en-US" b="1" i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Classification of Disease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2630" y="4052188"/>
            <a:ext cx="798077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3 chronic diseases account for vast majority of dementia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Idiosyncratic convergence at all stages of impairment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Progressive aggregate disease vs. functional </a:t>
            </a:r>
            <a:r>
              <a:rPr lang="en-US" sz="2400" b="1" dirty="0" smtClean="0">
                <a:solidFill>
                  <a:srgbClr val="000000"/>
                </a:solidFill>
              </a:rPr>
              <a:t>impairment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Apparent resilience and </a:t>
            </a:r>
            <a:r>
              <a:rPr lang="en-US" sz="2400" b="1" dirty="0" err="1" smtClean="0">
                <a:solidFill>
                  <a:srgbClr val="000000"/>
                </a:solidFill>
              </a:rPr>
              <a:t>hightened</a:t>
            </a:r>
            <a:r>
              <a:rPr lang="en-US" sz="2400" b="1" dirty="0" smtClean="0">
                <a:solidFill>
                  <a:srgbClr val="000000"/>
                </a:solidFill>
              </a:rPr>
              <a:t> vulnerability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339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P-D-11-00546-R 7NOV2011 as sen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t="38007" r="5532" b="13369"/>
          <a:stretch/>
        </p:blipFill>
        <p:spPr>
          <a:xfrm>
            <a:off x="609600" y="1143000"/>
            <a:ext cx="7849923" cy="55557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2034" y="5529"/>
            <a:ext cx="5881965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2012 NIA-AA revised Guidelines for Neuropath Evaluation</a:t>
            </a:r>
          </a:p>
          <a:p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276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Neuropathology of Dementia</a:t>
            </a:r>
          </a:p>
          <a:p>
            <a:endParaRPr lang="en-US" b="1" i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Classification of Disease</a:t>
            </a:r>
          </a:p>
        </p:txBody>
      </p:sp>
    </p:spTree>
    <p:extLst>
      <p:ext uri="{BB962C8B-B14F-4D97-AF65-F5344CB8AC3E}">
        <p14:creationId xmlns:p14="http://schemas.microsoft.com/office/powerpoint/2010/main" val="2069467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P-D-11-00546-R 7NOV2011 as sen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2" t="25691" r="12489" b="47722"/>
          <a:stretch/>
        </p:blipFill>
        <p:spPr>
          <a:xfrm>
            <a:off x="76642" y="2571899"/>
            <a:ext cx="9067358" cy="4076112"/>
          </a:xfrm>
          <a:prstGeom prst="rect">
            <a:avLst/>
          </a:prstGeom>
        </p:spPr>
      </p:pic>
      <p:pic>
        <p:nvPicPr>
          <p:cNvPr id="3" name="Picture 2" descr="ANP-D-11-00546-R 7NOV2011 as sen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t="12248" r="12103" b="70426"/>
          <a:stretch/>
        </p:blipFill>
        <p:spPr>
          <a:xfrm>
            <a:off x="1085705" y="348276"/>
            <a:ext cx="6777718" cy="206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3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9315</TotalTime>
  <Words>598</Words>
  <Application>Microsoft Macintosh PowerPoint</Application>
  <PresentationFormat>On-screen Show (4:3)</PresentationFormat>
  <Paragraphs>218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Population-based Neuropathology: classification of disease biomarker discovery tool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Thoms Montine</dc:creator>
  <cp:lastModifiedBy>Thomas Montine</cp:lastModifiedBy>
  <cp:revision>623</cp:revision>
  <cp:lastPrinted>2012-04-17T16:44:26Z</cp:lastPrinted>
  <dcterms:created xsi:type="dcterms:W3CDTF">2011-04-04T03:51:24Z</dcterms:created>
  <dcterms:modified xsi:type="dcterms:W3CDTF">2013-06-25T23:52:48Z</dcterms:modified>
</cp:coreProperties>
</file>