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1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66"/>
  </p:normalViewPr>
  <p:slideViewPr>
    <p:cSldViewPr snapToGrid="0" snapToObjects="1">
      <p:cViewPr varScale="1">
        <p:scale>
          <a:sx n="127" d="100"/>
          <a:sy n="127" d="100"/>
        </p:scale>
        <p:origin x="4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687C3-9B52-804C-98F5-EE3948EFED84}" type="datetimeFigureOut">
              <a:rPr lang="en-US" smtClean="0"/>
              <a:t>8/28/18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F45070-3336-EB40-8711-2C46C6107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7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Dan 07/08/15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35073-D081-024D-B550-A1B682E8DC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666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F8A18935-1028-9146-B886-A25621752A6F}" type="slidenum">
              <a:rPr lang="en-US" altLang="x-none" sz="1200"/>
              <a:pPr/>
              <a:t>4</a:t>
            </a:fld>
            <a:endParaRPr lang="en-US" altLang="x-none" sz="1200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3009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BF0C-238C-2B46-B740-DFF112B47BDE}" type="datetimeFigureOut">
              <a:rPr lang="en-US" smtClean="0"/>
              <a:t>8/28/18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1E52-1867-7948-ADE1-D98D78A3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29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BF0C-238C-2B46-B740-DFF112B47BDE}" type="datetimeFigureOut">
              <a:rPr lang="en-US" smtClean="0"/>
              <a:t>8/28/18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1E52-1867-7948-ADE1-D98D78A3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306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BF0C-238C-2B46-B740-DFF112B47BDE}" type="datetimeFigureOut">
              <a:rPr lang="en-US" smtClean="0"/>
              <a:t>8/28/18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1E52-1867-7948-ADE1-D98D78A3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50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BF0C-238C-2B46-B740-DFF112B47BDE}" type="datetimeFigureOut">
              <a:rPr lang="en-US" smtClean="0"/>
              <a:t>8/28/18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1E52-1867-7948-ADE1-D98D78A3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5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BF0C-238C-2B46-B740-DFF112B47BDE}" type="datetimeFigureOut">
              <a:rPr lang="en-US" smtClean="0"/>
              <a:t>8/28/18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1E52-1867-7948-ADE1-D98D78A3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5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BF0C-238C-2B46-B740-DFF112B47BDE}" type="datetimeFigureOut">
              <a:rPr lang="en-US" smtClean="0"/>
              <a:t>8/28/18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1E52-1867-7948-ADE1-D98D78A3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1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BF0C-238C-2B46-B740-DFF112B47BDE}" type="datetimeFigureOut">
              <a:rPr lang="en-US" smtClean="0"/>
              <a:t>8/28/18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1E52-1867-7948-ADE1-D98D78A3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09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BF0C-238C-2B46-B740-DFF112B47BDE}" type="datetimeFigureOut">
              <a:rPr lang="en-US" smtClean="0"/>
              <a:t>8/28/18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1E52-1867-7948-ADE1-D98D78A3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3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BF0C-238C-2B46-B740-DFF112B47BDE}" type="datetimeFigureOut">
              <a:rPr lang="en-US" smtClean="0"/>
              <a:t>8/28/18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1E52-1867-7948-ADE1-D98D78A3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498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BF0C-238C-2B46-B740-DFF112B47BDE}" type="datetimeFigureOut">
              <a:rPr lang="en-US" smtClean="0"/>
              <a:t>8/28/18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1E52-1867-7948-ADE1-D98D78A3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166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BF0C-238C-2B46-B740-DFF112B47BDE}" type="datetimeFigureOut">
              <a:rPr lang="en-US" smtClean="0"/>
              <a:t>8/28/18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81E52-1867-7948-ADE1-D98D78A3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4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ABF0C-238C-2B46-B740-DFF112B47BDE}" type="datetimeFigureOut">
              <a:rPr lang="en-US" smtClean="0"/>
              <a:t>8/28/18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81E52-1867-7948-ADE1-D98D78A34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53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UC Davis Data Summary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Psychometrics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53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356046" y="144195"/>
            <a:ext cx="3060754" cy="6602046"/>
          </a:xfrm>
          <a:prstGeom prst="roundRect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1" name="Group 160"/>
          <p:cNvGrpSpPr/>
          <p:nvPr/>
        </p:nvGrpSpPr>
        <p:grpSpPr>
          <a:xfrm>
            <a:off x="4851467" y="601613"/>
            <a:ext cx="2069912" cy="2607961"/>
            <a:chOff x="3327467" y="601612"/>
            <a:chExt cx="2069912" cy="2607961"/>
          </a:xfrm>
        </p:grpSpPr>
        <p:sp>
          <p:nvSpPr>
            <p:cNvPr id="76" name="TextBox 75"/>
            <p:cNvSpPr txBox="1"/>
            <p:nvPr/>
          </p:nvSpPr>
          <p:spPr>
            <a:xfrm>
              <a:off x="3534028" y="689889"/>
              <a:ext cx="16871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Biology / Health</a:t>
              </a:r>
            </a:p>
          </p:txBody>
        </p:sp>
        <p:grpSp>
          <p:nvGrpSpPr>
            <p:cNvPr id="159" name="Group 158"/>
            <p:cNvGrpSpPr/>
            <p:nvPr/>
          </p:nvGrpSpPr>
          <p:grpSpPr>
            <a:xfrm>
              <a:off x="3481230" y="970498"/>
              <a:ext cx="1762386" cy="646331"/>
              <a:chOff x="3481230" y="970498"/>
              <a:chExt cx="1762386" cy="646331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481230" y="1043126"/>
                <a:ext cx="1762386" cy="526791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695828" y="970498"/>
                <a:ext cx="133319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</a:rPr>
                  <a:t>Genetic Risk</a:t>
                </a:r>
              </a:p>
              <a:p>
                <a:pPr algn="ctr"/>
                <a:r>
                  <a:rPr lang="en-US" dirty="0">
                    <a:solidFill>
                      <a:srgbClr val="FF0000"/>
                    </a:solidFill>
                  </a:rPr>
                  <a:t>Factors</a:t>
                </a:r>
              </a:p>
            </p:txBody>
          </p:sp>
        </p:grpSp>
        <p:grpSp>
          <p:nvGrpSpPr>
            <p:cNvPr id="86" name="Group 85"/>
            <p:cNvGrpSpPr/>
            <p:nvPr/>
          </p:nvGrpSpPr>
          <p:grpSpPr>
            <a:xfrm>
              <a:off x="3481230" y="1731918"/>
              <a:ext cx="1762386" cy="646331"/>
              <a:chOff x="3508389" y="2107838"/>
              <a:chExt cx="1762386" cy="646331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3667204" y="2107838"/>
                <a:ext cx="144475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</a:rPr>
                  <a:t>Vascular Risk </a:t>
                </a:r>
              </a:p>
              <a:p>
                <a:pPr algn="ctr"/>
                <a:r>
                  <a:rPr lang="en-US" dirty="0">
                    <a:solidFill>
                      <a:srgbClr val="FF0000"/>
                    </a:solidFill>
                  </a:rPr>
                  <a:t>Factors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508389" y="2173511"/>
                <a:ext cx="1762386" cy="526791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3481230" y="2552057"/>
              <a:ext cx="1762386" cy="526791"/>
              <a:chOff x="3508389" y="2927977"/>
              <a:chExt cx="1762386" cy="526791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3591928" y="3038229"/>
                <a:ext cx="15953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</a:rPr>
                  <a:t>Other Diseases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3508389" y="2927977"/>
                <a:ext cx="1762386" cy="526791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92" name="Rounded Rectangle 91"/>
            <p:cNvSpPr/>
            <p:nvPr/>
          </p:nvSpPr>
          <p:spPr>
            <a:xfrm>
              <a:off x="3327467" y="601612"/>
              <a:ext cx="2069912" cy="2607961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4851467" y="3896980"/>
            <a:ext cx="2069912" cy="2483501"/>
            <a:chOff x="3398688" y="3805539"/>
            <a:chExt cx="2069912" cy="2483501"/>
          </a:xfrm>
        </p:grpSpPr>
        <p:grpSp>
          <p:nvGrpSpPr>
            <p:cNvPr id="34" name="Group 33"/>
            <p:cNvGrpSpPr/>
            <p:nvPr/>
          </p:nvGrpSpPr>
          <p:grpSpPr>
            <a:xfrm>
              <a:off x="3552451" y="4245965"/>
              <a:ext cx="1766024" cy="467316"/>
              <a:chOff x="3408145" y="2706054"/>
              <a:chExt cx="1766024" cy="485512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3424972" y="2728248"/>
                <a:ext cx="1749197" cy="3837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008000"/>
                    </a:solidFill>
                  </a:rPr>
                  <a:t>Early Life Factors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3408145" y="2706054"/>
                <a:ext cx="1762386" cy="485512"/>
              </a:xfrm>
              <a:prstGeom prst="rect">
                <a:avLst/>
              </a:prstGeom>
              <a:noFill/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3562684" y="4786789"/>
              <a:ext cx="1762386" cy="646330"/>
              <a:chOff x="3418378" y="2450574"/>
              <a:chExt cx="1762386" cy="671496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3635965" y="2450574"/>
                <a:ext cx="1306768" cy="6714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008000"/>
                    </a:solidFill>
                  </a:rPr>
                  <a:t>Lifespan </a:t>
                </a:r>
              </a:p>
              <a:p>
                <a:pPr algn="ctr"/>
                <a:r>
                  <a:rPr lang="en-US" dirty="0">
                    <a:solidFill>
                      <a:srgbClr val="008000"/>
                    </a:solidFill>
                  </a:rPr>
                  <a:t>Experiences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3418378" y="2532909"/>
                <a:ext cx="1762386" cy="570149"/>
              </a:xfrm>
              <a:prstGeom prst="rect">
                <a:avLst/>
              </a:prstGeom>
              <a:noFill/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3552451" y="5519926"/>
              <a:ext cx="1762386" cy="646331"/>
              <a:chOff x="3408145" y="2394894"/>
              <a:chExt cx="1762386" cy="671497"/>
            </a:xfrm>
          </p:grpSpPr>
          <p:sp>
            <p:nvSpPr>
              <p:cNvPr id="47" name="TextBox 46"/>
              <p:cNvSpPr txBox="1"/>
              <p:nvPr/>
            </p:nvSpPr>
            <p:spPr>
              <a:xfrm>
                <a:off x="3595022" y="2394894"/>
                <a:ext cx="1388649" cy="6714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008000"/>
                    </a:solidFill>
                  </a:rPr>
                  <a:t>SES &amp;</a:t>
                </a:r>
              </a:p>
              <a:p>
                <a:pPr algn="ctr"/>
                <a:r>
                  <a:rPr lang="en-US" dirty="0">
                    <a:solidFill>
                      <a:srgbClr val="008000"/>
                    </a:solidFill>
                  </a:rPr>
                  <a:t>Environment</a:t>
                </a: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3408145" y="2464644"/>
                <a:ext cx="1762386" cy="570147"/>
              </a:xfrm>
              <a:prstGeom prst="rect">
                <a:avLst/>
              </a:prstGeom>
              <a:noFill/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u="sng"/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3646123" y="3857544"/>
              <a:ext cx="1597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</a:rPr>
                <a:t>Life Experience</a:t>
              </a:r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3398688" y="3805539"/>
              <a:ext cx="2069912" cy="2483501"/>
            </a:xfrm>
            <a:prstGeom prst="roundRect">
              <a:avLst/>
            </a:prstGeom>
            <a:noFill/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697636" y="164514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Risk/Protective Factors</a:t>
            </a:r>
          </a:p>
        </p:txBody>
      </p:sp>
      <p:cxnSp>
        <p:nvCxnSpPr>
          <p:cNvPr id="74" name="Curved Connector 73"/>
          <p:cNvCxnSpPr>
            <a:stCxn id="140" idx="3"/>
            <a:endCxn id="92" idx="1"/>
          </p:cNvCxnSpPr>
          <p:nvPr/>
        </p:nvCxnSpPr>
        <p:spPr>
          <a:xfrm flipV="1">
            <a:off x="3650587" y="1905593"/>
            <a:ext cx="1200880" cy="1584718"/>
          </a:xfrm>
          <a:prstGeom prst="curvedConnector3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urved Connector 82"/>
          <p:cNvCxnSpPr>
            <a:stCxn id="94" idx="3"/>
            <a:endCxn id="119" idx="1"/>
          </p:cNvCxnSpPr>
          <p:nvPr/>
        </p:nvCxnSpPr>
        <p:spPr>
          <a:xfrm flipV="1">
            <a:off x="6921380" y="1906184"/>
            <a:ext cx="1248835" cy="3232547"/>
          </a:xfrm>
          <a:prstGeom prst="curvedConnector3">
            <a:avLst>
              <a:gd name="adj1" fmla="val 50000"/>
            </a:avLst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urved Connector 83"/>
          <p:cNvCxnSpPr>
            <a:stCxn id="92" idx="3"/>
            <a:endCxn id="119" idx="1"/>
          </p:cNvCxnSpPr>
          <p:nvPr/>
        </p:nvCxnSpPr>
        <p:spPr>
          <a:xfrm>
            <a:off x="6921380" y="1905593"/>
            <a:ext cx="1248835" cy="590"/>
          </a:xfrm>
          <a:prstGeom prst="curvedConnector3">
            <a:avLst>
              <a:gd name="adj1" fmla="val 50000"/>
            </a:avLst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Curved Connector 84"/>
          <p:cNvCxnSpPr>
            <a:stCxn id="94" idx="3"/>
            <a:endCxn id="97" idx="1"/>
          </p:cNvCxnSpPr>
          <p:nvPr/>
        </p:nvCxnSpPr>
        <p:spPr>
          <a:xfrm>
            <a:off x="6921380" y="5138731"/>
            <a:ext cx="1351485" cy="1467"/>
          </a:xfrm>
          <a:prstGeom prst="curvedConnector3">
            <a:avLst>
              <a:gd name="adj1" fmla="val 50000"/>
            </a:avLst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>
            <a:stCxn id="140" idx="3"/>
            <a:endCxn id="94" idx="1"/>
          </p:cNvCxnSpPr>
          <p:nvPr/>
        </p:nvCxnSpPr>
        <p:spPr>
          <a:xfrm>
            <a:off x="3650587" y="3490312"/>
            <a:ext cx="1200880" cy="1648419"/>
          </a:xfrm>
          <a:prstGeom prst="curvedConnector3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5" name="Group 134"/>
          <p:cNvGrpSpPr/>
          <p:nvPr/>
        </p:nvGrpSpPr>
        <p:grpSpPr>
          <a:xfrm>
            <a:off x="8272865" y="3728888"/>
            <a:ext cx="1864613" cy="2822619"/>
            <a:chOff x="6748864" y="3728887"/>
            <a:chExt cx="1864613" cy="2822619"/>
          </a:xfrm>
        </p:grpSpPr>
        <p:grpSp>
          <p:nvGrpSpPr>
            <p:cNvPr id="134" name="Group 133"/>
            <p:cNvGrpSpPr/>
            <p:nvPr/>
          </p:nvGrpSpPr>
          <p:grpSpPr>
            <a:xfrm>
              <a:off x="6949650" y="4227993"/>
              <a:ext cx="1463040" cy="570150"/>
              <a:chOff x="6949650" y="4227993"/>
              <a:chExt cx="1463040" cy="570150"/>
            </a:xfrm>
          </p:grpSpPr>
          <p:sp>
            <p:nvSpPr>
              <p:cNvPr id="115" name="TextBox 114"/>
              <p:cNvSpPr txBox="1"/>
              <p:nvPr/>
            </p:nvSpPr>
            <p:spPr>
              <a:xfrm>
                <a:off x="7139176" y="4328402"/>
                <a:ext cx="108398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3366FF"/>
                    </a:solidFill>
                  </a:rPr>
                  <a:t>Cognition</a:t>
                </a:r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6949650" y="4227993"/>
                <a:ext cx="1463040" cy="570150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3366FF"/>
                  </a:solidFill>
                </a:endParaRPr>
              </a:p>
            </p:txBody>
          </p:sp>
        </p:grpSp>
        <p:grpSp>
          <p:nvGrpSpPr>
            <p:cNvPr id="133" name="Group 132"/>
            <p:cNvGrpSpPr/>
            <p:nvPr/>
          </p:nvGrpSpPr>
          <p:grpSpPr>
            <a:xfrm>
              <a:off x="6949650" y="5040528"/>
              <a:ext cx="1463040" cy="570150"/>
              <a:chOff x="6949650" y="5040528"/>
              <a:chExt cx="1463040" cy="570150"/>
            </a:xfrm>
          </p:grpSpPr>
          <p:sp>
            <p:nvSpPr>
              <p:cNvPr id="113" name="TextBox 112"/>
              <p:cNvSpPr txBox="1"/>
              <p:nvPr/>
            </p:nvSpPr>
            <p:spPr>
              <a:xfrm>
                <a:off x="7179922" y="5140937"/>
                <a:ext cx="100249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3366FF"/>
                    </a:solidFill>
                  </a:rPr>
                  <a:t>Function</a:t>
                </a:r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6949650" y="5040528"/>
                <a:ext cx="1463040" cy="570150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3366FF"/>
                  </a:solidFill>
                </a:endParaRPr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6949650" y="5858139"/>
              <a:ext cx="1463040" cy="570150"/>
              <a:chOff x="5171049" y="4202160"/>
              <a:chExt cx="1463040" cy="570150"/>
            </a:xfrm>
          </p:grpSpPr>
          <p:sp>
            <p:nvSpPr>
              <p:cNvPr id="111" name="TextBox 110"/>
              <p:cNvSpPr txBox="1"/>
              <p:nvPr/>
            </p:nvSpPr>
            <p:spPr>
              <a:xfrm>
                <a:off x="5351955" y="4302569"/>
                <a:ext cx="11012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3366FF"/>
                    </a:solidFill>
                  </a:rPr>
                  <a:t>Dementia</a:t>
                </a:r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5171049" y="4202160"/>
                <a:ext cx="1463040" cy="570150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3366FF"/>
                  </a:solidFill>
                </a:endParaRPr>
              </a:p>
            </p:txBody>
          </p:sp>
        </p:grpSp>
        <p:sp>
          <p:nvSpPr>
            <p:cNvPr id="110" name="TextBox 109"/>
            <p:cNvSpPr txBox="1"/>
            <p:nvPr/>
          </p:nvSpPr>
          <p:spPr>
            <a:xfrm>
              <a:off x="6748864" y="3852103"/>
              <a:ext cx="18646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</a:rPr>
                <a:t>Clinical Outcomes</a:t>
              </a:r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6748864" y="3728887"/>
              <a:ext cx="1864613" cy="2822619"/>
            </a:xfrm>
            <a:prstGeom prst="round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3366FF"/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8170214" y="494874"/>
            <a:ext cx="2069912" cy="2822619"/>
            <a:chOff x="6128828" y="575101"/>
            <a:chExt cx="2069912" cy="2822619"/>
          </a:xfrm>
        </p:grpSpPr>
        <p:grpSp>
          <p:nvGrpSpPr>
            <p:cNvPr id="118" name="Group 117"/>
            <p:cNvGrpSpPr/>
            <p:nvPr/>
          </p:nvGrpSpPr>
          <p:grpSpPr>
            <a:xfrm>
              <a:off x="6282591" y="677180"/>
              <a:ext cx="1762386" cy="2618461"/>
              <a:chOff x="6277157" y="576709"/>
              <a:chExt cx="1762386" cy="2618461"/>
            </a:xfrm>
          </p:grpSpPr>
          <p:grpSp>
            <p:nvGrpSpPr>
              <p:cNvPr id="120" name="Group 119"/>
              <p:cNvGrpSpPr/>
              <p:nvPr/>
            </p:nvGrpSpPr>
            <p:grpSpPr>
              <a:xfrm>
                <a:off x="6277157" y="1731228"/>
                <a:ext cx="1762386" cy="646331"/>
                <a:chOff x="3408145" y="2669340"/>
                <a:chExt cx="1762386" cy="646331"/>
              </a:xfrm>
            </p:grpSpPr>
            <p:sp>
              <p:nvSpPr>
                <p:cNvPr id="128" name="TextBox 127"/>
                <p:cNvSpPr txBox="1"/>
                <p:nvPr/>
              </p:nvSpPr>
              <p:spPr>
                <a:xfrm>
                  <a:off x="3557426" y="2669340"/>
                  <a:ext cx="1463825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dirty="0">
                      <a:solidFill>
                        <a:srgbClr val="800080"/>
                      </a:solidFill>
                    </a:rPr>
                    <a:t>Other</a:t>
                  </a:r>
                </a:p>
                <a:p>
                  <a:pPr algn="ctr"/>
                  <a:r>
                    <a:rPr lang="en-US" dirty="0">
                      <a:solidFill>
                        <a:srgbClr val="800080"/>
                      </a:solidFill>
                    </a:rPr>
                    <a:t>Degeneration</a:t>
                  </a:r>
                </a:p>
              </p:txBody>
            </p:sp>
            <p:sp>
              <p:nvSpPr>
                <p:cNvPr id="129" name="Rectangle 128"/>
                <p:cNvSpPr/>
                <p:nvPr/>
              </p:nvSpPr>
              <p:spPr>
                <a:xfrm>
                  <a:off x="3408145" y="2707430"/>
                  <a:ext cx="1762386" cy="570150"/>
                </a:xfrm>
                <a:prstGeom prst="rect">
                  <a:avLst/>
                </a:prstGeom>
                <a:noFill/>
                <a:ln>
                  <a:solidFill>
                    <a:srgbClr val="80008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953735"/>
                    </a:solidFill>
                  </a:endParaRPr>
                </a:p>
              </p:txBody>
            </p:sp>
          </p:grpSp>
          <p:grpSp>
            <p:nvGrpSpPr>
              <p:cNvPr id="121" name="Group 120"/>
              <p:cNvGrpSpPr/>
              <p:nvPr/>
            </p:nvGrpSpPr>
            <p:grpSpPr>
              <a:xfrm>
                <a:off x="6277157" y="2548839"/>
                <a:ext cx="1762386" cy="646331"/>
                <a:chOff x="3408145" y="2669340"/>
                <a:chExt cx="1762386" cy="646331"/>
              </a:xfrm>
            </p:grpSpPr>
            <p:sp>
              <p:nvSpPr>
                <p:cNvPr id="126" name="TextBox 125"/>
                <p:cNvSpPr txBox="1"/>
                <p:nvPr/>
              </p:nvSpPr>
              <p:spPr>
                <a:xfrm>
                  <a:off x="3528124" y="2669340"/>
                  <a:ext cx="1522434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dirty="0">
                      <a:solidFill>
                        <a:srgbClr val="800080"/>
                      </a:solidFill>
                    </a:rPr>
                    <a:t>Vascular Brain</a:t>
                  </a:r>
                </a:p>
                <a:p>
                  <a:pPr algn="ctr"/>
                  <a:r>
                    <a:rPr lang="en-US" dirty="0">
                      <a:solidFill>
                        <a:srgbClr val="800080"/>
                      </a:solidFill>
                    </a:rPr>
                    <a:t>Injury</a:t>
                  </a:r>
                </a:p>
              </p:txBody>
            </p:sp>
            <p:sp>
              <p:nvSpPr>
                <p:cNvPr id="127" name="Rectangle 126"/>
                <p:cNvSpPr/>
                <p:nvPr/>
              </p:nvSpPr>
              <p:spPr>
                <a:xfrm>
                  <a:off x="3408145" y="2707430"/>
                  <a:ext cx="1762386" cy="570150"/>
                </a:xfrm>
                <a:prstGeom prst="rect">
                  <a:avLst/>
                </a:prstGeom>
                <a:noFill/>
                <a:ln>
                  <a:solidFill>
                    <a:srgbClr val="80008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953735"/>
                    </a:solidFill>
                  </a:endParaRPr>
                </a:p>
              </p:txBody>
            </p:sp>
          </p:grpSp>
          <p:grpSp>
            <p:nvGrpSpPr>
              <p:cNvPr id="122" name="Group 121"/>
              <p:cNvGrpSpPr/>
              <p:nvPr/>
            </p:nvGrpSpPr>
            <p:grpSpPr>
              <a:xfrm>
                <a:off x="6277157" y="913617"/>
                <a:ext cx="1762386" cy="646331"/>
                <a:chOff x="3408145" y="2669340"/>
                <a:chExt cx="1762386" cy="646331"/>
              </a:xfrm>
            </p:grpSpPr>
            <p:sp>
              <p:nvSpPr>
                <p:cNvPr id="124" name="TextBox 123"/>
                <p:cNvSpPr txBox="1"/>
                <p:nvPr/>
              </p:nvSpPr>
              <p:spPr>
                <a:xfrm>
                  <a:off x="3557429" y="2669340"/>
                  <a:ext cx="1463825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dirty="0">
                      <a:solidFill>
                        <a:srgbClr val="800080"/>
                      </a:solidFill>
                    </a:rPr>
                    <a:t>AD </a:t>
                  </a:r>
                </a:p>
                <a:p>
                  <a:pPr algn="ctr"/>
                  <a:r>
                    <a:rPr lang="en-US" dirty="0">
                      <a:solidFill>
                        <a:srgbClr val="800080"/>
                      </a:solidFill>
                    </a:rPr>
                    <a:t>Degeneration</a:t>
                  </a:r>
                </a:p>
              </p:txBody>
            </p:sp>
            <p:sp>
              <p:nvSpPr>
                <p:cNvPr id="125" name="Rectangle 124"/>
                <p:cNvSpPr/>
                <p:nvPr/>
              </p:nvSpPr>
              <p:spPr>
                <a:xfrm>
                  <a:off x="3408145" y="2707430"/>
                  <a:ext cx="1762386" cy="570150"/>
                </a:xfrm>
                <a:prstGeom prst="rect">
                  <a:avLst/>
                </a:prstGeom>
                <a:noFill/>
                <a:ln>
                  <a:solidFill>
                    <a:srgbClr val="80008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953735"/>
                    </a:solidFill>
                  </a:endParaRPr>
                </a:p>
              </p:txBody>
            </p:sp>
          </p:grpSp>
          <p:sp>
            <p:nvSpPr>
              <p:cNvPr id="123" name="TextBox 122"/>
              <p:cNvSpPr txBox="1"/>
              <p:nvPr/>
            </p:nvSpPr>
            <p:spPr>
              <a:xfrm>
                <a:off x="6524046" y="576709"/>
                <a:ext cx="12686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800080"/>
                    </a:solidFill>
                  </a:rPr>
                  <a:t>Brain Injury</a:t>
                </a:r>
              </a:p>
            </p:txBody>
          </p:sp>
        </p:grpSp>
        <p:sp>
          <p:nvSpPr>
            <p:cNvPr id="119" name="Rounded Rectangle 118"/>
            <p:cNvSpPr/>
            <p:nvPr/>
          </p:nvSpPr>
          <p:spPr>
            <a:xfrm>
              <a:off x="6128828" y="575101"/>
              <a:ext cx="2069912" cy="2822619"/>
            </a:xfrm>
            <a:prstGeom prst="roundRect">
              <a:avLst/>
            </a:prstGeom>
            <a:noFill/>
            <a:ln>
              <a:solidFill>
                <a:srgbClr val="80008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953735"/>
                </a:solidFill>
              </a:endParaRPr>
            </a:p>
          </p:txBody>
        </p:sp>
      </p:grpSp>
      <p:cxnSp>
        <p:nvCxnSpPr>
          <p:cNvPr id="130" name="Curved Connector 129"/>
          <p:cNvCxnSpPr>
            <a:stCxn id="119" idx="2"/>
            <a:endCxn id="97" idx="0"/>
          </p:cNvCxnSpPr>
          <p:nvPr/>
        </p:nvCxnSpPr>
        <p:spPr>
          <a:xfrm rot="16200000" flipH="1">
            <a:off x="8999474" y="3523189"/>
            <a:ext cx="411395" cy="1"/>
          </a:xfrm>
          <a:prstGeom prst="curvedConnector3">
            <a:avLst>
              <a:gd name="adj1" fmla="val 50000"/>
            </a:avLst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5" name="Group 154"/>
          <p:cNvGrpSpPr/>
          <p:nvPr/>
        </p:nvGrpSpPr>
        <p:grpSpPr>
          <a:xfrm>
            <a:off x="1785975" y="2017850"/>
            <a:ext cx="1864613" cy="2883771"/>
            <a:chOff x="261974" y="1662249"/>
            <a:chExt cx="1864613" cy="2883771"/>
          </a:xfrm>
        </p:grpSpPr>
        <p:grpSp>
          <p:nvGrpSpPr>
            <p:cNvPr id="152" name="Group 151"/>
            <p:cNvGrpSpPr/>
            <p:nvPr/>
          </p:nvGrpSpPr>
          <p:grpSpPr>
            <a:xfrm>
              <a:off x="462760" y="2295434"/>
              <a:ext cx="1463040" cy="570150"/>
              <a:chOff x="462760" y="2224314"/>
              <a:chExt cx="1463040" cy="570150"/>
            </a:xfrm>
          </p:grpSpPr>
          <p:sp>
            <p:nvSpPr>
              <p:cNvPr id="149" name="TextBox 148"/>
              <p:cNvSpPr txBox="1"/>
              <p:nvPr/>
            </p:nvSpPr>
            <p:spPr>
              <a:xfrm>
                <a:off x="820972" y="2324723"/>
                <a:ext cx="7466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i="1" dirty="0">
                    <a:solidFill>
                      <a:srgbClr val="C754E2"/>
                    </a:solidFill>
                  </a:rPr>
                  <a:t>White</a:t>
                </a:r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462760" y="2224314"/>
                <a:ext cx="1463040" cy="570150"/>
              </a:xfrm>
              <a:prstGeom prst="rect">
                <a:avLst/>
              </a:prstGeom>
              <a:noFill/>
              <a:ln>
                <a:solidFill>
                  <a:srgbClr val="C754E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/>
              </a:p>
            </p:txBody>
          </p:sp>
        </p:grpSp>
        <p:grpSp>
          <p:nvGrpSpPr>
            <p:cNvPr id="153" name="Group 152"/>
            <p:cNvGrpSpPr/>
            <p:nvPr/>
          </p:nvGrpSpPr>
          <p:grpSpPr>
            <a:xfrm>
              <a:off x="462760" y="3074788"/>
              <a:ext cx="1463040" cy="570150"/>
              <a:chOff x="462760" y="3039227"/>
              <a:chExt cx="1463040" cy="570150"/>
            </a:xfrm>
          </p:grpSpPr>
          <p:sp>
            <p:nvSpPr>
              <p:cNvPr id="147" name="TextBox 146"/>
              <p:cNvSpPr txBox="1"/>
              <p:nvPr/>
            </p:nvSpPr>
            <p:spPr>
              <a:xfrm>
                <a:off x="856124" y="3139636"/>
                <a:ext cx="6763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C754E2"/>
                    </a:solidFill>
                  </a:rPr>
                  <a:t>Black</a:t>
                </a:r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462760" y="3039227"/>
                <a:ext cx="1463040" cy="570150"/>
              </a:xfrm>
              <a:prstGeom prst="rect">
                <a:avLst/>
              </a:prstGeom>
              <a:noFill/>
              <a:ln>
                <a:solidFill>
                  <a:srgbClr val="C754E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4" name="Group 153"/>
            <p:cNvGrpSpPr/>
            <p:nvPr/>
          </p:nvGrpSpPr>
          <p:grpSpPr>
            <a:xfrm>
              <a:off x="462760" y="3854141"/>
              <a:ext cx="1463040" cy="570150"/>
              <a:chOff x="462760" y="3854141"/>
              <a:chExt cx="1463040" cy="570150"/>
            </a:xfrm>
          </p:grpSpPr>
          <p:sp>
            <p:nvSpPr>
              <p:cNvPr id="145" name="TextBox 144"/>
              <p:cNvSpPr txBox="1"/>
              <p:nvPr/>
            </p:nvSpPr>
            <p:spPr>
              <a:xfrm>
                <a:off x="706557" y="3954550"/>
                <a:ext cx="9754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C754E2"/>
                    </a:solidFill>
                  </a:rPr>
                  <a:t>Hispanic</a:t>
                </a:r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462760" y="3854141"/>
                <a:ext cx="1463040" cy="570150"/>
              </a:xfrm>
              <a:prstGeom prst="rect">
                <a:avLst/>
              </a:prstGeom>
              <a:noFill/>
              <a:ln>
                <a:solidFill>
                  <a:srgbClr val="C754E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TextBox 143"/>
            <p:cNvSpPr txBox="1"/>
            <p:nvPr/>
          </p:nvSpPr>
          <p:spPr>
            <a:xfrm>
              <a:off x="422274" y="1662249"/>
              <a:ext cx="143576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754E2"/>
                  </a:solidFill>
                </a:rPr>
                <a:t>Demographic</a:t>
              </a:r>
            </a:p>
            <a:p>
              <a:r>
                <a:rPr lang="en-US" dirty="0">
                  <a:solidFill>
                    <a:srgbClr val="C754E2"/>
                  </a:solidFill>
                </a:rPr>
                <a:t>Diversity</a:t>
              </a:r>
            </a:p>
          </p:txBody>
        </p:sp>
        <p:sp>
          <p:nvSpPr>
            <p:cNvPr id="140" name="Rounded Rectangle 139"/>
            <p:cNvSpPr/>
            <p:nvPr/>
          </p:nvSpPr>
          <p:spPr>
            <a:xfrm>
              <a:off x="261974" y="1723401"/>
              <a:ext cx="1864613" cy="2822619"/>
            </a:xfrm>
            <a:prstGeom prst="roundRect">
              <a:avLst/>
            </a:prstGeom>
            <a:noFill/>
            <a:ln>
              <a:solidFill>
                <a:srgbClr val="C754E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3115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05" name="Group 57"/>
          <p:cNvGrpSpPr>
            <a:grpSpLocks/>
          </p:cNvGrpSpPr>
          <p:nvPr/>
        </p:nvGrpSpPr>
        <p:grpSpPr bwMode="auto">
          <a:xfrm>
            <a:off x="1841500" y="114301"/>
            <a:ext cx="2611438" cy="6202363"/>
            <a:chOff x="317500" y="114300"/>
            <a:chExt cx="2612136" cy="6202065"/>
          </a:xfrm>
        </p:grpSpPr>
        <p:grpSp>
          <p:nvGrpSpPr>
            <p:cNvPr id="72745" name="Group 54"/>
            <p:cNvGrpSpPr>
              <a:grpSpLocks/>
            </p:cNvGrpSpPr>
            <p:nvPr/>
          </p:nvGrpSpPr>
          <p:grpSpPr bwMode="auto">
            <a:xfrm>
              <a:off x="317500" y="1130300"/>
              <a:ext cx="2612136" cy="5186065"/>
              <a:chOff x="558800" y="1143000"/>
              <a:chExt cx="2612136" cy="5186065"/>
            </a:xfrm>
          </p:grpSpPr>
          <p:sp>
            <p:nvSpPr>
              <p:cNvPr id="22" name="Rectangle 21"/>
              <p:cNvSpPr/>
              <p:nvPr/>
            </p:nvSpPr>
            <p:spPr bwMode="auto">
              <a:xfrm>
                <a:off x="558800" y="3809823"/>
                <a:ext cx="2612136" cy="251447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n>
                    <a:solidFill>
                      <a:schemeClr val="tx1"/>
                    </a:solidFill>
                    <a:prstDash val="dash"/>
                  </a:ln>
                  <a:solidFill>
                    <a:schemeClr val="bg2">
                      <a:lumMod val="60000"/>
                      <a:lumOff val="40000"/>
                    </a:schemeClr>
                  </a:solidFill>
                  <a:ea typeface="ＭＳ Ｐゴシック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558800" y="1142951"/>
                <a:ext cx="2607372" cy="3733621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  <a:alpha val="80000"/>
                </a:schemeClr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n>
                    <a:solidFill>
                      <a:schemeClr val="tx1"/>
                    </a:solidFill>
                    <a:prstDash val="dash"/>
                  </a:ln>
                  <a:solidFill>
                    <a:schemeClr val="bg2">
                      <a:lumMod val="60000"/>
                      <a:lumOff val="40000"/>
                    </a:schemeClr>
                  </a:solidFill>
                  <a:ea typeface="ＭＳ Ｐゴシック" charset="0"/>
                </a:endParaRPr>
              </a:p>
            </p:txBody>
          </p:sp>
          <p:grpSp>
            <p:nvGrpSpPr>
              <p:cNvPr id="72752" name="Group 5"/>
              <p:cNvGrpSpPr>
                <a:grpSpLocks/>
              </p:cNvGrpSpPr>
              <p:nvPr/>
            </p:nvGrpSpPr>
            <p:grpSpPr bwMode="auto">
              <a:xfrm>
                <a:off x="676112" y="2819400"/>
                <a:ext cx="2400300" cy="777448"/>
                <a:chOff x="2847812" y="2857500"/>
                <a:chExt cx="2400300" cy="777448"/>
              </a:xfrm>
            </p:grpSpPr>
            <p:sp>
              <p:nvSpPr>
                <p:cNvPr id="3" name="Rounded Rectangle 2"/>
                <p:cNvSpPr/>
                <p:nvPr/>
              </p:nvSpPr>
              <p:spPr bwMode="auto">
                <a:xfrm>
                  <a:off x="2848006" y="2911343"/>
                  <a:ext cx="2399354" cy="723866"/>
                </a:xfrm>
                <a:prstGeom prst="roundRect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srgbClr val="000000"/>
                    </a:solidFill>
                    <a:ea typeface="ＭＳ Ｐゴシック" charset="0"/>
                  </a:endParaRPr>
                </a:p>
              </p:txBody>
            </p:sp>
            <p:sp>
              <p:nvSpPr>
                <p:cNvPr id="72765" name="TextBox 4"/>
                <p:cNvSpPr txBox="1">
                  <a:spLocks noChangeArrowheads="1"/>
                </p:cNvSpPr>
                <p:nvPr/>
              </p:nvSpPr>
              <p:spPr bwMode="auto">
                <a:xfrm>
                  <a:off x="2848956" y="2857500"/>
                  <a:ext cx="2398012" cy="7694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9pPr>
                </a:lstStyle>
                <a:p>
                  <a:pPr algn="ctr"/>
                  <a:r>
                    <a:rPr lang="en-US" altLang="x-none" dirty="0">
                      <a:ln>
                        <a:solidFill>
                          <a:schemeClr val="bg1"/>
                        </a:solidFill>
                      </a:ln>
                    </a:rPr>
                    <a:t>African American</a:t>
                  </a:r>
                </a:p>
                <a:p>
                  <a:pPr algn="ctr"/>
                  <a:r>
                    <a:rPr lang="en-US" altLang="x-none" sz="2000" dirty="0">
                      <a:ln>
                        <a:solidFill>
                          <a:schemeClr val="bg1"/>
                        </a:solidFill>
                      </a:ln>
                    </a:rPr>
                    <a:t>N ≈ 425</a:t>
                  </a:r>
                </a:p>
              </p:txBody>
            </p:sp>
          </p:grpSp>
          <p:grpSp>
            <p:nvGrpSpPr>
              <p:cNvPr id="72753" name="Group 8"/>
              <p:cNvGrpSpPr>
                <a:grpSpLocks/>
              </p:cNvGrpSpPr>
              <p:nvPr/>
            </p:nvGrpSpPr>
            <p:grpSpPr bwMode="auto">
              <a:xfrm>
                <a:off x="676112" y="3962400"/>
                <a:ext cx="2400300" cy="777448"/>
                <a:chOff x="2847812" y="2857500"/>
                <a:chExt cx="2400300" cy="777448"/>
              </a:xfrm>
            </p:grpSpPr>
            <p:sp>
              <p:nvSpPr>
                <p:cNvPr id="10" name="Rounded Rectangle 9"/>
                <p:cNvSpPr/>
                <p:nvPr/>
              </p:nvSpPr>
              <p:spPr bwMode="auto">
                <a:xfrm>
                  <a:off x="2848006" y="2911288"/>
                  <a:ext cx="2399354" cy="723866"/>
                </a:xfrm>
                <a:prstGeom prst="roundRect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srgbClr val="000000"/>
                    </a:solidFill>
                    <a:ea typeface="ＭＳ Ｐゴシック" charset="0"/>
                  </a:endParaRPr>
                </a:p>
              </p:txBody>
            </p:sp>
            <p:sp>
              <p:nvSpPr>
                <p:cNvPr id="72763" name="TextBox 10"/>
                <p:cNvSpPr txBox="1">
                  <a:spLocks noChangeArrowheads="1"/>
                </p:cNvSpPr>
                <p:nvPr/>
              </p:nvSpPr>
              <p:spPr bwMode="auto">
                <a:xfrm>
                  <a:off x="2899905" y="2857500"/>
                  <a:ext cx="2296121" cy="7694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9pPr>
                </a:lstStyle>
                <a:p>
                  <a:pPr algn="ctr"/>
                  <a:r>
                    <a:rPr lang="en-US" altLang="x-none" dirty="0">
                      <a:solidFill>
                        <a:schemeClr val="bg1"/>
                      </a:solidFill>
                    </a:rPr>
                    <a:t>Hispanic English</a:t>
                  </a:r>
                </a:p>
                <a:p>
                  <a:pPr algn="ctr"/>
                  <a:r>
                    <a:rPr lang="en-US" altLang="x-none" sz="2000" dirty="0">
                      <a:solidFill>
                        <a:schemeClr val="bg1"/>
                      </a:solidFill>
                    </a:rPr>
                    <a:t>N ≈ 450</a:t>
                  </a:r>
                </a:p>
              </p:txBody>
            </p:sp>
          </p:grpSp>
          <p:grpSp>
            <p:nvGrpSpPr>
              <p:cNvPr id="72754" name="Group 14"/>
              <p:cNvGrpSpPr>
                <a:grpSpLocks/>
              </p:cNvGrpSpPr>
              <p:nvPr/>
            </p:nvGrpSpPr>
            <p:grpSpPr bwMode="auto">
              <a:xfrm>
                <a:off x="676112" y="5105400"/>
                <a:ext cx="2400300" cy="777448"/>
                <a:chOff x="2847812" y="2857500"/>
                <a:chExt cx="2400300" cy="777448"/>
              </a:xfrm>
            </p:grpSpPr>
            <p:sp>
              <p:nvSpPr>
                <p:cNvPr id="16" name="Rounded Rectangle 15"/>
                <p:cNvSpPr/>
                <p:nvPr/>
              </p:nvSpPr>
              <p:spPr bwMode="auto">
                <a:xfrm>
                  <a:off x="2848006" y="2911233"/>
                  <a:ext cx="2399354" cy="723866"/>
                </a:xfrm>
                <a:prstGeom prst="roundRect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srgbClr val="000000"/>
                    </a:solidFill>
                    <a:ea typeface="ＭＳ Ｐゴシック" charset="0"/>
                  </a:endParaRPr>
                </a:p>
              </p:txBody>
            </p:sp>
            <p:sp>
              <p:nvSpPr>
                <p:cNvPr id="72761" name="TextBox 16"/>
                <p:cNvSpPr txBox="1">
                  <a:spLocks noChangeArrowheads="1"/>
                </p:cNvSpPr>
                <p:nvPr/>
              </p:nvSpPr>
              <p:spPr bwMode="auto">
                <a:xfrm>
                  <a:off x="2882772" y="2857500"/>
                  <a:ext cx="2330386" cy="7694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9pPr>
                </a:lstStyle>
                <a:p>
                  <a:pPr algn="ctr"/>
                  <a:r>
                    <a:rPr lang="en-US" altLang="x-none" dirty="0">
                      <a:solidFill>
                        <a:schemeClr val="bg1"/>
                      </a:solidFill>
                    </a:rPr>
                    <a:t>Hispanic Spanish</a:t>
                  </a:r>
                </a:p>
                <a:p>
                  <a:pPr algn="ctr"/>
                  <a:r>
                    <a:rPr lang="en-US" altLang="x-none" sz="2000" dirty="0">
                      <a:solidFill>
                        <a:schemeClr val="bg1"/>
                      </a:solidFill>
                    </a:rPr>
                    <a:t>N ≈ 900</a:t>
                  </a:r>
                </a:p>
              </p:txBody>
            </p:sp>
          </p:grpSp>
          <p:grpSp>
            <p:nvGrpSpPr>
              <p:cNvPr id="72755" name="Group 17"/>
              <p:cNvGrpSpPr>
                <a:grpSpLocks/>
              </p:cNvGrpSpPr>
              <p:nvPr/>
            </p:nvGrpSpPr>
            <p:grpSpPr bwMode="auto">
              <a:xfrm>
                <a:off x="676112" y="1676400"/>
                <a:ext cx="2400300" cy="777448"/>
                <a:chOff x="2847812" y="2857500"/>
                <a:chExt cx="2400300" cy="777448"/>
              </a:xfrm>
            </p:grpSpPr>
            <p:sp>
              <p:nvSpPr>
                <p:cNvPr id="19" name="Rounded Rectangle 18"/>
                <p:cNvSpPr/>
                <p:nvPr/>
              </p:nvSpPr>
              <p:spPr bwMode="auto">
                <a:xfrm>
                  <a:off x="2848006" y="2911397"/>
                  <a:ext cx="2399354" cy="723866"/>
                </a:xfrm>
                <a:prstGeom prst="roundRect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srgbClr val="000000"/>
                    </a:solidFill>
                    <a:ea typeface="ＭＳ Ｐゴシック" charset="0"/>
                  </a:endParaRPr>
                </a:p>
              </p:txBody>
            </p:sp>
            <p:sp>
              <p:nvSpPr>
                <p:cNvPr id="72759" name="TextBox 19"/>
                <p:cNvSpPr txBox="1">
                  <a:spLocks noChangeArrowheads="1"/>
                </p:cNvSpPr>
                <p:nvPr/>
              </p:nvSpPr>
              <p:spPr bwMode="auto">
                <a:xfrm>
                  <a:off x="3322607" y="2857500"/>
                  <a:ext cx="1450713" cy="7694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9pPr>
                </a:lstStyle>
                <a:p>
                  <a:pPr algn="ctr"/>
                  <a:r>
                    <a:rPr lang="en-US" altLang="x-none" dirty="0">
                      <a:solidFill>
                        <a:schemeClr val="bg1"/>
                      </a:solidFill>
                    </a:rPr>
                    <a:t>Caucasian</a:t>
                  </a:r>
                </a:p>
                <a:p>
                  <a:pPr algn="ctr"/>
                  <a:r>
                    <a:rPr lang="en-US" altLang="x-none" sz="2000" dirty="0">
                      <a:solidFill>
                        <a:schemeClr val="bg1"/>
                      </a:solidFill>
                    </a:rPr>
                    <a:t>N ≈ 700</a:t>
                  </a:r>
                </a:p>
              </p:txBody>
            </p:sp>
          </p:grpSp>
          <p:sp>
            <p:nvSpPr>
              <p:cNvPr id="72756" name="TextBox 22"/>
              <p:cNvSpPr txBox="1">
                <a:spLocks noChangeArrowheads="1"/>
              </p:cNvSpPr>
              <p:nvPr/>
            </p:nvSpPr>
            <p:spPr bwMode="auto">
              <a:xfrm>
                <a:off x="1393236" y="1193800"/>
                <a:ext cx="112512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x-none" dirty="0"/>
                  <a:t>English</a:t>
                </a:r>
              </a:p>
            </p:txBody>
          </p:sp>
          <p:sp>
            <p:nvSpPr>
              <p:cNvPr id="72757" name="TextBox 23"/>
              <p:cNvSpPr txBox="1">
                <a:spLocks noChangeArrowheads="1"/>
              </p:cNvSpPr>
              <p:nvPr/>
            </p:nvSpPr>
            <p:spPr bwMode="auto">
              <a:xfrm>
                <a:off x="1376104" y="5867400"/>
                <a:ext cx="127871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x-none">
                    <a:solidFill>
                      <a:srgbClr val="000090"/>
                    </a:solidFill>
                  </a:rPr>
                  <a:t>Hispanic</a:t>
                </a:r>
              </a:p>
            </p:txBody>
          </p:sp>
        </p:grpSp>
        <p:grpSp>
          <p:nvGrpSpPr>
            <p:cNvPr id="72746" name="Group 38"/>
            <p:cNvGrpSpPr>
              <a:grpSpLocks/>
            </p:cNvGrpSpPr>
            <p:nvPr/>
          </p:nvGrpSpPr>
          <p:grpSpPr bwMode="auto">
            <a:xfrm>
              <a:off x="546100" y="114300"/>
              <a:ext cx="2133600" cy="660400"/>
              <a:chOff x="2520950" y="355600"/>
              <a:chExt cx="2133600" cy="660400"/>
            </a:xfrm>
          </p:grpSpPr>
          <p:sp>
            <p:nvSpPr>
              <p:cNvPr id="72748" name="TextBox 36"/>
              <p:cNvSpPr txBox="1">
                <a:spLocks noChangeArrowheads="1"/>
              </p:cNvSpPr>
              <p:nvPr/>
            </p:nvSpPr>
            <p:spPr bwMode="auto">
              <a:xfrm>
                <a:off x="2760090" y="454968"/>
                <a:ext cx="1655321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x-none"/>
                  <a:t>Community</a:t>
                </a:r>
              </a:p>
            </p:txBody>
          </p:sp>
          <p:sp>
            <p:nvSpPr>
              <p:cNvPr id="72749" name="Oval 37"/>
              <p:cNvSpPr>
                <a:spLocks noChangeArrowheads="1"/>
              </p:cNvSpPr>
              <p:nvPr/>
            </p:nvSpPr>
            <p:spPr bwMode="auto">
              <a:xfrm>
                <a:off x="2520950" y="355600"/>
                <a:ext cx="2133600" cy="6604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endParaRPr lang="x-none" altLang="x-none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2747" name="Down Arrow 44"/>
            <p:cNvSpPr>
              <a:spLocks noChangeArrowheads="1"/>
            </p:cNvSpPr>
            <p:nvPr/>
          </p:nvSpPr>
          <p:spPr bwMode="auto">
            <a:xfrm>
              <a:off x="1370591" y="787400"/>
              <a:ext cx="484618" cy="3302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x-none" altLang="x-none">
                <a:solidFill>
                  <a:srgbClr val="000000"/>
                </a:solidFill>
              </a:endParaRPr>
            </a:p>
          </p:txBody>
        </p:sp>
      </p:grpSp>
      <p:sp>
        <p:nvSpPr>
          <p:cNvPr id="72706" name="Right Arrow 45"/>
          <p:cNvSpPr>
            <a:spLocks noChangeArrowheads="1"/>
          </p:cNvSpPr>
          <p:nvPr/>
        </p:nvSpPr>
        <p:spPr bwMode="auto">
          <a:xfrm>
            <a:off x="4457700" y="2730500"/>
            <a:ext cx="711200" cy="484188"/>
          </a:xfrm>
          <a:prstGeom prst="rightArrow">
            <a:avLst>
              <a:gd name="adj1" fmla="val 50000"/>
              <a:gd name="adj2" fmla="val 50043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endParaRPr lang="x-none" altLang="x-none">
              <a:solidFill>
                <a:srgbClr val="000000"/>
              </a:solidFill>
            </a:endParaRPr>
          </a:p>
        </p:txBody>
      </p:sp>
      <p:grpSp>
        <p:nvGrpSpPr>
          <p:cNvPr id="72707" name="Group 47"/>
          <p:cNvGrpSpPr>
            <a:grpSpLocks/>
          </p:cNvGrpSpPr>
          <p:nvPr/>
        </p:nvGrpSpPr>
        <p:grpSpPr bwMode="auto">
          <a:xfrm>
            <a:off x="5194300" y="990600"/>
            <a:ext cx="2679700" cy="4927600"/>
            <a:chOff x="4191000" y="1104900"/>
            <a:chExt cx="2679700" cy="4927600"/>
          </a:xfrm>
        </p:grpSpPr>
        <p:grpSp>
          <p:nvGrpSpPr>
            <p:cNvPr id="72729" name="Group 35"/>
            <p:cNvGrpSpPr>
              <a:grpSpLocks/>
            </p:cNvGrpSpPr>
            <p:nvPr/>
          </p:nvGrpSpPr>
          <p:grpSpPr bwMode="auto">
            <a:xfrm>
              <a:off x="4333712" y="1181100"/>
              <a:ext cx="2400300" cy="3063448"/>
              <a:chOff x="4155912" y="1803400"/>
              <a:chExt cx="2400300" cy="3063448"/>
            </a:xfrm>
          </p:grpSpPr>
          <p:grpSp>
            <p:nvGrpSpPr>
              <p:cNvPr id="72736" name="Group 25"/>
              <p:cNvGrpSpPr>
                <a:grpSpLocks/>
              </p:cNvGrpSpPr>
              <p:nvPr/>
            </p:nvGrpSpPr>
            <p:grpSpPr bwMode="auto">
              <a:xfrm>
                <a:off x="4155912" y="2946400"/>
                <a:ext cx="2400300" cy="777448"/>
                <a:chOff x="2847812" y="2857500"/>
                <a:chExt cx="2400300" cy="777448"/>
              </a:xfrm>
            </p:grpSpPr>
            <p:sp>
              <p:nvSpPr>
                <p:cNvPr id="27" name="Rounded Rectangle 26"/>
                <p:cNvSpPr/>
                <p:nvPr/>
              </p:nvSpPr>
              <p:spPr bwMode="auto">
                <a:xfrm>
                  <a:off x="2847975" y="2911475"/>
                  <a:ext cx="2400300" cy="723900"/>
                </a:xfrm>
                <a:prstGeom prst="roundRect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srgbClr val="000000"/>
                    </a:solidFill>
                    <a:ea typeface="ＭＳ Ｐゴシック" charset="0"/>
                  </a:endParaRPr>
                </a:p>
              </p:txBody>
            </p:sp>
            <p:sp>
              <p:nvSpPr>
                <p:cNvPr id="72744" name="TextBox 27"/>
                <p:cNvSpPr txBox="1">
                  <a:spLocks noChangeArrowheads="1"/>
                </p:cNvSpPr>
                <p:nvPr/>
              </p:nvSpPr>
              <p:spPr bwMode="auto">
                <a:xfrm>
                  <a:off x="2848956" y="2857500"/>
                  <a:ext cx="2398012" cy="7694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9pPr>
                </a:lstStyle>
                <a:p>
                  <a:pPr algn="ctr"/>
                  <a:r>
                    <a:rPr lang="en-US" altLang="x-none" dirty="0">
                      <a:solidFill>
                        <a:schemeClr val="bg1"/>
                      </a:solidFill>
                    </a:rPr>
                    <a:t>African American</a:t>
                  </a:r>
                </a:p>
                <a:p>
                  <a:pPr algn="ctr"/>
                  <a:r>
                    <a:rPr lang="en-US" altLang="x-none" sz="2000" dirty="0">
                      <a:solidFill>
                        <a:schemeClr val="bg1"/>
                      </a:solidFill>
                    </a:rPr>
                    <a:t>N ≈ 140</a:t>
                  </a:r>
                </a:p>
              </p:txBody>
            </p:sp>
          </p:grpSp>
          <p:grpSp>
            <p:nvGrpSpPr>
              <p:cNvPr id="72737" name="Group 28"/>
              <p:cNvGrpSpPr>
                <a:grpSpLocks/>
              </p:cNvGrpSpPr>
              <p:nvPr/>
            </p:nvGrpSpPr>
            <p:grpSpPr bwMode="auto">
              <a:xfrm>
                <a:off x="4155912" y="4089400"/>
                <a:ext cx="2400300" cy="777448"/>
                <a:chOff x="2847812" y="2857500"/>
                <a:chExt cx="2400300" cy="777448"/>
              </a:xfrm>
            </p:grpSpPr>
            <p:sp>
              <p:nvSpPr>
                <p:cNvPr id="30" name="Rounded Rectangle 29"/>
                <p:cNvSpPr/>
                <p:nvPr/>
              </p:nvSpPr>
              <p:spPr bwMode="auto">
                <a:xfrm>
                  <a:off x="2847975" y="2911475"/>
                  <a:ext cx="2400300" cy="723900"/>
                </a:xfrm>
                <a:prstGeom prst="roundRect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srgbClr val="000000"/>
                    </a:solidFill>
                    <a:ea typeface="ＭＳ Ｐゴシック" charset="0"/>
                  </a:endParaRPr>
                </a:p>
              </p:txBody>
            </p:sp>
            <p:sp>
              <p:nvSpPr>
                <p:cNvPr id="72742" name="TextBox 30"/>
                <p:cNvSpPr txBox="1">
                  <a:spLocks noChangeArrowheads="1"/>
                </p:cNvSpPr>
                <p:nvPr/>
              </p:nvSpPr>
              <p:spPr bwMode="auto">
                <a:xfrm>
                  <a:off x="3408606" y="2857500"/>
                  <a:ext cx="1278715" cy="7694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9pPr>
                </a:lstStyle>
                <a:p>
                  <a:pPr algn="ctr"/>
                  <a:r>
                    <a:rPr lang="en-US" altLang="x-none" dirty="0">
                      <a:solidFill>
                        <a:schemeClr val="bg1"/>
                      </a:solidFill>
                    </a:rPr>
                    <a:t>Hispanic</a:t>
                  </a:r>
                </a:p>
                <a:p>
                  <a:pPr algn="ctr"/>
                  <a:r>
                    <a:rPr lang="en-US" altLang="x-none" sz="2000" dirty="0">
                      <a:solidFill>
                        <a:schemeClr val="bg1"/>
                      </a:solidFill>
                    </a:rPr>
                    <a:t>N ≈ 130</a:t>
                  </a:r>
                </a:p>
              </p:txBody>
            </p:sp>
          </p:grpSp>
          <p:grpSp>
            <p:nvGrpSpPr>
              <p:cNvPr id="72738" name="Group 31"/>
              <p:cNvGrpSpPr>
                <a:grpSpLocks/>
              </p:cNvGrpSpPr>
              <p:nvPr/>
            </p:nvGrpSpPr>
            <p:grpSpPr bwMode="auto">
              <a:xfrm>
                <a:off x="4155912" y="1803400"/>
                <a:ext cx="2400300" cy="777448"/>
                <a:chOff x="2847812" y="2857500"/>
                <a:chExt cx="2400300" cy="777448"/>
              </a:xfrm>
            </p:grpSpPr>
            <p:sp>
              <p:nvSpPr>
                <p:cNvPr id="33" name="Rounded Rectangle 32"/>
                <p:cNvSpPr/>
                <p:nvPr/>
              </p:nvSpPr>
              <p:spPr bwMode="auto">
                <a:xfrm>
                  <a:off x="2847975" y="2911475"/>
                  <a:ext cx="2400300" cy="723900"/>
                </a:xfrm>
                <a:prstGeom prst="roundRect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solidFill>
                      <a:srgbClr val="000000"/>
                    </a:solidFill>
                    <a:ea typeface="ＭＳ Ｐゴシック" charset="0"/>
                  </a:endParaRPr>
                </a:p>
              </p:txBody>
            </p:sp>
            <p:sp>
              <p:nvSpPr>
                <p:cNvPr id="72740" name="TextBox 33"/>
                <p:cNvSpPr txBox="1">
                  <a:spLocks noChangeArrowheads="1"/>
                </p:cNvSpPr>
                <p:nvPr/>
              </p:nvSpPr>
              <p:spPr bwMode="auto">
                <a:xfrm>
                  <a:off x="3323246" y="2857500"/>
                  <a:ext cx="1449435" cy="7694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-128"/>
                    </a:defRPr>
                  </a:lvl9pPr>
                </a:lstStyle>
                <a:p>
                  <a:pPr algn="ctr"/>
                  <a:r>
                    <a:rPr lang="en-US" altLang="x-none" dirty="0">
                      <a:solidFill>
                        <a:schemeClr val="bg1"/>
                      </a:solidFill>
                    </a:rPr>
                    <a:t>Caucasian</a:t>
                  </a:r>
                </a:p>
                <a:p>
                  <a:pPr algn="ctr"/>
                  <a:r>
                    <a:rPr lang="en-US" altLang="x-none" sz="2000" dirty="0">
                      <a:solidFill>
                        <a:schemeClr val="bg1"/>
                      </a:solidFill>
                    </a:rPr>
                    <a:t>N ≈ 235</a:t>
                  </a:r>
                </a:p>
              </p:txBody>
            </p:sp>
          </p:grpSp>
        </p:grpSp>
        <p:sp>
          <p:nvSpPr>
            <p:cNvPr id="72730" name="Rectangle 39"/>
            <p:cNvSpPr>
              <a:spLocks noChangeArrowheads="1"/>
            </p:cNvSpPr>
            <p:nvPr/>
          </p:nvSpPr>
          <p:spPr bwMode="auto">
            <a:xfrm>
              <a:off x="4191000" y="1104900"/>
              <a:ext cx="2679700" cy="36703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x-none" altLang="x-none">
                <a:solidFill>
                  <a:srgbClr val="000000"/>
                </a:solidFill>
              </a:endParaRPr>
            </a:p>
          </p:txBody>
        </p:sp>
        <p:sp>
          <p:nvSpPr>
            <p:cNvPr id="72731" name="TextBox 40"/>
            <p:cNvSpPr txBox="1">
              <a:spLocks noChangeArrowheads="1"/>
            </p:cNvSpPr>
            <p:nvPr/>
          </p:nvSpPr>
          <p:spPr bwMode="auto">
            <a:xfrm>
              <a:off x="4643528" y="4254500"/>
              <a:ext cx="177464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x-none"/>
                <a:t>Longitudinal</a:t>
              </a:r>
            </a:p>
          </p:txBody>
        </p:sp>
        <p:grpSp>
          <p:nvGrpSpPr>
            <p:cNvPr id="72732" name="Group 41"/>
            <p:cNvGrpSpPr>
              <a:grpSpLocks/>
            </p:cNvGrpSpPr>
            <p:nvPr/>
          </p:nvGrpSpPr>
          <p:grpSpPr bwMode="auto">
            <a:xfrm>
              <a:off x="4489450" y="5372100"/>
              <a:ext cx="2133600" cy="660400"/>
              <a:chOff x="2520950" y="355600"/>
              <a:chExt cx="2133600" cy="660400"/>
            </a:xfrm>
          </p:grpSpPr>
          <p:sp>
            <p:nvSpPr>
              <p:cNvPr id="72734" name="TextBox 42"/>
              <p:cNvSpPr txBox="1">
                <a:spLocks noChangeArrowheads="1"/>
              </p:cNvSpPr>
              <p:nvPr/>
            </p:nvSpPr>
            <p:spPr bwMode="auto">
              <a:xfrm>
                <a:off x="3119263" y="454968"/>
                <a:ext cx="93697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x-none"/>
                  <a:t>Clinic</a:t>
                </a:r>
              </a:p>
            </p:txBody>
          </p:sp>
          <p:sp>
            <p:nvSpPr>
              <p:cNvPr id="72735" name="Oval 43"/>
              <p:cNvSpPr>
                <a:spLocks noChangeArrowheads="1"/>
              </p:cNvSpPr>
              <p:nvPr/>
            </p:nvSpPr>
            <p:spPr bwMode="auto">
              <a:xfrm>
                <a:off x="2520950" y="355600"/>
                <a:ext cx="2133600" cy="6604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endParaRPr lang="x-none" altLang="x-none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2733" name="Up Arrow 46"/>
            <p:cNvSpPr>
              <a:spLocks noChangeArrowheads="1"/>
            </p:cNvSpPr>
            <p:nvPr/>
          </p:nvSpPr>
          <p:spPr bwMode="auto">
            <a:xfrm>
              <a:off x="5333998" y="4787900"/>
              <a:ext cx="478022" cy="5969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x-none" altLang="x-none">
                <a:solidFill>
                  <a:srgbClr val="000000"/>
                </a:solidFill>
              </a:endParaRPr>
            </a:p>
          </p:txBody>
        </p:sp>
      </p:grpSp>
      <p:sp>
        <p:nvSpPr>
          <p:cNvPr id="72708" name="TextBox 48"/>
          <p:cNvSpPr txBox="1">
            <a:spLocks noChangeArrowheads="1"/>
          </p:cNvSpPr>
          <p:nvPr/>
        </p:nvSpPr>
        <p:spPr bwMode="auto">
          <a:xfrm>
            <a:off x="4508500" y="2057401"/>
            <a:ext cx="5794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x-none" sz="2000"/>
              <a:t>N ≈</a:t>
            </a:r>
          </a:p>
          <a:p>
            <a:r>
              <a:rPr lang="en-US" altLang="x-none" sz="2000"/>
              <a:t>350</a:t>
            </a:r>
          </a:p>
        </p:txBody>
      </p:sp>
      <p:sp>
        <p:nvSpPr>
          <p:cNvPr id="72709" name="TextBox 49"/>
          <p:cNvSpPr txBox="1">
            <a:spLocks noChangeArrowheads="1"/>
          </p:cNvSpPr>
          <p:nvPr/>
        </p:nvSpPr>
        <p:spPr bwMode="auto">
          <a:xfrm>
            <a:off x="6794500" y="4787900"/>
            <a:ext cx="1023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x-none" sz="2000"/>
              <a:t>N ≈ 175</a:t>
            </a:r>
          </a:p>
        </p:txBody>
      </p:sp>
      <p:grpSp>
        <p:nvGrpSpPr>
          <p:cNvPr id="72710" name="Group 84"/>
          <p:cNvGrpSpPr>
            <a:grpSpLocks/>
          </p:cNvGrpSpPr>
          <p:nvPr/>
        </p:nvGrpSpPr>
        <p:grpSpPr bwMode="auto">
          <a:xfrm>
            <a:off x="8242300" y="546100"/>
            <a:ext cx="2247900" cy="5816600"/>
            <a:chOff x="6718300" y="279400"/>
            <a:chExt cx="2247900" cy="5816600"/>
          </a:xfrm>
        </p:grpSpPr>
        <p:grpSp>
          <p:nvGrpSpPr>
            <p:cNvPr id="72712" name="Group 60"/>
            <p:cNvGrpSpPr>
              <a:grpSpLocks/>
            </p:cNvGrpSpPr>
            <p:nvPr/>
          </p:nvGrpSpPr>
          <p:grpSpPr bwMode="auto">
            <a:xfrm>
              <a:off x="6807200" y="398549"/>
              <a:ext cx="2057400" cy="723900"/>
              <a:chOff x="6642100" y="398549"/>
              <a:chExt cx="2057400" cy="723900"/>
            </a:xfrm>
          </p:grpSpPr>
          <p:sp>
            <p:nvSpPr>
              <p:cNvPr id="72727" name="Rectangle 58"/>
              <p:cNvSpPr>
                <a:spLocks noChangeArrowheads="1"/>
              </p:cNvSpPr>
              <p:nvPr/>
            </p:nvSpPr>
            <p:spPr bwMode="auto">
              <a:xfrm>
                <a:off x="6642100" y="398549"/>
                <a:ext cx="2057400" cy="723900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endParaRPr lang="x-none" altLang="x-none">
                  <a:solidFill>
                    <a:srgbClr val="000000"/>
                  </a:solidFill>
                </a:endParaRPr>
              </a:p>
            </p:txBody>
          </p:sp>
          <p:sp>
            <p:nvSpPr>
              <p:cNvPr id="72728" name="TextBox 50"/>
              <p:cNvSpPr txBox="1">
                <a:spLocks noChangeArrowheads="1"/>
              </p:cNvSpPr>
              <p:nvPr/>
            </p:nvSpPr>
            <p:spPr bwMode="auto">
              <a:xfrm>
                <a:off x="6962839" y="529667"/>
                <a:ext cx="141592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x-none">
                    <a:solidFill>
                      <a:srgbClr val="000090"/>
                    </a:solidFill>
                  </a:rPr>
                  <a:t>Cognition</a:t>
                </a:r>
              </a:p>
            </p:txBody>
          </p:sp>
        </p:grpSp>
        <p:grpSp>
          <p:nvGrpSpPr>
            <p:cNvPr id="72713" name="Group 64"/>
            <p:cNvGrpSpPr>
              <a:grpSpLocks/>
            </p:cNvGrpSpPr>
            <p:nvPr/>
          </p:nvGrpSpPr>
          <p:grpSpPr bwMode="auto">
            <a:xfrm>
              <a:off x="6807200" y="1414549"/>
              <a:ext cx="2057400" cy="723900"/>
              <a:chOff x="6642100" y="398549"/>
              <a:chExt cx="2057400" cy="723900"/>
            </a:xfrm>
          </p:grpSpPr>
          <p:sp>
            <p:nvSpPr>
              <p:cNvPr id="72725" name="Rectangle 65"/>
              <p:cNvSpPr>
                <a:spLocks noChangeArrowheads="1"/>
              </p:cNvSpPr>
              <p:nvPr/>
            </p:nvSpPr>
            <p:spPr bwMode="auto">
              <a:xfrm>
                <a:off x="6642100" y="398549"/>
                <a:ext cx="2057400" cy="723900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endParaRPr lang="x-none" altLang="x-none">
                  <a:solidFill>
                    <a:srgbClr val="000000"/>
                  </a:solidFill>
                </a:endParaRPr>
              </a:p>
            </p:txBody>
          </p:sp>
          <p:sp>
            <p:nvSpPr>
              <p:cNvPr id="72726" name="TextBox 66"/>
              <p:cNvSpPr txBox="1">
                <a:spLocks noChangeArrowheads="1"/>
              </p:cNvSpPr>
              <p:nvPr/>
            </p:nvSpPr>
            <p:spPr bwMode="auto">
              <a:xfrm>
                <a:off x="7091254" y="529667"/>
                <a:ext cx="1159091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x-none">
                    <a:solidFill>
                      <a:srgbClr val="000090"/>
                    </a:solidFill>
                  </a:rPr>
                  <a:t>Clinical</a:t>
                </a:r>
              </a:p>
            </p:txBody>
          </p:sp>
        </p:grpSp>
        <p:grpSp>
          <p:nvGrpSpPr>
            <p:cNvPr id="72714" name="Group 67"/>
            <p:cNvGrpSpPr>
              <a:grpSpLocks/>
            </p:cNvGrpSpPr>
            <p:nvPr/>
          </p:nvGrpSpPr>
          <p:grpSpPr bwMode="auto">
            <a:xfrm>
              <a:off x="6807200" y="2430549"/>
              <a:ext cx="2057400" cy="723900"/>
              <a:chOff x="6642100" y="398549"/>
              <a:chExt cx="2057400" cy="723900"/>
            </a:xfrm>
          </p:grpSpPr>
          <p:sp>
            <p:nvSpPr>
              <p:cNvPr id="72723" name="Rectangle 68"/>
              <p:cNvSpPr>
                <a:spLocks noChangeArrowheads="1"/>
              </p:cNvSpPr>
              <p:nvPr/>
            </p:nvSpPr>
            <p:spPr bwMode="auto">
              <a:xfrm>
                <a:off x="6642100" y="398549"/>
                <a:ext cx="2057400" cy="723900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endParaRPr lang="x-none" altLang="x-none">
                  <a:solidFill>
                    <a:srgbClr val="000000"/>
                  </a:solidFill>
                </a:endParaRPr>
              </a:p>
            </p:txBody>
          </p:sp>
          <p:sp>
            <p:nvSpPr>
              <p:cNvPr id="72724" name="TextBox 69"/>
              <p:cNvSpPr txBox="1">
                <a:spLocks noChangeArrowheads="1"/>
              </p:cNvSpPr>
              <p:nvPr/>
            </p:nvSpPr>
            <p:spPr bwMode="auto">
              <a:xfrm>
                <a:off x="7287748" y="529667"/>
                <a:ext cx="76610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x-none">
                    <a:solidFill>
                      <a:srgbClr val="000090"/>
                    </a:solidFill>
                  </a:rPr>
                  <a:t>MRI</a:t>
                </a:r>
              </a:p>
            </p:txBody>
          </p:sp>
        </p:grpSp>
        <p:grpSp>
          <p:nvGrpSpPr>
            <p:cNvPr id="72715" name="Group 79"/>
            <p:cNvGrpSpPr>
              <a:grpSpLocks/>
            </p:cNvGrpSpPr>
            <p:nvPr/>
          </p:nvGrpSpPr>
          <p:grpSpPr bwMode="auto">
            <a:xfrm>
              <a:off x="6807200" y="4462548"/>
              <a:ext cx="2057400" cy="1112751"/>
              <a:chOff x="2971800" y="5326148"/>
              <a:chExt cx="2057400" cy="1112751"/>
            </a:xfrm>
          </p:grpSpPr>
          <p:sp>
            <p:nvSpPr>
              <p:cNvPr id="72721" name="Rectangle 71"/>
              <p:cNvSpPr>
                <a:spLocks noChangeArrowheads="1"/>
              </p:cNvSpPr>
              <p:nvPr/>
            </p:nvSpPr>
            <p:spPr bwMode="auto">
              <a:xfrm>
                <a:off x="2971800" y="5326148"/>
                <a:ext cx="2057400" cy="1112751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endParaRPr lang="x-none" altLang="x-none">
                  <a:solidFill>
                    <a:srgbClr val="000000"/>
                  </a:solidFill>
                </a:endParaRPr>
              </a:p>
            </p:txBody>
          </p:sp>
          <p:sp>
            <p:nvSpPr>
              <p:cNvPr id="72722" name="TextBox 72"/>
              <p:cNvSpPr txBox="1">
                <a:spLocks noChangeArrowheads="1"/>
              </p:cNvSpPr>
              <p:nvPr/>
            </p:nvSpPr>
            <p:spPr bwMode="auto">
              <a:xfrm>
                <a:off x="3241522" y="5482667"/>
                <a:ext cx="1568759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x-none">
                    <a:solidFill>
                      <a:srgbClr val="000090"/>
                    </a:solidFill>
                  </a:rPr>
                  <a:t>Life</a:t>
                </a:r>
              </a:p>
              <a:p>
                <a:pPr algn="ctr"/>
                <a:r>
                  <a:rPr lang="en-US" altLang="x-none">
                    <a:solidFill>
                      <a:srgbClr val="000090"/>
                    </a:solidFill>
                  </a:rPr>
                  <a:t>Experience</a:t>
                </a:r>
              </a:p>
            </p:txBody>
          </p:sp>
        </p:grpSp>
        <p:grpSp>
          <p:nvGrpSpPr>
            <p:cNvPr id="72716" name="Group 76"/>
            <p:cNvGrpSpPr>
              <a:grpSpLocks/>
            </p:cNvGrpSpPr>
            <p:nvPr/>
          </p:nvGrpSpPr>
          <p:grpSpPr bwMode="auto">
            <a:xfrm>
              <a:off x="6807200" y="3446549"/>
              <a:ext cx="2057400" cy="723900"/>
              <a:chOff x="6642100" y="398549"/>
              <a:chExt cx="2057400" cy="723900"/>
            </a:xfrm>
          </p:grpSpPr>
          <p:sp>
            <p:nvSpPr>
              <p:cNvPr id="72719" name="Rectangle 77"/>
              <p:cNvSpPr>
                <a:spLocks noChangeArrowheads="1"/>
              </p:cNvSpPr>
              <p:nvPr/>
            </p:nvSpPr>
            <p:spPr bwMode="auto">
              <a:xfrm>
                <a:off x="6642100" y="398549"/>
                <a:ext cx="2057400" cy="723900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endParaRPr lang="x-none" altLang="x-none">
                  <a:solidFill>
                    <a:srgbClr val="000000"/>
                  </a:solidFill>
                </a:endParaRPr>
              </a:p>
            </p:txBody>
          </p:sp>
          <p:sp>
            <p:nvSpPr>
              <p:cNvPr id="72720" name="TextBox 78"/>
              <p:cNvSpPr txBox="1">
                <a:spLocks noChangeArrowheads="1"/>
              </p:cNvSpPr>
              <p:nvPr/>
            </p:nvSpPr>
            <p:spPr bwMode="auto">
              <a:xfrm>
                <a:off x="6689555" y="529667"/>
                <a:ext cx="196249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x-none">
                    <a:solidFill>
                      <a:srgbClr val="000090"/>
                    </a:solidFill>
                  </a:rPr>
                  <a:t>Morphometric</a:t>
                </a:r>
              </a:p>
            </p:txBody>
          </p:sp>
        </p:grpSp>
        <p:sp>
          <p:nvSpPr>
            <p:cNvPr id="72717" name="Rectangle 80"/>
            <p:cNvSpPr>
              <a:spLocks noChangeArrowheads="1"/>
            </p:cNvSpPr>
            <p:nvPr/>
          </p:nvSpPr>
          <p:spPr bwMode="auto">
            <a:xfrm>
              <a:off x="6718300" y="279400"/>
              <a:ext cx="2247900" cy="5816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endParaRPr lang="x-none" altLang="x-none">
                <a:solidFill>
                  <a:srgbClr val="000000"/>
                </a:solidFill>
              </a:endParaRPr>
            </a:p>
          </p:txBody>
        </p:sp>
        <p:sp>
          <p:nvSpPr>
            <p:cNvPr id="72718" name="TextBox 81"/>
            <p:cNvSpPr txBox="1">
              <a:spLocks noChangeArrowheads="1"/>
            </p:cNvSpPr>
            <p:nvPr/>
          </p:nvSpPr>
          <p:spPr bwMode="auto">
            <a:xfrm>
              <a:off x="7160213" y="5600700"/>
              <a:ext cx="136407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x-none"/>
                <a:t>Measures</a:t>
              </a:r>
            </a:p>
          </p:txBody>
        </p:sp>
      </p:grpSp>
      <p:sp>
        <p:nvSpPr>
          <p:cNvPr id="72711" name="Right Arrow 83"/>
          <p:cNvSpPr>
            <a:spLocks noChangeArrowheads="1"/>
          </p:cNvSpPr>
          <p:nvPr/>
        </p:nvSpPr>
        <p:spPr bwMode="auto">
          <a:xfrm>
            <a:off x="7886700" y="2730500"/>
            <a:ext cx="355600" cy="484188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endParaRPr lang="x-none" altLang="x-non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15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Funding Sources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National Institute on Aging</a:t>
            </a:r>
            <a:endParaRPr lang="en-US" dirty="0" smtClean="0">
              <a:cs typeface="+mn-cs"/>
            </a:endParaRPr>
          </a:p>
          <a:p>
            <a:pPr lvl="1" eaLnBrk="1" hangingPunct="1">
              <a:buFont typeface="Wingdings" charset="0"/>
              <a:buChar char="§"/>
              <a:defRPr/>
            </a:pPr>
            <a:r>
              <a:rPr lang="en-US" dirty="0" smtClean="0"/>
              <a:t>AG10220, AG030995 (Mungas)</a:t>
            </a:r>
          </a:p>
          <a:p>
            <a:pPr lvl="1" eaLnBrk="1" hangingPunct="1">
              <a:buFont typeface="Wingdings" charset="0"/>
              <a:buChar char="§"/>
              <a:defRPr/>
            </a:pPr>
            <a:r>
              <a:rPr lang="en-US" dirty="0" smtClean="0"/>
              <a:t>AG10129, </a:t>
            </a:r>
            <a:r>
              <a:rPr lang="en-US" dirty="0" smtClean="0"/>
              <a:t>AG021028,AG047827 </a:t>
            </a:r>
            <a:r>
              <a:rPr lang="en-US" dirty="0" smtClean="0"/>
              <a:t>(</a:t>
            </a:r>
            <a:r>
              <a:rPr lang="en-US" dirty="0" err="1" smtClean="0"/>
              <a:t>DeCarli</a:t>
            </a:r>
            <a:r>
              <a:rPr lang="en-US" dirty="0" smtClean="0"/>
              <a:t>)</a:t>
            </a:r>
          </a:p>
          <a:p>
            <a:pPr lvl="1" eaLnBrk="1" hangingPunct="1">
              <a:buFont typeface="Wingdings" charset="0"/>
              <a:buChar char="§"/>
              <a:defRPr/>
            </a:pPr>
            <a:r>
              <a:rPr lang="en-US" dirty="0" smtClean="0"/>
              <a:t>AG031563 </a:t>
            </a:r>
            <a:r>
              <a:rPr lang="en-US" dirty="0" smtClean="0"/>
              <a:t>(</a:t>
            </a:r>
            <a:r>
              <a:rPr lang="en-US" dirty="0" smtClean="0"/>
              <a:t>Reed/Mungas)</a:t>
            </a:r>
            <a:endParaRPr lang="en-US" dirty="0" smtClean="0"/>
          </a:p>
          <a:p>
            <a:pPr lvl="1" eaLnBrk="1" hangingPunct="1">
              <a:buFont typeface="Wingdings" charset="0"/>
              <a:buChar char="§"/>
              <a:defRPr/>
            </a:pPr>
            <a:r>
              <a:rPr lang="en-US" dirty="0"/>
              <a:t>AG031252 </a:t>
            </a:r>
            <a:r>
              <a:rPr lang="en-US" dirty="0" smtClean="0"/>
              <a:t>(Farias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862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128</Words>
  <Application>Microsoft Macintosh PowerPoint</Application>
  <PresentationFormat>Widescreen</PresentationFormat>
  <Paragraphs>69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Calibri</vt:lpstr>
      <vt:lpstr>Calibri Light</vt:lpstr>
      <vt:lpstr>ＭＳ Ｐゴシック</vt:lpstr>
      <vt:lpstr>Times</vt:lpstr>
      <vt:lpstr>Wingdings</vt:lpstr>
      <vt:lpstr>Arial</vt:lpstr>
      <vt:lpstr>Office Theme</vt:lpstr>
      <vt:lpstr>UC Davis Data Summary</vt:lpstr>
      <vt:lpstr>PowerPoint Presentation</vt:lpstr>
      <vt:lpstr>PowerPoint Presentation</vt:lpstr>
      <vt:lpstr>Funding Sources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 Davis Data Summary</dc:title>
  <dc:creator>Dan M Mungas</dc:creator>
  <cp:lastModifiedBy>Dan Mungas</cp:lastModifiedBy>
  <cp:revision>2</cp:revision>
  <dcterms:created xsi:type="dcterms:W3CDTF">2018-08-20T13:53:08Z</dcterms:created>
  <dcterms:modified xsi:type="dcterms:W3CDTF">2018-08-28T19:09:10Z</dcterms:modified>
</cp:coreProperties>
</file>