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40"/>
  </p:notesMasterIdLst>
  <p:sldIdLst>
    <p:sldId id="343" r:id="rId2"/>
    <p:sldId id="410" r:id="rId3"/>
    <p:sldId id="345" r:id="rId4"/>
    <p:sldId id="346" r:id="rId5"/>
    <p:sldId id="407" r:id="rId6"/>
    <p:sldId id="353" r:id="rId7"/>
    <p:sldId id="355" r:id="rId8"/>
    <p:sldId id="393" r:id="rId9"/>
    <p:sldId id="317" r:id="rId10"/>
    <p:sldId id="351" r:id="rId11"/>
    <p:sldId id="352" r:id="rId12"/>
    <p:sldId id="357" r:id="rId13"/>
    <p:sldId id="356" r:id="rId14"/>
    <p:sldId id="422" r:id="rId15"/>
    <p:sldId id="394" r:id="rId16"/>
    <p:sldId id="359" r:id="rId17"/>
    <p:sldId id="414" r:id="rId18"/>
    <p:sldId id="417" r:id="rId19"/>
    <p:sldId id="413" r:id="rId20"/>
    <p:sldId id="368" r:id="rId21"/>
    <p:sldId id="369" r:id="rId22"/>
    <p:sldId id="366" r:id="rId23"/>
    <p:sldId id="408" r:id="rId24"/>
    <p:sldId id="387" r:id="rId25"/>
    <p:sldId id="370" r:id="rId26"/>
    <p:sldId id="395" r:id="rId27"/>
    <p:sldId id="411" r:id="rId28"/>
    <p:sldId id="326" r:id="rId29"/>
    <p:sldId id="418" r:id="rId30"/>
    <p:sldId id="390" r:id="rId31"/>
    <p:sldId id="257" r:id="rId32"/>
    <p:sldId id="396" r:id="rId33"/>
    <p:sldId id="389" r:id="rId34"/>
    <p:sldId id="314" r:id="rId35"/>
    <p:sldId id="388" r:id="rId36"/>
    <p:sldId id="419" r:id="rId37"/>
    <p:sldId id="398" r:id="rId38"/>
    <p:sldId id="420"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66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4660"/>
  </p:normalViewPr>
  <p:slideViewPr>
    <p:cSldViewPr>
      <p:cViewPr>
        <p:scale>
          <a:sx n="75" d="100"/>
          <a:sy n="75" d="100"/>
        </p:scale>
        <p:origin x="-1140" y="28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Chart%20in%20Microsoft%20Office%20PowerPoint"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dk2" tx1="lt1" bg2="dk1" tx2="lt2" accent1="accent1" accent2="accent2" accent3="accent3" accent4="accent4" accent5="accent5" accent6="accent6" hlink="hlink" folHlink="folHlink"/>
  <c:chart>
    <c:title/>
    <c:plotArea>
      <c:layout/>
      <c:barChart>
        <c:barDir val="col"/>
        <c:grouping val="clustered"/>
        <c:ser>
          <c:idx val="0"/>
          <c:order val="0"/>
          <c:tx>
            <c:strRef>
              <c:f>'[Chart in Microsoft Office PowerPoint]Sheet1'!$B$1</c:f>
              <c:strCache>
                <c:ptCount val="1"/>
                <c:pt idx="0">
                  <c:v>CERAD Total Score</c:v>
                </c:pt>
              </c:strCache>
            </c:strRef>
          </c:tx>
          <c:cat>
            <c:strRef>
              <c:f>'[Chart in Microsoft Office PowerPoint]Sheet1'!$A$2:$A$6</c:f>
              <c:strCache>
                <c:ptCount val="5"/>
                <c:pt idx="0">
                  <c:v>NCODE Non-convert</c:v>
                </c:pt>
                <c:pt idx="1">
                  <c:v>Chandler Normals</c:v>
                </c:pt>
                <c:pt idx="2">
                  <c:v>Chandler MCI</c:v>
                </c:pt>
                <c:pt idx="3">
                  <c:v>NCODE "Converters"</c:v>
                </c:pt>
                <c:pt idx="4">
                  <c:v>Chandler AD</c:v>
                </c:pt>
              </c:strCache>
            </c:strRef>
          </c:cat>
          <c:val>
            <c:numRef>
              <c:f>'[Chart in Microsoft Office PowerPoint]Sheet1'!$B$2:$B$6</c:f>
              <c:numCache>
                <c:formatCode>General</c:formatCode>
                <c:ptCount val="5"/>
                <c:pt idx="0">
                  <c:v>79</c:v>
                </c:pt>
                <c:pt idx="1">
                  <c:v>79.2</c:v>
                </c:pt>
                <c:pt idx="2">
                  <c:v>68</c:v>
                </c:pt>
                <c:pt idx="3">
                  <c:v>59</c:v>
                </c:pt>
                <c:pt idx="4">
                  <c:v>49.5</c:v>
                </c:pt>
              </c:numCache>
            </c:numRef>
          </c:val>
        </c:ser>
        <c:axId val="41631104"/>
        <c:axId val="41665664"/>
      </c:barChart>
      <c:catAx>
        <c:axId val="41631104"/>
        <c:scaling>
          <c:orientation val="minMax"/>
        </c:scaling>
        <c:axPos val="b"/>
        <c:tickLblPos val="nextTo"/>
        <c:crossAx val="41665664"/>
        <c:crosses val="autoZero"/>
        <c:auto val="1"/>
        <c:lblAlgn val="ctr"/>
        <c:lblOffset val="100"/>
      </c:catAx>
      <c:valAx>
        <c:axId val="41665664"/>
        <c:scaling>
          <c:orientation val="minMax"/>
          <c:max val="100"/>
          <c:min val="35"/>
        </c:scaling>
        <c:axPos val="l"/>
        <c:majorGridlines/>
        <c:numFmt formatCode="General" sourceLinked="1"/>
        <c:tickLblPos val="nextTo"/>
        <c:crossAx val="41631104"/>
        <c:crosses val="autoZero"/>
        <c:crossBetween val="between"/>
        <c:majorUnit val="5"/>
      </c:valAx>
    </c:plotArea>
    <c:legend>
      <c:legendPos val="r"/>
    </c:legend>
    <c:plotVisOnly val="1"/>
    <c:dispBlanksAs val="gap"/>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9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0E2BCB80-574A-4BC1-A1F0-A92FD0372B13}" type="datetimeFigureOut">
              <a:rPr lang="en-US"/>
              <a:pPr>
                <a:defRPr/>
              </a:pPr>
              <a:t>6/12/2012</a:t>
            </a:fld>
            <a:endParaRPr lang="en-US"/>
          </a:p>
        </p:txBody>
      </p:sp>
      <p:sp>
        <p:nvSpPr>
          <p:cNvPr id="14340"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D96094C4-FAA5-481C-A099-55F34117CF5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A0F5A752-E95C-45D2-B282-0C57C46DBB29}" type="slidenum">
              <a:rPr lang="en-US" sz="1200">
                <a:latin typeface="Arial" charset="0"/>
                <a:cs typeface="+mn-cs"/>
              </a:rPr>
              <a:pPr algn="r">
                <a:defRPr/>
              </a:pPr>
              <a:t>10</a:t>
            </a:fld>
            <a:endParaRPr lang="en-US" sz="1200">
              <a:latin typeface="Arial" charset="0"/>
              <a:cs typeface="+mn-cs"/>
            </a:endParaRP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8705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8705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fld id="{0009CFBA-D408-4AA5-BDDF-63036F443960}" type="datetimeFigureOut">
              <a:rPr lang="en-US"/>
              <a:pPr>
                <a:defRPr/>
              </a:pPr>
              <a:t>6/12/2012</a:t>
            </a:fld>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28D61AC6-0B00-4B47-B2AC-1417CF5769B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fld id="{4ACD6CC4-22FE-4C6A-AE5A-6E5AD65C8585}" type="datetimeFigureOut">
              <a:rPr lang="en-US"/>
              <a:pPr>
                <a:defRPr/>
              </a:pPr>
              <a:t>6/12/2012</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E6A0E23A-1925-435D-A314-655C6343DC8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fld id="{F39A493A-18EC-4905-86F1-11F14413338B}" type="datetimeFigureOut">
              <a:rPr lang="en-US"/>
              <a:pPr>
                <a:defRPr/>
              </a:pPr>
              <a:t>6/12/2012</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DD9F88B-BC4A-4A7C-BA1F-D519BC0D94B4}"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2"/>
          <p:cNvSpPr>
            <a:spLocks noGrp="1" noChangeArrowheads="1"/>
          </p:cNvSpPr>
          <p:nvPr>
            <p:ph type="dt" sz="half" idx="10"/>
          </p:nvPr>
        </p:nvSpPr>
        <p:spPr>
          <a:ln/>
        </p:spPr>
        <p:txBody>
          <a:bodyPr/>
          <a:lstStyle>
            <a:lvl1pPr>
              <a:defRPr/>
            </a:lvl1pPr>
          </a:lstStyle>
          <a:p>
            <a:pPr>
              <a:defRPr/>
            </a:pPr>
            <a:fld id="{380171FF-7A55-40D1-92E0-8C22EB577089}" type="datetimeFigureOut">
              <a:rPr lang="en-US"/>
              <a:pPr>
                <a:defRPr/>
              </a:pPr>
              <a:t>6/12/2012</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5AF410B-1D16-4F41-A65C-CA78A11280F5}"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fld id="{102E0B89-07F1-4642-91C4-18814FC6B604}" type="datetimeFigureOut">
              <a:rPr lang="en-US"/>
              <a:pPr>
                <a:defRPr/>
              </a:pPr>
              <a:t>6/12/2012</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E38F7B3-335B-4499-9ED6-BFAD474C05FD}"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fld id="{FD786FFC-DF8C-46CB-8F3D-2474A03DC2CE}" type="datetimeFigureOut">
              <a:rPr lang="en-US"/>
              <a:pPr>
                <a:defRPr/>
              </a:pPr>
              <a:t>6/12/2012</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20ED9F4A-ECA0-48D6-80FC-86323255F959}"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fld id="{48585F7F-B401-4593-B90B-08D89ECBD9E2}" type="datetimeFigureOut">
              <a:rPr lang="en-US"/>
              <a:pPr>
                <a:defRPr/>
              </a:pPr>
              <a:t>6/12/2012</a:t>
            </a:fld>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3CB0BB1-7CDA-4437-B6EF-C20EABC8CA8A}"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fld id="{F2FC9CB0-602A-4FCB-A1A5-3DABE92756AE}" type="datetimeFigureOut">
              <a:rPr lang="en-US"/>
              <a:pPr>
                <a:defRPr/>
              </a:pPr>
              <a:t>6/12/2012</a:t>
            </a:fld>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A7EDB2B9-544D-49A8-808D-FD85F5699E38}"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fld id="{2413B23A-0F9E-42FA-829F-408139B6A4E1}" type="datetimeFigureOut">
              <a:rPr lang="en-US"/>
              <a:pPr>
                <a:defRPr/>
              </a:pPr>
              <a:t>6/12/2012</a:t>
            </a:fld>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DE01FDF8-B724-4E95-8440-507907933596}"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D3FAAF7A-6FA1-477C-BE32-92C81373C35F}" type="datetimeFigureOut">
              <a:rPr lang="en-US"/>
              <a:pPr>
                <a:defRPr/>
              </a:pPr>
              <a:t>6/12/2012</a:t>
            </a:fld>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869F7220-632F-49B7-AD5D-F6C5C8783753}"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7F4CF8F0-BE25-4B2E-B1ED-442ED149AECE}" type="datetimeFigureOut">
              <a:rPr lang="en-US"/>
              <a:pPr>
                <a:defRPr/>
              </a:pPr>
              <a:t>6/12/2012</a:t>
            </a:fld>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6C71ED11-DB5A-42E5-845A-C80053D9DC17}"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6593CA6C-9CB8-41C5-BC6A-4E126B0F43A2}" type="datetimeFigureOut">
              <a:rPr lang="en-US"/>
              <a:pPr>
                <a:defRPr/>
              </a:pPr>
              <a:t>6/12/2012</a:t>
            </a:fld>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8D1261F6-E97F-4EEA-BB20-D1EFDF9D4FDA}"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fld id="{6BA65139-1582-4C11-A7BA-6EEF4EE4D19C}" type="datetimeFigureOut">
              <a:rPr lang="en-US"/>
              <a:pPr>
                <a:defRPr/>
              </a:pPr>
              <a:t>6/12/2012</a:t>
            </a:fld>
            <a:endParaRPr lang="en-US"/>
          </a:p>
        </p:txBody>
      </p:sp>
      <p:sp>
        <p:nvSpPr>
          <p:cNvPr id="8601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4E2F2BA-5C2E-44BA-AB8C-6D87640AC277}"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8602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8602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8602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8602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8602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8602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8602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8602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603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en-US"/>
          </a:p>
        </p:txBody>
      </p:sp>
      <p:sp>
        <p:nvSpPr>
          <p:cNvPr id="8603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6" r:id="rId1"/>
    <p:sldLayoutId id="2147483675" r:id="rId2"/>
    <p:sldLayoutId id="2147483674" r:id="rId3"/>
    <p:sldLayoutId id="2147483673" r:id="rId4"/>
    <p:sldLayoutId id="2147483672" r:id="rId5"/>
    <p:sldLayoutId id="2147483671" r:id="rId6"/>
    <p:sldLayoutId id="2147483670" r:id="rId7"/>
    <p:sldLayoutId id="2147483669" r:id="rId8"/>
    <p:sldLayoutId id="2147483668" r:id="rId9"/>
    <p:sldLayoutId id="2147483667" r:id="rId10"/>
    <p:sldLayoutId id="2147483666" r:id="rId11"/>
    <p:sldLayoutId id="2147483665"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appi.org/book_covers/2026.gif&amp;imgrefurl=http://www.appi.org/book.cfm?id=2026&amp;h=250&amp;w=163&amp;sz=7&amp;hl=en&amp;start=9&amp;tbnid=g51tv2D3YRfswM:&amp;tbnh=111&amp;tbnw=72&amp;prev=/images?q=DSM-IV+TR&amp;svnum=10&amp;hl=en&amp;lr=&amp;rls=GGLG,GGLG:2006-23,GGLG:en&amp;sa=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122238"/>
            <a:ext cx="7543800" cy="1295400"/>
          </a:xfrm>
          <a:prstGeom prst="rect">
            <a:avLst/>
          </a:prstGeom>
        </p:spPr>
        <p:txBody>
          <a:bodyPr/>
          <a:lstStyle/>
          <a:p>
            <a:pPr eaLnBrk="0" fontAlgn="auto" hangingPunct="0">
              <a:spcBef>
                <a:spcPts val="0"/>
              </a:spcBef>
              <a:spcAft>
                <a:spcPts val="0"/>
              </a:spcAft>
              <a:defRPr/>
            </a:pPr>
            <a:r>
              <a:rPr lang="en-US" sz="3900" b="1" kern="0">
                <a:solidFill>
                  <a:schemeClr val="tx2"/>
                </a:solidFill>
                <a:latin typeface="+mj-lt"/>
                <a:ea typeface="+mj-ea"/>
                <a:cs typeface="+mj-cs"/>
              </a:rPr>
              <a:t> </a:t>
            </a:r>
          </a:p>
        </p:txBody>
      </p:sp>
      <p:sp>
        <p:nvSpPr>
          <p:cNvPr id="15362" name="Rectangle 3"/>
          <p:cNvSpPr txBox="1">
            <a:spLocks noChangeArrowheads="1"/>
          </p:cNvSpPr>
          <p:nvPr/>
        </p:nvSpPr>
        <p:spPr bwMode="auto">
          <a:xfrm>
            <a:off x="457200" y="914400"/>
            <a:ext cx="8229600" cy="4906963"/>
          </a:xfrm>
          <a:prstGeom prst="rect">
            <a:avLst/>
          </a:prstGeom>
          <a:noFill/>
          <a:ln w="9525">
            <a:noFill/>
            <a:miter lim="800000"/>
            <a:headEnd/>
            <a:tailEnd/>
          </a:ln>
        </p:spPr>
        <p:txBody>
          <a:bodyPr/>
          <a:lstStyle/>
          <a:p>
            <a:pPr marL="342900" indent="-342900" algn="ctr" eaLnBrk="0" hangingPunct="0">
              <a:spcBef>
                <a:spcPct val="20000"/>
              </a:spcBef>
              <a:buClr>
                <a:schemeClr val="tx2"/>
              </a:buClr>
              <a:buSzPct val="70000"/>
              <a:buFont typeface="Wingdings" pitchFamily="2" charset="2"/>
              <a:buNone/>
            </a:pPr>
            <a:endParaRPr lang="en-US" sz="2000" i="1">
              <a:latin typeface="Calibri" pitchFamily="34" charset="0"/>
            </a:endParaRPr>
          </a:p>
          <a:p>
            <a:pPr marL="342900" indent="-342900" algn="ctr" eaLnBrk="0" hangingPunct="0">
              <a:spcBef>
                <a:spcPct val="20000"/>
              </a:spcBef>
              <a:buClr>
                <a:schemeClr val="tx2"/>
              </a:buClr>
              <a:buSzPct val="70000"/>
              <a:buFont typeface="Wingdings" pitchFamily="2" charset="2"/>
              <a:buNone/>
            </a:pPr>
            <a:r>
              <a:rPr lang="en-US" sz="4400" b="1">
                <a:solidFill>
                  <a:schemeClr val="hlink"/>
                </a:solidFill>
                <a:latin typeface="Arial" charset="0"/>
              </a:rPr>
              <a:t>Neurocognitive Outcomes of Depression in the Elderly  (NCODE) Study</a:t>
            </a:r>
          </a:p>
          <a:p>
            <a:pPr marL="342900" indent="-342900" algn="ctr" eaLnBrk="0" hangingPunct="0">
              <a:spcBef>
                <a:spcPct val="20000"/>
              </a:spcBef>
              <a:buClr>
                <a:schemeClr val="tx2"/>
              </a:buClr>
              <a:buSzPct val="70000"/>
              <a:buFont typeface="Wingdings" pitchFamily="2" charset="2"/>
              <a:buNone/>
            </a:pPr>
            <a:endParaRPr lang="en-US" sz="4300" b="1">
              <a:solidFill>
                <a:schemeClr val="hlink"/>
              </a:solidFill>
              <a:latin typeface="Arial" charset="0"/>
            </a:endParaRPr>
          </a:p>
          <a:p>
            <a:pPr marL="342900" indent="-342900" algn="ctr" eaLnBrk="0" hangingPunct="0">
              <a:spcBef>
                <a:spcPct val="20000"/>
              </a:spcBef>
              <a:buClr>
                <a:schemeClr val="tx2"/>
              </a:buClr>
              <a:buSzPct val="70000"/>
              <a:buFont typeface="Wingdings" pitchFamily="2" charset="2"/>
              <a:buNone/>
            </a:pPr>
            <a:r>
              <a:rPr lang="en-US" sz="4300" i="1">
                <a:latin typeface="Calibri" pitchFamily="34" charset="0"/>
              </a:rPr>
              <a:t>NIMH Grant R01 MH054846</a:t>
            </a:r>
          </a:p>
          <a:p>
            <a:pPr marL="342900" indent="-342900" eaLnBrk="0" hangingPunct="0">
              <a:spcBef>
                <a:spcPct val="20000"/>
              </a:spcBef>
              <a:buClr>
                <a:schemeClr val="tx2"/>
              </a:buClr>
              <a:buSzPct val="70000"/>
              <a:buFont typeface="Wingdings" pitchFamily="2" charset="2"/>
              <a:buNone/>
            </a:pPr>
            <a:endParaRPr lang="en-US" sz="300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rrowheads="1"/>
          </p:cNvSpPr>
          <p:nvPr>
            <p:ph type="title" idx="4294967295"/>
          </p:nvPr>
        </p:nvSpPr>
        <p:spPr>
          <a:noFill/>
        </p:spPr>
        <p:txBody>
          <a:bodyPr/>
          <a:lstStyle/>
          <a:p>
            <a:pPr eaLnBrk="1" hangingPunct="1"/>
            <a:r>
              <a:rPr lang="en-US" sz="3600" smtClean="0">
                <a:solidFill>
                  <a:schemeClr val="hlink"/>
                </a:solidFill>
                <a:effectLst/>
                <a:latin typeface="Arial" charset="0"/>
              </a:rPr>
              <a:t>What is depression?</a:t>
            </a:r>
            <a:br>
              <a:rPr lang="en-US" sz="3600" smtClean="0">
                <a:solidFill>
                  <a:schemeClr val="hlink"/>
                </a:solidFill>
                <a:effectLst/>
                <a:latin typeface="Arial" charset="0"/>
              </a:rPr>
            </a:br>
            <a:r>
              <a:rPr lang="en-US" sz="3600" smtClean="0">
                <a:solidFill>
                  <a:schemeClr val="hlink"/>
                </a:solidFill>
                <a:effectLst/>
                <a:latin typeface="Arial" charset="0"/>
              </a:rPr>
              <a:t>Symptoms of Depression (DSM-IV)</a:t>
            </a:r>
            <a:endParaRPr lang="en-US" sz="3600" smtClean="0">
              <a:solidFill>
                <a:schemeClr val="hlink"/>
              </a:solidFill>
              <a:effectLst/>
            </a:endParaRPr>
          </a:p>
        </p:txBody>
      </p:sp>
      <p:sp>
        <p:nvSpPr>
          <p:cNvPr id="20482" name="Rectangle 3"/>
          <p:cNvSpPr>
            <a:spLocks noGrp="1" noChangeArrowheads="1"/>
          </p:cNvSpPr>
          <p:nvPr>
            <p:ph type="body" idx="4294967295"/>
          </p:nvPr>
        </p:nvSpPr>
        <p:spPr>
          <a:xfrm>
            <a:off x="685800" y="1676400"/>
            <a:ext cx="7772400" cy="4800600"/>
          </a:xfrm>
        </p:spPr>
        <p:txBody>
          <a:bodyPr/>
          <a:lstStyle/>
          <a:p>
            <a:pPr eaLnBrk="1" hangingPunct="1">
              <a:lnSpc>
                <a:spcPct val="90000"/>
              </a:lnSpc>
              <a:defRPr/>
            </a:pPr>
            <a:r>
              <a:rPr lang="en-US" sz="2300">
                <a:latin typeface="Arial" charset="0"/>
              </a:rPr>
              <a:t>Persistent sad, anxious, or “empty” mood</a:t>
            </a:r>
          </a:p>
          <a:p>
            <a:pPr eaLnBrk="1" hangingPunct="1">
              <a:lnSpc>
                <a:spcPct val="90000"/>
              </a:lnSpc>
              <a:defRPr/>
            </a:pPr>
            <a:r>
              <a:rPr lang="en-US" sz="2300">
                <a:latin typeface="Arial" charset="0"/>
              </a:rPr>
              <a:t>Loss of interest or pleasure in hobbies and activities</a:t>
            </a:r>
          </a:p>
          <a:p>
            <a:pPr eaLnBrk="1" hangingPunct="1">
              <a:lnSpc>
                <a:spcPct val="90000"/>
              </a:lnSpc>
              <a:defRPr/>
            </a:pPr>
            <a:r>
              <a:rPr lang="en-US" sz="2300">
                <a:latin typeface="Arial" charset="0"/>
              </a:rPr>
              <a:t>Significant weight loss </a:t>
            </a:r>
          </a:p>
          <a:p>
            <a:pPr eaLnBrk="1" hangingPunct="1">
              <a:lnSpc>
                <a:spcPct val="90000"/>
              </a:lnSpc>
              <a:defRPr/>
            </a:pPr>
            <a:r>
              <a:rPr lang="en-US" sz="2300">
                <a:latin typeface="Arial" charset="0"/>
              </a:rPr>
              <a:t>Significant weight gain</a:t>
            </a:r>
          </a:p>
          <a:p>
            <a:pPr eaLnBrk="1" hangingPunct="1">
              <a:lnSpc>
                <a:spcPct val="90000"/>
              </a:lnSpc>
              <a:defRPr/>
            </a:pPr>
            <a:r>
              <a:rPr lang="en-US" sz="2300">
                <a:latin typeface="Arial" charset="0"/>
              </a:rPr>
              <a:t>Insomnia</a:t>
            </a:r>
          </a:p>
          <a:p>
            <a:pPr eaLnBrk="1" hangingPunct="1">
              <a:lnSpc>
                <a:spcPct val="90000"/>
              </a:lnSpc>
              <a:defRPr/>
            </a:pPr>
            <a:r>
              <a:rPr lang="en-US" sz="2300">
                <a:latin typeface="Arial" charset="0"/>
              </a:rPr>
              <a:t>Hypersomnia (oversleeping)</a:t>
            </a:r>
          </a:p>
          <a:p>
            <a:pPr eaLnBrk="1" hangingPunct="1">
              <a:lnSpc>
                <a:spcPct val="90000"/>
              </a:lnSpc>
              <a:defRPr/>
            </a:pPr>
            <a:r>
              <a:rPr lang="en-US" sz="2300">
                <a:latin typeface="Arial" charset="0"/>
              </a:rPr>
              <a:t>Psychomotor agitation</a:t>
            </a:r>
          </a:p>
          <a:p>
            <a:pPr eaLnBrk="1" hangingPunct="1">
              <a:lnSpc>
                <a:spcPct val="90000"/>
              </a:lnSpc>
              <a:defRPr/>
            </a:pPr>
            <a:r>
              <a:rPr lang="en-US" sz="2300">
                <a:latin typeface="Arial" charset="0"/>
              </a:rPr>
              <a:t>Psychomotor retardation</a:t>
            </a:r>
          </a:p>
          <a:p>
            <a:pPr eaLnBrk="1" hangingPunct="1">
              <a:lnSpc>
                <a:spcPct val="90000"/>
              </a:lnSpc>
              <a:defRPr/>
            </a:pPr>
            <a:r>
              <a:rPr lang="en-US" sz="2300">
                <a:latin typeface="Arial" charset="0"/>
              </a:rPr>
              <a:t>Decreased energy, increased fatigue</a:t>
            </a:r>
          </a:p>
          <a:p>
            <a:pPr eaLnBrk="1" hangingPunct="1">
              <a:lnSpc>
                <a:spcPct val="90000"/>
              </a:lnSpc>
              <a:defRPr/>
            </a:pPr>
            <a:r>
              <a:rPr lang="en-US" sz="2300">
                <a:latin typeface="Arial" charset="0"/>
              </a:rPr>
              <a:t>Feelings of worthlessness and guilt</a:t>
            </a:r>
          </a:p>
          <a:p>
            <a:pPr eaLnBrk="1" hangingPunct="1">
              <a:lnSpc>
                <a:spcPct val="90000"/>
              </a:lnSpc>
              <a:defRPr/>
            </a:pPr>
            <a:r>
              <a:rPr lang="en-US" sz="2300">
                <a:latin typeface="Arial" charset="0"/>
              </a:rPr>
              <a:t>Reduced ability think, concentrate, or make decisions</a:t>
            </a:r>
          </a:p>
          <a:p>
            <a:pPr eaLnBrk="1" hangingPunct="1">
              <a:lnSpc>
                <a:spcPct val="90000"/>
              </a:lnSpc>
              <a:defRPr/>
            </a:pPr>
            <a:r>
              <a:rPr lang="en-US" sz="2300">
                <a:latin typeface="Arial" charset="0"/>
              </a:rPr>
              <a:t>Recurrent thoughts of death or suicide</a:t>
            </a:r>
          </a:p>
          <a:p>
            <a:pPr eaLnBrk="1" hangingPunct="1">
              <a:lnSpc>
                <a:spcPct val="90000"/>
              </a:lnSpc>
              <a:defRPr/>
            </a:pPr>
            <a:endParaRPr lang="en-US" sz="2300">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Problem of heterogeneity</a:t>
            </a:r>
          </a:p>
        </p:txBody>
      </p:sp>
      <p:sp>
        <p:nvSpPr>
          <p:cNvPr id="22530" name="Rectangle 3"/>
          <p:cNvSpPr>
            <a:spLocks noGrp="1"/>
          </p:cNvSpPr>
          <p:nvPr>
            <p:ph type="body" idx="4294967295"/>
          </p:nvPr>
        </p:nvSpPr>
        <p:spPr/>
        <p:txBody>
          <a:bodyPr/>
          <a:lstStyle/>
          <a:p>
            <a:pPr eaLnBrk="1" hangingPunct="1">
              <a:defRPr/>
            </a:pPr>
            <a:r>
              <a:rPr lang="en-US" sz="2400" smtClean="0">
                <a:latin typeface="Arial" charset="0"/>
              </a:rPr>
              <a:t>“The use of the current classification schemas including DSM-IV… are based on clusters of symptoms and characteristics of clinical course that do not necessarily describe homogenous disorders, and rather reflect common final pathways of different pathophysiological processes. </a:t>
            </a:r>
            <a:r>
              <a:rPr lang="en-US" sz="1600" smtClean="0">
                <a:solidFill>
                  <a:srgbClr val="66FF33"/>
                </a:solidFill>
                <a:latin typeface="Arial" charset="0"/>
              </a:rPr>
              <a:t>(Hasler et al. Neuropsychopharmacology. 2004)</a:t>
            </a:r>
          </a:p>
          <a:p>
            <a:pPr eaLnBrk="1" hangingPunct="1">
              <a:defRPr/>
            </a:pPr>
            <a:endParaRPr lang="en-US" sz="1600" smtClean="0">
              <a:solidFill>
                <a:srgbClr val="66FF33"/>
              </a:solidFill>
              <a:latin typeface="Arial" charset="0"/>
            </a:endParaRPr>
          </a:p>
          <a:p>
            <a:pPr eaLnBrk="1" hangingPunct="1">
              <a:defRPr/>
            </a:pPr>
            <a:r>
              <a:rPr lang="en-US" sz="2400" smtClean="0">
                <a:latin typeface="Arial" charset="0"/>
              </a:rPr>
              <a:t>Implications:</a:t>
            </a:r>
          </a:p>
          <a:p>
            <a:pPr lvl="1" eaLnBrk="1" hangingPunct="1">
              <a:defRPr/>
            </a:pPr>
            <a:r>
              <a:rPr lang="en-US" sz="2000" smtClean="0">
                <a:latin typeface="Arial" charset="0"/>
              </a:rPr>
              <a:t>Current scales may not assess a unitary depression construct</a:t>
            </a:r>
          </a:p>
          <a:p>
            <a:pPr lvl="1" eaLnBrk="1" hangingPunct="1">
              <a:defRPr/>
            </a:pPr>
            <a:r>
              <a:rPr lang="en-US" sz="2000" smtClean="0">
                <a:latin typeface="Arial" charset="0"/>
              </a:rPr>
              <a:t>Current scales unlikely consistent with each other</a:t>
            </a:r>
          </a:p>
          <a:p>
            <a:pPr lvl="1" eaLnBrk="1" hangingPunct="1">
              <a:defRPr/>
            </a:pPr>
            <a:r>
              <a:rPr lang="en-US" sz="2000" smtClean="0">
                <a:latin typeface="Arial" charset="0"/>
              </a:rPr>
              <a:t>Subsets of items may be related to subtypes of depression and depression outcome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Depression measures</a:t>
            </a:r>
          </a:p>
        </p:txBody>
      </p:sp>
      <p:sp>
        <p:nvSpPr>
          <p:cNvPr id="23554" name="Rectangle 3"/>
          <p:cNvSpPr>
            <a:spLocks noGrp="1"/>
          </p:cNvSpPr>
          <p:nvPr>
            <p:ph type="body" idx="4294967295"/>
          </p:nvPr>
        </p:nvSpPr>
        <p:spPr/>
        <p:txBody>
          <a:bodyPr/>
          <a:lstStyle/>
          <a:p>
            <a:pPr eaLnBrk="1" hangingPunct="1">
              <a:defRPr/>
            </a:pPr>
            <a:r>
              <a:rPr lang="en-US" sz="2800" smtClean="0">
                <a:latin typeface="Arial" charset="0"/>
              </a:rPr>
              <a:t>Montgomery-Asberg Depression Rating Scale</a:t>
            </a:r>
          </a:p>
          <a:p>
            <a:pPr lvl="1" eaLnBrk="1" hangingPunct="1">
              <a:defRPr/>
            </a:pPr>
            <a:r>
              <a:rPr lang="en-US" smtClean="0">
                <a:latin typeface="Arial" charset="0"/>
              </a:rPr>
              <a:t>10 item clinician rated, standard NCODE measure</a:t>
            </a:r>
          </a:p>
          <a:p>
            <a:pPr eaLnBrk="1" hangingPunct="1">
              <a:defRPr/>
            </a:pPr>
            <a:r>
              <a:rPr lang="en-US" sz="2800" smtClean="0">
                <a:latin typeface="Arial" charset="0"/>
              </a:rPr>
              <a:t>Hamilton Depression Rating Scale</a:t>
            </a:r>
          </a:p>
          <a:p>
            <a:pPr lvl="1" eaLnBrk="1" hangingPunct="1">
              <a:defRPr/>
            </a:pPr>
            <a:r>
              <a:rPr lang="en-US" smtClean="0">
                <a:latin typeface="Arial" charset="0"/>
              </a:rPr>
              <a:t>17 item clinician rated</a:t>
            </a:r>
          </a:p>
          <a:p>
            <a:pPr eaLnBrk="1" hangingPunct="1">
              <a:defRPr/>
            </a:pPr>
            <a:r>
              <a:rPr lang="en-US" sz="2800" smtClean="0">
                <a:latin typeface="Arial" charset="0"/>
              </a:rPr>
              <a:t>Center for Epidemiologic Studies Depression Scale</a:t>
            </a:r>
          </a:p>
          <a:p>
            <a:pPr lvl="1" eaLnBrk="1" hangingPunct="1">
              <a:defRPr/>
            </a:pPr>
            <a:r>
              <a:rPr lang="en-US" smtClean="0">
                <a:latin typeface="Arial" charset="0"/>
              </a:rPr>
              <a:t>20 item self report</a:t>
            </a:r>
          </a:p>
          <a:p>
            <a:pPr eaLnBrk="1" hangingPunct="1">
              <a:defRPr/>
            </a:pPr>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3"/>
          <p:cNvSpPr>
            <a:spLocks noGrp="1"/>
          </p:cNvSpPr>
          <p:nvPr>
            <p:ph type="title" idx="4294967295"/>
          </p:nvPr>
        </p:nvSpPr>
        <p:spPr>
          <a:xfrm>
            <a:off x="457200" y="304800"/>
            <a:ext cx="8229600" cy="928688"/>
          </a:xfrm>
          <a:noFill/>
        </p:spPr>
        <p:txBody>
          <a:bodyPr/>
          <a:lstStyle/>
          <a:p>
            <a:pPr eaLnBrk="1" hangingPunct="1"/>
            <a:r>
              <a:rPr lang="en-US" smtClean="0">
                <a:solidFill>
                  <a:schemeClr val="hlink"/>
                </a:solidFill>
                <a:effectLst/>
                <a:latin typeface="Arial" charset="0"/>
              </a:rPr>
              <a:t>4 factors of depression</a:t>
            </a:r>
          </a:p>
        </p:txBody>
      </p:sp>
      <p:sp>
        <p:nvSpPr>
          <p:cNvPr id="5" name="Content Placeholder 4"/>
          <p:cNvSpPr>
            <a:spLocks noGrp="1"/>
          </p:cNvSpPr>
          <p:nvPr>
            <p:ph sz="half" idx="4294967295"/>
          </p:nvPr>
        </p:nvSpPr>
        <p:spPr>
          <a:xfrm>
            <a:off x="228600" y="1600200"/>
            <a:ext cx="4267200" cy="4800600"/>
          </a:xfrm>
        </p:spPr>
        <p:txBody>
          <a:bodyPr/>
          <a:lstStyle/>
          <a:p>
            <a:pPr eaLnBrk="1" hangingPunct="1">
              <a:defRPr/>
            </a:pPr>
            <a:r>
              <a:rPr lang="en-US" sz="2800" smtClean="0">
                <a:solidFill>
                  <a:srgbClr val="66FF33"/>
                </a:solidFill>
                <a:latin typeface="Arial" charset="0"/>
              </a:rPr>
              <a:t>Low positive mood</a:t>
            </a:r>
          </a:p>
          <a:p>
            <a:pPr lvl="1" eaLnBrk="1" hangingPunct="1">
              <a:defRPr/>
            </a:pPr>
            <a:r>
              <a:rPr lang="en-US" sz="2400" smtClean="0">
                <a:latin typeface="Arial" charset="0"/>
              </a:rPr>
              <a:t>Felt sad (CES-D)</a:t>
            </a:r>
          </a:p>
          <a:p>
            <a:pPr lvl="1" eaLnBrk="1" hangingPunct="1">
              <a:defRPr/>
            </a:pPr>
            <a:r>
              <a:rPr lang="en-US" sz="2400" smtClean="0">
                <a:latin typeface="Arial" charset="0"/>
              </a:rPr>
              <a:t>Not happy (CES-D)</a:t>
            </a:r>
          </a:p>
          <a:p>
            <a:pPr lvl="1" eaLnBrk="1" hangingPunct="1">
              <a:defRPr/>
            </a:pPr>
            <a:r>
              <a:rPr lang="en-US" sz="2400" smtClean="0">
                <a:latin typeface="Arial" charset="0"/>
              </a:rPr>
              <a:t>Blues (CES-D)</a:t>
            </a:r>
          </a:p>
          <a:p>
            <a:pPr lvl="1" eaLnBrk="1" hangingPunct="1">
              <a:defRPr/>
            </a:pPr>
            <a:r>
              <a:rPr lang="en-US" sz="2400" smtClean="0">
                <a:latin typeface="Arial" charset="0"/>
              </a:rPr>
              <a:t>Depressed (CES-D)</a:t>
            </a:r>
          </a:p>
          <a:p>
            <a:pPr eaLnBrk="1" hangingPunct="1">
              <a:defRPr/>
            </a:pPr>
            <a:endParaRPr lang="en-US" sz="1600" smtClean="0">
              <a:solidFill>
                <a:srgbClr val="99CCFF"/>
              </a:solidFill>
              <a:latin typeface="Arial" charset="0"/>
            </a:endParaRPr>
          </a:p>
          <a:p>
            <a:pPr eaLnBrk="1" hangingPunct="1">
              <a:defRPr/>
            </a:pPr>
            <a:r>
              <a:rPr lang="en-US" sz="2800" smtClean="0">
                <a:solidFill>
                  <a:srgbClr val="66FF33"/>
                </a:solidFill>
                <a:latin typeface="Arial" charset="0"/>
              </a:rPr>
              <a:t>Apathy</a:t>
            </a:r>
          </a:p>
          <a:p>
            <a:pPr lvl="1" eaLnBrk="1" hangingPunct="1">
              <a:defRPr/>
            </a:pPr>
            <a:r>
              <a:rPr lang="en-US" sz="2400" smtClean="0">
                <a:latin typeface="Arial" charset="0"/>
              </a:rPr>
              <a:t>Lassitude (MADRS)</a:t>
            </a:r>
          </a:p>
          <a:p>
            <a:pPr lvl="1" eaLnBrk="1" hangingPunct="1">
              <a:defRPr/>
            </a:pPr>
            <a:r>
              <a:rPr lang="en-US" sz="2400" smtClean="0">
                <a:latin typeface="Arial" charset="0"/>
              </a:rPr>
              <a:t>Low interest (HAM-D)</a:t>
            </a:r>
          </a:p>
          <a:p>
            <a:pPr lvl="1" eaLnBrk="1" hangingPunct="1">
              <a:defRPr/>
            </a:pPr>
            <a:r>
              <a:rPr lang="en-US" sz="2400" smtClean="0">
                <a:latin typeface="Arial" charset="0"/>
              </a:rPr>
              <a:t>Inability to feel (HAM-D)</a:t>
            </a:r>
          </a:p>
          <a:p>
            <a:pPr lvl="1" eaLnBrk="1" hangingPunct="1">
              <a:defRPr/>
            </a:pPr>
            <a:r>
              <a:rPr lang="en-US" sz="2400" smtClean="0">
                <a:latin typeface="Arial" charset="0"/>
              </a:rPr>
              <a:t>Sad affect (MADRS)</a:t>
            </a:r>
          </a:p>
          <a:p>
            <a:pPr lvl="1" eaLnBrk="1" hangingPunct="1">
              <a:defRPr/>
            </a:pPr>
            <a:endParaRPr lang="en-US" sz="2400" smtClean="0">
              <a:latin typeface="Arial" charset="0"/>
            </a:endParaRPr>
          </a:p>
        </p:txBody>
      </p:sp>
      <p:sp>
        <p:nvSpPr>
          <p:cNvPr id="6" name="Content Placeholder 5"/>
          <p:cNvSpPr>
            <a:spLocks noGrp="1"/>
          </p:cNvSpPr>
          <p:nvPr>
            <p:ph sz="half" idx="4294967295"/>
          </p:nvPr>
        </p:nvSpPr>
        <p:spPr>
          <a:xfrm>
            <a:off x="4495800" y="1600200"/>
            <a:ext cx="4495800" cy="5029200"/>
          </a:xfrm>
        </p:spPr>
        <p:txBody>
          <a:bodyPr/>
          <a:lstStyle/>
          <a:p>
            <a:pPr eaLnBrk="1" hangingPunct="1">
              <a:defRPr/>
            </a:pPr>
            <a:r>
              <a:rPr lang="en-US" sz="2800" smtClean="0">
                <a:solidFill>
                  <a:srgbClr val="66FF33"/>
                </a:solidFill>
                <a:latin typeface="Arial" charset="0"/>
              </a:rPr>
              <a:t>Appetitive</a:t>
            </a:r>
          </a:p>
          <a:p>
            <a:pPr lvl="1" eaLnBrk="1" hangingPunct="1">
              <a:defRPr/>
            </a:pPr>
            <a:r>
              <a:rPr lang="en-US" sz="2400" smtClean="0">
                <a:latin typeface="Arial" charset="0"/>
              </a:rPr>
              <a:t>GI symptoms (HAM-D)</a:t>
            </a:r>
          </a:p>
          <a:p>
            <a:pPr lvl="1" eaLnBrk="1" hangingPunct="1">
              <a:defRPr/>
            </a:pPr>
            <a:r>
              <a:rPr lang="en-US" sz="2400" smtClean="0">
                <a:latin typeface="Arial" charset="0"/>
              </a:rPr>
              <a:t>Reduced appetite (MADRS)</a:t>
            </a:r>
          </a:p>
          <a:p>
            <a:pPr lvl="1" eaLnBrk="1" hangingPunct="1">
              <a:defRPr/>
            </a:pPr>
            <a:r>
              <a:rPr lang="en-US" sz="2400" smtClean="0">
                <a:latin typeface="Arial" charset="0"/>
              </a:rPr>
              <a:t>Weight loss (HAM-D)</a:t>
            </a:r>
          </a:p>
          <a:p>
            <a:pPr lvl="1" eaLnBrk="1" hangingPunct="1">
              <a:buFont typeface="Wingdings" pitchFamily="2" charset="2"/>
              <a:buNone/>
              <a:defRPr/>
            </a:pPr>
            <a:endParaRPr lang="en-US" sz="2400" smtClean="0">
              <a:latin typeface="Arial" charset="0"/>
            </a:endParaRPr>
          </a:p>
          <a:p>
            <a:pPr eaLnBrk="1" hangingPunct="1">
              <a:defRPr/>
            </a:pPr>
            <a:r>
              <a:rPr lang="en-US" sz="2800" smtClean="0">
                <a:solidFill>
                  <a:srgbClr val="66FF33"/>
                </a:solidFill>
                <a:latin typeface="Arial" charset="0"/>
              </a:rPr>
              <a:t>Sleep</a:t>
            </a:r>
          </a:p>
          <a:p>
            <a:pPr lvl="1" eaLnBrk="1" hangingPunct="1">
              <a:defRPr/>
            </a:pPr>
            <a:r>
              <a:rPr lang="en-US" sz="2400" smtClean="0">
                <a:latin typeface="Arial" charset="0"/>
              </a:rPr>
              <a:t>Reduced Sleep (MADRS)</a:t>
            </a:r>
          </a:p>
          <a:p>
            <a:pPr lvl="1" eaLnBrk="1" hangingPunct="1">
              <a:defRPr/>
            </a:pPr>
            <a:r>
              <a:rPr lang="en-US" sz="2400" smtClean="0">
                <a:latin typeface="Arial" charset="0"/>
              </a:rPr>
              <a:t>Middle Insomnia (HAM-D)</a:t>
            </a:r>
          </a:p>
          <a:p>
            <a:pPr lvl="1" eaLnBrk="1" hangingPunct="1">
              <a:defRPr/>
            </a:pPr>
            <a:r>
              <a:rPr lang="en-US" sz="2400" smtClean="0">
                <a:latin typeface="Arial" charset="0"/>
              </a:rPr>
              <a:t>Restless sleep (CES-D)</a:t>
            </a:r>
          </a:p>
          <a:p>
            <a:pPr lvl="1" eaLnBrk="1" hangingPunct="1">
              <a:defRPr/>
            </a:pPr>
            <a:r>
              <a:rPr lang="en-US" sz="2400" smtClean="0">
                <a:latin typeface="Arial" charset="0"/>
              </a:rPr>
              <a:t>Delayed Insom. (HAM-D</a:t>
            </a:r>
            <a:r>
              <a:rPr lang="en-US" sz="2400" smtClean="0"/>
              <a:t>)</a:t>
            </a:r>
          </a:p>
          <a:p>
            <a:pPr lvl="1" eaLnBrk="1" hangingPunct="1">
              <a:defRPr/>
            </a:pPr>
            <a:endParaRPr lang="en-US" sz="2400" smtClean="0"/>
          </a:p>
        </p:txBody>
      </p:sp>
      <p:sp>
        <p:nvSpPr>
          <p:cNvPr id="7" name="Down Arrow 6"/>
          <p:cNvSpPr/>
          <p:nvPr/>
        </p:nvSpPr>
        <p:spPr bwMode="auto">
          <a:xfrm>
            <a:off x="1371600" y="4953000"/>
            <a:ext cx="152400" cy="381000"/>
          </a:xfrm>
          <a:prstGeom prst="downArrow">
            <a:avLst/>
          </a:prstGeom>
          <a:noFill/>
          <a:ln w="9525" cap="flat" cmpd="sng" algn="ctr">
            <a:noFill/>
            <a:prstDash val="solid"/>
            <a:round/>
            <a:headEnd type="none" w="med" len="med"/>
            <a:tailEnd type="none" w="med" len="med"/>
          </a:ln>
          <a:effectLst/>
        </p:spPr>
        <p:txBody>
          <a:bodyPr anchor="ctr"/>
          <a:lstStyle/>
          <a:p>
            <a:pPr algn="ctr">
              <a:defRPr/>
            </a:pPr>
            <a:endParaRPr lang="en-US" sz="4000" b="1">
              <a:solidFill>
                <a:srgbClr val="FFCC00"/>
              </a:solidFill>
              <a:effectLst>
                <a:outerShdw blurRad="38100" dist="38100" dir="2700000" algn="tl">
                  <a:srgbClr val="000000">
                    <a:alpha val="43137"/>
                  </a:srgbClr>
                </a:outerShdw>
              </a:effectLst>
              <a:latin typeface="Tahoma" pitchFamily="34" charset="0"/>
              <a:cs typeface="+mn-cs"/>
            </a:endParaRPr>
          </a:p>
        </p:txBody>
      </p:sp>
      <p:sp>
        <p:nvSpPr>
          <p:cNvPr id="8" name="Down Arrow 7"/>
          <p:cNvSpPr/>
          <p:nvPr/>
        </p:nvSpPr>
        <p:spPr bwMode="auto">
          <a:xfrm>
            <a:off x="1371600" y="4953000"/>
            <a:ext cx="228600" cy="457200"/>
          </a:xfrm>
          <a:prstGeom prst="downArrow">
            <a:avLst/>
          </a:prstGeom>
          <a:noFill/>
          <a:ln w="9525" cap="flat" cmpd="sng" algn="ctr">
            <a:noFill/>
            <a:prstDash val="solid"/>
            <a:round/>
            <a:headEnd type="none" w="med" len="med"/>
            <a:tailEnd type="none" w="med" len="med"/>
          </a:ln>
          <a:effectLst/>
        </p:spPr>
        <p:txBody>
          <a:bodyPr anchor="ctr"/>
          <a:lstStyle/>
          <a:p>
            <a:pPr algn="ctr">
              <a:defRPr/>
            </a:pPr>
            <a:endParaRPr lang="en-US" sz="4000" b="1">
              <a:solidFill>
                <a:srgbClr val="FFCC00"/>
              </a:solidFill>
              <a:effectLst>
                <a:outerShdw blurRad="38100" dist="38100" dir="2700000" algn="tl">
                  <a:srgbClr val="000000">
                    <a:alpha val="43137"/>
                  </a:srgbClr>
                </a:outerShdw>
              </a:effectLst>
              <a:latin typeface="Tahoma" pitchFamily="34" charset="0"/>
              <a:cs typeface="+mn-cs"/>
            </a:endParaRPr>
          </a:p>
        </p:txBody>
      </p:sp>
      <p:sp>
        <p:nvSpPr>
          <p:cNvPr id="9" name="Down Arrow 8"/>
          <p:cNvSpPr/>
          <p:nvPr/>
        </p:nvSpPr>
        <p:spPr bwMode="auto">
          <a:xfrm>
            <a:off x="1371600" y="5029200"/>
            <a:ext cx="484188" cy="977900"/>
          </a:xfrm>
          <a:prstGeom prst="downArrow">
            <a:avLst/>
          </a:prstGeom>
          <a:noFill/>
          <a:ln w="9525" cap="flat" cmpd="sng" algn="ctr">
            <a:noFill/>
            <a:prstDash val="solid"/>
            <a:round/>
            <a:headEnd type="none" w="med" len="med"/>
            <a:tailEnd type="none" w="med" len="med"/>
          </a:ln>
          <a:effectLst/>
        </p:spPr>
        <p:txBody>
          <a:bodyPr anchor="ctr"/>
          <a:lstStyle/>
          <a:p>
            <a:pPr algn="ctr">
              <a:defRPr/>
            </a:pPr>
            <a:endParaRPr lang="en-US" sz="4000" b="1">
              <a:solidFill>
                <a:srgbClr val="FFCC00"/>
              </a:solidFill>
              <a:effectLst>
                <a:outerShdw blurRad="38100" dist="38100" dir="2700000" algn="tl">
                  <a:srgbClr val="000000">
                    <a:alpha val="43137"/>
                  </a:srgbClr>
                </a:outerShdw>
              </a:effectLst>
              <a:latin typeface="Tahoma" pitchFamily="34" charset="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rrowheads="1"/>
          </p:cNvSpPr>
          <p:nvPr>
            <p:ph type="title"/>
          </p:nvPr>
        </p:nvSpPr>
        <p:spPr/>
        <p:txBody>
          <a:bodyPr/>
          <a:lstStyle/>
          <a:p>
            <a:r>
              <a:rPr lang="en-US" sz="4000" smtClean="0">
                <a:solidFill>
                  <a:schemeClr val="hlink"/>
                </a:solidFill>
                <a:effectLst/>
                <a:latin typeface="Arial" charset="0"/>
              </a:rPr>
              <a:t>Association to depression symptoms to other outcomes</a:t>
            </a:r>
          </a:p>
        </p:txBody>
      </p:sp>
      <p:sp>
        <p:nvSpPr>
          <p:cNvPr id="29698" name="Rectangle 3"/>
          <p:cNvSpPr>
            <a:spLocks noGrp="1" noChangeArrowheads="1"/>
          </p:cNvSpPr>
          <p:nvPr>
            <p:ph type="body" idx="1"/>
          </p:nvPr>
        </p:nvSpPr>
        <p:spPr>
          <a:xfrm>
            <a:off x="457200" y="1600200"/>
            <a:ext cx="8229600" cy="4953000"/>
          </a:xfrm>
        </p:spPr>
        <p:txBody>
          <a:bodyPr/>
          <a:lstStyle/>
          <a:p>
            <a:endParaRPr lang="en-US" smtClean="0">
              <a:effectLst/>
              <a:latin typeface="Arial" charset="0"/>
            </a:endParaRPr>
          </a:p>
          <a:p>
            <a:r>
              <a:rPr lang="en-US" sz="2800" smtClean="0">
                <a:effectLst/>
                <a:latin typeface="Arial" charset="0"/>
              </a:rPr>
              <a:t>Greater appetite disturbance is associated with greater neuopsychological impairment and </a:t>
            </a:r>
            <a:r>
              <a:rPr lang="en-US" sz="2800" b="1" u="sng" smtClean="0">
                <a:effectLst/>
                <a:latin typeface="Arial" charset="0"/>
              </a:rPr>
              <a:t>higher</a:t>
            </a:r>
            <a:r>
              <a:rPr lang="en-US" sz="2800" smtClean="0">
                <a:effectLst/>
                <a:latin typeface="Arial" charset="0"/>
              </a:rPr>
              <a:t> odds of dementia</a:t>
            </a:r>
          </a:p>
          <a:p>
            <a:endParaRPr lang="en-US" sz="2800" smtClean="0">
              <a:effectLst/>
              <a:latin typeface="Arial" charset="0"/>
            </a:endParaRPr>
          </a:p>
          <a:p>
            <a:r>
              <a:rPr lang="en-US" sz="2800" smtClean="0">
                <a:effectLst/>
                <a:latin typeface="Arial" charset="0"/>
              </a:rPr>
              <a:t>Greater sleep disturbance and greater endorsement of low positive affect associated with </a:t>
            </a:r>
            <a:r>
              <a:rPr lang="en-US" sz="2800" b="1" u="sng" smtClean="0">
                <a:effectLst/>
                <a:latin typeface="Arial" charset="0"/>
              </a:rPr>
              <a:t>lower</a:t>
            </a:r>
            <a:r>
              <a:rPr lang="en-US" sz="2800" smtClean="0">
                <a:effectLst/>
                <a:latin typeface="Arial" charset="0"/>
              </a:rPr>
              <a:t> odds of dementia</a:t>
            </a:r>
          </a:p>
        </p:txBody>
      </p:sp>
      <p:sp>
        <p:nvSpPr>
          <p:cNvPr id="29699" name="Text Box 4"/>
          <p:cNvSpPr txBox="1">
            <a:spLocks noChangeArrowheads="1"/>
          </p:cNvSpPr>
          <p:nvPr/>
        </p:nvSpPr>
        <p:spPr bwMode="auto">
          <a:xfrm>
            <a:off x="5715000" y="6096000"/>
            <a:ext cx="3048000" cy="366713"/>
          </a:xfrm>
          <a:prstGeom prst="rect">
            <a:avLst/>
          </a:prstGeom>
          <a:noFill/>
          <a:ln w="9525">
            <a:noFill/>
            <a:miter lim="800000"/>
            <a:headEnd/>
            <a:tailEnd/>
          </a:ln>
        </p:spPr>
        <p:txBody>
          <a:bodyPr>
            <a:spAutoFit/>
          </a:bodyPr>
          <a:lstStyle/>
          <a:p>
            <a:pPr>
              <a:spcBef>
                <a:spcPct val="50000"/>
              </a:spcBef>
            </a:pPr>
            <a:r>
              <a:rPr lang="en-US">
                <a:solidFill>
                  <a:srgbClr val="66FF33"/>
                </a:solidFill>
                <a:latin typeface="Arial" charset="0"/>
              </a:rPr>
              <a:t>Potter unpublished data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Depression and cognitive dysfunction</a:t>
            </a:r>
          </a:p>
        </p:txBody>
      </p:sp>
      <p:sp>
        <p:nvSpPr>
          <p:cNvPr id="30722" name="Rectangle 4"/>
          <p:cNvSpPr>
            <a:spLocks noGrp="1" noChangeArrowheads="1"/>
          </p:cNvSpPr>
          <p:nvPr>
            <p:ph type="subTitle" idx="4294967295"/>
          </p:nvPr>
        </p:nvSpPr>
        <p:spPr>
          <a:xfrm>
            <a:off x="1371600" y="3886200"/>
            <a:ext cx="6400800" cy="1752600"/>
          </a:xfrm>
          <a:noFill/>
        </p:spPr>
        <p:txBody>
          <a:bodyPr/>
          <a:lstStyle/>
          <a:p>
            <a:pPr marL="0" indent="0" algn="ctr">
              <a:buFont typeface="Wingdings" pitchFamily="2" charset="2"/>
              <a:buNone/>
            </a:pPr>
            <a:endParaRPr lang="en-US" smtClean="0">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Cognition during acute depression and beyond</a:t>
            </a:r>
          </a:p>
        </p:txBody>
      </p:sp>
      <p:sp>
        <p:nvSpPr>
          <p:cNvPr id="26626" name="Rectangle 3"/>
          <p:cNvSpPr>
            <a:spLocks noGrp="1"/>
          </p:cNvSpPr>
          <p:nvPr>
            <p:ph type="body" idx="4294967295"/>
          </p:nvPr>
        </p:nvSpPr>
        <p:spPr/>
        <p:txBody>
          <a:bodyPr/>
          <a:lstStyle/>
          <a:p>
            <a:pPr eaLnBrk="1" hangingPunct="1">
              <a:lnSpc>
                <a:spcPct val="90000"/>
              </a:lnSpc>
              <a:defRPr/>
            </a:pPr>
            <a:r>
              <a:rPr lang="en-US" sz="2800" smtClean="0">
                <a:latin typeface="Arial" charset="0"/>
              </a:rPr>
              <a:t>Older adults with depression have worse neuropsychological performance than elders w/o depression</a:t>
            </a:r>
          </a:p>
          <a:p>
            <a:pPr eaLnBrk="1" hangingPunct="1">
              <a:lnSpc>
                <a:spcPct val="90000"/>
              </a:lnSpc>
              <a:defRPr/>
            </a:pPr>
            <a:endParaRPr lang="en-US" sz="2800" smtClean="0">
              <a:latin typeface="Arial" charset="0"/>
            </a:endParaRPr>
          </a:p>
          <a:p>
            <a:pPr eaLnBrk="1" hangingPunct="1">
              <a:lnSpc>
                <a:spcPct val="90000"/>
              </a:lnSpc>
              <a:defRPr/>
            </a:pPr>
            <a:r>
              <a:rPr lang="en-US" sz="2800" smtClean="0">
                <a:latin typeface="Arial" charset="0"/>
              </a:rPr>
              <a:t>Cognitive deficits often persist despite remission of depression (Bhalla, 2009; Lee, 2007)</a:t>
            </a:r>
          </a:p>
          <a:p>
            <a:pPr eaLnBrk="1" hangingPunct="1">
              <a:lnSpc>
                <a:spcPct val="90000"/>
              </a:lnSpc>
              <a:buFont typeface="Wingdings" pitchFamily="2" charset="2"/>
              <a:buNone/>
              <a:defRPr/>
            </a:pPr>
            <a:endParaRPr lang="en-US" sz="2800" smtClean="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defRPr/>
            </a:pPr>
            <a:r>
              <a:rPr lang="en-US" sz="4000" smtClean="0">
                <a:solidFill>
                  <a:schemeClr val="hlink"/>
                </a:solidFill>
                <a:effectLst/>
                <a:latin typeface="Arial" charset="0"/>
              </a:rPr>
              <a:t>Depression and Cognitive Impairment</a:t>
            </a:r>
            <a:endParaRPr lang="en-US" sz="4000" smtClean="0">
              <a:solidFill>
                <a:schemeClr val="hlink"/>
              </a:solidFill>
              <a:latin typeface="Arial" charset="0"/>
            </a:endParaRPr>
          </a:p>
        </p:txBody>
      </p:sp>
      <p:sp>
        <p:nvSpPr>
          <p:cNvPr id="32770" name="Content Placeholder 2"/>
          <p:cNvSpPr>
            <a:spLocks noGrp="1"/>
          </p:cNvSpPr>
          <p:nvPr>
            <p:ph idx="4294967295"/>
          </p:nvPr>
        </p:nvSpPr>
        <p:spPr>
          <a:noFill/>
        </p:spPr>
        <p:txBody>
          <a:bodyPr/>
          <a:lstStyle/>
          <a:p>
            <a:pPr eaLnBrk="1" hangingPunct="1"/>
            <a:r>
              <a:rPr lang="en-US" sz="2800" smtClean="0">
                <a:effectLst/>
                <a:latin typeface="Arial" charset="0"/>
              </a:rPr>
              <a:t>Comorbidity of depression and cognitive impairment estimated 17-36%</a:t>
            </a:r>
          </a:p>
          <a:p>
            <a:pPr eaLnBrk="1" hangingPunct="1"/>
            <a:endParaRPr lang="en-US" sz="2800" smtClean="0">
              <a:effectLst/>
              <a:latin typeface="Arial" charset="0"/>
            </a:endParaRPr>
          </a:p>
          <a:p>
            <a:pPr eaLnBrk="1" hangingPunct="1"/>
            <a:r>
              <a:rPr lang="en-US" sz="2800" smtClean="0">
                <a:effectLst/>
                <a:latin typeface="Arial" charset="0"/>
              </a:rPr>
              <a:t>Depression prevalence among individuals with cognitive impairment 3x higher than among age-matched peers w/o CI</a:t>
            </a:r>
          </a:p>
          <a:p>
            <a:pPr eaLnBrk="1" hangingPunct="1"/>
            <a:endParaRPr lang="en-US" sz="2800" smtClean="0">
              <a:effectLst/>
              <a:latin typeface="Arial" charset="0"/>
            </a:endParaRPr>
          </a:p>
          <a:p>
            <a:pPr eaLnBrk="1" hangingPunct="1"/>
            <a:r>
              <a:rPr lang="en-US" sz="2800" smtClean="0">
                <a:effectLst/>
                <a:latin typeface="Arial" charset="0"/>
              </a:rPr>
              <a:t>22-54% of individuals with AD also have depression (Zubenko et al. 2003); high end of range in includes minor depression</a:t>
            </a:r>
          </a:p>
          <a:p>
            <a:pPr eaLnBrk="1" hangingPunct="1"/>
            <a:endParaRPr lang="en-US" sz="2800" smtClean="0">
              <a:effectLst/>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Grp="1" noChangeArrowheads="1"/>
          </p:cNvSpPr>
          <p:nvPr>
            <p:ph type="title" idx="4294967295"/>
          </p:nvPr>
        </p:nvSpPr>
        <p:spPr>
          <a:xfrm>
            <a:off x="457200" y="304800"/>
            <a:ext cx="8229600" cy="1143000"/>
          </a:xfrm>
          <a:noFill/>
        </p:spPr>
        <p:txBody>
          <a:bodyPr/>
          <a:lstStyle/>
          <a:p>
            <a:r>
              <a:rPr lang="en-US" sz="4000" smtClean="0">
                <a:solidFill>
                  <a:schemeClr val="hlink"/>
                </a:solidFill>
                <a:effectLst/>
                <a:latin typeface="Arial" charset="0"/>
              </a:rPr>
              <a:t>Depression: Risk Factor or Prodrome?</a:t>
            </a:r>
          </a:p>
        </p:txBody>
      </p:sp>
      <p:sp>
        <p:nvSpPr>
          <p:cNvPr id="33794" name="Rectangle 5"/>
          <p:cNvSpPr>
            <a:spLocks noGrp="1" noChangeArrowheads="1"/>
          </p:cNvSpPr>
          <p:nvPr>
            <p:ph type="body" sz="half" idx="4294967295"/>
          </p:nvPr>
        </p:nvSpPr>
        <p:spPr>
          <a:xfrm>
            <a:off x="457200" y="1676400"/>
            <a:ext cx="4038600" cy="4495800"/>
          </a:xfrm>
          <a:noFill/>
        </p:spPr>
        <p:txBody>
          <a:bodyPr/>
          <a:lstStyle/>
          <a:p>
            <a:pPr>
              <a:lnSpc>
                <a:spcPct val="90000"/>
              </a:lnSpc>
              <a:buFont typeface="Wingdings" pitchFamily="2" charset="2"/>
              <a:buNone/>
            </a:pPr>
            <a:r>
              <a:rPr lang="en-US" sz="2400" b="1" u="sng" smtClean="0">
                <a:effectLst/>
                <a:latin typeface="Arial" charset="0"/>
              </a:rPr>
              <a:t>Risk factor</a:t>
            </a:r>
          </a:p>
          <a:p>
            <a:pPr>
              <a:lnSpc>
                <a:spcPct val="90000"/>
              </a:lnSpc>
            </a:pPr>
            <a:r>
              <a:rPr lang="en-US" sz="2400" smtClean="0">
                <a:effectLst/>
                <a:latin typeface="Arial" charset="0"/>
              </a:rPr>
              <a:t>Case-Control OR: 2.0</a:t>
            </a:r>
          </a:p>
          <a:p>
            <a:pPr>
              <a:lnSpc>
                <a:spcPct val="90000"/>
              </a:lnSpc>
            </a:pPr>
            <a:r>
              <a:rPr lang="en-US" sz="2400" smtClean="0">
                <a:effectLst/>
                <a:latin typeface="Arial" charset="0"/>
              </a:rPr>
              <a:t>Prospective Cohort OR: 1.90</a:t>
            </a:r>
          </a:p>
          <a:p>
            <a:pPr>
              <a:lnSpc>
                <a:spcPct val="90000"/>
              </a:lnSpc>
            </a:pPr>
            <a:r>
              <a:rPr lang="en-US" sz="2400" smtClean="0">
                <a:effectLst/>
                <a:latin typeface="Arial" charset="0"/>
              </a:rPr>
              <a:t>Recurrent episodes increase risk</a:t>
            </a:r>
          </a:p>
          <a:p>
            <a:pPr>
              <a:lnSpc>
                <a:spcPct val="90000"/>
              </a:lnSpc>
            </a:pPr>
            <a:r>
              <a:rPr lang="en-US" sz="2400" smtClean="0">
                <a:effectLst/>
                <a:latin typeface="Arial" charset="0"/>
              </a:rPr>
              <a:t>Longer interval b/w MDD and Dem assoc w/ &gt; risk</a:t>
            </a:r>
          </a:p>
        </p:txBody>
      </p:sp>
      <p:sp>
        <p:nvSpPr>
          <p:cNvPr id="33795" name="Rectangle 6"/>
          <p:cNvSpPr>
            <a:spLocks noGrp="1" noChangeArrowheads="1"/>
          </p:cNvSpPr>
          <p:nvPr>
            <p:ph type="body" sz="half" idx="4294967295"/>
          </p:nvPr>
        </p:nvSpPr>
        <p:spPr>
          <a:xfrm>
            <a:off x="4648200" y="1600200"/>
            <a:ext cx="4038600" cy="4495800"/>
          </a:xfrm>
          <a:noFill/>
        </p:spPr>
        <p:txBody>
          <a:bodyPr/>
          <a:lstStyle/>
          <a:p>
            <a:pPr>
              <a:buFont typeface="Wingdings" pitchFamily="2" charset="2"/>
              <a:buNone/>
            </a:pPr>
            <a:r>
              <a:rPr lang="en-US" sz="2400" b="1" u="sng" smtClean="0">
                <a:effectLst/>
                <a:latin typeface="Arial" charset="0"/>
              </a:rPr>
              <a:t>Prodrome</a:t>
            </a:r>
          </a:p>
          <a:p>
            <a:r>
              <a:rPr lang="en-US" sz="2400" smtClean="0">
                <a:effectLst/>
                <a:latin typeface="Arial" charset="0"/>
              </a:rPr>
              <a:t>Baseline depression in elders assoc. w/2x risk of depression in ~3 yrs (Devanand, 1996)</a:t>
            </a:r>
          </a:p>
          <a:p>
            <a:r>
              <a:rPr lang="en-US" sz="2400" smtClean="0">
                <a:effectLst/>
                <a:latin typeface="Arial" charset="0"/>
              </a:rPr>
              <a:t>2 studies found 50% conversion to dementia when there was depression and CI together (Reding 1985; Modrego 2004)</a:t>
            </a:r>
          </a:p>
          <a:p>
            <a:endParaRPr lang="en-US" sz="2400" smtClean="0">
              <a:effectLst/>
              <a:latin typeface="Arial" charset="0"/>
            </a:endParaRPr>
          </a:p>
          <a:p>
            <a:endParaRPr lang="en-US" sz="2400" smtClean="0">
              <a:effectLst/>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ChangeArrowheads="1"/>
          </p:cNvSpPr>
          <p:nvPr/>
        </p:nvSpPr>
        <p:spPr bwMode="auto">
          <a:xfrm>
            <a:off x="304800" y="381000"/>
            <a:ext cx="7467600" cy="1143000"/>
          </a:xfrm>
          <a:prstGeom prst="rect">
            <a:avLst/>
          </a:prstGeom>
          <a:noFill/>
          <a:ln w="9525">
            <a:noFill/>
            <a:miter lim="800000"/>
            <a:headEnd/>
            <a:tailEnd/>
          </a:ln>
        </p:spPr>
        <p:txBody>
          <a:bodyPr anchor="ctr"/>
          <a:lstStyle/>
          <a:p>
            <a:pPr algn="ctr"/>
            <a:r>
              <a:rPr lang="en-US" sz="4000" b="1">
                <a:solidFill>
                  <a:schemeClr val="hlink"/>
                </a:solidFill>
                <a:latin typeface="Arial" charset="0"/>
              </a:rPr>
              <a:t>Depression: Risk Factor or Prodrome?</a:t>
            </a:r>
          </a:p>
        </p:txBody>
      </p:sp>
      <p:sp>
        <p:nvSpPr>
          <p:cNvPr id="34818" name="Rectangle 5"/>
          <p:cNvSpPr>
            <a:spLocks noChangeArrowheads="1"/>
          </p:cNvSpPr>
          <p:nvPr/>
        </p:nvSpPr>
        <p:spPr bwMode="auto">
          <a:xfrm>
            <a:off x="457200" y="1600200"/>
            <a:ext cx="8229600" cy="5105400"/>
          </a:xfrm>
          <a:prstGeom prst="rect">
            <a:avLst/>
          </a:prstGeom>
          <a:noFill/>
          <a:ln w="9525">
            <a:noFill/>
            <a:miter lim="800000"/>
            <a:headEnd/>
            <a:tailEnd/>
          </a:ln>
        </p:spPr>
        <p:txBody>
          <a:bodyPr/>
          <a:lstStyle/>
          <a:p>
            <a:pPr marL="742950" lvl="1" indent="-628650">
              <a:spcBef>
                <a:spcPct val="20000"/>
              </a:spcBef>
              <a:buClr>
                <a:schemeClr val="tx2"/>
              </a:buClr>
              <a:buSzPct val="70000"/>
              <a:buFont typeface="Wingdings" pitchFamily="2" charset="2"/>
              <a:buNone/>
            </a:pPr>
            <a:r>
              <a:rPr lang="en-US" sz="2800">
                <a:latin typeface="Arial" charset="0"/>
              </a:rPr>
              <a:t>Three likely hypotheses:</a:t>
            </a:r>
          </a:p>
          <a:p>
            <a:pPr marL="742950" lvl="1" indent="-628650">
              <a:spcBef>
                <a:spcPct val="20000"/>
              </a:spcBef>
              <a:buClr>
                <a:schemeClr val="tx2"/>
              </a:buClr>
              <a:buSzPct val="70000"/>
              <a:buFont typeface="Wingdings" pitchFamily="2" charset="2"/>
              <a:buNone/>
            </a:pPr>
            <a:endParaRPr lang="en-US" sz="2800">
              <a:latin typeface="Arial" charset="0"/>
            </a:endParaRPr>
          </a:p>
          <a:p>
            <a:pPr marL="742950" lvl="1" indent="-628650">
              <a:spcBef>
                <a:spcPct val="20000"/>
              </a:spcBef>
              <a:buClr>
                <a:schemeClr val="tx2"/>
              </a:buClr>
              <a:buSzPct val="70000"/>
              <a:buFont typeface="Wingdings" pitchFamily="2" charset="2"/>
              <a:buChar char="l"/>
            </a:pPr>
            <a:r>
              <a:rPr lang="en-US" sz="2800">
                <a:latin typeface="Arial" charset="0"/>
              </a:rPr>
              <a:t>Depression can be an early prodrome of dementia</a:t>
            </a:r>
          </a:p>
          <a:p>
            <a:pPr marL="742950" lvl="1" indent="-628650">
              <a:spcBef>
                <a:spcPct val="20000"/>
              </a:spcBef>
              <a:buClr>
                <a:schemeClr val="tx2"/>
              </a:buClr>
              <a:buSzPct val="70000"/>
              <a:buFont typeface="Wingdings" pitchFamily="2" charset="2"/>
              <a:buChar char="l"/>
            </a:pPr>
            <a:r>
              <a:rPr lang="en-US" sz="2800">
                <a:latin typeface="Arial" charset="0"/>
              </a:rPr>
              <a:t>Depression brings forward the clinical manifestation of dementing diseases </a:t>
            </a:r>
          </a:p>
          <a:p>
            <a:pPr marL="742950" lvl="1" indent="-628650">
              <a:spcBef>
                <a:spcPct val="20000"/>
              </a:spcBef>
              <a:buClr>
                <a:schemeClr val="tx2"/>
              </a:buClr>
              <a:buSzPct val="70000"/>
              <a:buFont typeface="Wingdings" pitchFamily="2" charset="2"/>
              <a:buChar char="l"/>
            </a:pPr>
            <a:r>
              <a:rPr lang="en-US" sz="2800">
                <a:latin typeface="Arial" charset="0"/>
              </a:rPr>
              <a:t>Depression leads to damage to the hippocampus through a glucocorticoid cascade </a:t>
            </a:r>
          </a:p>
          <a:p>
            <a:pPr>
              <a:spcBef>
                <a:spcPct val="20000"/>
              </a:spcBef>
              <a:buClr>
                <a:schemeClr val="tx2"/>
              </a:buClr>
              <a:buSzPct val="70000"/>
              <a:buFont typeface="Wingdings" pitchFamily="2" charset="2"/>
              <a:buNone/>
            </a:pPr>
            <a:endParaRPr lang="en-US" sz="2000">
              <a:latin typeface="Arial" charset="0"/>
            </a:endParaRPr>
          </a:p>
          <a:p>
            <a:pPr algn="r">
              <a:spcBef>
                <a:spcPct val="20000"/>
              </a:spcBef>
              <a:buClr>
                <a:schemeClr val="tx2"/>
              </a:buClr>
              <a:buSzPct val="70000"/>
              <a:buFont typeface="Wingdings" pitchFamily="2" charset="2"/>
              <a:buNone/>
            </a:pPr>
            <a:r>
              <a:rPr lang="en-US" sz="2000">
                <a:solidFill>
                  <a:srgbClr val="66FF33"/>
                </a:solidFill>
                <a:latin typeface="Arial" charset="0"/>
              </a:rPr>
              <a:t>Jorm. J Aust N Zeal J Psychiatry 2001;35:776-781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rrowheads="1"/>
          </p:cNvSpPr>
          <p:nvPr>
            <p:ph type="title"/>
          </p:nvPr>
        </p:nvSpPr>
        <p:spPr/>
        <p:txBody>
          <a:bodyPr/>
          <a:lstStyle/>
          <a:p>
            <a:r>
              <a:rPr lang="en-US" smtClean="0">
                <a:solidFill>
                  <a:schemeClr val="hlink"/>
                </a:solidFill>
                <a:effectLst/>
                <a:latin typeface="Arial" charset="0"/>
              </a:rPr>
              <a:t>Acknowledgements</a:t>
            </a:r>
          </a:p>
        </p:txBody>
      </p:sp>
      <p:sp>
        <p:nvSpPr>
          <p:cNvPr id="16386" name="Rectangle 3"/>
          <p:cNvSpPr>
            <a:spLocks noGrp="1" noChangeArrowheads="1"/>
          </p:cNvSpPr>
          <p:nvPr>
            <p:ph type="body" idx="1"/>
          </p:nvPr>
        </p:nvSpPr>
        <p:spPr>
          <a:xfrm>
            <a:off x="457200" y="1600200"/>
            <a:ext cx="8229600" cy="5105400"/>
          </a:xfrm>
        </p:spPr>
        <p:txBody>
          <a:bodyPr/>
          <a:lstStyle/>
          <a:p>
            <a:r>
              <a:rPr lang="en-US" sz="2800" smtClean="0">
                <a:effectLst/>
                <a:latin typeface="Arial" charset="0"/>
              </a:rPr>
              <a:t>Funded in part by Grant R13AG030995-01A1 from the National Institute on Aging</a:t>
            </a:r>
          </a:p>
          <a:p>
            <a:endParaRPr lang="en-US" sz="1600" smtClean="0">
              <a:effectLst/>
              <a:latin typeface="Arial" charset="0"/>
            </a:endParaRPr>
          </a:p>
          <a:p>
            <a:r>
              <a:rPr lang="en-US" sz="2800" smtClean="0">
                <a:effectLst/>
                <a:latin typeface="Arial" charset="0"/>
              </a:rPr>
              <a:t>Dr. Potter is funded by Grant K23MH087741</a:t>
            </a:r>
          </a:p>
          <a:p>
            <a:endParaRPr lang="en-US" sz="1600" smtClean="0">
              <a:effectLst/>
              <a:latin typeface="Arial" charset="0"/>
            </a:endParaRPr>
          </a:p>
          <a:p>
            <a:r>
              <a:rPr lang="en-US" sz="2800" smtClean="0">
                <a:effectLst/>
                <a:latin typeface="Arial" charset="0"/>
              </a:rPr>
              <a:t>The views expressed in written conference materials or publications and by speakers and moderators do not necessarily reflect the official policies of the Department of Health and Human Services; nor does mention by trade names, commercial practices, or organizations imply endorsement by the U.S. Government.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Neuropsychological Measures</a:t>
            </a:r>
          </a:p>
        </p:txBody>
      </p:sp>
      <p:sp>
        <p:nvSpPr>
          <p:cNvPr id="35842" name="Rectangle 3"/>
          <p:cNvSpPr>
            <a:spLocks noGrp="1"/>
          </p:cNvSpPr>
          <p:nvPr>
            <p:ph type="body" idx="4294967295"/>
          </p:nvPr>
        </p:nvSpPr>
        <p:spPr>
          <a:xfrm>
            <a:off x="457200" y="1600200"/>
            <a:ext cx="8229600" cy="4876800"/>
          </a:xfrm>
          <a:noFill/>
        </p:spPr>
        <p:txBody>
          <a:bodyPr/>
          <a:lstStyle/>
          <a:p>
            <a:pPr eaLnBrk="1" hangingPunct="1">
              <a:lnSpc>
                <a:spcPct val="90000"/>
              </a:lnSpc>
            </a:pPr>
            <a:r>
              <a:rPr lang="en-US" sz="2400" smtClean="0">
                <a:effectLst/>
                <a:latin typeface="Arial" charset="0"/>
              </a:rPr>
              <a:t>MMSE</a:t>
            </a:r>
          </a:p>
          <a:p>
            <a:pPr eaLnBrk="1" hangingPunct="1">
              <a:lnSpc>
                <a:spcPct val="90000"/>
              </a:lnSpc>
            </a:pPr>
            <a:r>
              <a:rPr lang="en-US" sz="2400" smtClean="0">
                <a:effectLst/>
                <a:latin typeface="Arial" charset="0"/>
              </a:rPr>
              <a:t>CERAD Battery (Animal Naming, 15-item Boston Naming, Word List Learning, Praxis)</a:t>
            </a:r>
          </a:p>
          <a:p>
            <a:pPr lvl="1" eaLnBrk="1" hangingPunct="1">
              <a:lnSpc>
                <a:spcPct val="90000"/>
              </a:lnSpc>
            </a:pPr>
            <a:r>
              <a:rPr lang="en-US" sz="2000" smtClean="0">
                <a:effectLst/>
                <a:latin typeface="Arial" charset="0"/>
              </a:rPr>
              <a:t>Word list learning, delayed recall, recognition</a:t>
            </a:r>
          </a:p>
          <a:p>
            <a:pPr lvl="1" eaLnBrk="1" hangingPunct="1">
              <a:lnSpc>
                <a:spcPct val="90000"/>
              </a:lnSpc>
            </a:pPr>
            <a:r>
              <a:rPr lang="en-US" sz="2000" smtClean="0">
                <a:effectLst/>
                <a:latin typeface="Arial" charset="0"/>
              </a:rPr>
              <a:t>Constructional Praxis, Praxis recall, recognition</a:t>
            </a:r>
          </a:p>
          <a:p>
            <a:pPr eaLnBrk="1" hangingPunct="1">
              <a:lnSpc>
                <a:spcPct val="90000"/>
              </a:lnSpc>
            </a:pPr>
            <a:r>
              <a:rPr lang="en-US" sz="2400" smtClean="0">
                <a:effectLst/>
                <a:latin typeface="Arial" charset="0"/>
              </a:rPr>
              <a:t>WMS-R Logical Memory</a:t>
            </a:r>
          </a:p>
          <a:p>
            <a:pPr eaLnBrk="1" hangingPunct="1">
              <a:lnSpc>
                <a:spcPct val="90000"/>
              </a:lnSpc>
            </a:pPr>
            <a:r>
              <a:rPr lang="en-US" sz="2400" smtClean="0">
                <a:effectLst/>
                <a:latin typeface="Arial" charset="0"/>
              </a:rPr>
              <a:t>Benton Visual Retention </a:t>
            </a:r>
          </a:p>
          <a:p>
            <a:pPr eaLnBrk="1" hangingPunct="1">
              <a:lnSpc>
                <a:spcPct val="90000"/>
              </a:lnSpc>
            </a:pPr>
            <a:r>
              <a:rPr lang="en-US" sz="2400" smtClean="0">
                <a:effectLst/>
                <a:latin typeface="Arial" charset="0"/>
              </a:rPr>
              <a:t>Trail Making Test</a:t>
            </a:r>
          </a:p>
          <a:p>
            <a:pPr eaLnBrk="1" hangingPunct="1">
              <a:lnSpc>
                <a:spcPct val="90000"/>
              </a:lnSpc>
            </a:pPr>
            <a:r>
              <a:rPr lang="en-US" sz="2400" smtClean="0">
                <a:effectLst/>
                <a:latin typeface="Arial" charset="0"/>
              </a:rPr>
              <a:t>Symbol Digit Modalities Test</a:t>
            </a:r>
          </a:p>
          <a:p>
            <a:pPr eaLnBrk="1" hangingPunct="1">
              <a:lnSpc>
                <a:spcPct val="90000"/>
              </a:lnSpc>
            </a:pPr>
            <a:r>
              <a:rPr lang="en-US" sz="2400" smtClean="0">
                <a:effectLst/>
                <a:latin typeface="Arial" charset="0"/>
              </a:rPr>
              <a:t>Digit Span</a:t>
            </a:r>
          </a:p>
          <a:p>
            <a:pPr eaLnBrk="1" hangingPunct="1">
              <a:lnSpc>
                <a:spcPct val="90000"/>
              </a:lnSpc>
            </a:pPr>
            <a:r>
              <a:rPr lang="en-US" sz="2400" smtClean="0">
                <a:effectLst/>
                <a:latin typeface="Arial" charset="0"/>
              </a:rPr>
              <a:t>Word fluency (COWA)</a:t>
            </a:r>
          </a:p>
          <a:p>
            <a:pPr eaLnBrk="1" hangingPunct="1">
              <a:lnSpc>
                <a:spcPct val="90000"/>
              </a:lnSpc>
            </a:pPr>
            <a:r>
              <a:rPr lang="en-US" sz="2400" smtClean="0">
                <a:effectLst/>
                <a:latin typeface="Arial" charset="0"/>
              </a:rPr>
              <a:t>Shipley Vocabulary Test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a:noFill/>
        </p:spPr>
        <p:txBody>
          <a:bodyPr/>
          <a:lstStyle/>
          <a:p>
            <a:pPr eaLnBrk="1" hangingPunct="1"/>
            <a:r>
              <a:rPr lang="en-US" sz="4000" smtClean="0">
                <a:solidFill>
                  <a:schemeClr val="hlink"/>
                </a:solidFill>
                <a:effectLst/>
                <a:latin typeface="Arial" charset="0"/>
              </a:rPr>
              <a:t>CERAD Total Score</a:t>
            </a:r>
          </a:p>
        </p:txBody>
      </p:sp>
      <p:pic>
        <p:nvPicPr>
          <p:cNvPr id="36866" name="Picture 3"/>
          <p:cNvPicPr>
            <a:picLocks noGrp="1" noChangeAspect="1" noChangeArrowheads="1"/>
          </p:cNvPicPr>
          <p:nvPr>
            <p:ph type="body" idx="4294967295"/>
          </p:nvPr>
        </p:nvPicPr>
        <p:blipFill>
          <a:blip r:embed="rId2"/>
          <a:srcRect/>
          <a:stretch>
            <a:fillRect/>
          </a:stretch>
        </p:blipFill>
        <p:spPr>
          <a:xfrm>
            <a:off x="1447800" y="1600200"/>
            <a:ext cx="6096000" cy="4572000"/>
          </a:xfrm>
        </p:spPr>
      </p:pic>
      <p:sp>
        <p:nvSpPr>
          <p:cNvPr id="36867" name="Text Box 4"/>
          <p:cNvSpPr txBox="1">
            <a:spLocks noChangeArrowheads="1"/>
          </p:cNvSpPr>
          <p:nvPr/>
        </p:nvSpPr>
        <p:spPr bwMode="auto">
          <a:xfrm>
            <a:off x="457200" y="6324600"/>
            <a:ext cx="6477000" cy="366713"/>
          </a:xfrm>
          <a:prstGeom prst="rect">
            <a:avLst/>
          </a:prstGeom>
          <a:noFill/>
          <a:ln w="9525">
            <a:noFill/>
            <a:miter lim="800000"/>
            <a:headEnd/>
            <a:tailEnd/>
          </a:ln>
        </p:spPr>
        <p:txBody>
          <a:bodyPr>
            <a:spAutoFit/>
          </a:bodyPr>
          <a:lstStyle/>
          <a:p>
            <a:pPr eaLnBrk="0" hangingPunct="0">
              <a:spcBef>
                <a:spcPct val="50000"/>
              </a:spcBef>
            </a:pPr>
            <a:r>
              <a:rPr lang="en-US">
                <a:solidFill>
                  <a:srgbClr val="FFCC00"/>
                </a:solidFill>
                <a:latin typeface="Tahoma" pitchFamily="34" charset="0"/>
              </a:rPr>
              <a:t>Source: Chandler et al. (2005) Neurology </a:t>
            </a:r>
            <a:r>
              <a:rPr lang="en-US" b="1">
                <a:solidFill>
                  <a:srgbClr val="FFCC00"/>
                </a:solidFill>
                <a:latin typeface="Tahoma" pitchFamily="34" charset="0"/>
              </a:rPr>
              <a:t>65:</a:t>
            </a:r>
            <a:r>
              <a:rPr lang="en-US">
                <a:solidFill>
                  <a:srgbClr val="FFCC00"/>
                </a:solidFill>
                <a:latin typeface="Tahoma" pitchFamily="34" charset="0"/>
              </a:rPr>
              <a:t> 102-106</a:t>
            </a:r>
          </a:p>
        </p:txBody>
      </p:sp>
      <p:sp>
        <p:nvSpPr>
          <p:cNvPr id="36868" name="Text Box 5"/>
          <p:cNvSpPr txBox="1">
            <a:spLocks noChangeArrowheads="1"/>
          </p:cNvSpPr>
          <p:nvPr/>
        </p:nvSpPr>
        <p:spPr bwMode="auto">
          <a:xfrm>
            <a:off x="441325" y="3021013"/>
            <a:ext cx="184150" cy="366712"/>
          </a:xfrm>
          <a:prstGeom prst="rect">
            <a:avLst/>
          </a:prstGeom>
          <a:noFill/>
          <a:ln w="9525">
            <a:noFill/>
            <a:miter lim="800000"/>
            <a:headEnd/>
            <a:tailEnd/>
          </a:ln>
        </p:spPr>
        <p:txBody>
          <a:bodyPr wrap="none">
            <a:spAutoFit/>
          </a:bodyPr>
          <a:lstStyle/>
          <a:p>
            <a:pPr eaLnBrk="0" hangingPunct="0"/>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Rectangle 2"/>
          <p:cNvSpPr>
            <a:spLocks noGrp="1" noChangeArrowheads="1"/>
          </p:cNvSpPr>
          <p:nvPr>
            <p:ph type="ctrTitle" idx="4294967295"/>
          </p:nvPr>
        </p:nvSpPr>
        <p:spPr>
          <a:xfrm>
            <a:off x="685800" y="1219200"/>
            <a:ext cx="7772400" cy="1736725"/>
          </a:xfrm>
        </p:spPr>
        <p:txBody>
          <a:bodyPr anchor="b" anchorCtr="1"/>
          <a:lstStyle/>
          <a:p>
            <a:pPr eaLnBrk="1" hangingPunct="1">
              <a:defRPr/>
            </a:pPr>
            <a:endParaRPr lang="en-US" sz="7200"/>
          </a:p>
        </p:txBody>
      </p:sp>
      <p:sp>
        <p:nvSpPr>
          <p:cNvPr id="506883" name="Rectangle 3"/>
          <p:cNvSpPr>
            <a:spLocks noGrp="1" noChangeArrowheads="1"/>
          </p:cNvSpPr>
          <p:nvPr>
            <p:ph type="subTitle" idx="4294967295"/>
          </p:nvPr>
        </p:nvSpPr>
        <p:spPr>
          <a:xfrm>
            <a:off x="1371600" y="3902075"/>
            <a:ext cx="6400800" cy="1763713"/>
          </a:xfrm>
        </p:spPr>
        <p:txBody>
          <a:bodyPr/>
          <a:lstStyle/>
          <a:p>
            <a:pPr marL="0" indent="0" algn="ctr" eaLnBrk="1" hangingPunct="1">
              <a:buFont typeface="Wingdings" pitchFamily="2" charset="2"/>
              <a:buNone/>
              <a:defRPr/>
            </a:pPr>
            <a:endParaRPr lang="en-US"/>
          </a:p>
        </p:txBody>
      </p:sp>
      <p:pic>
        <p:nvPicPr>
          <p:cNvPr id="37891" name="Picture 4" descr="fig1"/>
          <p:cNvPicPr>
            <a:picLocks noChangeAspect="1" noChangeArrowheads="1"/>
          </p:cNvPicPr>
          <p:nvPr/>
        </p:nvPicPr>
        <p:blipFill>
          <a:blip r:embed="rId2"/>
          <a:srcRect/>
          <a:stretch>
            <a:fillRect/>
          </a:stretch>
        </p:blipFill>
        <p:spPr bwMode="auto">
          <a:xfrm>
            <a:off x="195263" y="152400"/>
            <a:ext cx="8753475" cy="6553200"/>
          </a:xfrm>
          <a:prstGeom prst="rect">
            <a:avLst/>
          </a:prstGeom>
          <a:noFill/>
          <a:ln w="9525">
            <a:noFill/>
            <a:miter lim="800000"/>
            <a:headEnd/>
            <a:tailEnd/>
          </a:ln>
        </p:spPr>
      </p:pic>
      <p:sp>
        <p:nvSpPr>
          <p:cNvPr id="37892" name="Text Box 5"/>
          <p:cNvSpPr txBox="1">
            <a:spLocks noChangeArrowheads="1"/>
          </p:cNvSpPr>
          <p:nvPr/>
        </p:nvSpPr>
        <p:spPr bwMode="auto">
          <a:xfrm>
            <a:off x="457200" y="1447800"/>
            <a:ext cx="12192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37893" name="Text Box 6"/>
          <p:cNvSpPr txBox="1">
            <a:spLocks noChangeArrowheads="1"/>
          </p:cNvSpPr>
          <p:nvPr/>
        </p:nvSpPr>
        <p:spPr bwMode="auto">
          <a:xfrm>
            <a:off x="5486400" y="228600"/>
            <a:ext cx="3276600" cy="1069975"/>
          </a:xfrm>
          <a:prstGeom prst="rect">
            <a:avLst/>
          </a:prstGeom>
          <a:noFill/>
          <a:ln w="9525">
            <a:noFill/>
            <a:miter lim="800000"/>
            <a:headEnd/>
            <a:tailEnd/>
          </a:ln>
        </p:spPr>
        <p:txBody>
          <a:bodyPr>
            <a:spAutoFit/>
          </a:bodyPr>
          <a:lstStyle/>
          <a:p>
            <a:pPr eaLnBrk="0" hangingPunct="0"/>
            <a:r>
              <a:rPr lang="en-US" sz="1600">
                <a:solidFill>
                  <a:schemeClr val="bg2"/>
                </a:solidFill>
                <a:latin typeface="Tahoma" pitchFamily="34" charset="0"/>
              </a:rPr>
              <a:t>CERADTOT = 75 </a:t>
            </a:r>
          </a:p>
          <a:p>
            <a:pPr eaLnBrk="0" hangingPunct="0"/>
            <a:r>
              <a:rPr lang="en-US" sz="1600">
                <a:solidFill>
                  <a:schemeClr val="bg2"/>
                </a:solidFill>
                <a:latin typeface="Tahoma" pitchFamily="34" charset="0"/>
              </a:rPr>
              <a:t>Sensitivity/Specificity = .95/0.75</a:t>
            </a:r>
          </a:p>
          <a:p>
            <a:pPr eaLnBrk="0" hangingPunct="0"/>
            <a:endParaRPr lang="en-US" sz="1600">
              <a:solidFill>
                <a:schemeClr val="bg2"/>
              </a:solidFill>
              <a:latin typeface="Tahoma" pitchFamily="34" charset="0"/>
            </a:endParaRPr>
          </a:p>
          <a:p>
            <a:pPr eaLnBrk="0" hangingPunct="0"/>
            <a:endParaRPr lang="en-US" sz="1600">
              <a:solidFill>
                <a:schemeClr val="bg2"/>
              </a:solidFill>
              <a:latin typeface="Tahoma" pitchFamily="34" charset="0"/>
            </a:endParaRPr>
          </a:p>
        </p:txBody>
      </p:sp>
      <p:sp>
        <p:nvSpPr>
          <p:cNvPr id="37894" name="Text Box 7"/>
          <p:cNvSpPr txBox="1">
            <a:spLocks noChangeArrowheads="1"/>
          </p:cNvSpPr>
          <p:nvPr/>
        </p:nvSpPr>
        <p:spPr bwMode="auto">
          <a:xfrm>
            <a:off x="5715000" y="2362200"/>
            <a:ext cx="3124200" cy="2781300"/>
          </a:xfrm>
          <a:prstGeom prst="rect">
            <a:avLst/>
          </a:prstGeom>
          <a:noFill/>
          <a:ln w="9525">
            <a:noFill/>
            <a:miter lim="800000"/>
            <a:headEnd/>
            <a:tailEnd/>
          </a:ln>
        </p:spPr>
        <p:txBody>
          <a:bodyPr>
            <a:spAutoFit/>
          </a:bodyPr>
          <a:lstStyle/>
          <a:p>
            <a:pPr eaLnBrk="0" hangingPunct="0"/>
            <a:r>
              <a:rPr lang="en-US" sz="1600">
                <a:solidFill>
                  <a:schemeClr val="bg2"/>
                </a:solidFill>
                <a:latin typeface="Tahoma" pitchFamily="34" charset="0"/>
              </a:rPr>
              <a:t>MMSE = 24 </a:t>
            </a:r>
          </a:p>
          <a:p>
            <a:pPr eaLnBrk="0" hangingPunct="0"/>
            <a:r>
              <a:rPr lang="en-US" sz="1600">
                <a:solidFill>
                  <a:schemeClr val="bg2"/>
                </a:solidFill>
                <a:latin typeface="Tahoma" pitchFamily="34" charset="0"/>
              </a:rPr>
              <a:t>Sensitivity/Specificity = .35/0.98</a:t>
            </a:r>
          </a:p>
          <a:p>
            <a:pPr eaLnBrk="0" hangingPunct="0"/>
            <a:endParaRPr lang="en-US" sz="1600">
              <a:solidFill>
                <a:schemeClr val="bg2"/>
              </a:solidFill>
              <a:latin typeface="Tahoma" pitchFamily="34" charset="0"/>
            </a:endParaRPr>
          </a:p>
          <a:p>
            <a:pPr eaLnBrk="0" hangingPunct="0"/>
            <a:endParaRPr lang="en-US" sz="1600">
              <a:solidFill>
                <a:schemeClr val="bg2"/>
              </a:solidFill>
              <a:latin typeface="Tahoma" pitchFamily="34" charset="0"/>
            </a:endParaRPr>
          </a:p>
          <a:p>
            <a:pPr eaLnBrk="0" hangingPunct="0"/>
            <a:endParaRPr lang="en-US" sz="1600">
              <a:solidFill>
                <a:schemeClr val="bg2"/>
              </a:solidFill>
              <a:latin typeface="Tahoma" pitchFamily="34" charset="0"/>
            </a:endParaRPr>
          </a:p>
          <a:p>
            <a:pPr eaLnBrk="0" hangingPunct="0"/>
            <a:endParaRPr lang="en-US" sz="1600">
              <a:solidFill>
                <a:schemeClr val="bg2"/>
              </a:solidFill>
              <a:latin typeface="Tahoma" pitchFamily="34" charset="0"/>
            </a:endParaRPr>
          </a:p>
          <a:p>
            <a:pPr eaLnBrk="0" hangingPunct="0"/>
            <a:endParaRPr lang="en-US" sz="1600">
              <a:solidFill>
                <a:schemeClr val="bg2"/>
              </a:solidFill>
              <a:latin typeface="Tahoma" pitchFamily="34" charset="0"/>
            </a:endParaRPr>
          </a:p>
          <a:p>
            <a:pPr eaLnBrk="0" hangingPunct="0"/>
            <a:endParaRPr lang="en-US" sz="1600">
              <a:solidFill>
                <a:schemeClr val="bg2"/>
              </a:solidFill>
              <a:latin typeface="Tahoma" pitchFamily="34" charset="0"/>
            </a:endParaRPr>
          </a:p>
          <a:p>
            <a:pPr eaLnBrk="0" hangingPunct="0"/>
            <a:endParaRPr lang="en-US" sz="1600">
              <a:solidFill>
                <a:schemeClr val="bg2"/>
              </a:solidFill>
              <a:latin typeface="Tahoma" pitchFamily="34" charset="0"/>
            </a:endParaRPr>
          </a:p>
          <a:p>
            <a:pPr eaLnBrk="0" hangingPunct="0"/>
            <a:r>
              <a:rPr lang="en-US" sz="1600">
                <a:solidFill>
                  <a:schemeClr val="bg2"/>
                </a:solidFill>
                <a:latin typeface="Tahoma" pitchFamily="34" charset="0"/>
              </a:rPr>
              <a:t>MMSE = 29 </a:t>
            </a:r>
          </a:p>
          <a:p>
            <a:pPr eaLnBrk="0" hangingPunct="0"/>
            <a:r>
              <a:rPr lang="en-US" sz="1600">
                <a:solidFill>
                  <a:schemeClr val="bg2"/>
                </a:solidFill>
                <a:latin typeface="Tahoma" pitchFamily="34" charset="0"/>
              </a:rPr>
              <a:t>Sensitivity/Specificity = .90/0.75</a:t>
            </a:r>
            <a:endParaRPr lang="en-US" sz="1600">
              <a:latin typeface="Tahoma" pitchFamily="34" charset="0"/>
            </a:endParaRPr>
          </a:p>
        </p:txBody>
      </p:sp>
      <p:sp>
        <p:nvSpPr>
          <p:cNvPr id="37895" name="Text Box 8"/>
          <p:cNvSpPr txBox="1">
            <a:spLocks noChangeArrowheads="1"/>
          </p:cNvSpPr>
          <p:nvPr/>
        </p:nvSpPr>
        <p:spPr bwMode="auto">
          <a:xfrm>
            <a:off x="228600" y="304800"/>
            <a:ext cx="1371600" cy="2017713"/>
          </a:xfrm>
          <a:prstGeom prst="rect">
            <a:avLst/>
          </a:prstGeom>
          <a:noFill/>
          <a:ln w="9525">
            <a:noFill/>
            <a:miter lim="800000"/>
            <a:headEnd/>
            <a:tailEnd/>
          </a:ln>
        </p:spPr>
        <p:txBody>
          <a:bodyPr>
            <a:spAutoFit/>
          </a:bodyPr>
          <a:lstStyle/>
          <a:p>
            <a:pPr eaLnBrk="0" hangingPunct="0">
              <a:spcBef>
                <a:spcPct val="50000"/>
              </a:spcBef>
            </a:pPr>
            <a:r>
              <a:rPr lang="en-US">
                <a:solidFill>
                  <a:schemeClr val="bg2"/>
                </a:solidFill>
                <a:latin typeface="Tahoma" pitchFamily="34" charset="0"/>
              </a:rPr>
              <a:t>CERAD/75</a:t>
            </a:r>
          </a:p>
          <a:p>
            <a:pPr eaLnBrk="0" hangingPunct="0">
              <a:spcBef>
                <a:spcPct val="50000"/>
              </a:spcBef>
            </a:pPr>
            <a:r>
              <a:rPr lang="en-US">
                <a:solidFill>
                  <a:schemeClr val="bg2"/>
                </a:solidFill>
                <a:latin typeface="Tahoma" pitchFamily="34" charset="0"/>
              </a:rPr>
              <a:t>TP = 19</a:t>
            </a:r>
          </a:p>
          <a:p>
            <a:pPr eaLnBrk="0" hangingPunct="0">
              <a:spcBef>
                <a:spcPct val="50000"/>
              </a:spcBef>
            </a:pPr>
            <a:r>
              <a:rPr lang="en-US">
                <a:solidFill>
                  <a:schemeClr val="bg2"/>
                </a:solidFill>
                <a:latin typeface="Tahoma" pitchFamily="34" charset="0"/>
              </a:rPr>
              <a:t>FP = 35</a:t>
            </a:r>
          </a:p>
          <a:p>
            <a:pPr eaLnBrk="0" hangingPunct="0">
              <a:spcBef>
                <a:spcPct val="50000"/>
              </a:spcBef>
            </a:pPr>
            <a:r>
              <a:rPr lang="en-US">
                <a:solidFill>
                  <a:schemeClr val="bg2"/>
                </a:solidFill>
                <a:latin typeface="Tahoma" pitchFamily="34" charset="0"/>
              </a:rPr>
              <a:t>FN = 1</a:t>
            </a:r>
          </a:p>
          <a:p>
            <a:pPr eaLnBrk="0" hangingPunct="0">
              <a:spcBef>
                <a:spcPct val="50000"/>
              </a:spcBef>
            </a:pPr>
            <a:endParaRPr lang="en-US">
              <a:solidFill>
                <a:schemeClr val="bg2"/>
              </a:solidFill>
              <a:latin typeface="Tahoma" pitchFamily="34" charset="0"/>
            </a:endParaRPr>
          </a:p>
        </p:txBody>
      </p:sp>
      <p:sp>
        <p:nvSpPr>
          <p:cNvPr id="37896" name="Text Box 9"/>
          <p:cNvSpPr txBox="1">
            <a:spLocks noChangeArrowheads="1"/>
          </p:cNvSpPr>
          <p:nvPr/>
        </p:nvSpPr>
        <p:spPr bwMode="auto">
          <a:xfrm>
            <a:off x="228600" y="2057400"/>
            <a:ext cx="1295400" cy="1604963"/>
          </a:xfrm>
          <a:prstGeom prst="rect">
            <a:avLst/>
          </a:prstGeom>
          <a:noFill/>
          <a:ln w="9525">
            <a:noFill/>
            <a:miter lim="800000"/>
            <a:headEnd/>
            <a:tailEnd/>
          </a:ln>
        </p:spPr>
        <p:txBody>
          <a:bodyPr>
            <a:spAutoFit/>
          </a:bodyPr>
          <a:lstStyle/>
          <a:p>
            <a:pPr eaLnBrk="0" hangingPunct="0">
              <a:spcBef>
                <a:spcPct val="50000"/>
              </a:spcBef>
            </a:pPr>
            <a:r>
              <a:rPr lang="en-US">
                <a:solidFill>
                  <a:schemeClr val="bg2"/>
                </a:solidFill>
                <a:latin typeface="Tahoma" pitchFamily="34" charset="0"/>
              </a:rPr>
              <a:t>MMSE/24</a:t>
            </a:r>
          </a:p>
          <a:p>
            <a:pPr eaLnBrk="0" hangingPunct="0">
              <a:spcBef>
                <a:spcPct val="50000"/>
              </a:spcBef>
            </a:pPr>
            <a:r>
              <a:rPr lang="en-US">
                <a:solidFill>
                  <a:schemeClr val="bg2"/>
                </a:solidFill>
                <a:latin typeface="Tahoma" pitchFamily="34" charset="0"/>
              </a:rPr>
              <a:t>TP = 7</a:t>
            </a:r>
          </a:p>
          <a:p>
            <a:pPr eaLnBrk="0" hangingPunct="0">
              <a:spcBef>
                <a:spcPct val="50000"/>
              </a:spcBef>
            </a:pPr>
            <a:r>
              <a:rPr lang="en-US">
                <a:solidFill>
                  <a:schemeClr val="bg2"/>
                </a:solidFill>
                <a:latin typeface="Tahoma" pitchFamily="34" charset="0"/>
              </a:rPr>
              <a:t>FP = 2</a:t>
            </a:r>
          </a:p>
          <a:p>
            <a:pPr eaLnBrk="0" hangingPunct="0">
              <a:spcBef>
                <a:spcPct val="50000"/>
              </a:spcBef>
            </a:pPr>
            <a:r>
              <a:rPr lang="en-US">
                <a:solidFill>
                  <a:schemeClr val="bg2"/>
                </a:solidFill>
                <a:latin typeface="Tahoma" pitchFamily="34" charset="0"/>
              </a:rPr>
              <a:t>FN = 13</a:t>
            </a:r>
          </a:p>
        </p:txBody>
      </p:sp>
      <p:sp>
        <p:nvSpPr>
          <p:cNvPr id="37897" name="Text Box 10"/>
          <p:cNvSpPr txBox="1">
            <a:spLocks noChangeArrowheads="1"/>
          </p:cNvSpPr>
          <p:nvPr/>
        </p:nvSpPr>
        <p:spPr bwMode="auto">
          <a:xfrm>
            <a:off x="228600" y="3886200"/>
            <a:ext cx="1219200" cy="1604963"/>
          </a:xfrm>
          <a:prstGeom prst="rect">
            <a:avLst/>
          </a:prstGeom>
          <a:noFill/>
          <a:ln w="9525">
            <a:noFill/>
            <a:miter lim="800000"/>
            <a:headEnd/>
            <a:tailEnd/>
          </a:ln>
        </p:spPr>
        <p:txBody>
          <a:bodyPr>
            <a:spAutoFit/>
          </a:bodyPr>
          <a:lstStyle/>
          <a:p>
            <a:pPr eaLnBrk="0" hangingPunct="0">
              <a:spcBef>
                <a:spcPct val="50000"/>
              </a:spcBef>
            </a:pPr>
            <a:r>
              <a:rPr lang="en-US">
                <a:solidFill>
                  <a:schemeClr val="bg2"/>
                </a:solidFill>
                <a:latin typeface="Tahoma" pitchFamily="34" charset="0"/>
              </a:rPr>
              <a:t>MMSE/29</a:t>
            </a:r>
          </a:p>
          <a:p>
            <a:pPr eaLnBrk="0" hangingPunct="0">
              <a:spcBef>
                <a:spcPct val="50000"/>
              </a:spcBef>
            </a:pPr>
            <a:r>
              <a:rPr lang="en-US">
                <a:solidFill>
                  <a:schemeClr val="bg2"/>
                </a:solidFill>
                <a:latin typeface="Tahoma" pitchFamily="34" charset="0"/>
              </a:rPr>
              <a:t>TP = 18</a:t>
            </a:r>
          </a:p>
          <a:p>
            <a:pPr eaLnBrk="0" hangingPunct="0">
              <a:spcBef>
                <a:spcPct val="50000"/>
              </a:spcBef>
            </a:pPr>
            <a:r>
              <a:rPr lang="en-US">
                <a:solidFill>
                  <a:schemeClr val="bg2"/>
                </a:solidFill>
                <a:latin typeface="Tahoma" pitchFamily="34" charset="0"/>
              </a:rPr>
              <a:t>FP  107</a:t>
            </a:r>
          </a:p>
          <a:p>
            <a:pPr eaLnBrk="0" hangingPunct="0">
              <a:spcBef>
                <a:spcPct val="50000"/>
              </a:spcBef>
            </a:pPr>
            <a:r>
              <a:rPr lang="en-US">
                <a:solidFill>
                  <a:schemeClr val="bg2"/>
                </a:solidFill>
                <a:latin typeface="Tahoma" pitchFamily="34" charset="0"/>
              </a:rPr>
              <a:t>FN = 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rrowheads="1"/>
          </p:cNvSpPr>
          <p:nvPr>
            <p:ph type="title"/>
          </p:nvPr>
        </p:nvSpPr>
        <p:spPr>
          <a:xfrm>
            <a:off x="457200" y="274638"/>
            <a:ext cx="8229600" cy="639762"/>
          </a:xfrm>
        </p:spPr>
        <p:txBody>
          <a:bodyPr/>
          <a:lstStyle/>
          <a:p>
            <a:r>
              <a:rPr lang="en-US" sz="3200" smtClean="0">
                <a:solidFill>
                  <a:schemeClr val="hlink"/>
                </a:solidFill>
                <a:effectLst/>
                <a:latin typeface="Tahoma" pitchFamily="34" charset="0"/>
              </a:rPr>
              <a:t>Percent concordance for AD from baseline assessment</a:t>
            </a:r>
          </a:p>
        </p:txBody>
      </p:sp>
      <p:graphicFrame>
        <p:nvGraphicFramePr>
          <p:cNvPr id="89091" name="Group 3"/>
          <p:cNvGraphicFramePr>
            <a:graphicFrameLocks noGrp="1"/>
          </p:cNvGraphicFramePr>
          <p:nvPr/>
        </p:nvGraphicFramePr>
        <p:xfrm>
          <a:off x="381000" y="1600200"/>
          <a:ext cx="8458200" cy="4137025"/>
        </p:xfrm>
        <a:graphic>
          <a:graphicData uri="http://schemas.openxmlformats.org/drawingml/2006/table">
            <a:tbl>
              <a:tblPr/>
              <a:tblGrid>
                <a:gridCol w="4419600"/>
                <a:gridCol w="4038600"/>
              </a:tblGrid>
              <a:tr h="642938">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Percent concordant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CERAD Delay**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82.8</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CERAD**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88.9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MMSE**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66.0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163">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CERAD** + MMSE </a:t>
                      </a:r>
                      <a:r>
                        <a:rPr kumimoji="0" lang="en-US" sz="2800" b="0" i="0" u="none" strike="noStrike" cap="none" normalizeH="0" baseline="30000" smtClean="0">
                          <a:ln>
                            <a:noFill/>
                          </a:ln>
                          <a:solidFill>
                            <a:schemeClr val="tx1"/>
                          </a:solidFill>
                          <a:effectLst/>
                          <a:latin typeface="Tahoma" pitchFamily="34" charset="0"/>
                          <a:cs typeface="Arial" charset="0"/>
                        </a:rPr>
                        <a:t>(ns)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latin typeface="Tahoma" pitchFamily="34" charset="0"/>
                          <a:cs typeface="Arial" charset="0"/>
                        </a:rPr>
                        <a:t>88.8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8934" name="Text Box 23"/>
          <p:cNvSpPr txBox="1">
            <a:spLocks noChangeArrowheads="1"/>
          </p:cNvSpPr>
          <p:nvPr/>
        </p:nvSpPr>
        <p:spPr bwMode="auto">
          <a:xfrm>
            <a:off x="457200" y="6172200"/>
            <a:ext cx="8077200" cy="366713"/>
          </a:xfrm>
          <a:prstGeom prst="rect">
            <a:avLst/>
          </a:prstGeom>
          <a:noFill/>
          <a:ln w="9525">
            <a:noFill/>
            <a:miter lim="800000"/>
            <a:headEnd/>
            <a:tailEnd/>
          </a:ln>
        </p:spPr>
        <p:txBody>
          <a:bodyPr>
            <a:spAutoFit/>
          </a:bodyPr>
          <a:lstStyle/>
          <a:p>
            <a:pPr eaLnBrk="0" hangingPunct="0">
              <a:spcBef>
                <a:spcPct val="50000"/>
              </a:spcBef>
            </a:pPr>
            <a:r>
              <a:rPr lang="en-US">
                <a:solidFill>
                  <a:srgbClr val="66FF33"/>
                </a:solidFill>
                <a:latin typeface="Tahoma" pitchFamily="34" charset="0"/>
              </a:rPr>
              <a:t>*p &lt;0.05		**p &lt;0.01	ns = non-significant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noFill/>
        </p:spPr>
        <p:txBody>
          <a:bodyPr/>
          <a:lstStyle/>
          <a:p>
            <a:pPr eaLnBrk="1" hangingPunct="1"/>
            <a:r>
              <a:rPr lang="en-US" sz="3600" smtClean="0">
                <a:solidFill>
                  <a:schemeClr val="hlink"/>
                </a:solidFill>
                <a:effectLst/>
                <a:latin typeface="Arial" charset="0"/>
              </a:rPr>
              <a:t>Comparison of NCODE groups to Chandler MCI &amp; AD groups</a:t>
            </a:r>
          </a:p>
        </p:txBody>
      </p:sp>
      <p:sp>
        <p:nvSpPr>
          <p:cNvPr id="5" name="TextBox 4"/>
          <p:cNvSpPr txBox="1"/>
          <p:nvPr/>
        </p:nvSpPr>
        <p:spPr>
          <a:xfrm>
            <a:off x="304800" y="6211888"/>
            <a:ext cx="7772400" cy="646112"/>
          </a:xfrm>
          <a:prstGeom prst="rect">
            <a:avLst/>
          </a:prstGeom>
          <a:noFill/>
        </p:spPr>
        <p:txBody>
          <a:bodyPr>
            <a:spAutoFit/>
          </a:bodyPr>
          <a:lstStyle/>
          <a:p>
            <a:pPr>
              <a:defRPr/>
            </a:pPr>
            <a:r>
              <a:rPr lang="en-US" b="1" dirty="0">
                <a:solidFill>
                  <a:srgbClr val="FFCC00"/>
                </a:solidFill>
                <a:effectLst>
                  <a:outerShdw blurRad="38100" dist="38100" dir="2700000" algn="tl">
                    <a:srgbClr val="000000">
                      <a:alpha val="43137"/>
                    </a:srgbClr>
                  </a:outerShdw>
                </a:effectLst>
                <a:latin typeface="Tahoma" pitchFamily="34" charset="0"/>
                <a:cs typeface="+mn-cs"/>
              </a:rPr>
              <a:t>Note: </a:t>
            </a:r>
            <a:r>
              <a:rPr lang="en-US" dirty="0">
                <a:solidFill>
                  <a:srgbClr val="FFCC00"/>
                </a:solidFill>
                <a:effectLst>
                  <a:outerShdw blurRad="38100" dist="38100" dir="2700000" algn="tl">
                    <a:srgbClr val="000000">
                      <a:alpha val="43137"/>
                    </a:srgbClr>
                  </a:outerShdw>
                </a:effectLst>
                <a:latin typeface="Tahoma" pitchFamily="34" charset="0"/>
                <a:cs typeface="+mn-cs"/>
              </a:rPr>
              <a:t>NCODE “non-convert” are depressed at time of testing; demographics are comparable between samples</a:t>
            </a:r>
            <a:endParaRPr lang="en-US" b="1" dirty="0">
              <a:solidFill>
                <a:srgbClr val="FFCC00"/>
              </a:solidFill>
              <a:effectLst>
                <a:outerShdw blurRad="38100" dist="38100" dir="2700000" algn="tl">
                  <a:srgbClr val="000000">
                    <a:alpha val="43137"/>
                  </a:srgbClr>
                </a:outerShdw>
              </a:effectLst>
              <a:latin typeface="Tahoma" pitchFamily="34" charset="0"/>
              <a:cs typeface="+mn-cs"/>
            </a:endParaRPr>
          </a:p>
        </p:txBody>
      </p:sp>
      <p:sp>
        <p:nvSpPr>
          <p:cNvPr id="6" name="Content Placeholder 5"/>
          <p:cNvSpPr>
            <a:spLocks noGrp="1"/>
          </p:cNvSpPr>
          <p:nvPr>
            <p:ph idx="4294967295"/>
          </p:nvPr>
        </p:nvSpPr>
        <p:spPr/>
        <p:txBody>
          <a:bodyPr/>
          <a:lstStyle/>
          <a:p>
            <a:pPr eaLnBrk="1" hangingPunct="1">
              <a:defRPr/>
            </a:pPr>
            <a:endParaRPr lang="en-US"/>
          </a:p>
        </p:txBody>
      </p:sp>
      <p:graphicFrame>
        <p:nvGraphicFramePr>
          <p:cNvPr id="7" name="Chart 6"/>
          <p:cNvGraphicFramePr/>
          <p:nvPr/>
        </p:nvGraphicFramePr>
        <p:xfrm>
          <a:off x="838200" y="1676400"/>
          <a:ext cx="75438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3"/>
          <p:cNvSpPr>
            <a:spLocks noGrp="1"/>
          </p:cNvSpPr>
          <p:nvPr>
            <p:ph type="title" idx="4294967295"/>
          </p:nvPr>
        </p:nvSpPr>
        <p:spPr>
          <a:noFill/>
        </p:spPr>
        <p:txBody>
          <a:bodyPr/>
          <a:lstStyle/>
          <a:p>
            <a:pPr eaLnBrk="1" hangingPunct="1"/>
            <a:r>
              <a:rPr lang="en-US" sz="3600" smtClean="0">
                <a:solidFill>
                  <a:schemeClr val="hlink"/>
                </a:solidFill>
                <a:effectLst/>
                <a:latin typeface="Arial" charset="0"/>
              </a:rPr>
              <a:t>Discriminant function analysis predicting dementia from baseline neuropsych</a:t>
            </a:r>
          </a:p>
        </p:txBody>
      </p:sp>
      <p:graphicFrame>
        <p:nvGraphicFramePr>
          <p:cNvPr id="39017" name="Group 105"/>
          <p:cNvGraphicFramePr>
            <a:graphicFrameLocks noGrp="1"/>
          </p:cNvGraphicFramePr>
          <p:nvPr>
            <p:ph idx="4294967295"/>
          </p:nvPr>
        </p:nvGraphicFramePr>
        <p:xfrm>
          <a:off x="457200" y="1676400"/>
          <a:ext cx="8229600" cy="4537075"/>
        </p:xfrm>
        <a:graphic>
          <a:graphicData uri="http://schemas.openxmlformats.org/drawingml/2006/table">
            <a:tbl>
              <a:tblPr/>
              <a:tblGrid>
                <a:gridCol w="1905000"/>
                <a:gridCol w="838200"/>
                <a:gridCol w="1371600"/>
                <a:gridCol w="1371600"/>
                <a:gridCol w="1371600"/>
                <a:gridCol w="1371600"/>
              </a:tblGrid>
              <a:tr h="274638">
                <a:tc gridSpan="3">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1"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Dementia:  Best Subset Model</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Parameter</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DF</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Estimate</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SE</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Chi-Square</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Pr &gt; ChiSq</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INTERCEPT</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-17.19</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4.75</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13.08</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0.0003</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AGE</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0.15</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0.05</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9.72</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0.0018</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52425">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FEMALE</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-0.20</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0.65</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0.10</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0.7557</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EDUCATION</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0.29</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0.11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6.86</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0.0088</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MADRS</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0.02</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0.03</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0.38</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0.5357</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CERAD </a:t>
                      </a:r>
                    </a:p>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DELAYED RECALL</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-0.50</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0.16</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9.52</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0.0020</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352425">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TRALB (SEC)</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0.02</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0.01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16.45</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&lt;.0001</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Model Fit:</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50838">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3">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Max-rescaled R-Square = 0.6347</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3500">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3">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r>
                        <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rPr>
                        <a:t>Concordance Index c = 0.927</a:t>
                      </a: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
                          <a:schemeClr val="hlink"/>
                        </a:buClr>
                        <a:buSzPct val="70000"/>
                        <a:buFontTx/>
                        <a:buNone/>
                        <a:tabLst/>
                      </a:pPr>
                      <a:endParaRPr kumimoji="0" lang="en-US" sz="1600" b="0" i="0" u="none" strike="noStrike" cap="none" normalizeH="0" baseline="0" smtClean="0">
                        <a:ln>
                          <a:noFill/>
                        </a:ln>
                        <a:solidFill>
                          <a:srgbClr val="000000"/>
                        </a:solidFill>
                        <a:effectLst>
                          <a:outerShdw blurRad="38100" dist="38100" dir="2700000" algn="tl">
                            <a:srgbClr val="FFFFFF"/>
                          </a:outerShdw>
                        </a:effectLst>
                        <a:latin typeface="Arial" charset="0"/>
                        <a:cs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41055" name="Text Box 106"/>
          <p:cNvSpPr txBox="1">
            <a:spLocks noChangeArrowheads="1"/>
          </p:cNvSpPr>
          <p:nvPr/>
        </p:nvSpPr>
        <p:spPr bwMode="auto">
          <a:xfrm>
            <a:off x="4953000" y="6324600"/>
            <a:ext cx="3765550" cy="366713"/>
          </a:xfrm>
          <a:prstGeom prst="rect">
            <a:avLst/>
          </a:prstGeom>
          <a:noFill/>
          <a:ln w="9525">
            <a:noFill/>
            <a:miter lim="800000"/>
            <a:headEnd/>
            <a:tailEnd/>
          </a:ln>
        </p:spPr>
        <p:txBody>
          <a:bodyPr wrap="none">
            <a:spAutoFit/>
          </a:bodyPr>
          <a:lstStyle/>
          <a:p>
            <a:r>
              <a:rPr lang="en-US">
                <a:solidFill>
                  <a:srgbClr val="66FF33"/>
                </a:solidFill>
                <a:latin typeface="Arial" charset="0"/>
              </a:rPr>
              <a:t>Potter et al., Am J Ger Psych. 2011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Structural brain changes and depression</a:t>
            </a:r>
          </a:p>
        </p:txBody>
      </p:sp>
      <p:sp>
        <p:nvSpPr>
          <p:cNvPr id="41986" name="Rectangle 9"/>
          <p:cNvSpPr>
            <a:spLocks noGrp="1" noChangeArrowheads="1"/>
          </p:cNvSpPr>
          <p:nvPr>
            <p:ph type="subTitle" idx="4294967295"/>
          </p:nvPr>
        </p:nvSpPr>
        <p:spPr>
          <a:xfrm>
            <a:off x="1371600" y="3886200"/>
            <a:ext cx="6400800" cy="1752600"/>
          </a:xfrm>
          <a:noFill/>
        </p:spPr>
        <p:txBody>
          <a:bodyPr/>
          <a:lstStyle/>
          <a:p>
            <a:pPr marL="0" indent="0" algn="ctr">
              <a:buFont typeface="Wingdings" pitchFamily="2" charset="2"/>
              <a:buNone/>
            </a:pPr>
            <a:endParaRPr lang="en-US" smtClean="0">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idx="4294967295"/>
          </p:nvPr>
        </p:nvSpPr>
        <p:spPr>
          <a:noFill/>
        </p:spPr>
        <p:txBody>
          <a:bodyPr/>
          <a:lstStyle/>
          <a:p>
            <a:pPr eaLnBrk="1" hangingPunct="1"/>
            <a:r>
              <a:rPr lang="en-US" smtClean="0">
                <a:solidFill>
                  <a:schemeClr val="hlink"/>
                </a:solidFill>
                <a:effectLst/>
                <a:latin typeface="Arial" charset="0"/>
              </a:rPr>
              <a:t>Brain structure measures</a:t>
            </a:r>
          </a:p>
        </p:txBody>
      </p:sp>
      <p:sp>
        <p:nvSpPr>
          <p:cNvPr id="43010" name="Rectangle 3"/>
          <p:cNvSpPr>
            <a:spLocks noGrp="1"/>
          </p:cNvSpPr>
          <p:nvPr>
            <p:ph type="body" idx="4294967295"/>
          </p:nvPr>
        </p:nvSpPr>
        <p:spPr>
          <a:xfrm>
            <a:off x="457200" y="1371600"/>
            <a:ext cx="8229600" cy="5105400"/>
          </a:xfrm>
          <a:noFill/>
        </p:spPr>
        <p:txBody>
          <a:bodyPr/>
          <a:lstStyle/>
          <a:p>
            <a:pPr eaLnBrk="1" hangingPunct="1"/>
            <a:r>
              <a:rPr lang="en-US" sz="2800" smtClean="0">
                <a:effectLst/>
                <a:latin typeface="Arial" charset="0"/>
              </a:rPr>
              <a:t>Brain MRI 1.5 T, later switch to 3.0 T</a:t>
            </a:r>
          </a:p>
          <a:p>
            <a:pPr eaLnBrk="1" hangingPunct="1"/>
            <a:endParaRPr lang="en-US" sz="2800" smtClean="0">
              <a:effectLst/>
              <a:latin typeface="Arial" charset="0"/>
            </a:endParaRPr>
          </a:p>
          <a:p>
            <a:pPr eaLnBrk="1" hangingPunct="1"/>
            <a:r>
              <a:rPr lang="en-US" sz="2800" smtClean="0">
                <a:effectLst/>
                <a:latin typeface="Arial" charset="0"/>
              </a:rPr>
              <a:t>Variables include:</a:t>
            </a:r>
          </a:p>
          <a:p>
            <a:pPr lvl="1" eaLnBrk="1" hangingPunct="1"/>
            <a:r>
              <a:rPr lang="en-US" sz="2400" smtClean="0">
                <a:effectLst/>
                <a:latin typeface="Arial" charset="0"/>
              </a:rPr>
              <a:t>White matter lesion volume (1.5 T)</a:t>
            </a:r>
          </a:p>
          <a:p>
            <a:pPr lvl="1" eaLnBrk="1" hangingPunct="1"/>
            <a:r>
              <a:rPr lang="en-US" sz="2400" smtClean="0">
                <a:effectLst/>
                <a:latin typeface="Arial" charset="0"/>
              </a:rPr>
              <a:t>Whole brain lesion volume (3 T)</a:t>
            </a:r>
          </a:p>
          <a:p>
            <a:pPr lvl="1" eaLnBrk="1" hangingPunct="1"/>
            <a:r>
              <a:rPr lang="en-US" sz="2400" smtClean="0">
                <a:effectLst/>
                <a:latin typeface="Arial" charset="0"/>
              </a:rPr>
              <a:t>Total brain volume (1.5 T, 3 T)</a:t>
            </a:r>
          </a:p>
          <a:p>
            <a:pPr lvl="1" eaLnBrk="1" hangingPunct="1"/>
            <a:r>
              <a:rPr lang="en-US" sz="2400" smtClean="0">
                <a:effectLst/>
                <a:latin typeface="Arial" charset="0"/>
              </a:rPr>
              <a:t>L and R hippocampal volume (1.5 T, 3 T)</a:t>
            </a:r>
          </a:p>
          <a:p>
            <a:pPr lvl="1" eaLnBrk="1" hangingPunct="1"/>
            <a:r>
              <a:rPr lang="en-US" sz="2400" smtClean="0">
                <a:effectLst/>
                <a:latin typeface="Arial" charset="0"/>
              </a:rPr>
              <a:t>Visual ratings of lesion severity/confluence (Coffey/Fazekas)</a:t>
            </a:r>
          </a:p>
          <a:p>
            <a:pPr lvl="2" eaLnBrk="1" hangingPunct="1"/>
            <a:r>
              <a:rPr lang="en-US" smtClean="0">
                <a:effectLst/>
                <a:latin typeface="Arial" charset="0"/>
              </a:rPr>
              <a:t>deep white matter, periventricular, subcortical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Hippocampus, depression, &amp; cognitive decline</a:t>
            </a:r>
          </a:p>
        </p:txBody>
      </p:sp>
      <p:sp>
        <p:nvSpPr>
          <p:cNvPr id="41986" name="Rectangle 3"/>
          <p:cNvSpPr>
            <a:spLocks noGrp="1"/>
          </p:cNvSpPr>
          <p:nvPr>
            <p:ph type="body" idx="4294967295"/>
          </p:nvPr>
        </p:nvSpPr>
        <p:spPr>
          <a:xfrm>
            <a:off x="457200" y="1752600"/>
            <a:ext cx="8229600" cy="4953000"/>
          </a:xfrm>
        </p:spPr>
        <p:txBody>
          <a:bodyPr/>
          <a:lstStyle/>
          <a:p>
            <a:pPr eaLnBrk="1" hangingPunct="1">
              <a:defRPr/>
            </a:pPr>
            <a:r>
              <a:rPr lang="en-US" sz="2800" smtClean="0">
                <a:latin typeface="Arial" charset="0"/>
              </a:rPr>
              <a:t>Depressed individuals have smaller hippocampus that non-depressed individuals </a:t>
            </a:r>
            <a:r>
              <a:rPr lang="en-US" sz="2000" smtClean="0">
                <a:latin typeface="Arial" charset="0"/>
              </a:rPr>
              <a:t>(Steffens 2000, Biol Psych) </a:t>
            </a:r>
          </a:p>
          <a:p>
            <a:pPr eaLnBrk="1" hangingPunct="1">
              <a:defRPr/>
            </a:pPr>
            <a:endParaRPr lang="en-US" sz="2000" smtClean="0">
              <a:latin typeface="Arial" charset="0"/>
            </a:endParaRPr>
          </a:p>
          <a:p>
            <a:pPr eaLnBrk="1" hangingPunct="1">
              <a:defRPr/>
            </a:pPr>
            <a:r>
              <a:rPr lang="en-US" sz="2800" smtClean="0">
                <a:latin typeface="Arial" charset="0"/>
              </a:rPr>
              <a:t>Volume loss in hippocampus over 2 yrs associated with subsequent decline on MMSE </a:t>
            </a:r>
            <a:r>
              <a:rPr lang="en-US" sz="2000" smtClean="0">
                <a:latin typeface="Arial" charset="0"/>
              </a:rPr>
              <a:t>(Steffens, 2011, Am J Geriatric Psych)</a:t>
            </a:r>
          </a:p>
          <a:p>
            <a:pPr eaLnBrk="1" hangingPunct="1">
              <a:defRPr/>
            </a:pPr>
            <a:endParaRPr lang="en-US" sz="2000" smtClean="0">
              <a:latin typeface="Arial" charset="0"/>
            </a:endParaRPr>
          </a:p>
          <a:p>
            <a:pPr eaLnBrk="1" hangingPunct="1">
              <a:defRPr/>
            </a:pPr>
            <a:r>
              <a:rPr lang="en-US" sz="2800" smtClean="0">
                <a:latin typeface="Arial" charset="0"/>
              </a:rPr>
              <a:t>Age, baseline MMSE, </a:t>
            </a:r>
            <a:r>
              <a:rPr lang="en-US" sz="2800" b="1" smtClean="0">
                <a:latin typeface="Arial" charset="0"/>
              </a:rPr>
              <a:t>total cerebral volume</a:t>
            </a:r>
            <a:r>
              <a:rPr lang="en-US" sz="2800" smtClean="0">
                <a:latin typeface="Arial" charset="0"/>
              </a:rPr>
              <a:t>, and smaller </a:t>
            </a:r>
            <a:r>
              <a:rPr lang="en-US" sz="2800" b="1" smtClean="0">
                <a:latin typeface="Arial" charset="0"/>
              </a:rPr>
              <a:t>left hippocampal volume</a:t>
            </a:r>
            <a:r>
              <a:rPr lang="en-US" sz="2800" smtClean="0">
                <a:latin typeface="Arial" charset="0"/>
              </a:rPr>
              <a:t> were associated with incident dementia </a:t>
            </a:r>
            <a:r>
              <a:rPr lang="en-US" sz="2000" smtClean="0">
                <a:latin typeface="Arial" charset="0"/>
              </a:rPr>
              <a:t>(Steffens 2002, Am J Geriatric Psych)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idx="4294967295"/>
          </p:nvPr>
        </p:nvSpPr>
        <p:spPr>
          <a:noFill/>
        </p:spPr>
        <p:txBody>
          <a:bodyPr/>
          <a:lstStyle/>
          <a:p>
            <a:r>
              <a:rPr lang="en-US" sz="4000" smtClean="0">
                <a:solidFill>
                  <a:schemeClr val="hlink"/>
                </a:solidFill>
                <a:effectLst/>
                <a:latin typeface="Arial" charset="0"/>
              </a:rPr>
              <a:t>White matter lesions and cognition</a:t>
            </a:r>
          </a:p>
        </p:txBody>
      </p:sp>
      <p:sp>
        <p:nvSpPr>
          <p:cNvPr id="45058" name="Rectangle 3"/>
          <p:cNvSpPr>
            <a:spLocks noGrp="1"/>
          </p:cNvSpPr>
          <p:nvPr>
            <p:ph type="body" idx="4294967295"/>
          </p:nvPr>
        </p:nvSpPr>
        <p:spPr>
          <a:xfrm>
            <a:off x="457200" y="1600200"/>
            <a:ext cx="8229600" cy="4724400"/>
          </a:xfrm>
          <a:noFill/>
        </p:spPr>
        <p:txBody>
          <a:bodyPr/>
          <a:lstStyle/>
          <a:p>
            <a:r>
              <a:rPr lang="en-US" sz="2800" smtClean="0">
                <a:effectLst/>
                <a:latin typeface="Arial" charset="0"/>
              </a:rPr>
              <a:t>White matter lesions are associated with cognitive deficits, which are greater in depression </a:t>
            </a:r>
            <a:r>
              <a:rPr lang="en-US" sz="2000" smtClean="0">
                <a:effectLst/>
                <a:latin typeface="Arial" charset="0"/>
              </a:rPr>
              <a:t>(Kramer-Ginsberg, Am J Psychiatry. 1999 Mar;156:438-44). </a:t>
            </a:r>
          </a:p>
          <a:p>
            <a:endParaRPr lang="en-US" sz="2000" smtClean="0">
              <a:effectLst/>
              <a:latin typeface="Arial" charset="0"/>
            </a:endParaRPr>
          </a:p>
          <a:p>
            <a:r>
              <a:rPr lang="en-US" sz="2800" smtClean="0">
                <a:effectLst/>
                <a:latin typeface="Arial" charset="0"/>
              </a:rPr>
              <a:t>Group comparisons revealed that vascular depression associated with worse performance on most neuropsychological measures, but also with greater age, higher cardiac illness burden, and higher endorsement of apathy and concentration problems </a:t>
            </a:r>
            <a:r>
              <a:rPr lang="en-US" sz="2000" smtClean="0">
                <a:effectLst/>
                <a:latin typeface="Arial" charset="0"/>
              </a:rPr>
              <a:t>(Potter 2009, Int J Ger Psych)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a:xfrm>
            <a:off x="609600" y="307975"/>
            <a:ext cx="8001000" cy="1216025"/>
          </a:xfrm>
          <a:noFill/>
        </p:spPr>
        <p:txBody>
          <a:bodyPr/>
          <a:lstStyle/>
          <a:p>
            <a:pPr eaLnBrk="1" hangingPunct="1"/>
            <a:r>
              <a:rPr lang="en-US" sz="4500" smtClean="0">
                <a:solidFill>
                  <a:schemeClr val="hlink"/>
                </a:solidFill>
                <a:effectLst/>
                <a:latin typeface="Tahoma" pitchFamily="34" charset="0"/>
              </a:rPr>
              <a:t>History of NCODE</a:t>
            </a:r>
          </a:p>
        </p:txBody>
      </p:sp>
      <p:sp>
        <p:nvSpPr>
          <p:cNvPr id="15362" name="Content Placeholder 2"/>
          <p:cNvSpPr>
            <a:spLocks noGrp="1"/>
          </p:cNvSpPr>
          <p:nvPr>
            <p:ph idx="4294967295"/>
          </p:nvPr>
        </p:nvSpPr>
        <p:spPr/>
        <p:txBody>
          <a:bodyPr/>
          <a:lstStyle/>
          <a:p>
            <a:pPr eaLnBrk="1" hangingPunct="1">
              <a:defRPr/>
            </a:pPr>
            <a:r>
              <a:rPr lang="en-US" sz="2600">
                <a:latin typeface="Arial" charset="0"/>
              </a:rPr>
              <a:t>R01 MH54846 awarded in 1995 to focus on biopsychosocial predictors of long-term geriatric depression course</a:t>
            </a:r>
          </a:p>
          <a:p>
            <a:pPr lvl="1" eaLnBrk="1" hangingPunct="1">
              <a:defRPr/>
            </a:pPr>
            <a:r>
              <a:rPr lang="en-US" sz="2600">
                <a:latin typeface="Arial" charset="0"/>
              </a:rPr>
              <a:t>D. Steffens assumes PI role in 1998; cognitive battery included</a:t>
            </a:r>
          </a:p>
          <a:p>
            <a:pPr eaLnBrk="1" hangingPunct="1">
              <a:defRPr/>
            </a:pPr>
            <a:r>
              <a:rPr lang="en-US" sz="2600">
                <a:latin typeface="Arial" charset="0"/>
              </a:rPr>
              <a:t>Project named NCODE, refunded in </a:t>
            </a:r>
          </a:p>
          <a:p>
            <a:pPr lvl="1" eaLnBrk="1" hangingPunct="1">
              <a:defRPr/>
            </a:pPr>
            <a:r>
              <a:rPr lang="en-US" sz="2600">
                <a:latin typeface="Arial" charset="0"/>
              </a:rPr>
              <a:t>2001 – focus on long-term cognitive outcomes</a:t>
            </a:r>
          </a:p>
          <a:p>
            <a:pPr lvl="1" eaLnBrk="1" hangingPunct="1">
              <a:defRPr/>
            </a:pPr>
            <a:r>
              <a:rPr lang="en-US" sz="2600">
                <a:latin typeface="Arial" charset="0"/>
              </a:rPr>
              <a:t>2006 – inclusion of autopsy component</a:t>
            </a:r>
          </a:p>
          <a:p>
            <a:pPr lvl="1" eaLnBrk="1" hangingPunct="1">
              <a:defRPr/>
            </a:pPr>
            <a:r>
              <a:rPr lang="en-US" sz="2600">
                <a:latin typeface="Arial" charset="0"/>
              </a:rPr>
              <a:t>2011 – emphasis on neuroimaging</a:t>
            </a:r>
            <a:r>
              <a:rPr lang="en-US">
                <a:latin typeface="Arial" charset="0"/>
              </a:rPr>
              <a:t> </a:t>
            </a:r>
          </a:p>
          <a:p>
            <a:pPr lvl="1" eaLnBrk="1" hangingPunct="1">
              <a:buFont typeface="Wingdings" pitchFamily="2" charset="2"/>
              <a:buNone/>
              <a:defRPr/>
            </a:pPr>
            <a:endParaRPr lang="en-US">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idx="4294967295"/>
          </p:nvPr>
        </p:nvSpPr>
        <p:spPr>
          <a:xfrm>
            <a:off x="457200" y="274638"/>
            <a:ext cx="8229600" cy="944562"/>
          </a:xfrm>
          <a:noFill/>
        </p:spPr>
        <p:txBody>
          <a:bodyPr anchor="b"/>
          <a:lstStyle/>
          <a:p>
            <a:pPr eaLnBrk="1" hangingPunct="1"/>
            <a:r>
              <a:rPr lang="en-US" sz="4000" smtClean="0">
                <a:solidFill>
                  <a:schemeClr val="hlink"/>
                </a:solidFill>
                <a:effectLst/>
                <a:latin typeface="Arial" charset="0"/>
              </a:rPr>
              <a:t>Vascular depression hypothesis</a:t>
            </a:r>
          </a:p>
        </p:txBody>
      </p:sp>
      <p:sp>
        <p:nvSpPr>
          <p:cNvPr id="38914" name="Rectangle 3"/>
          <p:cNvSpPr>
            <a:spLocks noGrp="1" noChangeArrowheads="1"/>
          </p:cNvSpPr>
          <p:nvPr>
            <p:ph type="body" idx="4294967295"/>
          </p:nvPr>
        </p:nvSpPr>
        <p:spPr>
          <a:xfrm>
            <a:off x="457200" y="1719263"/>
            <a:ext cx="8382000" cy="4833937"/>
          </a:xfrm>
        </p:spPr>
        <p:txBody>
          <a:bodyPr/>
          <a:lstStyle/>
          <a:p>
            <a:pPr eaLnBrk="1" hangingPunct="1">
              <a:defRPr/>
            </a:pPr>
            <a:r>
              <a:rPr lang="en-US" smtClean="0">
                <a:latin typeface="Arial" charset="0"/>
              </a:rPr>
              <a:t>Cerebrovascular pathology impairs mood-related circuits, leading to depression</a:t>
            </a:r>
          </a:p>
          <a:p>
            <a:pPr lvl="1" eaLnBrk="1" hangingPunct="1">
              <a:defRPr/>
            </a:pPr>
            <a:r>
              <a:rPr lang="en-US" smtClean="0">
                <a:latin typeface="Arial" charset="0"/>
              </a:rPr>
              <a:t>Seventy-five (54%) of the subjects met neuroimaging criteria for subcortical ischemic vascular depression (SIVD). </a:t>
            </a:r>
          </a:p>
          <a:p>
            <a:pPr lvl="1" eaLnBrk="1" hangingPunct="1">
              <a:defRPr/>
            </a:pPr>
            <a:r>
              <a:rPr lang="en-US" smtClean="0">
                <a:latin typeface="Arial" charset="0"/>
              </a:rPr>
              <a:t>Age has strongest association with SIVD</a:t>
            </a:r>
          </a:p>
          <a:p>
            <a:pPr lvl="1" eaLnBrk="1" hangingPunct="1">
              <a:defRPr/>
            </a:pPr>
            <a:r>
              <a:rPr lang="en-US" smtClean="0">
                <a:latin typeface="Arial" charset="0"/>
              </a:rPr>
              <a:t>History of hypertension was positively associated, family history of depression was negatively associated with SIVD</a:t>
            </a:r>
          </a:p>
          <a:p>
            <a:pPr eaLnBrk="1" hangingPunct="1">
              <a:buFont typeface="Wingdings" pitchFamily="2" charset="2"/>
              <a:buNone/>
              <a:defRPr/>
            </a:pPr>
            <a:endParaRPr lang="en-US" sz="2200" smtClean="0">
              <a:latin typeface="Arial" charset="0"/>
            </a:endParaRPr>
          </a:p>
          <a:p>
            <a:pPr algn="r" eaLnBrk="1" hangingPunct="1">
              <a:buFont typeface="Wingdings" pitchFamily="2" charset="2"/>
              <a:buNone/>
              <a:defRPr/>
            </a:pPr>
            <a:r>
              <a:rPr lang="en-US" sz="2000" smtClean="0">
                <a:solidFill>
                  <a:srgbClr val="66FF33"/>
                </a:solidFill>
                <a:latin typeface="Arial" charset="0"/>
              </a:rPr>
              <a:t>Krishnan et al.  Biol Psychiatry 2004;55(4):390-7.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lstStyle/>
          <a:p>
            <a:pPr eaLnBrk="1" hangingPunct="1">
              <a:defRPr/>
            </a:pPr>
            <a:r>
              <a:rPr lang="en-US"/>
              <a:t> </a:t>
            </a:r>
          </a:p>
        </p:txBody>
      </p:sp>
      <p:sp>
        <p:nvSpPr>
          <p:cNvPr id="43010" name="Rectangle 3"/>
          <p:cNvSpPr>
            <a:spLocks noGrp="1" noChangeArrowheads="1"/>
          </p:cNvSpPr>
          <p:nvPr>
            <p:ph type="body" idx="4294967295"/>
          </p:nvPr>
        </p:nvSpPr>
        <p:spPr/>
        <p:txBody>
          <a:bodyPr/>
          <a:lstStyle/>
          <a:p>
            <a:pPr eaLnBrk="1" hangingPunct="1">
              <a:buFont typeface="Wingdings" pitchFamily="2" charset="2"/>
              <a:buNone/>
              <a:defRPr/>
            </a:pPr>
            <a:r>
              <a:rPr lang="en-US"/>
              <a:t> </a:t>
            </a:r>
          </a:p>
        </p:txBody>
      </p:sp>
      <p:sp>
        <p:nvSpPr>
          <p:cNvPr id="47107" name="Rectangle 4"/>
          <p:cNvSpPr>
            <a:spLocks noChangeArrowheads="1"/>
          </p:cNvSpPr>
          <p:nvPr/>
        </p:nvSpPr>
        <p:spPr bwMode="auto">
          <a:xfrm>
            <a:off x="457200" y="0"/>
            <a:ext cx="7543800" cy="1295400"/>
          </a:xfrm>
          <a:prstGeom prst="rect">
            <a:avLst/>
          </a:prstGeom>
          <a:noFill/>
          <a:ln w="9525">
            <a:noFill/>
            <a:miter lim="800000"/>
            <a:headEnd/>
            <a:tailEnd/>
          </a:ln>
        </p:spPr>
        <p:txBody>
          <a:bodyPr anchor="b"/>
          <a:lstStyle/>
          <a:p>
            <a:r>
              <a:rPr lang="en-US" sz="2400" b="1">
                <a:solidFill>
                  <a:schemeClr val="tx2"/>
                </a:solidFill>
                <a:latin typeface="Calibri" pitchFamily="34" charset="0"/>
              </a:rPr>
              <a:t>NCODE study: two-year change in white-matter lesion volumes and incident dementia among 161 depressed patients with two MRIs</a:t>
            </a:r>
          </a:p>
        </p:txBody>
      </p:sp>
      <p:sp>
        <p:nvSpPr>
          <p:cNvPr id="47108" name="Rectangle 5"/>
          <p:cNvSpPr>
            <a:spLocks noChangeArrowheads="1"/>
          </p:cNvSpPr>
          <p:nvPr/>
        </p:nvSpPr>
        <p:spPr bwMode="auto">
          <a:xfrm>
            <a:off x="457200" y="1447800"/>
            <a:ext cx="8382000" cy="5410200"/>
          </a:xfrm>
          <a:prstGeom prst="rect">
            <a:avLst/>
          </a:prstGeom>
          <a:noFill/>
          <a:ln w="9525">
            <a:noFill/>
            <a:miter lim="800000"/>
            <a:headEnd/>
            <a:tailEnd/>
          </a:ln>
        </p:spPr>
        <p:txBody>
          <a:bodyPr/>
          <a:lstStyle/>
          <a:p>
            <a:pPr marL="342900" indent="-342900">
              <a:lnSpc>
                <a:spcPct val="90000"/>
              </a:lnSpc>
              <a:spcBef>
                <a:spcPct val="20000"/>
              </a:spcBef>
              <a:buClr>
                <a:schemeClr val="tx2"/>
              </a:buClr>
              <a:buSzPct val="70000"/>
              <a:buFont typeface="Wingdings" pitchFamily="2" charset="2"/>
              <a:buChar char="l"/>
            </a:pPr>
            <a:r>
              <a:rPr lang="en-US" sz="2100">
                <a:latin typeface="Calibri" pitchFamily="34" charset="0"/>
              </a:rPr>
              <a:t>Age, baseline MMSE score, and change in WMH volumes were significantly associated with time to dementia onset</a:t>
            </a: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Char char="l"/>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None/>
            </a:pPr>
            <a:endParaRPr lang="en-US" sz="1700">
              <a:latin typeface="Calibri" pitchFamily="34" charset="0"/>
            </a:endParaRPr>
          </a:p>
          <a:p>
            <a:pPr marL="342900" indent="-342900">
              <a:lnSpc>
                <a:spcPct val="90000"/>
              </a:lnSpc>
              <a:spcBef>
                <a:spcPct val="20000"/>
              </a:spcBef>
              <a:buClr>
                <a:schemeClr val="tx2"/>
              </a:buClr>
              <a:buSzPct val="70000"/>
              <a:buFont typeface="Wingdings" pitchFamily="2" charset="2"/>
              <a:buNone/>
            </a:pPr>
            <a:r>
              <a:rPr lang="en-US" sz="2100">
                <a:latin typeface="Calibri" pitchFamily="34" charset="0"/>
              </a:rPr>
              <a:t>	</a:t>
            </a:r>
          </a:p>
          <a:p>
            <a:pPr marL="342900" indent="-342900">
              <a:lnSpc>
                <a:spcPct val="90000"/>
              </a:lnSpc>
              <a:spcBef>
                <a:spcPct val="20000"/>
              </a:spcBef>
              <a:buClr>
                <a:schemeClr val="tx2"/>
              </a:buClr>
              <a:buSzPct val="70000"/>
              <a:buFont typeface="Wingdings" pitchFamily="2" charset="2"/>
              <a:buNone/>
            </a:pPr>
            <a:endParaRPr lang="en-US" sz="2100">
              <a:latin typeface="Calibri" pitchFamily="34" charset="0"/>
            </a:endParaRPr>
          </a:p>
          <a:p>
            <a:pPr marL="342900" indent="-342900">
              <a:lnSpc>
                <a:spcPct val="90000"/>
              </a:lnSpc>
              <a:spcBef>
                <a:spcPct val="20000"/>
              </a:spcBef>
              <a:buClr>
                <a:schemeClr val="tx2"/>
              </a:buClr>
              <a:buSzPct val="70000"/>
              <a:buFont typeface="Wingdings" pitchFamily="2" charset="2"/>
              <a:buNone/>
            </a:pPr>
            <a:r>
              <a:rPr lang="en-US" sz="2100">
                <a:latin typeface="Calibri" pitchFamily="34" charset="0"/>
              </a:rPr>
              <a:t>Steffens et al. Am J Geriatr Psychiatry. 2007;15:839-849</a:t>
            </a:r>
            <a:r>
              <a:rPr lang="en-US" sz="3000">
                <a:latin typeface="Calibri" pitchFamily="34" charset="0"/>
              </a:rPr>
              <a:t> </a:t>
            </a:r>
          </a:p>
        </p:txBody>
      </p:sp>
      <p:pic>
        <p:nvPicPr>
          <p:cNvPr id="47109" name="Picture 6" descr="dementiasurvivecurv"/>
          <p:cNvPicPr>
            <a:picLocks noChangeAspect="1" noChangeArrowheads="1"/>
          </p:cNvPicPr>
          <p:nvPr/>
        </p:nvPicPr>
        <p:blipFill>
          <a:blip r:embed="rId2"/>
          <a:srcRect/>
          <a:stretch>
            <a:fillRect/>
          </a:stretch>
        </p:blipFill>
        <p:spPr bwMode="auto">
          <a:xfrm>
            <a:off x="1828800" y="2209800"/>
            <a:ext cx="5257800" cy="410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idx="4294967295"/>
          </p:nvPr>
        </p:nvSpPr>
        <p:spPr/>
        <p:txBody>
          <a:bodyPr/>
          <a:lstStyle/>
          <a:p>
            <a:pPr eaLnBrk="1" hangingPunct="1">
              <a:defRPr/>
            </a:pPr>
            <a:r>
              <a:rPr lang="en-US" sz="4000" smtClean="0">
                <a:solidFill>
                  <a:schemeClr val="hlink"/>
                </a:solidFill>
                <a:effectLst/>
                <a:latin typeface="Arial" charset="0"/>
              </a:rPr>
              <a:t>Psychosocial factors affecting longitudinal course of depression</a:t>
            </a:r>
            <a:r>
              <a:rPr lang="en-US" sz="4000" smtClean="0"/>
              <a:t/>
            </a:r>
            <a:br>
              <a:rPr lang="en-US" sz="4000" smtClean="0"/>
            </a:br>
            <a:endParaRPr lang="en-US" sz="4000" smtClean="0"/>
          </a:p>
        </p:txBody>
      </p:sp>
      <p:sp>
        <p:nvSpPr>
          <p:cNvPr id="48130" name="Rectangle 4"/>
          <p:cNvSpPr>
            <a:spLocks noGrp="1" noChangeArrowheads="1"/>
          </p:cNvSpPr>
          <p:nvPr>
            <p:ph type="subTitle" idx="4294967295"/>
          </p:nvPr>
        </p:nvSpPr>
        <p:spPr>
          <a:xfrm>
            <a:off x="1371600" y="3886200"/>
            <a:ext cx="6400800" cy="1752600"/>
          </a:xfrm>
          <a:noFill/>
        </p:spPr>
        <p:txBody>
          <a:bodyPr/>
          <a:lstStyle/>
          <a:p>
            <a:pPr marL="0" indent="0" algn="ctr">
              <a:buFont typeface="Wingdings" pitchFamily="2" charset="2"/>
              <a:buNone/>
            </a:pPr>
            <a:endParaRPr lang="en-US" smtClean="0">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Psychosocial measures</a:t>
            </a:r>
          </a:p>
        </p:txBody>
      </p:sp>
      <p:sp>
        <p:nvSpPr>
          <p:cNvPr id="49154" name="Rectangle 3"/>
          <p:cNvSpPr>
            <a:spLocks noGrp="1"/>
          </p:cNvSpPr>
          <p:nvPr>
            <p:ph type="body" idx="4294967295"/>
          </p:nvPr>
        </p:nvSpPr>
        <p:spPr>
          <a:noFill/>
        </p:spPr>
        <p:txBody>
          <a:bodyPr/>
          <a:lstStyle/>
          <a:p>
            <a:r>
              <a:rPr lang="en-US" sz="2800" smtClean="0">
                <a:effectLst/>
                <a:latin typeface="Arial" charset="0"/>
              </a:rPr>
              <a:t>Duke Social Support Index (Landerman, 1989):</a:t>
            </a:r>
          </a:p>
          <a:p>
            <a:pPr lvl="1"/>
            <a:r>
              <a:rPr lang="en-US" smtClean="0">
                <a:effectLst/>
                <a:latin typeface="Arial" charset="0"/>
              </a:rPr>
              <a:t>Subjective social support. (10 items) Instrumental social support. (12 items)</a:t>
            </a:r>
          </a:p>
          <a:p>
            <a:pPr lvl="1"/>
            <a:r>
              <a:rPr lang="en-US" smtClean="0">
                <a:effectLst/>
                <a:latin typeface="Arial" charset="0"/>
              </a:rPr>
              <a:t>Social network size (4 items)</a:t>
            </a:r>
          </a:p>
          <a:p>
            <a:pPr lvl="1"/>
            <a:r>
              <a:rPr lang="en-US" smtClean="0">
                <a:effectLst/>
                <a:latin typeface="Arial" charset="0"/>
              </a:rPr>
              <a:t>Social interaction (4 items)</a:t>
            </a:r>
          </a:p>
          <a:p>
            <a:pPr lvl="1"/>
            <a:r>
              <a:rPr lang="en-US" smtClean="0">
                <a:effectLst/>
                <a:latin typeface="Arial" charset="0"/>
              </a:rPr>
              <a:t>Stressful life events</a:t>
            </a:r>
          </a:p>
          <a:p>
            <a:r>
              <a:rPr lang="en-US" sz="2800" smtClean="0">
                <a:effectLst/>
                <a:latin typeface="Arial" charset="0"/>
              </a:rPr>
              <a:t>Stressful life events</a:t>
            </a:r>
          </a:p>
          <a:p>
            <a:pPr lvl="1"/>
            <a:r>
              <a:rPr lang="en-US" smtClean="0">
                <a:effectLst/>
                <a:latin typeface="Arial" charset="0"/>
              </a:rPr>
              <a:t>Total stress, stress valence (negative impact), average stress rating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Stress, social support, and cognition</a:t>
            </a:r>
          </a:p>
        </p:txBody>
      </p:sp>
      <p:sp>
        <p:nvSpPr>
          <p:cNvPr id="45058" name="Rectangle 3"/>
          <p:cNvSpPr>
            <a:spLocks noGrp="1"/>
          </p:cNvSpPr>
          <p:nvPr>
            <p:ph type="body" idx="4294967295"/>
          </p:nvPr>
        </p:nvSpPr>
        <p:spPr>
          <a:xfrm>
            <a:off x="533400" y="1752600"/>
            <a:ext cx="8229600" cy="4876800"/>
          </a:xfrm>
        </p:spPr>
        <p:txBody>
          <a:bodyPr/>
          <a:lstStyle/>
          <a:p>
            <a:pPr eaLnBrk="1" hangingPunct="1">
              <a:lnSpc>
                <a:spcPct val="90000"/>
              </a:lnSpc>
              <a:defRPr/>
            </a:pPr>
            <a:r>
              <a:rPr lang="en-US" sz="2800" smtClean="0">
                <a:latin typeface="Arial" charset="0"/>
              </a:rPr>
              <a:t>Decline in total number of stressors (baseline to Y1) was associated with a improvement on CERAD TS during subsequent year (Y1 – Y2). </a:t>
            </a:r>
          </a:p>
          <a:p>
            <a:pPr eaLnBrk="1" hangingPunct="1">
              <a:lnSpc>
                <a:spcPct val="90000"/>
              </a:lnSpc>
              <a:defRPr/>
            </a:pPr>
            <a:endParaRPr lang="en-US" sz="2800" smtClean="0">
              <a:latin typeface="Arial" charset="0"/>
            </a:endParaRPr>
          </a:p>
          <a:p>
            <a:pPr eaLnBrk="1" hangingPunct="1">
              <a:lnSpc>
                <a:spcPct val="90000"/>
              </a:lnSpc>
              <a:defRPr/>
            </a:pPr>
            <a:r>
              <a:rPr lang="en-US" sz="2800" smtClean="0">
                <a:latin typeface="Arial" charset="0"/>
              </a:rPr>
              <a:t>Decreased social interaction and decreased instrumental social support predicted decline in cognitive performance. </a:t>
            </a:r>
          </a:p>
          <a:p>
            <a:pPr eaLnBrk="1" hangingPunct="1">
              <a:lnSpc>
                <a:spcPct val="90000"/>
              </a:lnSpc>
              <a:defRPr/>
            </a:pPr>
            <a:endParaRPr lang="en-US" sz="2800" smtClean="0">
              <a:latin typeface="Arial" charset="0"/>
            </a:endParaRPr>
          </a:p>
          <a:p>
            <a:pPr eaLnBrk="1" hangingPunct="1">
              <a:lnSpc>
                <a:spcPct val="90000"/>
              </a:lnSpc>
              <a:defRPr/>
            </a:pPr>
            <a:r>
              <a:rPr lang="en-US" sz="2800" smtClean="0">
                <a:latin typeface="Arial" charset="0"/>
              </a:rPr>
              <a:t>Consistent with hypothesis that stress adversely affects hippocampus, but further study needed</a:t>
            </a:r>
          </a:p>
        </p:txBody>
      </p:sp>
      <p:sp>
        <p:nvSpPr>
          <p:cNvPr id="50179" name="Text Box 4"/>
          <p:cNvSpPr txBox="1">
            <a:spLocks noChangeArrowheads="1"/>
          </p:cNvSpPr>
          <p:nvPr/>
        </p:nvSpPr>
        <p:spPr bwMode="auto">
          <a:xfrm>
            <a:off x="3962400" y="6096000"/>
            <a:ext cx="4876800" cy="366713"/>
          </a:xfrm>
          <a:prstGeom prst="rect">
            <a:avLst/>
          </a:prstGeom>
          <a:noFill/>
          <a:ln w="9525">
            <a:noFill/>
            <a:miter lim="800000"/>
            <a:headEnd/>
            <a:tailEnd/>
          </a:ln>
        </p:spPr>
        <p:txBody>
          <a:bodyPr>
            <a:spAutoFit/>
          </a:bodyPr>
          <a:lstStyle/>
          <a:p>
            <a:pPr algn="r">
              <a:spcBef>
                <a:spcPct val="50000"/>
              </a:spcBef>
            </a:pPr>
            <a:r>
              <a:rPr lang="en-US">
                <a:solidFill>
                  <a:srgbClr val="66FF33"/>
                </a:solidFill>
                <a:latin typeface="Arial" charset="0"/>
              </a:rPr>
              <a:t>Dickinson. Int J Ger Psych. 2011.</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idx="4294967295"/>
          </p:nvPr>
        </p:nvSpPr>
        <p:spPr>
          <a:noFill/>
        </p:spPr>
        <p:txBody>
          <a:bodyPr/>
          <a:lstStyle/>
          <a:p>
            <a:pPr eaLnBrk="1" hangingPunct="1"/>
            <a:r>
              <a:rPr lang="en-US" smtClean="0">
                <a:solidFill>
                  <a:schemeClr val="hlink"/>
                </a:solidFill>
                <a:effectLst/>
                <a:latin typeface="Arial" charset="0"/>
              </a:rPr>
              <a:t>Other measures</a:t>
            </a:r>
          </a:p>
        </p:txBody>
      </p:sp>
      <p:sp>
        <p:nvSpPr>
          <p:cNvPr id="51202" name="Rectangle 3"/>
          <p:cNvSpPr>
            <a:spLocks noGrp="1"/>
          </p:cNvSpPr>
          <p:nvPr>
            <p:ph type="body" idx="4294967295"/>
          </p:nvPr>
        </p:nvSpPr>
        <p:spPr>
          <a:noFill/>
        </p:spPr>
        <p:txBody>
          <a:bodyPr/>
          <a:lstStyle/>
          <a:p>
            <a:pPr eaLnBrk="1" hangingPunct="1">
              <a:lnSpc>
                <a:spcPct val="90000"/>
              </a:lnSpc>
            </a:pPr>
            <a:r>
              <a:rPr lang="en-US" smtClean="0">
                <a:effectLst/>
                <a:latin typeface="Arial" charset="0"/>
              </a:rPr>
              <a:t>Cumulative Illness Rating Scale</a:t>
            </a:r>
          </a:p>
          <a:p>
            <a:pPr eaLnBrk="1" hangingPunct="1">
              <a:lnSpc>
                <a:spcPct val="90000"/>
              </a:lnSpc>
            </a:pPr>
            <a:r>
              <a:rPr lang="en-US" smtClean="0">
                <a:effectLst/>
                <a:latin typeface="Arial" charset="0"/>
              </a:rPr>
              <a:t>(CIRS, measure of medical burden)</a:t>
            </a:r>
          </a:p>
          <a:p>
            <a:pPr eaLnBrk="1" hangingPunct="1">
              <a:lnSpc>
                <a:spcPct val="90000"/>
              </a:lnSpc>
            </a:pPr>
            <a:r>
              <a:rPr lang="en-US" smtClean="0">
                <a:effectLst/>
                <a:latin typeface="Arial" charset="0"/>
              </a:rPr>
              <a:t>Dementia Severity Rating Scale</a:t>
            </a:r>
          </a:p>
          <a:p>
            <a:pPr eaLnBrk="1" hangingPunct="1">
              <a:lnSpc>
                <a:spcPct val="90000"/>
              </a:lnSpc>
            </a:pPr>
            <a:r>
              <a:rPr lang="en-US" smtClean="0">
                <a:effectLst/>
                <a:latin typeface="Arial" charset="0"/>
              </a:rPr>
              <a:t>(DSRS, informant report by mail, may have lower response rate)</a:t>
            </a:r>
          </a:p>
          <a:p>
            <a:pPr eaLnBrk="1" hangingPunct="1">
              <a:lnSpc>
                <a:spcPct val="90000"/>
              </a:lnSpc>
            </a:pPr>
            <a:r>
              <a:rPr lang="en-US" smtClean="0">
                <a:effectLst/>
                <a:latin typeface="Arial" charset="0"/>
              </a:rPr>
              <a:t>ADL/IADL ratings</a:t>
            </a:r>
          </a:p>
          <a:p>
            <a:pPr eaLnBrk="1" hangingPunct="1">
              <a:lnSpc>
                <a:spcPct val="90000"/>
              </a:lnSpc>
            </a:pPr>
            <a:r>
              <a:rPr lang="en-US" smtClean="0">
                <a:effectLst/>
                <a:latin typeface="Arial" charset="0"/>
              </a:rPr>
              <a:t>Various medical history by self report</a:t>
            </a:r>
          </a:p>
          <a:p>
            <a:pPr eaLnBrk="1" hangingPunct="1">
              <a:lnSpc>
                <a:spcPct val="90000"/>
              </a:lnSpc>
            </a:pPr>
            <a:r>
              <a:rPr lang="en-US" smtClean="0">
                <a:effectLst/>
                <a:latin typeface="Arial" charset="0"/>
              </a:rPr>
              <a:t>APOE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rrowheads="1"/>
          </p:cNvSpPr>
          <p:nvPr>
            <p:ph type="title" idx="4294967295"/>
          </p:nvPr>
        </p:nvSpPr>
        <p:spPr>
          <a:noFill/>
        </p:spPr>
        <p:txBody>
          <a:bodyPr/>
          <a:lstStyle/>
          <a:p>
            <a:pPr eaLnBrk="1" hangingPunct="1"/>
            <a:r>
              <a:rPr lang="en-US" smtClean="0">
                <a:solidFill>
                  <a:schemeClr val="hlink"/>
                </a:solidFill>
                <a:effectLst/>
                <a:latin typeface="Arial" charset="0"/>
              </a:rPr>
              <a:t>Strengths of NCODE</a:t>
            </a:r>
          </a:p>
        </p:txBody>
      </p:sp>
      <p:sp>
        <p:nvSpPr>
          <p:cNvPr id="70659" name="Rectangle 3"/>
          <p:cNvSpPr>
            <a:spLocks noGrp="1" noChangeArrowheads="1"/>
          </p:cNvSpPr>
          <p:nvPr>
            <p:ph type="body" idx="4294967295"/>
          </p:nvPr>
        </p:nvSpPr>
        <p:spPr>
          <a:xfrm>
            <a:off x="457200" y="1447800"/>
            <a:ext cx="8229600" cy="4953000"/>
          </a:xfrm>
        </p:spPr>
        <p:txBody>
          <a:bodyPr/>
          <a:lstStyle/>
          <a:p>
            <a:pPr eaLnBrk="1" hangingPunct="1">
              <a:lnSpc>
                <a:spcPct val="80000"/>
              </a:lnSpc>
              <a:defRPr/>
            </a:pPr>
            <a:r>
              <a:rPr lang="en-US" sz="2400" smtClean="0">
                <a:latin typeface="Arial" charset="0"/>
              </a:rPr>
              <a:t>Size/length of longitudinal cohort in late life depression</a:t>
            </a:r>
          </a:p>
          <a:p>
            <a:pPr eaLnBrk="1" hangingPunct="1">
              <a:lnSpc>
                <a:spcPct val="80000"/>
              </a:lnSpc>
              <a:defRPr/>
            </a:pPr>
            <a:endParaRPr lang="en-US" sz="2400" smtClean="0">
              <a:latin typeface="Arial" charset="0"/>
            </a:endParaRPr>
          </a:p>
          <a:p>
            <a:pPr eaLnBrk="1" hangingPunct="1">
              <a:lnSpc>
                <a:spcPct val="80000"/>
              </a:lnSpc>
              <a:defRPr/>
            </a:pPr>
            <a:r>
              <a:rPr lang="en-US" sz="2400" smtClean="0">
                <a:latin typeface="Arial" charset="0"/>
              </a:rPr>
              <a:t>Clinical diagnosis of dementia and cognitive impairment subtypes</a:t>
            </a:r>
          </a:p>
          <a:p>
            <a:pPr eaLnBrk="1" hangingPunct="1">
              <a:lnSpc>
                <a:spcPct val="80000"/>
              </a:lnSpc>
              <a:defRPr/>
            </a:pPr>
            <a:endParaRPr lang="en-US" sz="2400" smtClean="0">
              <a:latin typeface="Arial" charset="0"/>
            </a:endParaRPr>
          </a:p>
          <a:p>
            <a:pPr eaLnBrk="1" hangingPunct="1">
              <a:lnSpc>
                <a:spcPct val="80000"/>
              </a:lnSpc>
              <a:defRPr/>
            </a:pPr>
            <a:r>
              <a:rPr lang="en-US" sz="2400" smtClean="0">
                <a:latin typeface="Arial" charset="0"/>
              </a:rPr>
              <a:t>Multiple indicators over time: neuropsych, MRI, clinical and psychosocial variables</a:t>
            </a:r>
          </a:p>
          <a:p>
            <a:pPr eaLnBrk="1" hangingPunct="1">
              <a:lnSpc>
                <a:spcPct val="80000"/>
              </a:lnSpc>
              <a:defRPr/>
            </a:pPr>
            <a:endParaRPr lang="en-US" sz="2400" smtClean="0">
              <a:latin typeface="Arial" charset="0"/>
            </a:endParaRPr>
          </a:p>
          <a:p>
            <a:pPr eaLnBrk="1" hangingPunct="1">
              <a:lnSpc>
                <a:spcPct val="80000"/>
              </a:lnSpc>
              <a:defRPr/>
            </a:pPr>
            <a:r>
              <a:rPr lang="en-US" sz="2400" smtClean="0">
                <a:latin typeface="Arial" charset="0"/>
              </a:rPr>
              <a:t>Possibility to define multidomain phenotypes of cognitive decline/dementia</a:t>
            </a:r>
          </a:p>
          <a:p>
            <a:pPr eaLnBrk="1" hangingPunct="1">
              <a:lnSpc>
                <a:spcPct val="80000"/>
              </a:lnSpc>
              <a:buFont typeface="Wingdings" pitchFamily="2" charset="2"/>
              <a:buNone/>
              <a:defRPr/>
            </a:pPr>
            <a:endParaRPr lang="en-US" sz="2400" smtClean="0">
              <a:latin typeface="Arial" charset="0"/>
            </a:endParaRPr>
          </a:p>
          <a:p>
            <a:pPr eaLnBrk="1" hangingPunct="1">
              <a:lnSpc>
                <a:spcPct val="80000"/>
              </a:lnSpc>
              <a:defRPr/>
            </a:pPr>
            <a:r>
              <a:rPr lang="en-US" sz="2400" smtClean="0">
                <a:latin typeface="Arial" charset="0"/>
              </a:rPr>
              <a:t>Productive: &gt;130 peer-reviewed papers over life of grant; </a:t>
            </a:r>
            <a:r>
              <a:rPr lang="en-US" sz="2400" u="sng" smtClean="0">
                <a:latin typeface="Arial" charset="0"/>
              </a:rPr>
              <a:t>however</a:t>
            </a:r>
            <a:r>
              <a:rPr lang="en-US" sz="2400" smtClean="0">
                <a:latin typeface="Arial" charset="0"/>
              </a:rPr>
              <a:t>, few investigations utilizing modern psychometric/statistical methods</a:t>
            </a:r>
          </a:p>
          <a:p>
            <a:pPr eaLnBrk="1" hangingPunct="1">
              <a:lnSpc>
                <a:spcPct val="80000"/>
              </a:lnSpc>
              <a:defRPr/>
            </a:pPr>
            <a:endParaRPr lang="en-US" sz="2400" smtClean="0">
              <a:latin typeface="Arial" charset="0"/>
            </a:endParaRPr>
          </a:p>
          <a:p>
            <a:pPr eaLnBrk="1" hangingPunct="1">
              <a:lnSpc>
                <a:spcPct val="80000"/>
              </a:lnSpc>
              <a:defRPr/>
            </a:pPr>
            <a:endParaRPr lang="en-US" sz="2400" smtClean="0">
              <a:latin typeface="Arial" charset="0"/>
            </a:endParaRPr>
          </a:p>
          <a:p>
            <a:pPr eaLnBrk="1" hangingPunct="1">
              <a:lnSpc>
                <a:spcPct val="80000"/>
              </a:lnSpc>
              <a:defRPr/>
            </a:pPr>
            <a:endParaRPr lang="en-US" sz="2400" smtClean="0">
              <a:latin typeface="Arial"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rrowheads="1"/>
          </p:cNvSpPr>
          <p:nvPr>
            <p:ph type="title"/>
          </p:nvPr>
        </p:nvSpPr>
        <p:spPr/>
        <p:txBody>
          <a:bodyPr/>
          <a:lstStyle/>
          <a:p>
            <a:pPr eaLnBrk="1" hangingPunct="1"/>
            <a:r>
              <a:rPr lang="en-US" sz="4000" smtClean="0">
                <a:solidFill>
                  <a:schemeClr val="hlink"/>
                </a:solidFill>
                <a:effectLst/>
                <a:latin typeface="Arial" charset="0"/>
              </a:rPr>
              <a:t>Limitations &amp; challenges of NCODE</a:t>
            </a:r>
          </a:p>
        </p:txBody>
      </p:sp>
      <p:sp>
        <p:nvSpPr>
          <p:cNvPr id="70659" name="Rectangle 3"/>
          <p:cNvSpPr>
            <a:spLocks noGrp="1" noChangeArrowheads="1"/>
          </p:cNvSpPr>
          <p:nvPr>
            <p:ph type="body" idx="1"/>
          </p:nvPr>
        </p:nvSpPr>
        <p:spPr>
          <a:xfrm>
            <a:off x="457200" y="1447800"/>
            <a:ext cx="8229600" cy="4953000"/>
          </a:xfrm>
        </p:spPr>
        <p:txBody>
          <a:bodyPr/>
          <a:lstStyle/>
          <a:p>
            <a:pPr eaLnBrk="1" hangingPunct="1">
              <a:lnSpc>
                <a:spcPct val="90000"/>
              </a:lnSpc>
              <a:defRPr/>
            </a:pPr>
            <a:r>
              <a:rPr lang="en-US" smtClean="0">
                <a:latin typeface="Arial" charset="0"/>
              </a:rPr>
              <a:t>Evolution of research questions effects data structure</a:t>
            </a:r>
          </a:p>
          <a:p>
            <a:pPr lvl="1" eaLnBrk="1" hangingPunct="1">
              <a:lnSpc>
                <a:spcPct val="90000"/>
              </a:lnSpc>
              <a:defRPr/>
            </a:pPr>
            <a:r>
              <a:rPr lang="en-US" smtClean="0">
                <a:latin typeface="Arial" charset="0"/>
              </a:rPr>
              <a:t>Depression outcomes  →→  neurocognitive outcomes</a:t>
            </a:r>
          </a:p>
          <a:p>
            <a:pPr lvl="1" eaLnBrk="1" hangingPunct="1">
              <a:lnSpc>
                <a:spcPct val="90000"/>
              </a:lnSpc>
              <a:defRPr/>
            </a:pPr>
            <a:endParaRPr lang="en-US" smtClean="0">
              <a:latin typeface="Arial" charset="0"/>
            </a:endParaRPr>
          </a:p>
          <a:p>
            <a:pPr eaLnBrk="1" hangingPunct="1">
              <a:lnSpc>
                <a:spcPct val="90000"/>
              </a:lnSpc>
              <a:defRPr/>
            </a:pPr>
            <a:r>
              <a:rPr lang="en-US" smtClean="0">
                <a:latin typeface="Arial" charset="0"/>
              </a:rPr>
              <a:t>Clinical care supercedes data collection</a:t>
            </a:r>
          </a:p>
          <a:p>
            <a:pPr lvl="1" eaLnBrk="1" hangingPunct="1">
              <a:lnSpc>
                <a:spcPct val="90000"/>
              </a:lnSpc>
              <a:defRPr/>
            </a:pPr>
            <a:r>
              <a:rPr lang="en-US" smtClean="0">
                <a:latin typeface="Arial" charset="0"/>
              </a:rPr>
              <a:t>Variability in dates/visits</a:t>
            </a:r>
          </a:p>
          <a:p>
            <a:pPr lvl="1" eaLnBrk="1" hangingPunct="1">
              <a:lnSpc>
                <a:spcPct val="90000"/>
              </a:lnSpc>
              <a:defRPr/>
            </a:pPr>
            <a:endParaRPr lang="en-US" smtClean="0">
              <a:latin typeface="Arial" charset="0"/>
            </a:endParaRPr>
          </a:p>
          <a:p>
            <a:pPr eaLnBrk="1" hangingPunct="1">
              <a:lnSpc>
                <a:spcPct val="90000"/>
              </a:lnSpc>
              <a:defRPr/>
            </a:pPr>
            <a:r>
              <a:rPr lang="en-US" smtClean="0">
                <a:latin typeface="Arial" charset="0"/>
              </a:rPr>
              <a:t>Naturalistic treatment = multiple medications</a:t>
            </a:r>
          </a:p>
          <a:p>
            <a:pPr eaLnBrk="1" hangingPunct="1">
              <a:lnSpc>
                <a:spcPct val="90000"/>
              </a:lnSpc>
              <a:defRPr/>
            </a:pPr>
            <a:endParaRPr lang="en-US" smtClean="0">
              <a:latin typeface="Arial"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rrowheads="1"/>
          </p:cNvSpPr>
          <p:nvPr>
            <p:ph type="title" idx="4294967295"/>
          </p:nvPr>
        </p:nvSpPr>
        <p:spPr>
          <a:noFill/>
        </p:spPr>
        <p:txBody>
          <a:bodyPr/>
          <a:lstStyle/>
          <a:p>
            <a:pPr eaLnBrk="1" hangingPunct="1"/>
            <a:r>
              <a:rPr lang="en-US" sz="4000" smtClean="0">
                <a:solidFill>
                  <a:schemeClr val="hlink"/>
                </a:solidFill>
                <a:effectLst/>
                <a:latin typeface="Arial" charset="0"/>
              </a:rPr>
              <a:t>Limitations &amp; challenges of NCODE</a:t>
            </a:r>
          </a:p>
        </p:txBody>
      </p:sp>
      <p:sp>
        <p:nvSpPr>
          <p:cNvPr id="54274" name="Rectangle 3"/>
          <p:cNvSpPr>
            <a:spLocks noGrp="1" noChangeArrowheads="1"/>
          </p:cNvSpPr>
          <p:nvPr>
            <p:ph type="body" idx="4294967295"/>
          </p:nvPr>
        </p:nvSpPr>
        <p:spPr>
          <a:xfrm>
            <a:off x="457200" y="1600200"/>
            <a:ext cx="8229600" cy="4724400"/>
          </a:xfrm>
          <a:noFill/>
        </p:spPr>
        <p:txBody>
          <a:bodyPr/>
          <a:lstStyle/>
          <a:p>
            <a:pPr eaLnBrk="1" hangingPunct="1"/>
            <a:r>
              <a:rPr lang="en-US" sz="2800" smtClean="0">
                <a:effectLst/>
                <a:latin typeface="Arial" charset="0"/>
              </a:rPr>
              <a:t>Decreasing sample size over time; also when combining elements (neuropsych, MRI, dementia dx) </a:t>
            </a:r>
          </a:p>
          <a:p>
            <a:pPr eaLnBrk="1" hangingPunct="1"/>
            <a:endParaRPr lang="en-US" sz="1600" smtClean="0">
              <a:effectLst/>
              <a:latin typeface="Arial" charset="0"/>
            </a:endParaRPr>
          </a:p>
          <a:p>
            <a:pPr eaLnBrk="1" hangingPunct="1"/>
            <a:r>
              <a:rPr lang="en-US" sz="2800" smtClean="0">
                <a:effectLst/>
                <a:latin typeface="Arial" charset="0"/>
              </a:rPr>
              <a:t># of dementia cases small by most standards, smaller when baseline neuropsych needed</a:t>
            </a:r>
          </a:p>
          <a:p>
            <a:pPr eaLnBrk="1" hangingPunct="1"/>
            <a:endParaRPr lang="en-US" sz="1600" smtClean="0">
              <a:effectLst/>
              <a:latin typeface="Arial" charset="0"/>
            </a:endParaRPr>
          </a:p>
          <a:p>
            <a:pPr eaLnBrk="1" hangingPunct="1"/>
            <a:r>
              <a:rPr lang="en-US" sz="2800" smtClean="0">
                <a:effectLst/>
                <a:latin typeface="Arial" charset="0"/>
              </a:rPr>
              <a:t>Harmonization of MRI data (1.5 T vs. 3 T)</a:t>
            </a:r>
          </a:p>
          <a:p>
            <a:pPr lvl="1" eaLnBrk="1" hangingPunct="1"/>
            <a:r>
              <a:rPr lang="en-US" smtClean="0">
                <a:effectLst/>
                <a:latin typeface="Arial" charset="0"/>
              </a:rPr>
              <a:t>MRI not annual after 2 years</a:t>
            </a:r>
          </a:p>
          <a:p>
            <a:pPr lvl="1" eaLnBrk="1" hangingPunct="1"/>
            <a:endParaRPr lang="en-US" sz="1600" smtClean="0">
              <a:effectLst/>
              <a:latin typeface="Arial" charset="0"/>
            </a:endParaRPr>
          </a:p>
          <a:p>
            <a:pPr eaLnBrk="1" hangingPunct="1"/>
            <a:r>
              <a:rPr lang="en-US" sz="2800" smtClean="0">
                <a:effectLst/>
                <a:latin typeface="Arial" charset="0"/>
              </a:rPr>
              <a:t>Limited sample size for many race-based 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txBox="1">
            <a:spLocks noChangeArrowheads="1"/>
          </p:cNvSpPr>
          <p:nvPr/>
        </p:nvSpPr>
        <p:spPr bwMode="auto">
          <a:xfrm>
            <a:off x="533400" y="304800"/>
            <a:ext cx="7543800" cy="868363"/>
          </a:xfrm>
          <a:prstGeom prst="rect">
            <a:avLst/>
          </a:prstGeom>
          <a:noFill/>
          <a:ln w="9525">
            <a:noFill/>
            <a:miter lim="800000"/>
            <a:headEnd/>
            <a:tailEnd/>
          </a:ln>
        </p:spPr>
        <p:txBody>
          <a:bodyPr/>
          <a:lstStyle/>
          <a:p>
            <a:pPr algn="ctr" eaLnBrk="0" hangingPunct="0"/>
            <a:r>
              <a:rPr lang="en-US" sz="4000" b="1">
                <a:solidFill>
                  <a:schemeClr val="hlink"/>
                </a:solidFill>
                <a:latin typeface="Arial" charset="0"/>
              </a:rPr>
              <a:t>NCODE study</a:t>
            </a:r>
          </a:p>
        </p:txBody>
      </p:sp>
      <p:sp>
        <p:nvSpPr>
          <p:cNvPr id="18434" name="Rectangle 3"/>
          <p:cNvSpPr txBox="1">
            <a:spLocks noChangeArrowheads="1"/>
          </p:cNvSpPr>
          <p:nvPr/>
        </p:nvSpPr>
        <p:spPr bwMode="auto">
          <a:xfrm>
            <a:off x="381000" y="1676400"/>
            <a:ext cx="8382000" cy="4800600"/>
          </a:xfrm>
          <a:prstGeom prst="rect">
            <a:avLst/>
          </a:prstGeom>
          <a:noFill/>
          <a:ln w="9525">
            <a:noFill/>
            <a:miter lim="800000"/>
            <a:headEnd/>
            <a:tailEnd/>
          </a:ln>
        </p:spPr>
        <p:txBody>
          <a:bodyPr/>
          <a:lstStyle/>
          <a:p>
            <a:pPr marL="342900" indent="-342900" eaLnBrk="0" hangingPunct="0">
              <a:lnSpc>
                <a:spcPct val="90000"/>
              </a:lnSpc>
              <a:spcBef>
                <a:spcPct val="20000"/>
              </a:spcBef>
              <a:buClr>
                <a:schemeClr val="tx2"/>
              </a:buClr>
              <a:buSzPct val="70000"/>
              <a:buFont typeface="Wingdings" pitchFamily="2" charset="2"/>
              <a:buChar char="l"/>
            </a:pPr>
            <a:r>
              <a:rPr lang="en-US" sz="2800">
                <a:latin typeface="Calibri" pitchFamily="34" charset="0"/>
              </a:rPr>
              <a:t>Depressed patients (n = 527) and non-depressed controls (n = 180),  age 60 and older</a:t>
            </a:r>
          </a:p>
          <a:p>
            <a:pPr marL="342900" indent="-342900" eaLnBrk="0" hangingPunct="0">
              <a:lnSpc>
                <a:spcPct val="90000"/>
              </a:lnSpc>
              <a:spcBef>
                <a:spcPct val="20000"/>
              </a:spcBef>
              <a:buClr>
                <a:schemeClr val="tx2"/>
              </a:buClr>
              <a:buSzPct val="70000"/>
              <a:buFont typeface="Wingdings" pitchFamily="2" charset="2"/>
              <a:buChar char="l"/>
            </a:pPr>
            <a:r>
              <a:rPr lang="en-US" sz="2800">
                <a:latin typeface="Calibri" pitchFamily="34" charset="0"/>
              </a:rPr>
              <a:t>MRI brain scans, annual neuropsychological testing, evaluation and guideline-based treatment by a geriatric psychiatrist</a:t>
            </a:r>
          </a:p>
          <a:p>
            <a:pPr marL="342900" indent="-342900" eaLnBrk="0" hangingPunct="0">
              <a:lnSpc>
                <a:spcPct val="90000"/>
              </a:lnSpc>
              <a:spcBef>
                <a:spcPct val="20000"/>
              </a:spcBef>
              <a:buClr>
                <a:schemeClr val="tx2"/>
              </a:buClr>
              <a:buSzPct val="70000"/>
              <a:buFont typeface="Wingdings" pitchFamily="2" charset="2"/>
              <a:buChar char="l"/>
            </a:pPr>
            <a:r>
              <a:rPr lang="en-US" sz="2800">
                <a:latin typeface="Calibri" pitchFamily="34" charset="0"/>
              </a:rPr>
              <a:t>Followed clinically with active treatment</a:t>
            </a:r>
          </a:p>
          <a:p>
            <a:pPr marL="742950" lvl="1" indent="-285750" eaLnBrk="0" hangingPunct="0">
              <a:lnSpc>
                <a:spcPct val="90000"/>
              </a:lnSpc>
              <a:spcBef>
                <a:spcPct val="20000"/>
              </a:spcBef>
              <a:buClr>
                <a:schemeClr val="tx2"/>
              </a:buClr>
              <a:buSzPct val="70000"/>
              <a:buFont typeface="Wingdings" pitchFamily="2" charset="2"/>
              <a:buChar char="l"/>
            </a:pPr>
            <a:r>
              <a:rPr lang="en-US" sz="2800">
                <a:latin typeface="Calibri" pitchFamily="34" charset="0"/>
              </a:rPr>
              <a:t>Naturalistic treatment paradigm</a:t>
            </a:r>
          </a:p>
          <a:p>
            <a:pPr marL="342900" indent="-342900" eaLnBrk="0" hangingPunct="0">
              <a:lnSpc>
                <a:spcPct val="90000"/>
              </a:lnSpc>
              <a:spcBef>
                <a:spcPct val="20000"/>
              </a:spcBef>
              <a:buClr>
                <a:schemeClr val="tx2"/>
              </a:buClr>
              <a:buSzPct val="70000"/>
              <a:buFont typeface="Wingdings" pitchFamily="2" charset="2"/>
              <a:buChar char="l"/>
            </a:pPr>
            <a:r>
              <a:rPr lang="en-US" sz="2800">
                <a:latin typeface="Calibri" pitchFamily="34" charset="0"/>
              </a:rPr>
              <a:t>Cognitive diagnoses by expert consensus panel (study geriatric psychiatrists, neuropsychologists and a neurologist)</a:t>
            </a:r>
          </a:p>
          <a:p>
            <a:pPr marL="342900" indent="-342900" eaLnBrk="0" hangingPunct="0">
              <a:lnSpc>
                <a:spcPct val="90000"/>
              </a:lnSpc>
              <a:spcBef>
                <a:spcPct val="20000"/>
              </a:spcBef>
              <a:buClr>
                <a:schemeClr val="tx2"/>
              </a:buClr>
              <a:buSzPct val="70000"/>
              <a:buFont typeface="Wingdings" pitchFamily="2" charset="2"/>
              <a:buNone/>
            </a:pPr>
            <a:endParaRPr lang="en-US" sz="1500">
              <a:latin typeface="Calibri" pitchFamily="34" charset="0"/>
            </a:endParaRPr>
          </a:p>
          <a:p>
            <a:pPr marL="342900" indent="-342900" eaLnBrk="0" hangingPunct="0">
              <a:lnSpc>
                <a:spcPct val="90000"/>
              </a:lnSpc>
              <a:spcBef>
                <a:spcPct val="20000"/>
              </a:spcBef>
              <a:buClr>
                <a:schemeClr val="tx2"/>
              </a:buClr>
              <a:buSzPct val="70000"/>
              <a:buFont typeface="Wingdings" pitchFamily="2" charset="2"/>
              <a:buNone/>
            </a:pPr>
            <a:r>
              <a:rPr lang="en-US">
                <a:latin typeface="Calibri" pitchFamily="34" charset="0"/>
              </a:rPr>
              <a:t>	</a:t>
            </a:r>
            <a:r>
              <a:rPr lang="en-US" sz="2000">
                <a:solidFill>
                  <a:srgbClr val="66FF33"/>
                </a:solidFill>
                <a:latin typeface="Calibri" pitchFamily="34" charset="0"/>
              </a:rPr>
              <a:t>Steffens et al. </a:t>
            </a:r>
            <a:r>
              <a:rPr lang="en-US" sz="2000" b="1">
                <a:solidFill>
                  <a:srgbClr val="66FF33"/>
                </a:solidFill>
                <a:latin typeface="Calibri" pitchFamily="34" charset="0"/>
              </a:rPr>
              <a:t> </a:t>
            </a:r>
            <a:r>
              <a:rPr lang="en-US" sz="2000">
                <a:solidFill>
                  <a:srgbClr val="66FF33"/>
                </a:solidFill>
                <a:latin typeface="Calibri" pitchFamily="34" charset="0"/>
              </a:rPr>
              <a:t>J Geriatr Psychiatry Neurol. 2004</a:t>
            </a:r>
            <a:endParaRPr lang="en-US" sz="1500">
              <a:solidFill>
                <a:srgbClr val="66FF33"/>
              </a:solidFill>
              <a:latin typeface="Calibri" pitchFamily="34" charset="0"/>
            </a:endParaRPr>
          </a:p>
          <a:p>
            <a:pPr marL="342900" indent="-342900" eaLnBrk="0" hangingPunct="0">
              <a:lnSpc>
                <a:spcPct val="90000"/>
              </a:lnSpc>
              <a:spcBef>
                <a:spcPct val="20000"/>
              </a:spcBef>
              <a:buClr>
                <a:schemeClr val="tx2"/>
              </a:buClr>
              <a:buSzPct val="70000"/>
              <a:buFont typeface="Wingdings" pitchFamily="2" charset="2"/>
              <a:buChar char="l"/>
            </a:pPr>
            <a:endParaRPr lang="en-US" sz="2600">
              <a:solidFill>
                <a:srgbClr val="66FF33"/>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rrowheads="1"/>
          </p:cNvSpPr>
          <p:nvPr>
            <p:ph type="title"/>
          </p:nvPr>
        </p:nvSpPr>
        <p:spPr>
          <a:xfrm>
            <a:off x="457200" y="274638"/>
            <a:ext cx="8229600" cy="533400"/>
          </a:xfrm>
        </p:spPr>
        <p:txBody>
          <a:bodyPr/>
          <a:lstStyle/>
          <a:p>
            <a:r>
              <a:rPr lang="en-US" sz="4000" smtClean="0">
                <a:solidFill>
                  <a:schemeClr val="hlink"/>
                </a:solidFill>
                <a:effectLst/>
                <a:latin typeface="Arial" charset="0"/>
              </a:rPr>
              <a:t>Consensus diagnostic model</a:t>
            </a:r>
          </a:p>
        </p:txBody>
      </p:sp>
      <p:sp>
        <p:nvSpPr>
          <p:cNvPr id="19458" name="Rectangle 3"/>
          <p:cNvSpPr>
            <a:spLocks noGrp="1" noChangeArrowheads="1"/>
          </p:cNvSpPr>
          <p:nvPr>
            <p:ph type="body" idx="1"/>
          </p:nvPr>
        </p:nvSpPr>
        <p:spPr>
          <a:xfrm>
            <a:off x="609600" y="1066800"/>
            <a:ext cx="7772400" cy="4724400"/>
          </a:xfrm>
        </p:spPr>
        <p:txBody>
          <a:bodyPr/>
          <a:lstStyle/>
          <a:p>
            <a:r>
              <a:rPr lang="en-US" sz="2400" smtClean="0">
                <a:effectLst/>
                <a:latin typeface="Arial" charset="0"/>
              </a:rPr>
              <a:t>Model used in several epidemiological studies of dementia (e.g., Cache County Memory Study)</a:t>
            </a:r>
          </a:p>
          <a:p>
            <a:endParaRPr lang="en-US" sz="2400" smtClean="0">
              <a:effectLst/>
              <a:latin typeface="Arial" charset="0"/>
            </a:endParaRPr>
          </a:p>
          <a:p>
            <a:r>
              <a:rPr lang="en-US" sz="2400" smtClean="0">
                <a:effectLst/>
                <a:latin typeface="Arial" charset="0"/>
              </a:rPr>
              <a:t>Expert panel reviews all available evidence on participants</a:t>
            </a:r>
          </a:p>
          <a:p>
            <a:pPr lvl="1"/>
            <a:r>
              <a:rPr lang="en-US" sz="2400" smtClean="0">
                <a:effectLst/>
                <a:latin typeface="Arial" charset="0"/>
              </a:rPr>
              <a:t>Panel: geropsychiatrists, neurologist, cognitive neuroscientist, neuropsychologists</a:t>
            </a:r>
          </a:p>
          <a:p>
            <a:pPr lvl="1"/>
            <a:r>
              <a:rPr lang="en-US" sz="2400" smtClean="0">
                <a:effectLst/>
                <a:latin typeface="Arial" charset="0"/>
              </a:rPr>
              <a:t>All available evidence includes: clinical &amp; medical history, treatment notes, neuropsychological testing, neuroimaging</a:t>
            </a:r>
          </a:p>
          <a:p>
            <a:pPr lvl="1">
              <a:buFont typeface="Wingdings" pitchFamily="2" charset="2"/>
              <a:buNone/>
            </a:pPr>
            <a:endParaRPr lang="en-US" sz="2400" smtClean="0">
              <a:effectLst/>
              <a:latin typeface="Arial" charset="0"/>
            </a:endParaRPr>
          </a:p>
          <a:p>
            <a:r>
              <a:rPr lang="en-US" sz="2400" smtClean="0">
                <a:effectLst/>
                <a:latin typeface="Arial" charset="0"/>
              </a:rPr>
              <a:t>Methodology has shown good agreement (87%) with autopsy in diagnosis of AD in epidemiological samples</a:t>
            </a:r>
            <a:r>
              <a:rPr lang="en-US" sz="2400" smtClean="0">
                <a:solidFill>
                  <a:srgbClr val="FFFF00"/>
                </a:solidFill>
                <a:effectLst/>
                <a:latin typeface="Tahoma" pitchFamily="34"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p:cNvSpPr>
          <p:nvPr>
            <p:ph type="title" idx="4294967295"/>
          </p:nvPr>
        </p:nvSpPr>
        <p:spPr>
          <a:xfrm>
            <a:off x="533400" y="457200"/>
            <a:ext cx="8229600" cy="1143000"/>
          </a:xfrm>
          <a:noFill/>
        </p:spPr>
        <p:txBody>
          <a:bodyPr/>
          <a:lstStyle/>
          <a:p>
            <a:pPr eaLnBrk="1" hangingPunct="1"/>
            <a:r>
              <a:rPr lang="en-US" sz="4000" smtClean="0">
                <a:solidFill>
                  <a:schemeClr val="hlink"/>
                </a:solidFill>
                <a:effectLst/>
                <a:latin typeface="Arial" charset="0"/>
              </a:rPr>
              <a:t>NCODE sample size w/ neuropsych</a:t>
            </a:r>
            <a:br>
              <a:rPr lang="en-US" sz="4000" smtClean="0">
                <a:solidFill>
                  <a:schemeClr val="hlink"/>
                </a:solidFill>
                <a:effectLst/>
                <a:latin typeface="Arial" charset="0"/>
              </a:rPr>
            </a:br>
            <a:r>
              <a:rPr lang="en-US" sz="2400" smtClean="0">
                <a:solidFill>
                  <a:schemeClr val="hlink"/>
                </a:solidFill>
                <a:effectLst/>
                <a:latin typeface="Arial" charset="0"/>
              </a:rPr>
              <a:t>(</a:t>
            </a:r>
            <a:r>
              <a:rPr lang="en-US" sz="2400" i="1" smtClean="0">
                <a:solidFill>
                  <a:schemeClr val="hlink"/>
                </a:solidFill>
                <a:effectLst/>
                <a:latin typeface="Arial" charset="0"/>
              </a:rPr>
              <a:t>n </a:t>
            </a:r>
            <a:r>
              <a:rPr lang="en-US" sz="2400" smtClean="0">
                <a:solidFill>
                  <a:schemeClr val="hlink"/>
                </a:solidFill>
                <a:effectLst/>
                <a:latin typeface="Arial" charset="0"/>
              </a:rPr>
              <a:t>of African Americans in parentheses )</a:t>
            </a:r>
          </a:p>
        </p:txBody>
      </p:sp>
      <p:graphicFrame>
        <p:nvGraphicFramePr>
          <p:cNvPr id="17608" name="Group 200"/>
          <p:cNvGraphicFramePr>
            <a:graphicFrameLocks noGrp="1"/>
          </p:cNvGraphicFramePr>
          <p:nvPr>
            <p:ph idx="4294967295"/>
          </p:nvPr>
        </p:nvGraphicFramePr>
        <p:xfrm>
          <a:off x="1219200" y="1981200"/>
          <a:ext cx="6583363" cy="4572000"/>
        </p:xfrm>
        <a:graphic>
          <a:graphicData uri="http://schemas.openxmlformats.org/drawingml/2006/table">
            <a:tbl>
              <a:tblPr/>
              <a:tblGrid>
                <a:gridCol w="1646238"/>
                <a:gridCol w="2239962"/>
                <a:gridCol w="1050925"/>
                <a:gridCol w="1646238"/>
              </a:tblGrid>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Year</a:t>
                      </a: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Depressed</a:t>
                      </a: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Control</a:t>
                      </a:r>
                    </a:p>
                  </a:txBody>
                  <a:tcP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Baseline</a:t>
                      </a: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390 (53)</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185 (28)</a:t>
                      </a: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262 (35)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143 (20)</a:t>
                      </a:r>
                    </a:p>
                  </a:txBody>
                  <a:tcPr horzOverflow="overflow">
                    <a:lnL>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202 (8)</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122 (14)</a:t>
                      </a:r>
                    </a:p>
                  </a:txBody>
                  <a:tcPr horzOverflow="overflow">
                    <a:lnL>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168 (15)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113 (11)</a:t>
                      </a:r>
                    </a:p>
                  </a:txBody>
                  <a:tcPr horzOverflow="overflow">
                    <a:lnL>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135 (11)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103 (11)</a:t>
                      </a:r>
                    </a:p>
                  </a:txBody>
                  <a:tcPr horzOverflow="overflow">
                    <a:lnL>
                      <a:noFill/>
                    </a:lnL>
                    <a:lnR cap="flat">
                      <a:noFill/>
                    </a:lnR>
                    <a:lnT>
                      <a:noFill/>
                    </a:lnT>
                    <a:lnB>
                      <a:noFill/>
                    </a:lnB>
                    <a:lnTlToBr>
                      <a:noFill/>
                    </a:lnTlToBr>
                    <a:lnBlToTr>
                      <a:noFill/>
                    </a:lnBlToTr>
                    <a:noFill/>
                  </a:tcPr>
                </a:tc>
              </a:tr>
              <a:tr h="323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118 (7)</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92 (11)</a:t>
                      </a:r>
                    </a:p>
                  </a:txBody>
                  <a:tcPr horzOverflow="overflow">
                    <a:lnL>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91 (8)</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78 (7)</a:t>
                      </a:r>
                    </a:p>
                  </a:txBody>
                  <a:tcPr horzOverflow="overflow">
                    <a:lnL>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78 (7)</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 (7)</a:t>
                      </a:r>
                    </a:p>
                  </a:txBody>
                  <a:tcPr horzOverflow="overflow">
                    <a:lnL>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58 (2)</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45 (3)</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idx="4294967295"/>
          </p:nvPr>
        </p:nvSpPr>
        <p:spPr>
          <a:noFill/>
        </p:spPr>
        <p:txBody>
          <a:bodyPr/>
          <a:lstStyle/>
          <a:p>
            <a:pPr eaLnBrk="1" hangingPunct="1"/>
            <a:r>
              <a:rPr lang="en-US" sz="4000" smtClean="0">
                <a:solidFill>
                  <a:schemeClr val="hlink"/>
                </a:solidFill>
                <a:effectLst/>
                <a:latin typeface="Arial" charset="0"/>
              </a:rPr>
              <a:t>Research issues in late-life depression</a:t>
            </a:r>
          </a:p>
        </p:txBody>
      </p:sp>
      <p:sp>
        <p:nvSpPr>
          <p:cNvPr id="21506" name="Rectangle 3"/>
          <p:cNvSpPr>
            <a:spLocks noGrp="1"/>
          </p:cNvSpPr>
          <p:nvPr>
            <p:ph type="body" idx="4294967295"/>
          </p:nvPr>
        </p:nvSpPr>
        <p:spPr>
          <a:noFill/>
        </p:spPr>
        <p:txBody>
          <a:bodyPr/>
          <a:lstStyle/>
          <a:p>
            <a:pPr eaLnBrk="1" hangingPunct="1">
              <a:lnSpc>
                <a:spcPct val="90000"/>
              </a:lnSpc>
            </a:pPr>
            <a:r>
              <a:rPr lang="en-US" sz="2400" smtClean="0">
                <a:effectLst/>
                <a:latin typeface="Arial" charset="0"/>
              </a:rPr>
              <a:t>Heterogeneity of depression symptoms</a:t>
            </a:r>
          </a:p>
          <a:p>
            <a:pPr eaLnBrk="1" hangingPunct="1">
              <a:lnSpc>
                <a:spcPct val="90000"/>
              </a:lnSpc>
            </a:pPr>
            <a:r>
              <a:rPr lang="en-US" sz="2400" smtClean="0">
                <a:effectLst/>
                <a:latin typeface="Arial" charset="0"/>
              </a:rPr>
              <a:t>Depression and cognitive dysfunction</a:t>
            </a:r>
          </a:p>
          <a:p>
            <a:pPr lvl="1" eaLnBrk="1" hangingPunct="1">
              <a:lnSpc>
                <a:spcPct val="90000"/>
              </a:lnSpc>
            </a:pPr>
            <a:r>
              <a:rPr lang="en-US" sz="2400" smtClean="0">
                <a:effectLst/>
                <a:latin typeface="Arial" charset="0"/>
              </a:rPr>
              <a:t>Persistent cognitive dysfunction</a:t>
            </a:r>
          </a:p>
          <a:p>
            <a:pPr lvl="1" eaLnBrk="1" hangingPunct="1">
              <a:lnSpc>
                <a:spcPct val="90000"/>
              </a:lnSpc>
            </a:pPr>
            <a:r>
              <a:rPr lang="en-US" sz="2400" smtClean="0">
                <a:effectLst/>
                <a:latin typeface="Arial" charset="0"/>
              </a:rPr>
              <a:t>Depression and dementia</a:t>
            </a:r>
          </a:p>
          <a:p>
            <a:pPr lvl="2" eaLnBrk="1" hangingPunct="1">
              <a:lnSpc>
                <a:spcPct val="90000"/>
              </a:lnSpc>
            </a:pPr>
            <a:r>
              <a:rPr lang="en-US" smtClean="0">
                <a:effectLst/>
                <a:latin typeface="Arial" charset="0"/>
              </a:rPr>
              <a:t>Prodrome or risk factor?</a:t>
            </a:r>
          </a:p>
          <a:p>
            <a:pPr eaLnBrk="1" hangingPunct="1">
              <a:lnSpc>
                <a:spcPct val="90000"/>
              </a:lnSpc>
            </a:pPr>
            <a:r>
              <a:rPr lang="en-US" sz="2400" smtClean="0">
                <a:effectLst/>
                <a:latin typeface="Arial" charset="0"/>
              </a:rPr>
              <a:t>Structural brain changes and depression</a:t>
            </a:r>
          </a:p>
          <a:p>
            <a:pPr eaLnBrk="1" hangingPunct="1">
              <a:lnSpc>
                <a:spcPct val="90000"/>
              </a:lnSpc>
            </a:pPr>
            <a:r>
              <a:rPr lang="en-US" sz="2400" smtClean="0">
                <a:effectLst/>
                <a:latin typeface="Arial" charset="0"/>
              </a:rPr>
              <a:t>Vascular depression hypothesis</a:t>
            </a:r>
          </a:p>
          <a:p>
            <a:pPr lvl="1" eaLnBrk="1" hangingPunct="1">
              <a:lnSpc>
                <a:spcPct val="90000"/>
              </a:lnSpc>
            </a:pPr>
            <a:r>
              <a:rPr lang="en-US" sz="2400" smtClean="0">
                <a:effectLst/>
                <a:latin typeface="Arial" charset="0"/>
              </a:rPr>
              <a:t>Brain lesions</a:t>
            </a:r>
          </a:p>
          <a:p>
            <a:pPr lvl="1" eaLnBrk="1" hangingPunct="1">
              <a:lnSpc>
                <a:spcPct val="90000"/>
              </a:lnSpc>
            </a:pPr>
            <a:r>
              <a:rPr lang="en-US" sz="2400" smtClean="0">
                <a:effectLst/>
                <a:latin typeface="Arial" charset="0"/>
              </a:rPr>
              <a:t>Hippocampal volume</a:t>
            </a:r>
          </a:p>
          <a:p>
            <a:pPr eaLnBrk="1" hangingPunct="1">
              <a:lnSpc>
                <a:spcPct val="90000"/>
              </a:lnSpc>
            </a:pPr>
            <a:r>
              <a:rPr lang="en-US" sz="2400" smtClean="0">
                <a:effectLst/>
                <a:latin typeface="Arial" charset="0"/>
              </a:rPr>
              <a:t>Psychosocial factors affecting longitudinal course of depression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ctrTitle"/>
          </p:nvPr>
        </p:nvSpPr>
        <p:spPr>
          <a:xfrm>
            <a:off x="685800" y="2130425"/>
            <a:ext cx="7772400" cy="1470025"/>
          </a:xfrm>
        </p:spPr>
        <p:txBody>
          <a:bodyPr/>
          <a:lstStyle/>
          <a:p>
            <a:pPr eaLnBrk="1" hangingPunct="1"/>
            <a:r>
              <a:rPr lang="en-US" sz="4000" smtClean="0">
                <a:solidFill>
                  <a:schemeClr val="hlink"/>
                </a:solidFill>
                <a:effectLst/>
                <a:latin typeface="Arial" charset="0"/>
              </a:rPr>
              <a:t>Depression symptoms</a:t>
            </a:r>
          </a:p>
        </p:txBody>
      </p:sp>
      <p:sp>
        <p:nvSpPr>
          <p:cNvPr id="22530" name="Rectangle 5"/>
          <p:cNvSpPr>
            <a:spLocks noGrp="1" noChangeArrowheads="1"/>
          </p:cNvSpPr>
          <p:nvPr>
            <p:ph type="subTitle" idx="4294967295"/>
          </p:nvPr>
        </p:nvSpPr>
        <p:spPr>
          <a:xfrm>
            <a:off x="1371600" y="3886200"/>
            <a:ext cx="6400800" cy="1752600"/>
          </a:xfrm>
          <a:noFill/>
        </p:spPr>
        <p:txBody>
          <a:bodyPr/>
          <a:lstStyle/>
          <a:p>
            <a:pPr marL="0" indent="0" algn="ctr">
              <a:buFont typeface="Wingdings" pitchFamily="2" charset="2"/>
              <a:buNone/>
            </a:pPr>
            <a:endParaRPr lang="en-US" smtClean="0">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idx="4294967295"/>
          </p:nvPr>
        </p:nvSpPr>
        <p:spPr/>
        <p:txBody>
          <a:bodyPr/>
          <a:lstStyle/>
          <a:p>
            <a:pPr eaLnBrk="1" hangingPunct="1">
              <a:defRPr/>
            </a:pPr>
            <a:r>
              <a:rPr lang="en-US" sz="4000" smtClean="0">
                <a:solidFill>
                  <a:schemeClr val="hlink"/>
                </a:solidFill>
                <a:effectLst/>
                <a:latin typeface="Arial" charset="0"/>
              </a:rPr>
              <a:t>What is depression?</a:t>
            </a:r>
            <a:br>
              <a:rPr lang="en-US" sz="4000" smtClean="0">
                <a:solidFill>
                  <a:schemeClr val="hlink"/>
                </a:solidFill>
                <a:effectLst/>
                <a:latin typeface="Arial" charset="0"/>
              </a:rPr>
            </a:br>
            <a:r>
              <a:rPr lang="en-US" sz="4000" smtClean="0">
                <a:solidFill>
                  <a:schemeClr val="hlink"/>
                </a:solidFill>
                <a:effectLst/>
                <a:latin typeface="Arial" charset="0"/>
              </a:rPr>
              <a:t>DSM-IV classifications</a:t>
            </a:r>
            <a:r>
              <a:rPr lang="en-US" smtClean="0"/>
              <a:t> </a:t>
            </a:r>
          </a:p>
        </p:txBody>
      </p:sp>
      <p:sp>
        <p:nvSpPr>
          <p:cNvPr id="23554" name="Rectangle 3"/>
          <p:cNvSpPr>
            <a:spLocks noGrp="1" noChangeArrowheads="1"/>
          </p:cNvSpPr>
          <p:nvPr>
            <p:ph type="body" idx="4294967295"/>
          </p:nvPr>
        </p:nvSpPr>
        <p:spPr>
          <a:noFill/>
        </p:spPr>
        <p:txBody>
          <a:bodyPr/>
          <a:lstStyle/>
          <a:p>
            <a:pPr eaLnBrk="1" hangingPunct="1">
              <a:lnSpc>
                <a:spcPct val="90000"/>
              </a:lnSpc>
            </a:pPr>
            <a:r>
              <a:rPr lang="en-US" sz="2400" u="sng" smtClean="0">
                <a:effectLst/>
                <a:latin typeface="Arial" charset="0"/>
              </a:rPr>
              <a:t>Diagnosis of Major Depressive Episode (MDE):</a:t>
            </a:r>
          </a:p>
          <a:p>
            <a:pPr lvl="1" eaLnBrk="1" hangingPunct="1">
              <a:lnSpc>
                <a:spcPct val="90000"/>
              </a:lnSpc>
              <a:buFont typeface="Arial" charset="0"/>
              <a:buChar char="•"/>
            </a:pPr>
            <a:r>
              <a:rPr lang="en-US" sz="2400" smtClean="0">
                <a:effectLst/>
                <a:latin typeface="Arial" charset="0"/>
              </a:rPr>
              <a:t>5 or more DSM-IV symptoms of depression during 2-week period; must include depressed mood or loss of interest</a:t>
            </a:r>
          </a:p>
          <a:p>
            <a:pPr lvl="1" eaLnBrk="1" hangingPunct="1">
              <a:lnSpc>
                <a:spcPct val="90000"/>
              </a:lnSpc>
              <a:buFont typeface="Arial" charset="0"/>
              <a:buChar char="•"/>
            </a:pPr>
            <a:r>
              <a:rPr lang="en-US" sz="2400" smtClean="0">
                <a:effectLst/>
                <a:latin typeface="Arial" charset="0"/>
              </a:rPr>
              <a:t>Symptoms impaired social or occupational function</a:t>
            </a:r>
          </a:p>
          <a:p>
            <a:pPr lvl="1" eaLnBrk="1" hangingPunct="1">
              <a:lnSpc>
                <a:spcPct val="90000"/>
              </a:lnSpc>
              <a:buFont typeface="Arial" charset="0"/>
              <a:buChar char="•"/>
            </a:pPr>
            <a:r>
              <a:rPr lang="en-US" sz="2400" smtClean="0">
                <a:effectLst/>
                <a:latin typeface="Arial" charset="0"/>
              </a:rPr>
              <a:t>Not directly due to drug, medication, or medical condition</a:t>
            </a:r>
          </a:p>
          <a:p>
            <a:pPr lvl="1" eaLnBrk="1" hangingPunct="1">
              <a:lnSpc>
                <a:spcPct val="90000"/>
              </a:lnSpc>
            </a:pPr>
            <a:r>
              <a:rPr lang="en-US" sz="2400" smtClean="0">
                <a:effectLst/>
                <a:latin typeface="Arial" charset="0"/>
              </a:rPr>
              <a:t>Not better diagnosed as Bereavement</a:t>
            </a:r>
          </a:p>
          <a:p>
            <a:pPr eaLnBrk="1" hangingPunct="1">
              <a:lnSpc>
                <a:spcPct val="90000"/>
              </a:lnSpc>
            </a:pPr>
            <a:r>
              <a:rPr lang="en-US" sz="2400" u="sng" smtClean="0">
                <a:effectLst/>
                <a:latin typeface="Arial" charset="0"/>
              </a:rPr>
              <a:t>Major Depressive Disorder (MDD):</a:t>
            </a:r>
            <a:r>
              <a:rPr lang="en-US" sz="2400" smtClean="0">
                <a:effectLst/>
                <a:latin typeface="Arial" charset="0"/>
              </a:rPr>
              <a:t>  1 or more major depressive episodes  </a:t>
            </a:r>
          </a:p>
          <a:p>
            <a:pPr eaLnBrk="1" hangingPunct="1">
              <a:lnSpc>
                <a:spcPct val="90000"/>
              </a:lnSpc>
            </a:pPr>
            <a:r>
              <a:rPr lang="en-US" sz="2400" u="sng" smtClean="0">
                <a:effectLst/>
                <a:latin typeface="Arial" charset="0"/>
              </a:rPr>
              <a:t>Dysthymic Disorder:</a:t>
            </a:r>
            <a:r>
              <a:rPr lang="en-US" sz="2400" smtClean="0">
                <a:effectLst/>
                <a:latin typeface="Arial" charset="0"/>
              </a:rPr>
              <a:t>  at least 2 years of depressed mood and other symptoms not meeting criteria for MDE</a:t>
            </a:r>
          </a:p>
        </p:txBody>
      </p:sp>
      <p:pic>
        <p:nvPicPr>
          <p:cNvPr id="4" name="Picture 8" descr="2026">
            <a:hlinkClick r:id="rId2"/>
          </p:cNvPr>
          <p:cNvPicPr>
            <a:picLocks noChangeAspect="1" noChangeArrowheads="1"/>
          </p:cNvPicPr>
          <p:nvPr/>
        </p:nvPicPr>
        <p:blipFill>
          <a:blip r:embed="rId3"/>
          <a:srcRect/>
          <a:stretch>
            <a:fillRect/>
          </a:stretch>
        </p:blipFill>
        <p:spPr bwMode="auto">
          <a:xfrm>
            <a:off x="7696200" y="381000"/>
            <a:ext cx="762000" cy="1127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Stream</Template>
  <TotalTime>883</TotalTime>
  <Words>1625</Words>
  <Application>Microsoft Office PowerPoint</Application>
  <PresentationFormat>On-screen Show (4:3)</PresentationFormat>
  <Paragraphs>373</Paragraphs>
  <Slides>38</Slides>
  <Notes>1</Notes>
  <HiddenSlides>0</HiddenSlides>
  <MMClips>0</MMClips>
  <ScaleCrop>false</ScaleCrop>
  <HeadingPairs>
    <vt:vector size="6" baseType="variant">
      <vt:variant>
        <vt:lpstr>Fonts Used</vt:lpstr>
      </vt:variant>
      <vt:variant>
        <vt:i4>5</vt:i4>
      </vt:variant>
      <vt:variant>
        <vt:lpstr>Design Template</vt:lpstr>
      </vt:variant>
      <vt:variant>
        <vt:i4>2</vt:i4>
      </vt:variant>
      <vt:variant>
        <vt:lpstr>Slide Titles</vt:lpstr>
      </vt:variant>
      <vt:variant>
        <vt:i4>38</vt:i4>
      </vt:variant>
    </vt:vector>
  </HeadingPairs>
  <TitlesOfParts>
    <vt:vector size="45" baseType="lpstr">
      <vt:lpstr>Garamond</vt:lpstr>
      <vt:lpstr>Arial</vt:lpstr>
      <vt:lpstr>Wingdings</vt:lpstr>
      <vt:lpstr>Calibri</vt:lpstr>
      <vt:lpstr>Tahoma</vt:lpstr>
      <vt:lpstr>Stream</vt:lpstr>
      <vt:lpstr>Stream</vt:lpstr>
      <vt:lpstr>Slide 1</vt:lpstr>
      <vt:lpstr>Acknowledgements</vt:lpstr>
      <vt:lpstr>History of NCODE</vt:lpstr>
      <vt:lpstr>Slide 4</vt:lpstr>
      <vt:lpstr>Consensus diagnostic model</vt:lpstr>
      <vt:lpstr>NCODE sample size w/ neuropsych (n of African Americans in parentheses )</vt:lpstr>
      <vt:lpstr>Research issues in late-life depression</vt:lpstr>
      <vt:lpstr>Depression symptoms</vt:lpstr>
      <vt:lpstr>What is depression? DSM-IV classifications </vt:lpstr>
      <vt:lpstr>What is depression? Symptoms of Depression (DSM-IV)</vt:lpstr>
      <vt:lpstr>Problem of heterogeneity</vt:lpstr>
      <vt:lpstr>Depression measures</vt:lpstr>
      <vt:lpstr>4 factors of depression</vt:lpstr>
      <vt:lpstr>Association to depression symptoms to other outcomes</vt:lpstr>
      <vt:lpstr>Depression and cognitive dysfunction</vt:lpstr>
      <vt:lpstr>Cognition during acute depression and beyond</vt:lpstr>
      <vt:lpstr>Depression and Cognitive Impairment</vt:lpstr>
      <vt:lpstr>Depression: Risk Factor or Prodrome?</vt:lpstr>
      <vt:lpstr>Slide 19</vt:lpstr>
      <vt:lpstr>Neuropsychological Measures</vt:lpstr>
      <vt:lpstr>CERAD Total Score</vt:lpstr>
      <vt:lpstr>Slide 22</vt:lpstr>
      <vt:lpstr>Percent concordance for AD from baseline assessment</vt:lpstr>
      <vt:lpstr>Comparison of NCODE groups to Chandler MCI &amp; AD groups</vt:lpstr>
      <vt:lpstr>Discriminant function analysis predicting dementia from baseline neuropsych</vt:lpstr>
      <vt:lpstr>Structural brain changes and depression</vt:lpstr>
      <vt:lpstr>Brain structure measures</vt:lpstr>
      <vt:lpstr>Hippocampus, depression, &amp; cognitive decline</vt:lpstr>
      <vt:lpstr>White matter lesions and cognition</vt:lpstr>
      <vt:lpstr>Vascular depression hypothesis</vt:lpstr>
      <vt:lpstr> </vt:lpstr>
      <vt:lpstr>Psychosocial factors affecting longitudinal course of depression </vt:lpstr>
      <vt:lpstr>Psychosocial measures</vt:lpstr>
      <vt:lpstr>Stress, social support, and cognition</vt:lpstr>
      <vt:lpstr>Other measures</vt:lpstr>
      <vt:lpstr>Strengths of NCODE</vt:lpstr>
      <vt:lpstr>Limitations &amp; challenges of NCODE</vt:lpstr>
      <vt:lpstr>Limitations &amp; challenges of NCODE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potte007</dc:creator>
  <cp:lastModifiedBy>Kaiser-Potter</cp:lastModifiedBy>
  <cp:revision>23</cp:revision>
  <dcterms:created xsi:type="dcterms:W3CDTF">2012-06-08T15:45:59Z</dcterms:created>
  <dcterms:modified xsi:type="dcterms:W3CDTF">2012-06-12T21:35:21Z</dcterms:modified>
</cp:coreProperties>
</file>