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2" r:id="rId1"/>
  </p:sldMasterIdLst>
  <p:notesMasterIdLst>
    <p:notesMasterId r:id="rId23"/>
  </p:notesMasterIdLst>
  <p:sldIdLst>
    <p:sldId id="256" r:id="rId2"/>
    <p:sldId id="362" r:id="rId3"/>
    <p:sldId id="340" r:id="rId4"/>
    <p:sldId id="351" r:id="rId5"/>
    <p:sldId id="352" r:id="rId6"/>
    <p:sldId id="353" r:id="rId7"/>
    <p:sldId id="354" r:id="rId8"/>
    <p:sldId id="355" r:id="rId9"/>
    <p:sldId id="347" r:id="rId10"/>
    <p:sldId id="345" r:id="rId11"/>
    <p:sldId id="339" r:id="rId12"/>
    <p:sldId id="346" r:id="rId13"/>
    <p:sldId id="348" r:id="rId14"/>
    <p:sldId id="338" r:id="rId15"/>
    <p:sldId id="357" r:id="rId16"/>
    <p:sldId id="350" r:id="rId17"/>
    <p:sldId id="361" r:id="rId18"/>
    <p:sldId id="360" r:id="rId19"/>
    <p:sldId id="358" r:id="rId20"/>
    <p:sldId id="359" r:id="rId21"/>
    <p:sldId id="32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324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328" y="-5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6F74DD-A1C1-BF4D-BC75-D2FCBE10D70D}" type="datetimeFigureOut">
              <a:rPr lang="en-US" smtClean="0"/>
              <a:t>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FFCD35-830C-2A4E-94FD-7037CC02FC57}" type="slidenum">
              <a:rPr lang="en-US" smtClean="0"/>
              <a:t>‹#›</a:t>
            </a:fld>
            <a:endParaRPr lang="en-US"/>
          </a:p>
        </p:txBody>
      </p:sp>
    </p:spTree>
    <p:extLst>
      <p:ext uri="{BB962C8B-B14F-4D97-AF65-F5344CB8AC3E}">
        <p14:creationId xmlns:p14="http://schemas.microsoft.com/office/powerpoint/2010/main" val="29627183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FFCD35-830C-2A4E-94FD-7037CC02FC57}" type="slidenum">
              <a:rPr lang="en-US" smtClean="0"/>
              <a:t>1</a:t>
            </a:fld>
            <a:endParaRPr lang="en-US" dirty="0"/>
          </a:p>
        </p:txBody>
      </p:sp>
    </p:spTree>
    <p:extLst>
      <p:ext uri="{BB962C8B-B14F-4D97-AF65-F5344CB8AC3E}">
        <p14:creationId xmlns:p14="http://schemas.microsoft.com/office/powerpoint/2010/main" val="3963145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literature on the association</a:t>
            </a:r>
            <a:r>
              <a:rPr lang="en-US" baseline="0" dirty="0" smtClean="0"/>
              <a:t> of BP with cognitive decline is generally mixed. Most previous works have focused on the increase in cognitive decline for linear increments in BP and on specific BP values such as 150 mmHg proposed by the JNC8 treatment guidelines. </a:t>
            </a:r>
          </a:p>
          <a:p>
            <a:endParaRPr lang="en-US" baseline="0" dirty="0" smtClean="0"/>
          </a:p>
          <a:p>
            <a:r>
              <a:rPr lang="en-US" baseline="0" dirty="0" smtClean="0"/>
              <a:t>Previous literature shows that both antihypertensive medications and the APOE E4 allele are associated with cognitive decline. However, it is not clear how antihypertensive medications and the APOE E4 allele influence the association of BP and cognitive decline </a:t>
            </a:r>
          </a:p>
          <a:p>
            <a:endParaRPr lang="en-US" baseline="0" dirty="0" smtClean="0"/>
          </a:p>
          <a:p>
            <a:r>
              <a:rPr lang="en-US" baseline="0" dirty="0" smtClean="0"/>
              <a:t>Also, it is not clear how these factors may influence cognitive decline at specific threshold values.</a:t>
            </a:r>
            <a:endParaRPr lang="en-US" dirty="0"/>
          </a:p>
        </p:txBody>
      </p:sp>
      <p:sp>
        <p:nvSpPr>
          <p:cNvPr id="4" name="Slide Number Placeholder 3"/>
          <p:cNvSpPr>
            <a:spLocks noGrp="1"/>
          </p:cNvSpPr>
          <p:nvPr>
            <p:ph type="sldNum" sz="quarter" idx="10"/>
          </p:nvPr>
        </p:nvSpPr>
        <p:spPr/>
        <p:txBody>
          <a:bodyPr/>
          <a:lstStyle/>
          <a:p>
            <a:fld id="{BDFFCD35-830C-2A4E-94FD-7037CC02FC57}" type="slidenum">
              <a:rPr lang="en-US" smtClean="0"/>
              <a:t>3</a:t>
            </a:fld>
            <a:endParaRPr lang="en-US"/>
          </a:p>
        </p:txBody>
      </p:sp>
    </p:spTree>
    <p:extLst>
      <p:ext uri="{BB962C8B-B14F-4D97-AF65-F5344CB8AC3E}">
        <p14:creationId xmlns:p14="http://schemas.microsoft.com/office/powerpoint/2010/main" val="2584551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FFCD35-830C-2A4E-94FD-7037CC02FC57}" type="slidenum">
              <a:rPr lang="en-US" smtClean="0"/>
              <a:t>9</a:t>
            </a:fld>
            <a:endParaRPr lang="en-US"/>
          </a:p>
        </p:txBody>
      </p:sp>
    </p:spTree>
    <p:extLst>
      <p:ext uri="{BB962C8B-B14F-4D97-AF65-F5344CB8AC3E}">
        <p14:creationId xmlns:p14="http://schemas.microsoft.com/office/powerpoint/2010/main" val="2417823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FFCD35-830C-2A4E-94FD-7037CC02FC57}" type="slidenum">
              <a:rPr lang="en-US" smtClean="0"/>
              <a:t>10</a:t>
            </a:fld>
            <a:endParaRPr lang="en-US"/>
          </a:p>
        </p:txBody>
      </p:sp>
    </p:spTree>
    <p:extLst>
      <p:ext uri="{BB962C8B-B14F-4D97-AF65-F5344CB8AC3E}">
        <p14:creationId xmlns:p14="http://schemas.microsoft.com/office/powerpoint/2010/main" val="401979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FFCD35-830C-2A4E-94FD-7037CC02FC57}" type="slidenum">
              <a:rPr lang="en-US" smtClean="0"/>
              <a:t>11</a:t>
            </a:fld>
            <a:endParaRPr lang="en-US"/>
          </a:p>
        </p:txBody>
      </p:sp>
    </p:spTree>
    <p:extLst>
      <p:ext uri="{BB962C8B-B14F-4D97-AF65-F5344CB8AC3E}">
        <p14:creationId xmlns:p14="http://schemas.microsoft.com/office/powerpoint/2010/main" val="862910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average age of CHAP cohort was about 72 years. White</a:t>
            </a:r>
            <a:r>
              <a:rPr lang="en-US" baseline="0" dirty="0" smtClean="0"/>
              <a:t> participants were generally older, more education and had higher cognition than Black participants. They also used lower </a:t>
            </a:r>
            <a:r>
              <a:rPr lang="en-US" baseline="0" dirty="0" err="1" smtClean="0"/>
              <a:t>antihypertensives</a:t>
            </a:r>
            <a:r>
              <a:rPr lang="en-US" baseline="0" dirty="0" smtClean="0"/>
              <a:t> and lower E4 alleles.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DFFCD35-830C-2A4E-94FD-7037CC02FC57}" type="slidenum">
              <a:rPr lang="en-US" smtClean="0"/>
              <a:t>13</a:t>
            </a:fld>
            <a:endParaRPr lang="en-US"/>
          </a:p>
        </p:txBody>
      </p:sp>
    </p:spTree>
    <p:extLst>
      <p:ext uri="{BB962C8B-B14F-4D97-AF65-F5344CB8AC3E}">
        <p14:creationId xmlns:p14="http://schemas.microsoft.com/office/powerpoint/2010/main" val="2018092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association of systolic</a:t>
            </a:r>
            <a:r>
              <a:rPr lang="en-US" baseline="0" dirty="0" smtClean="0"/>
              <a:t> BP with cognitive decline will be studied using two different approaches. </a:t>
            </a:r>
          </a:p>
          <a:p>
            <a:endParaRPr lang="en-US" baseline="0" dirty="0" smtClean="0"/>
          </a:p>
          <a:p>
            <a:r>
              <a:rPr lang="en-US" baseline="0" dirty="0" smtClean="0"/>
              <a:t>First approach is based on linear association of systolic BP with cognitive decline. </a:t>
            </a:r>
          </a:p>
          <a:p>
            <a:endParaRPr lang="en-US" baseline="0" dirty="0" smtClean="0"/>
          </a:p>
          <a:p>
            <a:r>
              <a:rPr lang="en-US" baseline="0" dirty="0" smtClean="0"/>
              <a:t>Second approach is based on estimating threshold values where the association of systolic BP with cognitive decline may change. </a:t>
            </a:r>
          </a:p>
          <a:p>
            <a:endParaRPr lang="en-US" baseline="0" dirty="0" smtClean="0"/>
          </a:p>
          <a:p>
            <a:r>
              <a:rPr lang="en-US" baseline="0" dirty="0" smtClean="0"/>
              <a:t>Finally, compare the threshold values by antihypertensive and APOE E4 values. </a:t>
            </a:r>
            <a:endParaRPr lang="en-US" dirty="0"/>
          </a:p>
        </p:txBody>
      </p:sp>
      <p:sp>
        <p:nvSpPr>
          <p:cNvPr id="4" name="Slide Number Placeholder 3"/>
          <p:cNvSpPr>
            <a:spLocks noGrp="1"/>
          </p:cNvSpPr>
          <p:nvPr>
            <p:ph type="sldNum" sz="quarter" idx="10"/>
          </p:nvPr>
        </p:nvSpPr>
        <p:spPr/>
        <p:txBody>
          <a:bodyPr/>
          <a:lstStyle/>
          <a:p>
            <a:fld id="{BDFFCD35-830C-2A4E-94FD-7037CC02FC57}" type="slidenum">
              <a:rPr lang="en-US" smtClean="0"/>
              <a:t>14</a:t>
            </a:fld>
            <a:endParaRPr lang="en-US"/>
          </a:p>
        </p:txBody>
      </p:sp>
    </p:spTree>
    <p:extLst>
      <p:ext uri="{BB962C8B-B14F-4D97-AF65-F5344CB8AC3E}">
        <p14:creationId xmlns:p14="http://schemas.microsoft.com/office/powerpoint/2010/main" val="3005262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Evidence for association of BP and</a:t>
            </a:r>
            <a:r>
              <a:rPr lang="en-US" baseline="0" dirty="0" smtClean="0"/>
              <a:t> cognition to change at specific values which may be modified by antihypertensive medications use and the APOE E4 allele. </a:t>
            </a:r>
          </a:p>
          <a:p>
            <a:endParaRPr lang="en-US" baseline="0" dirty="0" smtClean="0"/>
          </a:p>
          <a:p>
            <a:r>
              <a:rPr lang="en-US" baseline="0" dirty="0" smtClean="0"/>
              <a:t>We did not examine if the associations varied by specific classes of antihypertensive medications</a:t>
            </a:r>
          </a:p>
          <a:p>
            <a:endParaRPr lang="en-US" baseline="0" dirty="0" smtClean="0"/>
          </a:p>
          <a:p>
            <a:r>
              <a:rPr lang="en-US" baseline="0" dirty="0" smtClean="0"/>
              <a:t>Systolic BP may also change over time and we did not look at time-dependent association of systolic BP and cognitive decline </a:t>
            </a:r>
          </a:p>
          <a:p>
            <a:endParaRPr lang="en-US" baseline="0" dirty="0" smtClean="0"/>
          </a:p>
          <a:p>
            <a:r>
              <a:rPr lang="en-US" baseline="0" dirty="0" smtClean="0"/>
              <a:t>Overall our study shows that the association of systolic BP with cognitive may change at specific values modified by antihypertensive medications and the APOE </a:t>
            </a:r>
            <a:r>
              <a:rPr lang="en-US" baseline="0" smtClean="0"/>
              <a:t>E4 allele. </a:t>
            </a:r>
            <a:endParaRPr lang="en-US"/>
          </a:p>
        </p:txBody>
      </p:sp>
      <p:sp>
        <p:nvSpPr>
          <p:cNvPr id="4" name="Slide Number Placeholder 3"/>
          <p:cNvSpPr>
            <a:spLocks noGrp="1"/>
          </p:cNvSpPr>
          <p:nvPr>
            <p:ph type="sldNum" sz="quarter" idx="10"/>
          </p:nvPr>
        </p:nvSpPr>
        <p:spPr/>
        <p:txBody>
          <a:bodyPr/>
          <a:lstStyle/>
          <a:p>
            <a:fld id="{BDFFCD35-830C-2A4E-94FD-7037CC02FC57}" type="slidenum">
              <a:rPr lang="en-US" smtClean="0"/>
              <a:t>21</a:t>
            </a:fld>
            <a:endParaRPr lang="en-US"/>
          </a:p>
        </p:txBody>
      </p:sp>
    </p:spTree>
    <p:extLst>
      <p:ext uri="{BB962C8B-B14F-4D97-AF65-F5344CB8AC3E}">
        <p14:creationId xmlns:p14="http://schemas.microsoft.com/office/powerpoint/2010/main" val="3915448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lgn="ctr" eaLnBrk="1" latinLnBrk="0" hangingPunct="1"/>
            <a:fld id="{23A271A1-F6D6-438B-A432-4747EE7ECD40}" type="datetimeFigureOut">
              <a:rPr lang="en-US" smtClean="0"/>
              <a:pPr algn="ctr" eaLnBrk="1" latinLnBrk="0" hangingPunct="1"/>
              <a:t>8/20/18</a:t>
            </a:fld>
            <a:endParaRPr lang="en-US" sz="2000" dirty="0">
              <a:solidFill>
                <a:srgbClr val="FFFFFF"/>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dirty="0">
              <a:solidFill>
                <a:schemeClr val="tx2"/>
              </a:solidFill>
            </a:endParaRP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5" name="Shape 5"/>
          <p:cNvSpPr>
            <a:spLocks noGrp="1"/>
          </p:cNvSpPr>
          <p:nvPr>
            <p:ph type="title"/>
          </p:nvPr>
        </p:nvSpPr>
        <p:spPr>
          <a:xfrm>
            <a:off x="892969" y="1151930"/>
            <a:ext cx="7358063" cy="2321719"/>
          </a:xfrm>
          <a:prstGeom prst="rect">
            <a:avLst/>
          </a:prstGeom>
        </p:spPr>
        <p:txBody>
          <a:bodyPr lIns="64291" tIns="32146" rIns="64291" bIns="32146" anchor="b"/>
          <a:lstStyle/>
          <a:p>
            <a:pPr lvl="0">
              <a:defRPr sz="1800"/>
            </a:pPr>
            <a:r>
              <a:rPr sz="5600"/>
              <a:t>Title Text</a:t>
            </a:r>
          </a:p>
        </p:txBody>
      </p:sp>
      <p:sp>
        <p:nvSpPr>
          <p:cNvPr id="6" name="Shape 6"/>
          <p:cNvSpPr>
            <a:spLocks noGrp="1"/>
          </p:cNvSpPr>
          <p:nvPr>
            <p:ph type="body" idx="1"/>
          </p:nvPr>
        </p:nvSpPr>
        <p:spPr>
          <a:xfrm>
            <a:off x="892969" y="3536156"/>
            <a:ext cx="7358063" cy="794742"/>
          </a:xfrm>
          <a:prstGeom prst="rect">
            <a:avLst/>
          </a:prstGeom>
        </p:spPr>
        <p:txBody>
          <a:bodyPr lIns="64291" tIns="32146" rIns="64291" bIns="32146" anchor="t"/>
          <a:lstStyle>
            <a:lvl1pPr marL="0" indent="0" algn="ctr">
              <a:spcBef>
                <a:spcPts val="0"/>
              </a:spcBef>
              <a:buSzTx/>
              <a:buNone/>
              <a:defRPr sz="2200"/>
            </a:lvl1pPr>
            <a:lvl2pPr marL="0" indent="160729" algn="ctr">
              <a:spcBef>
                <a:spcPts val="0"/>
              </a:spcBef>
              <a:buSzTx/>
              <a:buNone/>
              <a:defRPr sz="2200"/>
            </a:lvl2pPr>
            <a:lvl3pPr marL="0" indent="321457" algn="ctr">
              <a:spcBef>
                <a:spcPts val="0"/>
              </a:spcBef>
              <a:buSzTx/>
              <a:buNone/>
              <a:defRPr sz="2200"/>
            </a:lvl3pPr>
            <a:lvl4pPr marL="0" indent="482186" algn="ctr">
              <a:spcBef>
                <a:spcPts val="0"/>
              </a:spcBef>
              <a:buSzTx/>
              <a:buNone/>
              <a:defRPr sz="2200"/>
            </a:lvl4pPr>
            <a:lvl5pPr marL="0" indent="642915" algn="ctr">
              <a:spcBef>
                <a:spcPts val="0"/>
              </a:spcBef>
              <a:buSzTx/>
              <a:buNone/>
              <a:defRPr sz="2200"/>
            </a:lvl5pPr>
          </a:lstStyle>
          <a:p>
            <a:pPr lvl="0">
              <a:defRPr sz="1800"/>
            </a:pPr>
            <a:r>
              <a:rPr sz="2200"/>
              <a:t>Body Level One</a:t>
            </a:r>
          </a:p>
          <a:p>
            <a:pPr lvl="1">
              <a:defRPr sz="1800"/>
            </a:pPr>
            <a:r>
              <a:rPr sz="2200"/>
              <a:t>Body Level Two</a:t>
            </a:r>
          </a:p>
          <a:p>
            <a:pPr lvl="2">
              <a:defRPr sz="1800"/>
            </a:pPr>
            <a:r>
              <a:rPr sz="2200"/>
              <a:t>Body Level Three</a:t>
            </a:r>
          </a:p>
          <a:p>
            <a:pPr lvl="3">
              <a:defRPr sz="1800"/>
            </a:pPr>
            <a:r>
              <a:rPr sz="2200"/>
              <a:t>Body Level Four</a:t>
            </a:r>
          </a:p>
          <a:p>
            <a:pPr lvl="4">
              <a:defRPr sz="1800"/>
            </a:pPr>
            <a:r>
              <a:rPr sz="2200"/>
              <a:t>Body Level Five</a:t>
            </a:r>
          </a:p>
        </p:txBody>
      </p:sp>
    </p:spTree>
    <p:extLst>
      <p:ext uri="{BB962C8B-B14F-4D97-AF65-F5344CB8AC3E}">
        <p14:creationId xmlns:p14="http://schemas.microsoft.com/office/powerpoint/2010/main" val="1796740989"/>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8/20/18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2800"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eaLnBrk="1" latinLnBrk="0" hangingPunct="1"/>
            <a:fld id="{23A271A1-F6D6-438B-A432-4747EE7ECD40}" type="datetimeFigureOut">
              <a:rPr lang="en-US" smtClean="0"/>
              <a:pPr eaLnBrk="1" latinLnBrk="0" hangingPunct="1"/>
              <a:t>8/20/18</a:t>
            </a:fld>
            <a:endParaRPr lang="en-US" sz="1400" dirty="0">
              <a:solidFill>
                <a:schemeClr val="tx2"/>
              </a:solidFill>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eaLnBrk="1" latinLnBrk="0" hangingPunct="1"/>
            <a:endParaRPr kumimoji="0" lang="en-US" sz="1400" dirty="0">
              <a:solidFill>
                <a:schemeClr val="tx2"/>
              </a:solidFil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 id="2147484034" r:id="rId12"/>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5284" y="576090"/>
            <a:ext cx="7670268" cy="2750455"/>
          </a:xfrm>
        </p:spPr>
        <p:txBody>
          <a:bodyPr>
            <a:normAutofit fontScale="90000"/>
          </a:bodyPr>
          <a:lstStyle/>
          <a:p>
            <a:pPr algn="ctr"/>
            <a:r>
              <a:rPr lang="en-US" dirty="0" smtClean="0">
                <a:latin typeface="Calibri"/>
                <a:cs typeface="Calibri"/>
              </a:rPr>
              <a:t>Racial differences in epidemiologically derived cognitive resilience from a population sample</a:t>
            </a:r>
            <a:endParaRPr lang="en-US" dirty="0">
              <a:latin typeface="Calibri"/>
              <a:cs typeface="Calibri"/>
            </a:endParaRPr>
          </a:p>
        </p:txBody>
      </p:sp>
      <p:sp>
        <p:nvSpPr>
          <p:cNvPr id="4" name="TextBox 3"/>
          <p:cNvSpPr txBox="1"/>
          <p:nvPr/>
        </p:nvSpPr>
        <p:spPr>
          <a:xfrm>
            <a:off x="2437604" y="3671334"/>
            <a:ext cx="4460776" cy="1169551"/>
          </a:xfrm>
          <a:prstGeom prst="rect">
            <a:avLst/>
          </a:prstGeom>
          <a:noFill/>
        </p:spPr>
        <p:txBody>
          <a:bodyPr wrap="none" rtlCol="0">
            <a:spAutoFit/>
          </a:bodyPr>
          <a:lstStyle/>
          <a:p>
            <a:pPr algn="ctr">
              <a:lnSpc>
                <a:spcPct val="150000"/>
              </a:lnSpc>
            </a:pPr>
            <a:r>
              <a:rPr lang="en-US" sz="2400" dirty="0" smtClean="0"/>
              <a:t>Kumar B. Rajan, PhD</a:t>
            </a:r>
          </a:p>
          <a:p>
            <a:pPr algn="ctr">
              <a:lnSpc>
                <a:spcPct val="150000"/>
              </a:lnSpc>
            </a:pPr>
            <a:r>
              <a:rPr lang="en-US" sz="2400" dirty="0" smtClean="0"/>
              <a:t>University of California at Davis</a:t>
            </a:r>
          </a:p>
        </p:txBody>
      </p:sp>
    </p:spTree>
    <p:extLst>
      <p:ext uri="{BB962C8B-B14F-4D97-AF65-F5344CB8AC3E}">
        <p14:creationId xmlns:p14="http://schemas.microsoft.com/office/powerpoint/2010/main" val="3527454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p:nvPr/>
        </p:nvSpPr>
        <p:spPr>
          <a:xfrm>
            <a:off x="2649477" y="1674647"/>
            <a:ext cx="4382995" cy="34913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lvl1pPr>
              <a:defRPr sz="1600" b="1">
                <a:latin typeface="Helvetica"/>
                <a:ea typeface="Helvetica"/>
                <a:cs typeface="Helvetica"/>
                <a:sym typeface="Helvetica"/>
              </a:defRPr>
            </a:lvl1pPr>
          </a:lstStyle>
          <a:p>
            <a:pPr lvl="0">
              <a:defRPr sz="1800" b="0"/>
            </a:pPr>
            <a:r>
              <a:rPr lang="en-US" dirty="0">
                <a:latin typeface="Franklin Gothic Book"/>
                <a:cs typeface="Franklin Gothic Book"/>
              </a:rPr>
              <a:t>Longitudinal Follow-up of </a:t>
            </a:r>
            <a:r>
              <a:rPr dirty="0">
                <a:latin typeface="Franklin Gothic Book"/>
                <a:cs typeface="Franklin Gothic Book"/>
              </a:rPr>
              <a:t>Population Sample</a:t>
            </a:r>
          </a:p>
        </p:txBody>
      </p:sp>
      <p:sp>
        <p:nvSpPr>
          <p:cNvPr id="34" name="Shape 34"/>
          <p:cNvSpPr/>
          <p:nvPr/>
        </p:nvSpPr>
        <p:spPr>
          <a:xfrm>
            <a:off x="2036" y="2471545"/>
            <a:ext cx="1340570" cy="841573"/>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lgn="ctr">
              <a:defRPr sz="1800"/>
            </a:pPr>
            <a:r>
              <a:rPr sz="1000" dirty="0">
                <a:latin typeface="Franklin Gothic Book"/>
                <a:cs typeface="Franklin Gothic Book"/>
              </a:rPr>
              <a:t>Baseline</a:t>
            </a:r>
          </a:p>
          <a:p>
            <a:pPr lvl="0" algn="ctr">
              <a:defRPr sz="1800"/>
            </a:pPr>
            <a:r>
              <a:rPr sz="1000" dirty="0">
                <a:latin typeface="Franklin Gothic Book"/>
                <a:cs typeface="Franklin Gothic Book"/>
              </a:rPr>
              <a:t>N=</a:t>
            </a:r>
            <a:r>
              <a:rPr sz="1000" dirty="0" smtClean="0">
                <a:latin typeface="Franklin Gothic Book"/>
                <a:cs typeface="Franklin Gothic Book"/>
              </a:rPr>
              <a:t>10</a:t>
            </a:r>
            <a:r>
              <a:rPr lang="en-US" sz="1000" dirty="0" smtClean="0">
                <a:latin typeface="Franklin Gothic Book"/>
                <a:cs typeface="Franklin Gothic Book"/>
              </a:rPr>
              <a:t>,</a:t>
            </a:r>
            <a:r>
              <a:rPr sz="1000" dirty="0" smtClean="0">
                <a:latin typeface="Franklin Gothic Book"/>
                <a:cs typeface="Franklin Gothic Book"/>
              </a:rPr>
              <a:t>801</a:t>
            </a:r>
            <a:endParaRPr lang="en-US" sz="1000" dirty="0" smtClean="0">
              <a:latin typeface="Franklin Gothic Book"/>
              <a:cs typeface="Franklin Gothic Book"/>
            </a:endParaRPr>
          </a:p>
          <a:p>
            <a:pPr lvl="0" algn="ctr">
              <a:defRPr sz="1800"/>
            </a:pPr>
            <a:endParaRPr lang="en-US" sz="1000" dirty="0">
              <a:latin typeface="Franklin Gothic Book"/>
              <a:cs typeface="Franklin Gothic Book"/>
            </a:endParaRPr>
          </a:p>
          <a:p>
            <a:pPr lvl="0" algn="ctr">
              <a:defRPr sz="1800"/>
            </a:pPr>
            <a:r>
              <a:rPr lang="en-US" sz="1000" dirty="0" smtClean="0">
                <a:latin typeface="Franklin Gothic Book"/>
                <a:cs typeface="Franklin Gothic Book"/>
              </a:rPr>
              <a:t>Original Cohort</a:t>
            </a:r>
          </a:p>
          <a:p>
            <a:pPr lvl="0" algn="ctr">
              <a:defRPr sz="1800"/>
            </a:pPr>
            <a:r>
              <a:rPr lang="en-US" sz="1000" dirty="0" smtClean="0">
                <a:latin typeface="Franklin Gothic Book"/>
                <a:cs typeface="Franklin Gothic Book"/>
              </a:rPr>
              <a:t>Successive Cohorts 1-4</a:t>
            </a:r>
            <a:endParaRPr sz="1000" dirty="0">
              <a:latin typeface="Franklin Gothic Book"/>
              <a:cs typeface="Franklin Gothic Book"/>
            </a:endParaRPr>
          </a:p>
        </p:txBody>
      </p:sp>
      <p:sp>
        <p:nvSpPr>
          <p:cNvPr id="35" name="Shape 35"/>
          <p:cNvSpPr/>
          <p:nvPr/>
        </p:nvSpPr>
        <p:spPr>
          <a:xfrm>
            <a:off x="1458558" y="2317657"/>
            <a:ext cx="1312017" cy="99546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lgn="ctr">
              <a:defRPr sz="1800"/>
            </a:pPr>
            <a:r>
              <a:rPr sz="1000" dirty="0">
                <a:latin typeface="Franklin Gothic Book"/>
                <a:cs typeface="Franklin Gothic Book"/>
              </a:rPr>
              <a:t>Follow-up 1</a:t>
            </a:r>
          </a:p>
          <a:p>
            <a:pPr lvl="0" algn="ctr">
              <a:defRPr sz="1800"/>
            </a:pPr>
            <a:r>
              <a:rPr sz="1000" dirty="0">
                <a:latin typeface="Franklin Gothic Book"/>
                <a:cs typeface="Franklin Gothic Book"/>
              </a:rPr>
              <a:t>N=</a:t>
            </a:r>
            <a:r>
              <a:rPr sz="1000" dirty="0" smtClean="0">
                <a:latin typeface="Franklin Gothic Book"/>
                <a:cs typeface="Franklin Gothic Book"/>
              </a:rPr>
              <a:t>7</a:t>
            </a:r>
            <a:r>
              <a:rPr lang="en-US" sz="1000" dirty="0" smtClean="0">
                <a:latin typeface="Franklin Gothic Book"/>
                <a:cs typeface="Franklin Gothic Book"/>
              </a:rPr>
              <a:t>,</a:t>
            </a:r>
            <a:r>
              <a:rPr sz="1000" dirty="0" smtClean="0">
                <a:latin typeface="Franklin Gothic Book"/>
                <a:cs typeface="Franklin Gothic Book"/>
              </a:rPr>
              <a:t>5</a:t>
            </a:r>
            <a:r>
              <a:rPr lang="en-US" sz="1000" dirty="0" smtClean="0">
                <a:latin typeface="Franklin Gothic Book"/>
                <a:cs typeface="Franklin Gothic Book"/>
              </a:rPr>
              <a:t>69</a:t>
            </a:r>
            <a:endParaRPr sz="1000" dirty="0">
              <a:latin typeface="Franklin Gothic Book"/>
              <a:cs typeface="Franklin Gothic Book"/>
            </a:endParaRPr>
          </a:p>
          <a:p>
            <a:pPr lvl="0" algn="ctr">
              <a:defRPr sz="1800"/>
            </a:pPr>
            <a:r>
              <a:rPr sz="1000" dirty="0">
                <a:latin typeface="Franklin Gothic Book"/>
                <a:cs typeface="Franklin Gothic Book"/>
              </a:rPr>
              <a:t>1832 deceased</a:t>
            </a:r>
          </a:p>
          <a:p>
            <a:pPr lvl="0" algn="ctr">
              <a:defRPr sz="1800"/>
            </a:pPr>
            <a:r>
              <a:rPr sz="1000" dirty="0">
                <a:latin typeface="Franklin Gothic Book"/>
                <a:cs typeface="Franklin Gothic Book"/>
              </a:rPr>
              <a:t>291 did not participate</a:t>
            </a:r>
          </a:p>
          <a:p>
            <a:pPr lvl="0" algn="ctr">
              <a:defRPr sz="1800"/>
            </a:pPr>
            <a:r>
              <a:rPr sz="1000" dirty="0">
                <a:latin typeface="Franklin Gothic Book"/>
                <a:cs typeface="Franklin Gothic Book"/>
              </a:rPr>
              <a:t>854 lost to follow-up</a:t>
            </a:r>
          </a:p>
          <a:p>
            <a:pPr lvl="0" algn="ctr">
              <a:defRPr sz="1800"/>
            </a:pPr>
            <a:r>
              <a:rPr sz="1000" dirty="0">
                <a:latin typeface="Franklin Gothic Book"/>
                <a:cs typeface="Franklin Gothic Book"/>
              </a:rPr>
              <a:t>283 end-of-study</a:t>
            </a:r>
          </a:p>
        </p:txBody>
      </p:sp>
      <p:sp>
        <p:nvSpPr>
          <p:cNvPr id="36" name="Shape 36"/>
          <p:cNvSpPr/>
          <p:nvPr/>
        </p:nvSpPr>
        <p:spPr>
          <a:xfrm>
            <a:off x="2956176" y="2317658"/>
            <a:ext cx="1318153" cy="99546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lgn="ctr">
              <a:defRPr sz="1800"/>
            </a:pPr>
            <a:r>
              <a:rPr sz="1000" dirty="0">
                <a:latin typeface="Franklin Gothic Book"/>
                <a:cs typeface="Franklin Gothic Book"/>
              </a:rPr>
              <a:t>Follow-up 2</a:t>
            </a:r>
          </a:p>
          <a:p>
            <a:pPr lvl="0" algn="ctr">
              <a:defRPr sz="1800"/>
            </a:pPr>
            <a:r>
              <a:rPr sz="1000" dirty="0">
                <a:latin typeface="Franklin Gothic Book"/>
                <a:cs typeface="Franklin Gothic Book"/>
              </a:rPr>
              <a:t>N</a:t>
            </a:r>
            <a:r>
              <a:rPr sz="1000" dirty="0" smtClean="0">
                <a:latin typeface="Franklin Gothic Book"/>
                <a:cs typeface="Franklin Gothic Book"/>
              </a:rPr>
              <a:t>=4</a:t>
            </a:r>
            <a:r>
              <a:rPr lang="en-US" sz="1000" dirty="0" smtClean="0">
                <a:latin typeface="Franklin Gothic Book"/>
                <a:cs typeface="Franklin Gothic Book"/>
              </a:rPr>
              <a:t>,</a:t>
            </a:r>
            <a:r>
              <a:rPr sz="1000" dirty="0" smtClean="0">
                <a:latin typeface="Franklin Gothic Book"/>
                <a:cs typeface="Franklin Gothic Book"/>
              </a:rPr>
              <a:t>973</a:t>
            </a:r>
            <a:endParaRPr sz="1000" dirty="0">
              <a:latin typeface="Franklin Gothic Book"/>
              <a:cs typeface="Franklin Gothic Book"/>
            </a:endParaRPr>
          </a:p>
          <a:p>
            <a:pPr lvl="0" algn="ctr">
              <a:defRPr sz="1800"/>
            </a:pPr>
            <a:r>
              <a:rPr sz="1000" dirty="0">
                <a:latin typeface="Franklin Gothic Book"/>
                <a:cs typeface="Franklin Gothic Book"/>
              </a:rPr>
              <a:t>1281 deceased</a:t>
            </a:r>
          </a:p>
          <a:p>
            <a:pPr lvl="0" algn="ctr">
              <a:defRPr sz="1800"/>
            </a:pPr>
            <a:r>
              <a:rPr sz="1000" dirty="0">
                <a:latin typeface="Franklin Gothic Book"/>
                <a:cs typeface="Franklin Gothic Book"/>
              </a:rPr>
              <a:t>442 did not participate</a:t>
            </a:r>
          </a:p>
          <a:p>
            <a:pPr lvl="0" algn="ctr">
              <a:defRPr sz="1800"/>
            </a:pPr>
            <a:r>
              <a:rPr sz="1000" dirty="0">
                <a:latin typeface="Franklin Gothic Book"/>
                <a:cs typeface="Franklin Gothic Book"/>
              </a:rPr>
              <a:t>440 lost to follow-up</a:t>
            </a:r>
          </a:p>
          <a:p>
            <a:pPr lvl="0" algn="ctr">
              <a:defRPr sz="1800"/>
            </a:pPr>
            <a:r>
              <a:rPr sz="1000" dirty="0">
                <a:latin typeface="Franklin Gothic Book"/>
                <a:cs typeface="Franklin Gothic Book"/>
              </a:rPr>
              <a:t> 405 end-of-study</a:t>
            </a:r>
          </a:p>
        </p:txBody>
      </p:sp>
      <p:sp>
        <p:nvSpPr>
          <p:cNvPr id="37" name="Shape 37"/>
          <p:cNvSpPr/>
          <p:nvPr/>
        </p:nvSpPr>
        <p:spPr>
          <a:xfrm>
            <a:off x="4347412" y="2317658"/>
            <a:ext cx="1317277" cy="99546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lgn="ctr">
              <a:defRPr sz="1800"/>
            </a:pPr>
            <a:r>
              <a:rPr sz="1000" dirty="0">
                <a:latin typeface="Franklin Gothic Book"/>
                <a:cs typeface="Franklin Gothic Book"/>
              </a:rPr>
              <a:t>Follow-up 3</a:t>
            </a:r>
          </a:p>
          <a:p>
            <a:pPr lvl="0" algn="ctr">
              <a:defRPr sz="1800"/>
            </a:pPr>
            <a:r>
              <a:rPr sz="1000" dirty="0">
                <a:latin typeface="Franklin Gothic Book"/>
                <a:cs typeface="Franklin Gothic Book"/>
              </a:rPr>
              <a:t>N=</a:t>
            </a:r>
            <a:r>
              <a:rPr sz="1000" dirty="0" smtClean="0">
                <a:latin typeface="Franklin Gothic Book"/>
                <a:cs typeface="Franklin Gothic Book"/>
              </a:rPr>
              <a:t>3</a:t>
            </a:r>
            <a:r>
              <a:rPr lang="en-US" sz="1000" dirty="0" smtClean="0">
                <a:latin typeface="Franklin Gothic Book"/>
                <a:cs typeface="Franklin Gothic Book"/>
              </a:rPr>
              <a:t>,</a:t>
            </a:r>
            <a:r>
              <a:rPr sz="1000" dirty="0" smtClean="0">
                <a:latin typeface="Franklin Gothic Book"/>
                <a:cs typeface="Franklin Gothic Book"/>
              </a:rPr>
              <a:t>275</a:t>
            </a:r>
            <a:endParaRPr sz="1000" dirty="0">
              <a:latin typeface="Franklin Gothic Book"/>
              <a:cs typeface="Franklin Gothic Book"/>
            </a:endParaRPr>
          </a:p>
          <a:p>
            <a:pPr lvl="0" algn="ctr">
              <a:defRPr sz="1800"/>
            </a:pPr>
            <a:r>
              <a:rPr sz="1000" dirty="0">
                <a:latin typeface="Franklin Gothic Book"/>
                <a:cs typeface="Franklin Gothic Book"/>
              </a:rPr>
              <a:t>802 deceased</a:t>
            </a:r>
          </a:p>
          <a:p>
            <a:pPr lvl="0" algn="ctr">
              <a:defRPr sz="1800"/>
            </a:pPr>
            <a:r>
              <a:rPr sz="1000" dirty="0">
                <a:latin typeface="Franklin Gothic Book"/>
                <a:cs typeface="Franklin Gothic Book"/>
              </a:rPr>
              <a:t>328 did not participate</a:t>
            </a:r>
          </a:p>
          <a:p>
            <a:pPr lvl="0" algn="ctr">
              <a:defRPr sz="1800"/>
            </a:pPr>
            <a:r>
              <a:rPr sz="1000" dirty="0">
                <a:latin typeface="Franklin Gothic Book"/>
                <a:cs typeface="Franklin Gothic Book"/>
              </a:rPr>
              <a:t>86 lost to follow-up</a:t>
            </a:r>
          </a:p>
          <a:p>
            <a:pPr lvl="0" algn="ctr">
              <a:defRPr sz="1800"/>
            </a:pPr>
            <a:r>
              <a:rPr sz="1000" dirty="0">
                <a:latin typeface="Franklin Gothic Book"/>
                <a:cs typeface="Franklin Gothic Book"/>
              </a:rPr>
              <a:t>482 end-of-study </a:t>
            </a:r>
          </a:p>
        </p:txBody>
      </p:sp>
      <p:sp>
        <p:nvSpPr>
          <p:cNvPr id="38" name="Shape 38"/>
          <p:cNvSpPr/>
          <p:nvPr/>
        </p:nvSpPr>
        <p:spPr>
          <a:xfrm>
            <a:off x="5838599" y="2317658"/>
            <a:ext cx="1314960" cy="99546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lgn="ctr">
              <a:defRPr sz="1800"/>
            </a:pPr>
            <a:r>
              <a:rPr sz="1000" dirty="0">
                <a:latin typeface="Franklin Gothic Book"/>
                <a:cs typeface="Franklin Gothic Book"/>
              </a:rPr>
              <a:t>Follow-up 4</a:t>
            </a:r>
          </a:p>
          <a:p>
            <a:pPr lvl="0" algn="ctr">
              <a:defRPr sz="1800"/>
            </a:pPr>
            <a:r>
              <a:rPr sz="1000" dirty="0">
                <a:latin typeface="Franklin Gothic Book"/>
                <a:cs typeface="Franklin Gothic Book"/>
              </a:rPr>
              <a:t>N=</a:t>
            </a:r>
            <a:r>
              <a:rPr sz="1000" dirty="0" smtClean="0">
                <a:latin typeface="Franklin Gothic Book"/>
                <a:cs typeface="Franklin Gothic Book"/>
              </a:rPr>
              <a:t>1</a:t>
            </a:r>
            <a:r>
              <a:rPr lang="en-US" sz="1000" dirty="0" smtClean="0">
                <a:latin typeface="Franklin Gothic Book"/>
                <a:cs typeface="Franklin Gothic Book"/>
              </a:rPr>
              <a:t>,</a:t>
            </a:r>
            <a:r>
              <a:rPr sz="1000" dirty="0" smtClean="0">
                <a:latin typeface="Franklin Gothic Book"/>
                <a:cs typeface="Franklin Gothic Book"/>
              </a:rPr>
              <a:t>570</a:t>
            </a:r>
            <a:endParaRPr sz="1000" dirty="0">
              <a:latin typeface="Franklin Gothic Book"/>
              <a:cs typeface="Franklin Gothic Book"/>
            </a:endParaRPr>
          </a:p>
          <a:p>
            <a:pPr lvl="0" algn="ctr">
              <a:defRPr sz="1800"/>
            </a:pPr>
            <a:r>
              <a:rPr sz="1000" dirty="0">
                <a:latin typeface="Franklin Gothic Book"/>
                <a:cs typeface="Franklin Gothic Book"/>
              </a:rPr>
              <a:t>717 deceased</a:t>
            </a:r>
          </a:p>
          <a:p>
            <a:pPr lvl="0" algn="ctr">
              <a:defRPr sz="1800"/>
            </a:pPr>
            <a:r>
              <a:rPr sz="1000" dirty="0">
                <a:latin typeface="Franklin Gothic Book"/>
                <a:cs typeface="Franklin Gothic Book"/>
              </a:rPr>
              <a:t>112 did not participate</a:t>
            </a:r>
          </a:p>
          <a:p>
            <a:pPr lvl="0" algn="ctr">
              <a:defRPr sz="1800"/>
            </a:pPr>
            <a:r>
              <a:rPr sz="1000" dirty="0">
                <a:latin typeface="Franklin Gothic Book"/>
                <a:cs typeface="Franklin Gothic Book"/>
              </a:rPr>
              <a:t>135 lost to follow-up</a:t>
            </a:r>
          </a:p>
          <a:p>
            <a:pPr lvl="0" algn="ctr">
              <a:defRPr sz="1800"/>
            </a:pPr>
            <a:r>
              <a:rPr sz="1000" dirty="0">
                <a:latin typeface="Franklin Gothic Book"/>
                <a:cs typeface="Franklin Gothic Book"/>
              </a:rPr>
              <a:t>741 end-of-study</a:t>
            </a:r>
          </a:p>
        </p:txBody>
      </p:sp>
      <p:sp>
        <p:nvSpPr>
          <p:cNvPr id="39" name="Shape 39"/>
          <p:cNvSpPr/>
          <p:nvPr/>
        </p:nvSpPr>
        <p:spPr>
          <a:xfrm>
            <a:off x="7264045" y="2317658"/>
            <a:ext cx="1311641" cy="99546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lgn="ctr">
              <a:defRPr sz="1800"/>
            </a:pPr>
            <a:r>
              <a:rPr sz="1000" dirty="0">
                <a:solidFill>
                  <a:srgbClr val="000000"/>
                </a:solidFill>
                <a:latin typeface="Franklin Gothic Book"/>
                <a:cs typeface="Franklin Gothic Book"/>
              </a:rPr>
              <a:t>Follow-up 5</a:t>
            </a:r>
          </a:p>
          <a:p>
            <a:pPr lvl="0" algn="ctr">
              <a:defRPr sz="1800"/>
            </a:pPr>
            <a:r>
              <a:rPr sz="1000" dirty="0">
                <a:solidFill>
                  <a:srgbClr val="000000"/>
                </a:solidFill>
                <a:latin typeface="Franklin Gothic Book"/>
                <a:cs typeface="Franklin Gothic Book"/>
              </a:rPr>
              <a:t>N=</a:t>
            </a:r>
            <a:r>
              <a:rPr sz="1000" dirty="0" smtClean="0">
                <a:solidFill>
                  <a:srgbClr val="000000"/>
                </a:solidFill>
                <a:latin typeface="Franklin Gothic Book"/>
                <a:cs typeface="Franklin Gothic Book"/>
              </a:rPr>
              <a:t>1</a:t>
            </a:r>
            <a:r>
              <a:rPr lang="en-US" sz="1000" dirty="0" smtClean="0">
                <a:solidFill>
                  <a:srgbClr val="000000"/>
                </a:solidFill>
                <a:latin typeface="Franklin Gothic Book"/>
                <a:cs typeface="Franklin Gothic Book"/>
              </a:rPr>
              <a:t>,</a:t>
            </a:r>
            <a:r>
              <a:rPr sz="1000" dirty="0" smtClean="0">
                <a:solidFill>
                  <a:srgbClr val="000000"/>
                </a:solidFill>
                <a:latin typeface="Franklin Gothic Book"/>
                <a:cs typeface="Franklin Gothic Book"/>
              </a:rPr>
              <a:t>133</a:t>
            </a:r>
            <a:endParaRPr sz="1000" dirty="0">
              <a:solidFill>
                <a:srgbClr val="000000"/>
              </a:solidFill>
              <a:latin typeface="Franklin Gothic Book"/>
              <a:cs typeface="Franklin Gothic Book"/>
            </a:endParaRPr>
          </a:p>
          <a:p>
            <a:pPr lvl="0" algn="ctr">
              <a:defRPr sz="1800"/>
            </a:pPr>
            <a:r>
              <a:rPr sz="1000" dirty="0">
                <a:solidFill>
                  <a:srgbClr val="000000"/>
                </a:solidFill>
                <a:latin typeface="Franklin Gothic Book"/>
                <a:cs typeface="Franklin Gothic Book"/>
              </a:rPr>
              <a:t>425 deceased</a:t>
            </a:r>
          </a:p>
          <a:p>
            <a:pPr lvl="0" algn="ctr">
              <a:defRPr sz="1800"/>
            </a:pPr>
            <a:r>
              <a:rPr sz="1000" dirty="0">
                <a:solidFill>
                  <a:srgbClr val="000000"/>
                </a:solidFill>
                <a:latin typeface="Franklin Gothic Book"/>
                <a:cs typeface="Franklin Gothic Book"/>
              </a:rPr>
              <a:t>124 did not </a:t>
            </a:r>
            <a:r>
              <a:rPr sz="1000" dirty="0" smtClean="0">
                <a:solidFill>
                  <a:srgbClr val="000000"/>
                </a:solidFill>
                <a:latin typeface="Franklin Gothic Book"/>
                <a:cs typeface="Franklin Gothic Book"/>
              </a:rPr>
              <a:t>participate</a:t>
            </a:r>
            <a:endParaRPr sz="1000" dirty="0">
              <a:solidFill>
                <a:srgbClr val="000000"/>
              </a:solidFill>
              <a:latin typeface="Franklin Gothic Book"/>
              <a:cs typeface="Franklin Gothic Book"/>
            </a:endParaRPr>
          </a:p>
          <a:p>
            <a:pPr lvl="0" algn="ctr">
              <a:defRPr sz="1800"/>
            </a:pPr>
            <a:r>
              <a:rPr sz="1000" dirty="0">
                <a:solidFill>
                  <a:srgbClr val="000000"/>
                </a:solidFill>
                <a:latin typeface="Franklin Gothic Book"/>
                <a:cs typeface="Franklin Gothic Book"/>
              </a:rPr>
              <a:t>lost to follow-up</a:t>
            </a:r>
          </a:p>
          <a:p>
            <a:pPr lvl="0" algn="ctr">
              <a:defRPr sz="1800"/>
            </a:pPr>
            <a:r>
              <a:rPr sz="1000" dirty="0">
                <a:solidFill>
                  <a:srgbClr val="000000"/>
                </a:solidFill>
                <a:latin typeface="Franklin Gothic Book"/>
                <a:cs typeface="Franklin Gothic Book"/>
              </a:rPr>
              <a:t>437 end-of-study</a:t>
            </a:r>
          </a:p>
        </p:txBody>
      </p:sp>
      <p:sp>
        <p:nvSpPr>
          <p:cNvPr id="52" name="Shape 52"/>
          <p:cNvSpPr/>
          <p:nvPr/>
        </p:nvSpPr>
        <p:spPr>
          <a:xfrm>
            <a:off x="627088" y="2244567"/>
            <a:ext cx="1406883" cy="1"/>
          </a:xfrm>
          <a:prstGeom prst="line">
            <a:avLst/>
          </a:prstGeom>
          <a:ln w="25400">
            <a:solidFill/>
            <a:miter lim="400000"/>
            <a:headEnd type="triangle" len="sm"/>
            <a:tailEnd type="stealth"/>
          </a:ln>
        </p:spPr>
        <p:txBody>
          <a:bodyPr lIns="35717" tIns="35717" rIns="35717" bIns="35717" anchor="ctr"/>
          <a:lstStyle/>
          <a:p>
            <a:pPr lvl="0">
              <a:defRPr sz="2400"/>
            </a:pPr>
            <a:endParaRPr>
              <a:latin typeface="Franklin Gothic Book"/>
              <a:cs typeface="Franklin Gothic Book"/>
            </a:endParaRPr>
          </a:p>
        </p:txBody>
      </p:sp>
      <p:sp>
        <p:nvSpPr>
          <p:cNvPr id="53" name="Shape 53"/>
          <p:cNvSpPr/>
          <p:nvPr/>
        </p:nvSpPr>
        <p:spPr>
          <a:xfrm>
            <a:off x="2075702" y="2244567"/>
            <a:ext cx="1406883" cy="1"/>
          </a:xfrm>
          <a:prstGeom prst="line">
            <a:avLst/>
          </a:prstGeom>
          <a:ln w="25400">
            <a:solidFill/>
            <a:miter lim="400000"/>
            <a:headEnd type="triangle" len="sm"/>
            <a:tailEnd type="stealth"/>
          </a:ln>
        </p:spPr>
        <p:txBody>
          <a:bodyPr lIns="35717" tIns="35717" rIns="35717" bIns="35717" anchor="ctr"/>
          <a:lstStyle/>
          <a:p>
            <a:pPr lvl="0">
              <a:defRPr sz="2400"/>
            </a:pPr>
            <a:endParaRPr>
              <a:latin typeface="Franklin Gothic Book"/>
              <a:cs typeface="Franklin Gothic Book"/>
            </a:endParaRPr>
          </a:p>
        </p:txBody>
      </p:sp>
      <p:sp>
        <p:nvSpPr>
          <p:cNvPr id="54" name="Shape 54"/>
          <p:cNvSpPr/>
          <p:nvPr/>
        </p:nvSpPr>
        <p:spPr>
          <a:xfrm>
            <a:off x="3534931" y="2244567"/>
            <a:ext cx="1406883" cy="1"/>
          </a:xfrm>
          <a:prstGeom prst="line">
            <a:avLst/>
          </a:prstGeom>
          <a:ln w="25400">
            <a:solidFill/>
            <a:miter lim="400000"/>
            <a:headEnd type="triangle" len="sm"/>
            <a:tailEnd type="stealth"/>
          </a:ln>
        </p:spPr>
        <p:txBody>
          <a:bodyPr lIns="35717" tIns="35717" rIns="35717" bIns="35717" anchor="ctr"/>
          <a:lstStyle/>
          <a:p>
            <a:pPr lvl="0">
              <a:defRPr sz="2400"/>
            </a:pPr>
            <a:endParaRPr>
              <a:latin typeface="Franklin Gothic Book"/>
              <a:cs typeface="Franklin Gothic Book"/>
            </a:endParaRPr>
          </a:p>
        </p:txBody>
      </p:sp>
      <p:sp>
        <p:nvSpPr>
          <p:cNvPr id="55" name="Shape 55"/>
          <p:cNvSpPr/>
          <p:nvPr/>
        </p:nvSpPr>
        <p:spPr>
          <a:xfrm flipV="1">
            <a:off x="4977751" y="2244567"/>
            <a:ext cx="1458101" cy="1"/>
          </a:xfrm>
          <a:prstGeom prst="line">
            <a:avLst/>
          </a:prstGeom>
          <a:ln w="25400">
            <a:solidFill/>
            <a:miter lim="400000"/>
            <a:headEnd type="triangle" len="sm"/>
            <a:tailEnd type="stealth"/>
          </a:ln>
        </p:spPr>
        <p:txBody>
          <a:bodyPr lIns="35717" tIns="35717" rIns="35717" bIns="35717" anchor="ctr"/>
          <a:lstStyle/>
          <a:p>
            <a:pPr lvl="0">
              <a:defRPr sz="2400"/>
            </a:pPr>
            <a:endParaRPr>
              <a:latin typeface="Franklin Gothic Book"/>
              <a:cs typeface="Franklin Gothic Book"/>
            </a:endParaRPr>
          </a:p>
        </p:txBody>
      </p:sp>
      <p:sp>
        <p:nvSpPr>
          <p:cNvPr id="56" name="Shape 56"/>
          <p:cNvSpPr/>
          <p:nvPr/>
        </p:nvSpPr>
        <p:spPr>
          <a:xfrm>
            <a:off x="6471788" y="2244567"/>
            <a:ext cx="1383461" cy="1"/>
          </a:xfrm>
          <a:prstGeom prst="line">
            <a:avLst/>
          </a:prstGeom>
          <a:ln w="25400">
            <a:solidFill/>
            <a:miter lim="400000"/>
            <a:headEnd type="triangle" len="sm"/>
            <a:tailEnd type="diamond"/>
          </a:ln>
        </p:spPr>
        <p:txBody>
          <a:bodyPr lIns="35717" tIns="35717" rIns="35717" bIns="35717" anchor="ctr"/>
          <a:lstStyle/>
          <a:p>
            <a:pPr lvl="0">
              <a:defRPr sz="2400"/>
            </a:pPr>
            <a:endParaRPr>
              <a:latin typeface="Franklin Gothic Book"/>
              <a:cs typeface="Franklin Gothic Book"/>
            </a:endParaRPr>
          </a:p>
        </p:txBody>
      </p:sp>
      <p:sp>
        <p:nvSpPr>
          <p:cNvPr id="18" name="Title 2"/>
          <p:cNvSpPr>
            <a:spLocks noGrp="1"/>
          </p:cNvSpPr>
          <p:nvPr>
            <p:ph type="title"/>
          </p:nvPr>
        </p:nvSpPr>
        <p:spPr>
          <a:xfrm>
            <a:off x="433772" y="58272"/>
            <a:ext cx="8153400" cy="990600"/>
          </a:xfrm>
        </p:spPr>
        <p:txBody>
          <a:bodyPr>
            <a:normAutofit/>
          </a:bodyPr>
          <a:lstStyle/>
          <a:p>
            <a:pPr algn="ctr"/>
            <a:r>
              <a:rPr lang="en-US" dirty="0" smtClean="0">
                <a:latin typeface="Franklin Gothic Book"/>
                <a:cs typeface="Franklin Gothic Book"/>
              </a:rPr>
              <a:t>Chicago Health and Aging Project</a:t>
            </a:r>
            <a:endParaRPr lang="en-US" dirty="0">
              <a:latin typeface="Franklin Gothic Book"/>
              <a:cs typeface="Franklin Gothic Book"/>
            </a:endParaRPr>
          </a:p>
        </p:txBody>
      </p:sp>
    </p:spTree>
    <p:extLst>
      <p:ext uri="{BB962C8B-B14F-4D97-AF65-F5344CB8AC3E}">
        <p14:creationId xmlns:p14="http://schemas.microsoft.com/office/powerpoint/2010/main" val="201642904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a:cs typeface="Calibri"/>
              </a:rPr>
              <a:t>Study Materials</a:t>
            </a:r>
            <a:endParaRPr lang="en-US" dirty="0">
              <a:latin typeface="Calibri"/>
              <a:cs typeface="Calibri"/>
            </a:endParaRPr>
          </a:p>
        </p:txBody>
      </p:sp>
      <p:sp>
        <p:nvSpPr>
          <p:cNvPr id="3" name="Content Placeholder 2"/>
          <p:cNvSpPr>
            <a:spLocks noGrp="1"/>
          </p:cNvSpPr>
          <p:nvPr>
            <p:ph idx="1"/>
          </p:nvPr>
        </p:nvSpPr>
        <p:spPr>
          <a:xfrm>
            <a:off x="457200" y="1600200"/>
            <a:ext cx="8229600" cy="5092700"/>
          </a:xfrm>
        </p:spPr>
        <p:txBody>
          <a:bodyPr>
            <a:normAutofit/>
          </a:bodyPr>
          <a:lstStyle/>
          <a:p>
            <a:r>
              <a:rPr lang="en-US" dirty="0" smtClean="0">
                <a:latin typeface="Calibri"/>
                <a:cs typeface="Calibri"/>
              </a:rPr>
              <a:t>Social and economic measures </a:t>
            </a:r>
          </a:p>
          <a:p>
            <a:pPr lvl="1"/>
            <a:r>
              <a:rPr lang="en-US" dirty="0" smtClean="0">
                <a:latin typeface="Calibri"/>
                <a:cs typeface="Calibri"/>
              </a:rPr>
              <a:t>Childhood and adult </a:t>
            </a:r>
            <a:r>
              <a:rPr lang="en-US" dirty="0" smtClean="0">
                <a:latin typeface="Calibri"/>
                <a:cs typeface="Calibri"/>
              </a:rPr>
              <a:t>SES </a:t>
            </a:r>
            <a:r>
              <a:rPr lang="en-US" dirty="0" smtClean="0">
                <a:latin typeface="Calibri"/>
                <a:cs typeface="Calibri"/>
              </a:rPr>
              <a:t>and education </a:t>
            </a:r>
            <a:endParaRPr lang="en-US" dirty="0" smtClean="0">
              <a:latin typeface="Calibri"/>
              <a:cs typeface="Calibri"/>
            </a:endParaRPr>
          </a:p>
          <a:p>
            <a:pPr lvl="1"/>
            <a:r>
              <a:rPr lang="en-US" dirty="0" smtClean="0">
                <a:latin typeface="Calibri"/>
                <a:cs typeface="Calibri"/>
              </a:rPr>
              <a:t>Social engagement, network, and diversity </a:t>
            </a:r>
          </a:p>
          <a:p>
            <a:r>
              <a:rPr lang="en-US" dirty="0" smtClean="0">
                <a:latin typeface="Calibri"/>
                <a:cs typeface="Calibri"/>
              </a:rPr>
              <a:t>Psychological measures </a:t>
            </a:r>
          </a:p>
          <a:p>
            <a:pPr lvl="1"/>
            <a:r>
              <a:rPr lang="en-US" dirty="0" smtClean="0">
                <a:latin typeface="Calibri"/>
                <a:cs typeface="Calibri"/>
              </a:rPr>
              <a:t>Depressive symptoms </a:t>
            </a:r>
          </a:p>
          <a:p>
            <a:pPr lvl="1"/>
            <a:r>
              <a:rPr lang="en-US" dirty="0" smtClean="0">
                <a:latin typeface="Calibri"/>
                <a:cs typeface="Calibri"/>
              </a:rPr>
              <a:t>Perceived stress </a:t>
            </a:r>
          </a:p>
          <a:p>
            <a:pPr lvl="1"/>
            <a:r>
              <a:rPr lang="en-US" dirty="0" smtClean="0">
                <a:latin typeface="Calibri"/>
                <a:cs typeface="Calibri"/>
              </a:rPr>
              <a:t>Perceived Discrimination</a:t>
            </a:r>
          </a:p>
          <a:p>
            <a:r>
              <a:rPr lang="en-US" dirty="0" smtClean="0">
                <a:latin typeface="Calibri"/>
                <a:cs typeface="Calibri"/>
              </a:rPr>
              <a:t>Physical </a:t>
            </a:r>
            <a:r>
              <a:rPr lang="en-US" dirty="0" smtClean="0">
                <a:latin typeface="Calibri"/>
                <a:cs typeface="Calibri"/>
              </a:rPr>
              <a:t>function</a:t>
            </a:r>
            <a:endParaRPr lang="en-US" dirty="0" smtClean="0">
              <a:latin typeface="Calibri"/>
              <a:cs typeface="Calibri"/>
            </a:endParaRPr>
          </a:p>
          <a:p>
            <a:pPr lvl="1"/>
            <a:r>
              <a:rPr lang="en-US" dirty="0" smtClean="0">
                <a:latin typeface="Calibri"/>
                <a:cs typeface="Calibri"/>
              </a:rPr>
              <a:t>Physical </a:t>
            </a:r>
            <a:r>
              <a:rPr lang="en-US" dirty="0" smtClean="0">
                <a:latin typeface="Calibri"/>
                <a:cs typeface="Calibri"/>
              </a:rPr>
              <a:t>functioning score </a:t>
            </a:r>
            <a:r>
              <a:rPr lang="mr-IN" dirty="0" smtClean="0">
                <a:latin typeface="Calibri"/>
                <a:cs typeface="Calibri"/>
              </a:rPr>
              <a:t>–</a:t>
            </a:r>
            <a:r>
              <a:rPr lang="en-US" dirty="0" smtClean="0">
                <a:latin typeface="Calibri"/>
                <a:cs typeface="Calibri"/>
              </a:rPr>
              <a:t> tandem walk, chair stand, and timed walk </a:t>
            </a:r>
          </a:p>
          <a:p>
            <a:pPr lvl="1"/>
            <a:r>
              <a:rPr lang="en-US" dirty="0" smtClean="0">
                <a:latin typeface="Calibri"/>
                <a:cs typeface="Calibri"/>
              </a:rPr>
              <a:t>Functional limitations in activities of daily living </a:t>
            </a:r>
          </a:p>
          <a:p>
            <a:r>
              <a:rPr lang="en-US" dirty="0" smtClean="0">
                <a:latin typeface="Calibri"/>
                <a:cs typeface="Calibri"/>
              </a:rPr>
              <a:t>1990 US census-based race questions </a:t>
            </a:r>
            <a:endParaRPr lang="en-US" dirty="0" smtClean="0">
              <a:latin typeface="Calibri"/>
              <a:cs typeface="Calibri"/>
            </a:endParaRPr>
          </a:p>
        </p:txBody>
      </p:sp>
    </p:spTree>
    <p:extLst>
      <p:ext uri="{BB962C8B-B14F-4D97-AF65-F5344CB8AC3E}">
        <p14:creationId xmlns:p14="http://schemas.microsoft.com/office/powerpoint/2010/main" val="196253329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latin typeface="Franklin Gothic Book"/>
                <a:cs typeface="Franklin Gothic Book"/>
              </a:rPr>
              <a:t>Neuropsychological Tests</a:t>
            </a:r>
            <a:endParaRPr lang="en-US" dirty="0">
              <a:latin typeface="Franklin Gothic Book"/>
              <a:cs typeface="Franklin Gothic Book"/>
            </a:endParaRPr>
          </a:p>
        </p:txBody>
      </p:sp>
      <p:sp>
        <p:nvSpPr>
          <p:cNvPr id="2" name="Content Placeholder 1"/>
          <p:cNvSpPr>
            <a:spLocks noGrp="1"/>
          </p:cNvSpPr>
          <p:nvPr>
            <p:ph idx="1"/>
          </p:nvPr>
        </p:nvSpPr>
        <p:spPr>
          <a:xfrm>
            <a:off x="224687" y="1719071"/>
            <a:ext cx="8564206" cy="4483654"/>
          </a:xfrm>
        </p:spPr>
        <p:txBody>
          <a:bodyPr>
            <a:normAutofit/>
          </a:bodyPr>
          <a:lstStyle/>
          <a:p>
            <a:r>
              <a:rPr lang="en-US" dirty="0" smtClean="0">
                <a:solidFill>
                  <a:srgbClr val="000000"/>
                </a:solidFill>
                <a:latin typeface="Franklin Gothic Book"/>
                <a:cs typeface="Franklin Gothic Book"/>
              </a:rPr>
              <a:t>Individual tests of cognition</a:t>
            </a:r>
          </a:p>
          <a:p>
            <a:pPr lvl="1"/>
            <a:r>
              <a:rPr lang="en-US" dirty="0" smtClean="0">
                <a:solidFill>
                  <a:srgbClr val="000000"/>
                </a:solidFill>
                <a:latin typeface="Franklin Gothic Book"/>
                <a:cs typeface="Franklin Gothic Book"/>
              </a:rPr>
              <a:t>Perceptual speed (SDMT)</a:t>
            </a:r>
            <a:endParaRPr lang="en-US" baseline="30000" dirty="0" smtClean="0">
              <a:solidFill>
                <a:srgbClr val="000000"/>
              </a:solidFill>
              <a:latin typeface="Franklin Gothic Book"/>
              <a:cs typeface="Franklin Gothic Book"/>
            </a:endParaRPr>
          </a:p>
          <a:p>
            <a:pPr lvl="1"/>
            <a:r>
              <a:rPr lang="en-US" dirty="0" smtClean="0">
                <a:solidFill>
                  <a:srgbClr val="000000"/>
                </a:solidFill>
                <a:latin typeface="Franklin Gothic Book"/>
                <a:cs typeface="Franklin Gothic Book"/>
              </a:rPr>
              <a:t>East Boston Memory tests (Immediate and Delayed Recall tests)</a:t>
            </a:r>
            <a:endParaRPr lang="en-US" baseline="30000" dirty="0" smtClean="0">
              <a:solidFill>
                <a:srgbClr val="000000"/>
              </a:solidFill>
              <a:latin typeface="Franklin Gothic Book"/>
              <a:cs typeface="Franklin Gothic Book"/>
            </a:endParaRPr>
          </a:p>
          <a:p>
            <a:pPr lvl="1"/>
            <a:r>
              <a:rPr lang="en-US" dirty="0" smtClean="0">
                <a:solidFill>
                  <a:srgbClr val="000000"/>
                </a:solidFill>
                <a:latin typeface="Franklin Gothic Book"/>
                <a:cs typeface="Franklin Gothic Book"/>
              </a:rPr>
              <a:t>Mini-mental state examination </a:t>
            </a:r>
            <a:r>
              <a:rPr lang="en-US" dirty="0">
                <a:solidFill>
                  <a:srgbClr val="000000"/>
                </a:solidFill>
                <a:latin typeface="Franklin Gothic Book"/>
                <a:cs typeface="Franklin Gothic Book"/>
              </a:rPr>
              <a:t>(MMSE</a:t>
            </a:r>
            <a:r>
              <a:rPr lang="en-US" dirty="0" smtClean="0">
                <a:solidFill>
                  <a:srgbClr val="000000"/>
                </a:solidFill>
                <a:latin typeface="Franklin Gothic Book"/>
                <a:cs typeface="Franklin Gothic Book"/>
              </a:rPr>
              <a:t>)</a:t>
            </a:r>
            <a:endParaRPr lang="en-US" baseline="30000" dirty="0" smtClean="0">
              <a:solidFill>
                <a:srgbClr val="000000"/>
              </a:solidFill>
              <a:latin typeface="Franklin Gothic Book"/>
              <a:cs typeface="Franklin Gothic Book"/>
            </a:endParaRPr>
          </a:p>
          <a:p>
            <a:r>
              <a:rPr lang="en-US" dirty="0" smtClean="0">
                <a:solidFill>
                  <a:srgbClr val="000000"/>
                </a:solidFill>
                <a:latin typeface="Franklin Gothic Book"/>
                <a:cs typeface="Franklin Gothic Book"/>
              </a:rPr>
              <a:t>Global composite cognitive function</a:t>
            </a:r>
          </a:p>
          <a:p>
            <a:pPr lvl="1"/>
            <a:r>
              <a:rPr lang="en-US" dirty="0" smtClean="0">
                <a:solidFill>
                  <a:srgbClr val="000000"/>
                </a:solidFill>
                <a:latin typeface="Franklin Gothic Book"/>
                <a:cs typeface="Franklin Gothic Book"/>
              </a:rPr>
              <a:t>76% of variation explained by first factor</a:t>
            </a:r>
          </a:p>
          <a:p>
            <a:pPr lvl="1"/>
            <a:r>
              <a:rPr lang="en-US" dirty="0" smtClean="0">
                <a:solidFill>
                  <a:srgbClr val="000000"/>
                </a:solidFill>
                <a:latin typeface="Franklin Gothic Book"/>
                <a:cs typeface="Franklin Gothic Book"/>
              </a:rPr>
              <a:t>Each test standardized and combined </a:t>
            </a:r>
          </a:p>
          <a:p>
            <a:r>
              <a:rPr lang="en-US" dirty="0" smtClean="0">
                <a:solidFill>
                  <a:srgbClr val="000000"/>
                </a:solidFill>
                <a:latin typeface="Franklin Gothic Book"/>
                <a:cs typeface="Franklin Gothic Book"/>
              </a:rPr>
              <a:t>Interpretation in standard deviation units</a:t>
            </a:r>
          </a:p>
        </p:txBody>
      </p:sp>
    </p:spTree>
    <p:extLst>
      <p:ext uri="{BB962C8B-B14F-4D97-AF65-F5344CB8AC3E}">
        <p14:creationId xmlns:p14="http://schemas.microsoft.com/office/powerpoint/2010/main" val="11645640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a:cs typeface="Calibri"/>
              </a:rPr>
              <a:t>Demographic Characteristics</a:t>
            </a:r>
            <a:endParaRPr lang="en-US" dirty="0">
              <a:latin typeface="Calibri"/>
              <a:cs typeface="Calibri"/>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01080423"/>
              </p:ext>
            </p:extLst>
          </p:nvPr>
        </p:nvGraphicFramePr>
        <p:xfrm>
          <a:off x="825502" y="1859429"/>
          <a:ext cx="7619998" cy="3220572"/>
        </p:xfrm>
        <a:graphic>
          <a:graphicData uri="http://schemas.openxmlformats.org/drawingml/2006/table">
            <a:tbl>
              <a:tblPr firstRow="1" bandRow="1">
                <a:tableStyleId>{5C22544A-7EE6-4342-B048-85BDC9FD1C3A}</a:tableStyleId>
              </a:tblPr>
              <a:tblGrid>
                <a:gridCol w="1773354"/>
                <a:gridCol w="1773354"/>
                <a:gridCol w="2036645"/>
                <a:gridCol w="2036645"/>
              </a:tblGrid>
              <a:tr h="536762">
                <a:tc>
                  <a:txBody>
                    <a:bodyPr/>
                    <a:lstStyle/>
                    <a:p>
                      <a:pPr marL="0" marR="0">
                        <a:lnSpc>
                          <a:spcPct val="150000"/>
                        </a:lnSpc>
                        <a:spcBef>
                          <a:spcPts val="0"/>
                        </a:spcBef>
                        <a:spcAft>
                          <a:spcPts val="0"/>
                        </a:spcAft>
                      </a:pPr>
                      <a:r>
                        <a:rPr lang="en-US" sz="1600" dirty="0">
                          <a:effectLst/>
                          <a:latin typeface="Calibri"/>
                          <a:ea typeface="Calibri"/>
                          <a:cs typeface="Calibri"/>
                        </a:rPr>
                        <a:t> </a:t>
                      </a:r>
                    </a:p>
                  </a:txBody>
                  <a:tcPr marL="68580" marR="68580" marT="0" marB="0"/>
                </a:tc>
                <a:tc>
                  <a:txBody>
                    <a:bodyPr/>
                    <a:lstStyle/>
                    <a:p>
                      <a:pPr marL="0" marR="0" algn="ctr">
                        <a:lnSpc>
                          <a:spcPct val="150000"/>
                        </a:lnSpc>
                        <a:spcBef>
                          <a:spcPts val="0"/>
                        </a:spcBef>
                        <a:spcAft>
                          <a:spcPts val="0"/>
                        </a:spcAft>
                      </a:pPr>
                      <a:r>
                        <a:rPr lang="en-US" sz="1600" dirty="0" smtClean="0">
                          <a:effectLst/>
                          <a:latin typeface="Calibri"/>
                          <a:ea typeface="Calibri"/>
                          <a:cs typeface="Calibri"/>
                        </a:rPr>
                        <a:t>African Americans</a:t>
                      </a:r>
                      <a:endParaRPr lang="en-US" sz="1600" dirty="0">
                        <a:effectLst/>
                        <a:latin typeface="Calibri"/>
                        <a:ea typeface="Calibri"/>
                        <a:cs typeface="Calibri"/>
                      </a:endParaRPr>
                    </a:p>
                  </a:txBody>
                  <a:tcPr marL="68580" marR="68580" marT="0" marB="0"/>
                </a:tc>
                <a:tc>
                  <a:txBody>
                    <a:bodyPr/>
                    <a:lstStyle/>
                    <a:p>
                      <a:pPr marL="0" marR="0" algn="ctr">
                        <a:lnSpc>
                          <a:spcPct val="150000"/>
                        </a:lnSpc>
                        <a:spcBef>
                          <a:spcPts val="0"/>
                        </a:spcBef>
                        <a:spcAft>
                          <a:spcPts val="0"/>
                        </a:spcAft>
                      </a:pPr>
                      <a:r>
                        <a:rPr lang="en-US" sz="1600" dirty="0" smtClean="0">
                          <a:effectLst/>
                          <a:latin typeface="Calibri"/>
                          <a:ea typeface="Calibri"/>
                          <a:cs typeface="Calibri"/>
                        </a:rPr>
                        <a:t>European Americans</a:t>
                      </a:r>
                      <a:endParaRPr lang="en-US" sz="1600" dirty="0">
                        <a:effectLst/>
                        <a:latin typeface="Calibri"/>
                        <a:ea typeface="Calibri"/>
                        <a:cs typeface="Calibri"/>
                      </a:endParaRP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All Participants</a:t>
                      </a:r>
                    </a:p>
                  </a:txBody>
                  <a:tcPr marL="68580" marR="68580" marT="0" marB="0"/>
                </a:tc>
              </a:tr>
              <a:tr h="536762">
                <a:tc>
                  <a:txBody>
                    <a:bodyPr/>
                    <a:lstStyle/>
                    <a:p>
                      <a:pPr marL="0" marR="0">
                        <a:lnSpc>
                          <a:spcPct val="150000"/>
                        </a:lnSpc>
                        <a:spcBef>
                          <a:spcPts val="0"/>
                        </a:spcBef>
                        <a:spcAft>
                          <a:spcPts val="0"/>
                        </a:spcAft>
                      </a:pPr>
                      <a:r>
                        <a:rPr lang="en-US" sz="1600" dirty="0">
                          <a:effectLst/>
                          <a:latin typeface="Calibri"/>
                          <a:ea typeface="Calibri"/>
                          <a:cs typeface="Calibri"/>
                        </a:rPr>
                        <a:t> </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Mean (SD)</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Mean (SD)</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Mean (SD)</a:t>
                      </a:r>
                    </a:p>
                  </a:txBody>
                  <a:tcPr marL="68580" marR="68580" marT="0" marB="0"/>
                </a:tc>
              </a:tr>
              <a:tr h="536762">
                <a:tc>
                  <a:txBody>
                    <a:bodyPr/>
                    <a:lstStyle/>
                    <a:p>
                      <a:pPr marL="0" marR="0">
                        <a:lnSpc>
                          <a:spcPct val="150000"/>
                        </a:lnSpc>
                        <a:spcBef>
                          <a:spcPts val="0"/>
                        </a:spcBef>
                        <a:spcAft>
                          <a:spcPts val="0"/>
                        </a:spcAft>
                      </a:pPr>
                      <a:r>
                        <a:rPr lang="en-US" sz="1600" dirty="0">
                          <a:effectLst/>
                          <a:latin typeface="Calibri"/>
                          <a:ea typeface="Calibri"/>
                          <a:cs typeface="Calibri"/>
                        </a:rPr>
                        <a:t>Age, years</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71.2 (5.5)</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74.2 (7.0)</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72.3 (6.3)</a:t>
                      </a:r>
                    </a:p>
                  </a:txBody>
                  <a:tcPr marL="68580" marR="68580" marT="0" marB="0"/>
                </a:tc>
              </a:tr>
              <a:tr h="536762">
                <a:tc>
                  <a:txBody>
                    <a:bodyPr/>
                    <a:lstStyle/>
                    <a:p>
                      <a:pPr marL="0" marR="0">
                        <a:lnSpc>
                          <a:spcPct val="150000"/>
                        </a:lnSpc>
                        <a:spcBef>
                          <a:spcPts val="0"/>
                        </a:spcBef>
                        <a:spcAft>
                          <a:spcPts val="0"/>
                        </a:spcAft>
                      </a:pPr>
                      <a:r>
                        <a:rPr lang="en-US" sz="1600" dirty="0">
                          <a:effectLst/>
                          <a:latin typeface="Calibri"/>
                          <a:ea typeface="Calibri"/>
                          <a:cs typeface="Calibri"/>
                        </a:rPr>
                        <a:t>Education, years</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11.5 (3.4)</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14.0 (3.3)</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12.4 (3.6)</a:t>
                      </a:r>
                    </a:p>
                  </a:txBody>
                  <a:tcPr marL="68580" marR="68580" marT="0" marB="0"/>
                </a:tc>
              </a:tr>
              <a:tr h="536762">
                <a:tc>
                  <a:txBody>
                    <a:bodyPr/>
                    <a:lstStyle/>
                    <a:p>
                      <a:pPr marL="0" marR="0">
                        <a:lnSpc>
                          <a:spcPct val="150000"/>
                        </a:lnSpc>
                        <a:spcBef>
                          <a:spcPts val="0"/>
                        </a:spcBef>
                        <a:spcAft>
                          <a:spcPts val="0"/>
                        </a:spcAft>
                      </a:pPr>
                      <a:r>
                        <a:rPr lang="en-US" sz="1600" dirty="0" smtClean="0">
                          <a:effectLst/>
                          <a:latin typeface="Calibri"/>
                          <a:ea typeface="Calibri"/>
                          <a:cs typeface="Calibri"/>
                        </a:rPr>
                        <a:t>Global cognition</a:t>
                      </a:r>
                      <a:endParaRPr lang="en-US" sz="1600" dirty="0">
                        <a:effectLst/>
                        <a:latin typeface="Calibri"/>
                        <a:ea typeface="Calibri"/>
                        <a:cs typeface="Calibri"/>
                      </a:endParaRPr>
                    </a:p>
                  </a:txBody>
                  <a:tcPr marL="68580" marR="68580" marT="0" marB="0"/>
                </a:tc>
                <a:tc>
                  <a:txBody>
                    <a:bodyPr/>
                    <a:lstStyle/>
                    <a:p>
                      <a:pPr marL="0" marR="0" algn="ctr">
                        <a:lnSpc>
                          <a:spcPct val="150000"/>
                        </a:lnSpc>
                        <a:spcBef>
                          <a:spcPts val="0"/>
                        </a:spcBef>
                        <a:spcAft>
                          <a:spcPts val="0"/>
                        </a:spcAft>
                      </a:pPr>
                      <a:r>
                        <a:rPr lang="en-US" sz="1600">
                          <a:effectLst/>
                          <a:latin typeface="Calibri"/>
                          <a:ea typeface="Calibri"/>
                          <a:cs typeface="Calibri"/>
                        </a:rPr>
                        <a:t>0.127 (.736)</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0.553 (.624)</a:t>
                      </a:r>
                    </a:p>
                  </a:txBody>
                  <a:tcPr marL="68580" marR="68580" marT="0" marB="0"/>
                </a:tc>
                <a:tc>
                  <a:txBody>
                    <a:bodyPr/>
                    <a:lstStyle/>
                    <a:p>
                      <a:pPr marL="0" marR="0" algn="ctr">
                        <a:lnSpc>
                          <a:spcPct val="150000"/>
                        </a:lnSpc>
                        <a:spcBef>
                          <a:spcPts val="0"/>
                        </a:spcBef>
                        <a:spcAft>
                          <a:spcPts val="0"/>
                        </a:spcAft>
                      </a:pPr>
                      <a:r>
                        <a:rPr lang="en-US" sz="1600" dirty="0">
                          <a:effectLst/>
                          <a:latin typeface="Calibri"/>
                          <a:ea typeface="Calibri"/>
                          <a:cs typeface="Calibri"/>
                        </a:rPr>
                        <a:t>0.426 (.697)</a:t>
                      </a:r>
                    </a:p>
                  </a:txBody>
                  <a:tcPr marL="68580" marR="68580" marT="0" marB="0"/>
                </a:tc>
              </a:tr>
              <a:tr h="536762">
                <a:tc>
                  <a:txBody>
                    <a:bodyPr/>
                    <a:lstStyle/>
                    <a:p>
                      <a:pPr marL="0" marR="0">
                        <a:lnSpc>
                          <a:spcPct val="150000"/>
                        </a:lnSpc>
                        <a:spcBef>
                          <a:spcPts val="0"/>
                        </a:spcBef>
                        <a:spcAft>
                          <a:spcPts val="0"/>
                        </a:spcAft>
                      </a:pPr>
                      <a:r>
                        <a:rPr lang="en-US" sz="1600" dirty="0" smtClean="0">
                          <a:effectLst/>
                          <a:latin typeface="Calibri"/>
                          <a:ea typeface="Calibri"/>
                          <a:cs typeface="Calibri"/>
                        </a:rPr>
                        <a:t>Females, %</a:t>
                      </a:r>
                      <a:endParaRPr lang="en-US" sz="1600" dirty="0">
                        <a:effectLst/>
                        <a:latin typeface="Calibri"/>
                        <a:ea typeface="Calibri"/>
                        <a:cs typeface="Calibri"/>
                      </a:endParaRPr>
                    </a:p>
                  </a:txBody>
                  <a:tcPr marL="68580" marR="68580" marT="0" marB="0"/>
                </a:tc>
                <a:tc>
                  <a:txBody>
                    <a:bodyPr/>
                    <a:lstStyle/>
                    <a:p>
                      <a:pPr marL="0" marR="0" algn="ctr">
                        <a:lnSpc>
                          <a:spcPct val="150000"/>
                        </a:lnSpc>
                        <a:spcBef>
                          <a:spcPts val="0"/>
                        </a:spcBef>
                        <a:spcAft>
                          <a:spcPts val="0"/>
                        </a:spcAft>
                      </a:pPr>
                      <a:r>
                        <a:rPr lang="en-US" sz="1600" dirty="0" smtClean="0">
                          <a:effectLst/>
                          <a:latin typeface="Calibri"/>
                          <a:ea typeface="Calibri"/>
                          <a:cs typeface="Calibri"/>
                        </a:rPr>
                        <a:t>3043, 62%</a:t>
                      </a:r>
                      <a:endParaRPr lang="en-US" sz="1600" dirty="0">
                        <a:effectLst/>
                        <a:latin typeface="Calibri"/>
                        <a:ea typeface="Calibri"/>
                        <a:cs typeface="Calibri"/>
                      </a:endParaRPr>
                    </a:p>
                  </a:txBody>
                  <a:tcPr marL="68580" marR="68580" marT="0" marB="0"/>
                </a:tc>
                <a:tc>
                  <a:txBody>
                    <a:bodyPr/>
                    <a:lstStyle/>
                    <a:p>
                      <a:pPr marL="0" marR="0" algn="ctr">
                        <a:lnSpc>
                          <a:spcPct val="150000"/>
                        </a:lnSpc>
                        <a:spcBef>
                          <a:spcPts val="0"/>
                        </a:spcBef>
                        <a:spcAft>
                          <a:spcPts val="0"/>
                        </a:spcAft>
                      </a:pPr>
                      <a:r>
                        <a:rPr lang="en-US" sz="1600" dirty="0" smtClean="0">
                          <a:effectLst/>
                          <a:latin typeface="Calibri"/>
                          <a:ea typeface="Calibri"/>
                          <a:cs typeface="Calibri"/>
                        </a:rPr>
                        <a:t>1669,</a:t>
                      </a:r>
                      <a:r>
                        <a:rPr lang="en-US" sz="1600" baseline="0" dirty="0" smtClean="0">
                          <a:effectLst/>
                          <a:latin typeface="Calibri"/>
                          <a:ea typeface="Calibri"/>
                          <a:cs typeface="Calibri"/>
                        </a:rPr>
                        <a:t> 63%</a:t>
                      </a:r>
                      <a:endParaRPr lang="en-US" sz="1600" dirty="0">
                        <a:effectLst/>
                        <a:latin typeface="Calibri"/>
                        <a:ea typeface="Calibri"/>
                        <a:cs typeface="Calibri"/>
                      </a:endParaRPr>
                    </a:p>
                  </a:txBody>
                  <a:tcPr marL="68580" marR="68580" marT="0" marB="0"/>
                </a:tc>
                <a:tc>
                  <a:txBody>
                    <a:bodyPr/>
                    <a:lstStyle/>
                    <a:p>
                      <a:pPr marL="0" marR="0" algn="ctr">
                        <a:lnSpc>
                          <a:spcPct val="150000"/>
                        </a:lnSpc>
                        <a:spcBef>
                          <a:spcPts val="0"/>
                        </a:spcBef>
                        <a:spcAft>
                          <a:spcPts val="0"/>
                        </a:spcAft>
                      </a:pPr>
                      <a:r>
                        <a:rPr lang="en-US" sz="1600" dirty="0" smtClean="0">
                          <a:effectLst/>
                          <a:latin typeface="Calibri"/>
                          <a:ea typeface="Calibri"/>
                          <a:cs typeface="Calibri"/>
                        </a:rPr>
                        <a:t>4712, 62%</a:t>
                      </a:r>
                      <a:endParaRPr lang="en-US" sz="1600" dirty="0">
                        <a:effectLst/>
                        <a:latin typeface="Calibri"/>
                        <a:ea typeface="Calibri"/>
                        <a:cs typeface="Calibri"/>
                      </a:endParaRPr>
                    </a:p>
                  </a:txBody>
                  <a:tcPr marL="68580" marR="68580" marT="0" marB="0"/>
                </a:tc>
              </a:tr>
            </a:tbl>
          </a:graphicData>
        </a:graphic>
      </p:graphicFrame>
    </p:spTree>
    <p:extLst>
      <p:ext uri="{BB962C8B-B14F-4D97-AF65-F5344CB8AC3E}">
        <p14:creationId xmlns:p14="http://schemas.microsoft.com/office/powerpoint/2010/main" val="1036754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a:cs typeface="Calibri"/>
              </a:rPr>
              <a:t>Approach</a:t>
            </a:r>
            <a:endParaRPr lang="en-US" dirty="0">
              <a:latin typeface="Calibri"/>
              <a:cs typeface="Calibri"/>
            </a:endParaRPr>
          </a:p>
        </p:txBody>
      </p:sp>
      <p:sp>
        <p:nvSpPr>
          <p:cNvPr id="3" name="Content Placeholder 2"/>
          <p:cNvSpPr>
            <a:spLocks noGrp="1"/>
          </p:cNvSpPr>
          <p:nvPr>
            <p:ph idx="1"/>
          </p:nvPr>
        </p:nvSpPr>
        <p:spPr>
          <a:xfrm>
            <a:off x="478118" y="1600199"/>
            <a:ext cx="8287930" cy="4660153"/>
          </a:xfrm>
        </p:spPr>
        <p:txBody>
          <a:bodyPr>
            <a:normAutofit/>
          </a:bodyPr>
          <a:lstStyle/>
          <a:p>
            <a:pPr marL="0" indent="0">
              <a:buNone/>
            </a:pPr>
            <a:r>
              <a:rPr lang="en-US" dirty="0" smtClean="0">
                <a:latin typeface="Calibri"/>
                <a:cs typeface="Calibri"/>
              </a:rPr>
              <a:t>1. Use a multi-level multivariate linear mixed effects models with subject-specific intercept and slope </a:t>
            </a:r>
          </a:p>
          <a:p>
            <a:pPr lvl="1"/>
            <a:r>
              <a:rPr lang="en-US" dirty="0" smtClean="0">
                <a:latin typeface="Calibri"/>
                <a:cs typeface="Calibri"/>
              </a:rPr>
              <a:t>Include demographic characteristics</a:t>
            </a:r>
          </a:p>
          <a:p>
            <a:pPr lvl="1"/>
            <a:r>
              <a:rPr lang="en-US" dirty="0" smtClean="0">
                <a:latin typeface="Calibri"/>
                <a:cs typeface="Calibri"/>
              </a:rPr>
              <a:t>Social, economic, psychological, and physical factors </a:t>
            </a:r>
          </a:p>
          <a:p>
            <a:pPr marL="0" indent="0">
              <a:buNone/>
            </a:pPr>
            <a:r>
              <a:rPr lang="en-US" dirty="0" smtClean="0">
                <a:latin typeface="Calibri"/>
                <a:cs typeface="Calibri"/>
              </a:rPr>
              <a:t>2. Estimate the subject-specific residuals from the linear model</a:t>
            </a:r>
          </a:p>
          <a:p>
            <a:pPr lvl="1"/>
            <a:r>
              <a:rPr lang="en-US" dirty="0" smtClean="0">
                <a:latin typeface="Calibri"/>
                <a:cs typeface="Calibri"/>
              </a:rPr>
              <a:t>Residuals typically vary from -3 to 3 </a:t>
            </a:r>
          </a:p>
          <a:p>
            <a:pPr lvl="1"/>
            <a:r>
              <a:rPr lang="en-US" dirty="0" smtClean="0">
                <a:latin typeface="Calibri"/>
                <a:cs typeface="Calibri"/>
              </a:rPr>
              <a:t>Normalized marginal subject-specific residuals </a:t>
            </a:r>
          </a:p>
          <a:p>
            <a:pPr lvl="1"/>
            <a:r>
              <a:rPr lang="en-US" dirty="0" smtClean="0">
                <a:latin typeface="Calibri"/>
                <a:cs typeface="Calibri"/>
              </a:rPr>
              <a:t>Resilience scores range between 0 and 100 </a:t>
            </a:r>
          </a:p>
          <a:p>
            <a:pPr lvl="1"/>
            <a:r>
              <a:rPr lang="en-US" dirty="0" smtClean="0">
                <a:latin typeface="Calibri"/>
                <a:cs typeface="Calibri"/>
              </a:rPr>
              <a:t>Use quartiles to split into four groups (low, medium, moderate, and high)</a:t>
            </a:r>
          </a:p>
          <a:p>
            <a:pPr lvl="1"/>
            <a:r>
              <a:rPr lang="en-US" dirty="0" smtClean="0">
                <a:latin typeface="Calibri"/>
                <a:cs typeface="Calibri"/>
              </a:rPr>
              <a:t>About 40% variation explained in cognitive decline </a:t>
            </a:r>
          </a:p>
          <a:p>
            <a:pPr marL="0" indent="0">
              <a:buNone/>
            </a:pPr>
            <a:r>
              <a:rPr lang="en-US" dirty="0" smtClean="0">
                <a:latin typeface="Calibri"/>
                <a:cs typeface="Calibri"/>
              </a:rPr>
              <a:t>3. Examine the differences in the cognitive resilience scores between the racial groups </a:t>
            </a:r>
          </a:p>
        </p:txBody>
      </p:sp>
    </p:spTree>
    <p:extLst>
      <p:ext uri="{BB962C8B-B14F-4D97-AF65-F5344CB8AC3E}">
        <p14:creationId xmlns:p14="http://schemas.microsoft.com/office/powerpoint/2010/main" val="5739180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Cognitive Decline Residuals </a:t>
            </a:r>
            <a:endParaRPr lang="en-US" dirty="0"/>
          </a:p>
        </p:txBody>
      </p:sp>
      <p:pic>
        <p:nvPicPr>
          <p:cNvPr id="5" name="Content Placeholder 4" descr="180820_rawres.png"/>
          <p:cNvPicPr>
            <a:picLocks noGrp="1" noChangeAspect="1"/>
          </p:cNvPicPr>
          <p:nvPr>
            <p:ph idx="1"/>
          </p:nvPr>
        </p:nvPicPr>
        <p:blipFill rotWithShape="1">
          <a:blip r:embed="rId2">
            <a:extLst>
              <a:ext uri="{28A0092B-C50C-407E-A947-70E740481C1C}">
                <a14:useLocalDpi xmlns:a14="http://schemas.microsoft.com/office/drawing/2010/main" val="0"/>
              </a:ext>
            </a:extLst>
          </a:blip>
          <a:srcRect t="14444" b="11481"/>
          <a:stretch/>
        </p:blipFill>
        <p:spPr>
          <a:xfrm>
            <a:off x="457200" y="1600200"/>
            <a:ext cx="8229600" cy="5080000"/>
          </a:xfrm>
        </p:spPr>
      </p:pic>
    </p:spTree>
    <p:extLst>
      <p:ext uri="{BB962C8B-B14F-4D97-AF65-F5344CB8AC3E}">
        <p14:creationId xmlns:p14="http://schemas.microsoft.com/office/powerpoint/2010/main" val="4001583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Normalized Cognitive </a:t>
            </a:r>
            <a:r>
              <a:rPr lang="en-US" dirty="0" smtClean="0"/>
              <a:t>Residuals</a:t>
            </a:r>
            <a:endParaRPr lang="en-US" dirty="0"/>
          </a:p>
        </p:txBody>
      </p:sp>
      <p:pic>
        <p:nvPicPr>
          <p:cNvPr id="4" name="Content Placeholder 3" descr="170530_long_resilience2.png"/>
          <p:cNvPicPr>
            <a:picLocks noGrp="1" noChangeAspect="1"/>
          </p:cNvPicPr>
          <p:nvPr>
            <p:ph idx="1"/>
          </p:nvPr>
        </p:nvPicPr>
        <p:blipFill rotWithShape="1">
          <a:blip r:embed="rId2">
            <a:extLst>
              <a:ext uri="{28A0092B-C50C-407E-A947-70E740481C1C}">
                <a14:useLocalDpi xmlns:a14="http://schemas.microsoft.com/office/drawing/2010/main" val="0"/>
              </a:ext>
            </a:extLst>
          </a:blip>
          <a:srcRect t="10502" b="10502"/>
          <a:stretch/>
        </p:blipFill>
        <p:spPr>
          <a:xfrm>
            <a:off x="495300" y="1447800"/>
            <a:ext cx="8102600" cy="5334000"/>
          </a:xfrm>
        </p:spPr>
      </p:pic>
    </p:spTree>
    <p:extLst>
      <p:ext uri="{BB962C8B-B14F-4D97-AF65-F5344CB8AC3E}">
        <p14:creationId xmlns:p14="http://schemas.microsoft.com/office/powerpoint/2010/main" val="3632691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Global Cognition </a:t>
            </a:r>
            <a:endParaRPr lang="en-US" dirty="0"/>
          </a:p>
        </p:txBody>
      </p:sp>
      <p:pic>
        <p:nvPicPr>
          <p:cNvPr id="4" name="Content Placeholder 3"/>
          <p:cNvPicPr>
            <a:picLocks noGrp="1" noChangeAspect="1"/>
          </p:cNvPicPr>
          <p:nvPr>
            <p:ph idx="1"/>
          </p:nvPr>
        </p:nvPicPr>
        <p:blipFill rotWithShape="1">
          <a:blip r:embed="rId2"/>
          <a:srcRect l="-13647" t="8647" r="-29531" b="-2"/>
          <a:stretch/>
        </p:blipFill>
        <p:spPr>
          <a:xfrm>
            <a:off x="596900" y="1524000"/>
            <a:ext cx="8128000" cy="5232400"/>
          </a:xfrm>
        </p:spPr>
      </p:pic>
    </p:spTree>
    <p:extLst>
      <p:ext uri="{BB962C8B-B14F-4D97-AF65-F5344CB8AC3E}">
        <p14:creationId xmlns:p14="http://schemas.microsoft.com/office/powerpoint/2010/main" val="2307907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57200"/>
            <a:ext cx="8229600" cy="990600"/>
          </a:xfrm>
        </p:spPr>
        <p:txBody>
          <a:bodyPr/>
          <a:lstStyle/>
          <a:p>
            <a:pPr algn="ctr"/>
            <a:r>
              <a:rPr lang="en-US" dirty="0" smtClean="0"/>
              <a:t>Group Characteristics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8290151"/>
              </p:ext>
            </p:extLst>
          </p:nvPr>
        </p:nvGraphicFramePr>
        <p:xfrm>
          <a:off x="368300" y="1549400"/>
          <a:ext cx="8204200" cy="5191760"/>
        </p:xfrm>
        <a:graphic>
          <a:graphicData uri="http://schemas.openxmlformats.org/drawingml/2006/table">
            <a:tbl>
              <a:tblPr firstRow="1" bandRow="1">
                <a:tableStyleId>{5C22544A-7EE6-4342-B048-85BDC9FD1C3A}</a:tableStyleId>
              </a:tblPr>
              <a:tblGrid>
                <a:gridCol w="2514600"/>
                <a:gridCol w="1409700"/>
                <a:gridCol w="1384300"/>
                <a:gridCol w="1440180"/>
                <a:gridCol w="1455420"/>
              </a:tblGrid>
              <a:tr h="370840">
                <a:tc>
                  <a:txBody>
                    <a:bodyPr/>
                    <a:lstStyle/>
                    <a:p>
                      <a:endParaRPr lang="en-US" dirty="0"/>
                    </a:p>
                  </a:txBody>
                  <a:tcPr/>
                </a:tc>
                <a:tc>
                  <a:txBody>
                    <a:bodyPr/>
                    <a:lstStyle/>
                    <a:p>
                      <a:pPr algn="ctr"/>
                      <a:r>
                        <a:rPr lang="en-US" dirty="0" smtClean="0">
                          <a:solidFill>
                            <a:srgbClr val="FF0000"/>
                          </a:solidFill>
                        </a:rPr>
                        <a:t>Low</a:t>
                      </a:r>
                      <a:endParaRPr lang="en-US" dirty="0">
                        <a:solidFill>
                          <a:srgbClr val="FF0000"/>
                        </a:solidFill>
                      </a:endParaRPr>
                    </a:p>
                  </a:txBody>
                  <a:tcPr/>
                </a:tc>
                <a:tc>
                  <a:txBody>
                    <a:bodyPr/>
                    <a:lstStyle/>
                    <a:p>
                      <a:pPr algn="ctr"/>
                      <a:r>
                        <a:rPr lang="en-US" dirty="0" smtClean="0">
                          <a:solidFill>
                            <a:srgbClr val="FF6600"/>
                          </a:solidFill>
                        </a:rPr>
                        <a:t>Medium</a:t>
                      </a:r>
                      <a:endParaRPr lang="en-US" dirty="0">
                        <a:solidFill>
                          <a:srgbClr val="FF6600"/>
                        </a:solidFill>
                      </a:endParaRPr>
                    </a:p>
                  </a:txBody>
                  <a:tcPr/>
                </a:tc>
                <a:tc>
                  <a:txBody>
                    <a:bodyPr/>
                    <a:lstStyle/>
                    <a:p>
                      <a:pPr algn="ctr"/>
                      <a:r>
                        <a:rPr lang="en-US" dirty="0" smtClean="0">
                          <a:solidFill>
                            <a:srgbClr val="008000"/>
                          </a:solidFill>
                        </a:rPr>
                        <a:t>Moderate</a:t>
                      </a:r>
                      <a:endParaRPr lang="en-US" dirty="0">
                        <a:solidFill>
                          <a:srgbClr val="008000"/>
                        </a:solidFill>
                      </a:endParaRPr>
                    </a:p>
                  </a:txBody>
                  <a:tcPr/>
                </a:tc>
                <a:tc>
                  <a:txBody>
                    <a:bodyPr/>
                    <a:lstStyle/>
                    <a:p>
                      <a:pPr algn="ctr"/>
                      <a:r>
                        <a:rPr lang="en-US" dirty="0" smtClean="0">
                          <a:solidFill>
                            <a:srgbClr val="3366FF"/>
                          </a:solidFill>
                        </a:rPr>
                        <a:t>High </a:t>
                      </a:r>
                      <a:endParaRPr lang="en-US" dirty="0">
                        <a:solidFill>
                          <a:srgbClr val="3366FF"/>
                        </a:solidFill>
                      </a:endParaRPr>
                    </a:p>
                  </a:txBody>
                  <a:tcPr/>
                </a:tc>
              </a:tr>
              <a:tr h="370840">
                <a:tc>
                  <a:txBody>
                    <a:bodyPr/>
                    <a:lstStyle/>
                    <a:p>
                      <a:endParaRPr lang="en-US" dirty="0"/>
                    </a:p>
                  </a:txBody>
                  <a:tcPr/>
                </a:tc>
                <a:tc>
                  <a:txBody>
                    <a:bodyPr/>
                    <a:lstStyle/>
                    <a:p>
                      <a:pPr algn="ctr"/>
                      <a:r>
                        <a:rPr lang="en-US" dirty="0" smtClean="0">
                          <a:solidFill>
                            <a:srgbClr val="FF0000"/>
                          </a:solidFill>
                        </a:rPr>
                        <a:t>N=1009</a:t>
                      </a:r>
                      <a:endParaRPr lang="en-US" dirty="0">
                        <a:solidFill>
                          <a:srgbClr val="FF0000"/>
                        </a:solidFill>
                      </a:endParaRPr>
                    </a:p>
                  </a:txBody>
                  <a:tcPr/>
                </a:tc>
                <a:tc>
                  <a:txBody>
                    <a:bodyPr/>
                    <a:lstStyle/>
                    <a:p>
                      <a:pPr algn="ctr"/>
                      <a:r>
                        <a:rPr lang="en-US" dirty="0" smtClean="0">
                          <a:solidFill>
                            <a:srgbClr val="FF6600"/>
                          </a:solidFill>
                        </a:rPr>
                        <a:t>N=1619</a:t>
                      </a:r>
                      <a:endParaRPr lang="en-US" dirty="0">
                        <a:solidFill>
                          <a:srgbClr val="FF6600"/>
                        </a:solidFill>
                      </a:endParaRPr>
                    </a:p>
                  </a:txBody>
                  <a:tcPr/>
                </a:tc>
                <a:tc>
                  <a:txBody>
                    <a:bodyPr/>
                    <a:lstStyle/>
                    <a:p>
                      <a:pPr algn="ctr"/>
                      <a:r>
                        <a:rPr lang="en-US" dirty="0" smtClean="0">
                          <a:solidFill>
                            <a:srgbClr val="008000"/>
                          </a:solidFill>
                        </a:rPr>
                        <a:t>N=2169</a:t>
                      </a:r>
                      <a:endParaRPr lang="en-US" dirty="0">
                        <a:solidFill>
                          <a:srgbClr val="008000"/>
                        </a:solidFill>
                      </a:endParaRPr>
                    </a:p>
                  </a:txBody>
                  <a:tcPr/>
                </a:tc>
                <a:tc>
                  <a:txBody>
                    <a:bodyPr/>
                    <a:lstStyle/>
                    <a:p>
                      <a:pPr algn="ctr"/>
                      <a:r>
                        <a:rPr lang="en-US" dirty="0" smtClean="0">
                          <a:solidFill>
                            <a:srgbClr val="3366FF"/>
                          </a:solidFill>
                        </a:rPr>
                        <a:t>N=1154</a:t>
                      </a:r>
                      <a:endParaRPr lang="en-US" dirty="0">
                        <a:solidFill>
                          <a:srgbClr val="3366FF"/>
                        </a:solidFill>
                      </a:endParaRPr>
                    </a:p>
                  </a:txBody>
                  <a:tcPr/>
                </a:tc>
              </a:tr>
              <a:tr h="370840">
                <a:tc>
                  <a:txBody>
                    <a:bodyPr/>
                    <a:lstStyle/>
                    <a:p>
                      <a:r>
                        <a:rPr lang="en-US" dirty="0" smtClean="0"/>
                        <a:t>Age</a:t>
                      </a:r>
                      <a:endParaRPr lang="en-US" dirty="0"/>
                    </a:p>
                  </a:txBody>
                  <a:tcPr/>
                </a:tc>
                <a:tc>
                  <a:txBody>
                    <a:bodyPr/>
                    <a:lstStyle/>
                    <a:p>
                      <a:pPr algn="ctr"/>
                      <a:r>
                        <a:rPr lang="en-US" dirty="0" smtClean="0">
                          <a:solidFill>
                            <a:srgbClr val="FF0000"/>
                          </a:solidFill>
                        </a:rPr>
                        <a:t>71.9</a:t>
                      </a:r>
                      <a:endParaRPr lang="en-US" dirty="0">
                        <a:solidFill>
                          <a:srgbClr val="FF0000"/>
                        </a:solidFill>
                      </a:endParaRPr>
                    </a:p>
                  </a:txBody>
                  <a:tcPr/>
                </a:tc>
                <a:tc>
                  <a:txBody>
                    <a:bodyPr/>
                    <a:lstStyle/>
                    <a:p>
                      <a:pPr algn="ctr"/>
                      <a:r>
                        <a:rPr lang="en-US" dirty="0" smtClean="0">
                          <a:solidFill>
                            <a:srgbClr val="FF6600"/>
                          </a:solidFill>
                        </a:rPr>
                        <a:t>70.9</a:t>
                      </a:r>
                      <a:endParaRPr lang="en-US" dirty="0">
                        <a:solidFill>
                          <a:srgbClr val="FF6600"/>
                        </a:solidFill>
                      </a:endParaRPr>
                    </a:p>
                  </a:txBody>
                  <a:tcPr/>
                </a:tc>
                <a:tc>
                  <a:txBody>
                    <a:bodyPr/>
                    <a:lstStyle/>
                    <a:p>
                      <a:pPr algn="ctr"/>
                      <a:r>
                        <a:rPr lang="en-US" dirty="0" smtClean="0">
                          <a:solidFill>
                            <a:srgbClr val="008000"/>
                          </a:solidFill>
                        </a:rPr>
                        <a:t>70.9</a:t>
                      </a:r>
                      <a:endParaRPr lang="en-US" dirty="0">
                        <a:solidFill>
                          <a:srgbClr val="008000"/>
                        </a:solidFill>
                      </a:endParaRPr>
                    </a:p>
                  </a:txBody>
                  <a:tcPr/>
                </a:tc>
                <a:tc>
                  <a:txBody>
                    <a:bodyPr/>
                    <a:lstStyle/>
                    <a:p>
                      <a:pPr algn="ctr"/>
                      <a:r>
                        <a:rPr lang="en-US" dirty="0" smtClean="0">
                          <a:solidFill>
                            <a:srgbClr val="3366FF"/>
                          </a:solidFill>
                        </a:rPr>
                        <a:t>72.0</a:t>
                      </a:r>
                      <a:endParaRPr lang="en-US" dirty="0">
                        <a:solidFill>
                          <a:srgbClr val="3366FF"/>
                        </a:solidFill>
                      </a:endParaRPr>
                    </a:p>
                  </a:txBody>
                  <a:tcPr/>
                </a:tc>
              </a:tr>
              <a:tr h="370840">
                <a:tc>
                  <a:txBody>
                    <a:bodyPr/>
                    <a:lstStyle/>
                    <a:p>
                      <a:r>
                        <a:rPr lang="en-US" dirty="0" smtClean="0"/>
                        <a:t>Education</a:t>
                      </a:r>
                      <a:endParaRPr lang="en-US" dirty="0"/>
                    </a:p>
                  </a:txBody>
                  <a:tcPr/>
                </a:tc>
                <a:tc>
                  <a:txBody>
                    <a:bodyPr/>
                    <a:lstStyle/>
                    <a:p>
                      <a:pPr algn="ctr"/>
                      <a:r>
                        <a:rPr lang="en-US" dirty="0" smtClean="0">
                          <a:solidFill>
                            <a:srgbClr val="FF0000"/>
                          </a:solidFill>
                        </a:rPr>
                        <a:t>10.4</a:t>
                      </a:r>
                      <a:endParaRPr lang="en-US" dirty="0">
                        <a:solidFill>
                          <a:srgbClr val="FF0000"/>
                        </a:solidFill>
                      </a:endParaRPr>
                    </a:p>
                  </a:txBody>
                  <a:tcPr/>
                </a:tc>
                <a:tc>
                  <a:txBody>
                    <a:bodyPr/>
                    <a:lstStyle/>
                    <a:p>
                      <a:pPr algn="ctr"/>
                      <a:r>
                        <a:rPr lang="en-US" dirty="0" smtClean="0">
                          <a:solidFill>
                            <a:srgbClr val="FF6600"/>
                          </a:solidFill>
                        </a:rPr>
                        <a:t>12.3</a:t>
                      </a:r>
                      <a:endParaRPr lang="en-US" dirty="0">
                        <a:solidFill>
                          <a:srgbClr val="FF6600"/>
                        </a:solidFill>
                      </a:endParaRPr>
                    </a:p>
                  </a:txBody>
                  <a:tcPr/>
                </a:tc>
                <a:tc>
                  <a:txBody>
                    <a:bodyPr/>
                    <a:lstStyle/>
                    <a:p>
                      <a:pPr algn="ctr"/>
                      <a:r>
                        <a:rPr lang="en-US" dirty="0" smtClean="0">
                          <a:solidFill>
                            <a:srgbClr val="008000"/>
                          </a:solidFill>
                        </a:rPr>
                        <a:t>13.3</a:t>
                      </a:r>
                      <a:endParaRPr lang="en-US" dirty="0">
                        <a:solidFill>
                          <a:srgbClr val="008000"/>
                        </a:solidFill>
                      </a:endParaRPr>
                    </a:p>
                  </a:txBody>
                  <a:tcPr/>
                </a:tc>
                <a:tc>
                  <a:txBody>
                    <a:bodyPr/>
                    <a:lstStyle/>
                    <a:p>
                      <a:pPr algn="ctr"/>
                      <a:r>
                        <a:rPr lang="en-US" dirty="0" smtClean="0">
                          <a:solidFill>
                            <a:srgbClr val="3366FF"/>
                          </a:solidFill>
                        </a:rPr>
                        <a:t>13.6</a:t>
                      </a:r>
                      <a:endParaRPr lang="en-US" dirty="0">
                        <a:solidFill>
                          <a:srgbClr val="3366FF"/>
                        </a:solidFill>
                      </a:endParaRPr>
                    </a:p>
                  </a:txBody>
                  <a:tcPr/>
                </a:tc>
              </a:tr>
              <a:tr h="370840">
                <a:tc>
                  <a:txBody>
                    <a:bodyPr/>
                    <a:lstStyle/>
                    <a:p>
                      <a:r>
                        <a:rPr lang="en-US" dirty="0" smtClean="0"/>
                        <a:t>Global Cognition (GC)</a:t>
                      </a:r>
                      <a:endParaRPr lang="en-US" dirty="0"/>
                    </a:p>
                  </a:txBody>
                  <a:tcPr/>
                </a:tc>
                <a:tc>
                  <a:txBody>
                    <a:bodyPr/>
                    <a:lstStyle/>
                    <a:p>
                      <a:pPr algn="ctr"/>
                      <a:r>
                        <a:rPr lang="en-US" dirty="0" smtClean="0">
                          <a:solidFill>
                            <a:srgbClr val="FF0000"/>
                          </a:solidFill>
                        </a:rPr>
                        <a:t>-0.478</a:t>
                      </a:r>
                      <a:endParaRPr lang="en-US" dirty="0">
                        <a:solidFill>
                          <a:srgbClr val="FF0000"/>
                        </a:solidFill>
                      </a:endParaRPr>
                    </a:p>
                  </a:txBody>
                  <a:tcPr/>
                </a:tc>
                <a:tc>
                  <a:txBody>
                    <a:bodyPr/>
                    <a:lstStyle/>
                    <a:p>
                      <a:pPr algn="ctr"/>
                      <a:r>
                        <a:rPr lang="en-US" dirty="0" smtClean="0">
                          <a:solidFill>
                            <a:srgbClr val="FF6600"/>
                          </a:solidFill>
                        </a:rPr>
                        <a:t>0.254</a:t>
                      </a:r>
                      <a:endParaRPr lang="en-US" dirty="0">
                        <a:solidFill>
                          <a:srgbClr val="FF6600"/>
                        </a:solidFill>
                      </a:endParaRPr>
                    </a:p>
                  </a:txBody>
                  <a:tcPr/>
                </a:tc>
                <a:tc>
                  <a:txBody>
                    <a:bodyPr/>
                    <a:lstStyle/>
                    <a:p>
                      <a:pPr algn="ctr"/>
                      <a:r>
                        <a:rPr lang="en-US" dirty="0" smtClean="0">
                          <a:solidFill>
                            <a:srgbClr val="008000"/>
                          </a:solidFill>
                        </a:rPr>
                        <a:t>0.640</a:t>
                      </a:r>
                      <a:endParaRPr lang="en-US" dirty="0">
                        <a:solidFill>
                          <a:srgbClr val="008000"/>
                        </a:solidFill>
                      </a:endParaRPr>
                    </a:p>
                  </a:txBody>
                  <a:tcPr/>
                </a:tc>
                <a:tc>
                  <a:txBody>
                    <a:bodyPr/>
                    <a:lstStyle/>
                    <a:p>
                      <a:pPr algn="ctr"/>
                      <a:r>
                        <a:rPr lang="en-US" dirty="0" smtClean="0">
                          <a:solidFill>
                            <a:srgbClr val="3366FF"/>
                          </a:solidFill>
                        </a:rPr>
                        <a:t>0.858</a:t>
                      </a:r>
                      <a:endParaRPr lang="en-US" dirty="0">
                        <a:solidFill>
                          <a:srgbClr val="3366FF"/>
                        </a:solidFill>
                      </a:endParaRPr>
                    </a:p>
                  </a:txBody>
                  <a:tcPr/>
                </a:tc>
              </a:tr>
              <a:tr h="370840">
                <a:tc>
                  <a:txBody>
                    <a:bodyPr/>
                    <a:lstStyle/>
                    <a:p>
                      <a:r>
                        <a:rPr lang="en-US" dirty="0" smtClean="0"/>
                        <a:t>GC change </a:t>
                      </a:r>
                      <a:endParaRPr lang="en-US" dirty="0"/>
                    </a:p>
                  </a:txBody>
                  <a:tcPr/>
                </a:tc>
                <a:tc>
                  <a:txBody>
                    <a:bodyPr/>
                    <a:lstStyle/>
                    <a:p>
                      <a:pPr algn="ctr"/>
                      <a:r>
                        <a:rPr lang="en-US" dirty="0" smtClean="0">
                          <a:solidFill>
                            <a:srgbClr val="FF0000"/>
                          </a:solidFill>
                        </a:rPr>
                        <a:t>0.081</a:t>
                      </a:r>
                      <a:endParaRPr lang="en-US" dirty="0">
                        <a:solidFill>
                          <a:srgbClr val="FF0000"/>
                        </a:solidFill>
                      </a:endParaRPr>
                    </a:p>
                  </a:txBody>
                  <a:tcPr/>
                </a:tc>
                <a:tc>
                  <a:txBody>
                    <a:bodyPr/>
                    <a:lstStyle/>
                    <a:p>
                      <a:pPr algn="ctr"/>
                      <a:r>
                        <a:rPr lang="en-US" dirty="0" smtClean="0">
                          <a:solidFill>
                            <a:srgbClr val="FF6600"/>
                          </a:solidFill>
                        </a:rPr>
                        <a:t>0.038</a:t>
                      </a:r>
                      <a:endParaRPr lang="en-US" dirty="0">
                        <a:solidFill>
                          <a:srgbClr val="FF6600"/>
                        </a:solidFill>
                      </a:endParaRPr>
                    </a:p>
                  </a:txBody>
                  <a:tcPr/>
                </a:tc>
                <a:tc>
                  <a:txBody>
                    <a:bodyPr/>
                    <a:lstStyle/>
                    <a:p>
                      <a:pPr algn="ctr"/>
                      <a:r>
                        <a:rPr lang="en-US" dirty="0" smtClean="0">
                          <a:solidFill>
                            <a:srgbClr val="008000"/>
                          </a:solidFill>
                        </a:rPr>
                        <a:t>0.036</a:t>
                      </a:r>
                      <a:endParaRPr lang="en-US" dirty="0">
                        <a:solidFill>
                          <a:srgbClr val="008000"/>
                        </a:solidFill>
                      </a:endParaRPr>
                    </a:p>
                  </a:txBody>
                  <a:tcPr/>
                </a:tc>
                <a:tc>
                  <a:txBody>
                    <a:bodyPr/>
                    <a:lstStyle/>
                    <a:p>
                      <a:pPr algn="ctr"/>
                      <a:r>
                        <a:rPr lang="en-US" dirty="0" smtClean="0">
                          <a:solidFill>
                            <a:srgbClr val="3366FF"/>
                          </a:solidFill>
                        </a:rPr>
                        <a:t>0.028</a:t>
                      </a:r>
                      <a:endParaRPr lang="en-US" dirty="0">
                        <a:solidFill>
                          <a:srgbClr val="3366FF"/>
                        </a:solidFill>
                      </a:endParaRPr>
                    </a:p>
                  </a:txBody>
                  <a:tcPr/>
                </a:tc>
              </a:tr>
              <a:tr h="370840">
                <a:tc>
                  <a:txBody>
                    <a:bodyPr/>
                    <a:lstStyle/>
                    <a:p>
                      <a:r>
                        <a:rPr lang="en-US" dirty="0" smtClean="0"/>
                        <a:t>Memory</a:t>
                      </a:r>
                      <a:endParaRPr lang="en-US" dirty="0"/>
                    </a:p>
                  </a:txBody>
                  <a:tcPr/>
                </a:tc>
                <a:tc>
                  <a:txBody>
                    <a:bodyPr/>
                    <a:lstStyle/>
                    <a:p>
                      <a:pPr algn="ctr"/>
                      <a:r>
                        <a:rPr lang="en-US" dirty="0" smtClean="0">
                          <a:solidFill>
                            <a:srgbClr val="FF0000"/>
                          </a:solidFill>
                        </a:rPr>
                        <a:t>-0.565</a:t>
                      </a:r>
                      <a:endParaRPr lang="en-US" dirty="0">
                        <a:solidFill>
                          <a:srgbClr val="FF0000"/>
                        </a:solidFill>
                      </a:endParaRPr>
                    </a:p>
                  </a:txBody>
                  <a:tcPr/>
                </a:tc>
                <a:tc>
                  <a:txBody>
                    <a:bodyPr/>
                    <a:lstStyle/>
                    <a:p>
                      <a:pPr algn="ctr"/>
                      <a:r>
                        <a:rPr lang="en-US" dirty="0" smtClean="0">
                          <a:solidFill>
                            <a:srgbClr val="FF6600"/>
                          </a:solidFill>
                        </a:rPr>
                        <a:t>0.192</a:t>
                      </a:r>
                      <a:endParaRPr lang="en-US" dirty="0">
                        <a:solidFill>
                          <a:srgbClr val="FF6600"/>
                        </a:solidFill>
                      </a:endParaRPr>
                    </a:p>
                  </a:txBody>
                  <a:tcPr/>
                </a:tc>
                <a:tc>
                  <a:txBody>
                    <a:bodyPr/>
                    <a:lstStyle/>
                    <a:p>
                      <a:pPr algn="ctr"/>
                      <a:r>
                        <a:rPr lang="en-US" dirty="0" smtClean="0">
                          <a:solidFill>
                            <a:srgbClr val="008000"/>
                          </a:solidFill>
                        </a:rPr>
                        <a:t>0.648</a:t>
                      </a:r>
                      <a:endParaRPr lang="en-US" dirty="0">
                        <a:solidFill>
                          <a:srgbClr val="008000"/>
                        </a:solidFill>
                      </a:endParaRPr>
                    </a:p>
                  </a:txBody>
                  <a:tcPr/>
                </a:tc>
                <a:tc>
                  <a:txBody>
                    <a:bodyPr/>
                    <a:lstStyle/>
                    <a:p>
                      <a:pPr algn="ctr"/>
                      <a:r>
                        <a:rPr lang="en-US" dirty="0" smtClean="0">
                          <a:solidFill>
                            <a:srgbClr val="3366FF"/>
                          </a:solidFill>
                        </a:rPr>
                        <a:t>0.968</a:t>
                      </a:r>
                      <a:endParaRPr lang="en-US" dirty="0">
                        <a:solidFill>
                          <a:srgbClr val="3366FF"/>
                        </a:solidFill>
                      </a:endParaRPr>
                    </a:p>
                  </a:txBody>
                  <a:tcPr/>
                </a:tc>
              </a:tr>
              <a:tr h="370840">
                <a:tc>
                  <a:txBody>
                    <a:bodyPr/>
                    <a:lstStyle/>
                    <a:p>
                      <a:r>
                        <a:rPr lang="en-US" dirty="0" smtClean="0"/>
                        <a:t>Speed score</a:t>
                      </a:r>
                      <a:endParaRPr lang="en-US" dirty="0"/>
                    </a:p>
                  </a:txBody>
                  <a:tcPr/>
                </a:tc>
                <a:tc>
                  <a:txBody>
                    <a:bodyPr/>
                    <a:lstStyle/>
                    <a:p>
                      <a:pPr algn="ctr"/>
                      <a:r>
                        <a:rPr lang="en-US" dirty="0" smtClean="0">
                          <a:solidFill>
                            <a:srgbClr val="FF0000"/>
                          </a:solidFill>
                        </a:rPr>
                        <a:t>-0.419</a:t>
                      </a:r>
                      <a:endParaRPr lang="en-US" dirty="0">
                        <a:solidFill>
                          <a:srgbClr val="FF0000"/>
                        </a:solidFill>
                      </a:endParaRPr>
                    </a:p>
                  </a:txBody>
                  <a:tcPr/>
                </a:tc>
                <a:tc>
                  <a:txBody>
                    <a:bodyPr/>
                    <a:lstStyle/>
                    <a:p>
                      <a:pPr algn="ctr"/>
                      <a:r>
                        <a:rPr lang="en-US" dirty="0" smtClean="0">
                          <a:solidFill>
                            <a:srgbClr val="FF6600"/>
                          </a:solidFill>
                        </a:rPr>
                        <a:t>0.315</a:t>
                      </a:r>
                      <a:endParaRPr lang="en-US" dirty="0">
                        <a:solidFill>
                          <a:srgbClr val="FF6600"/>
                        </a:solidFill>
                      </a:endParaRPr>
                    </a:p>
                  </a:txBody>
                  <a:tcPr/>
                </a:tc>
                <a:tc>
                  <a:txBody>
                    <a:bodyPr/>
                    <a:lstStyle/>
                    <a:p>
                      <a:pPr algn="ctr"/>
                      <a:r>
                        <a:rPr lang="en-US" dirty="0" smtClean="0">
                          <a:solidFill>
                            <a:srgbClr val="008000"/>
                          </a:solidFill>
                        </a:rPr>
                        <a:t>0.748</a:t>
                      </a:r>
                      <a:endParaRPr lang="en-US" dirty="0">
                        <a:solidFill>
                          <a:srgbClr val="008000"/>
                        </a:solidFill>
                      </a:endParaRPr>
                    </a:p>
                  </a:txBody>
                  <a:tcPr/>
                </a:tc>
                <a:tc>
                  <a:txBody>
                    <a:bodyPr/>
                    <a:lstStyle/>
                    <a:p>
                      <a:pPr algn="ctr"/>
                      <a:r>
                        <a:rPr lang="en-US" dirty="0" smtClean="0">
                          <a:solidFill>
                            <a:srgbClr val="3366FF"/>
                          </a:solidFill>
                        </a:rPr>
                        <a:t>0.910</a:t>
                      </a:r>
                      <a:endParaRPr lang="en-US" dirty="0">
                        <a:solidFill>
                          <a:srgbClr val="3366FF"/>
                        </a:solidFill>
                      </a:endParaRPr>
                    </a:p>
                  </a:txBody>
                  <a:tcPr/>
                </a:tc>
              </a:tr>
              <a:tr h="370840">
                <a:tc>
                  <a:txBody>
                    <a:bodyPr/>
                    <a:lstStyle/>
                    <a:p>
                      <a:r>
                        <a:rPr lang="en-US" dirty="0" smtClean="0"/>
                        <a:t>MMSE</a:t>
                      </a:r>
                      <a:endParaRPr lang="en-US" dirty="0"/>
                    </a:p>
                  </a:txBody>
                  <a:tcPr/>
                </a:tc>
                <a:tc>
                  <a:txBody>
                    <a:bodyPr/>
                    <a:lstStyle/>
                    <a:p>
                      <a:pPr algn="ctr"/>
                      <a:r>
                        <a:rPr lang="en-US" dirty="0" smtClean="0">
                          <a:solidFill>
                            <a:srgbClr val="FF0000"/>
                          </a:solidFill>
                        </a:rPr>
                        <a:t>-0.946</a:t>
                      </a:r>
                      <a:endParaRPr lang="en-US" dirty="0">
                        <a:solidFill>
                          <a:srgbClr val="FF0000"/>
                        </a:solidFill>
                      </a:endParaRPr>
                    </a:p>
                  </a:txBody>
                  <a:tcPr/>
                </a:tc>
                <a:tc>
                  <a:txBody>
                    <a:bodyPr/>
                    <a:lstStyle/>
                    <a:p>
                      <a:pPr algn="ctr"/>
                      <a:r>
                        <a:rPr lang="en-US" dirty="0" smtClean="0">
                          <a:solidFill>
                            <a:srgbClr val="FF6600"/>
                          </a:solidFill>
                        </a:rPr>
                        <a:t>0.068</a:t>
                      </a:r>
                      <a:endParaRPr lang="en-US" dirty="0">
                        <a:solidFill>
                          <a:srgbClr val="FF6600"/>
                        </a:solidFill>
                      </a:endParaRPr>
                    </a:p>
                  </a:txBody>
                  <a:tcPr/>
                </a:tc>
                <a:tc>
                  <a:txBody>
                    <a:bodyPr/>
                    <a:lstStyle/>
                    <a:p>
                      <a:pPr algn="ctr"/>
                      <a:r>
                        <a:rPr lang="en-US" dirty="0" smtClean="0">
                          <a:solidFill>
                            <a:srgbClr val="008000"/>
                          </a:solidFill>
                        </a:rPr>
                        <a:t>0.409</a:t>
                      </a:r>
                      <a:endParaRPr lang="en-US" dirty="0">
                        <a:solidFill>
                          <a:srgbClr val="008000"/>
                        </a:solidFill>
                      </a:endParaRPr>
                    </a:p>
                  </a:txBody>
                  <a:tcPr/>
                </a:tc>
                <a:tc>
                  <a:txBody>
                    <a:bodyPr/>
                    <a:lstStyle/>
                    <a:p>
                      <a:pPr algn="ctr"/>
                      <a:r>
                        <a:rPr lang="en-US" dirty="0" smtClean="0">
                          <a:solidFill>
                            <a:srgbClr val="3366FF"/>
                          </a:solidFill>
                        </a:rPr>
                        <a:t>0.537</a:t>
                      </a:r>
                      <a:endParaRPr lang="en-US" dirty="0">
                        <a:solidFill>
                          <a:srgbClr val="3366FF"/>
                        </a:solidFill>
                      </a:endParaRPr>
                    </a:p>
                  </a:txBody>
                  <a:tcPr/>
                </a:tc>
              </a:tr>
              <a:tr h="370840">
                <a:tc>
                  <a:txBody>
                    <a:bodyPr/>
                    <a:lstStyle/>
                    <a:p>
                      <a:r>
                        <a:rPr lang="en-US" dirty="0" smtClean="0"/>
                        <a:t>CES-D</a:t>
                      </a:r>
                      <a:endParaRPr lang="en-US" dirty="0"/>
                    </a:p>
                  </a:txBody>
                  <a:tcPr/>
                </a:tc>
                <a:tc>
                  <a:txBody>
                    <a:bodyPr/>
                    <a:lstStyle/>
                    <a:p>
                      <a:pPr algn="ctr"/>
                      <a:r>
                        <a:rPr lang="en-US" dirty="0" smtClean="0">
                          <a:solidFill>
                            <a:srgbClr val="FF0000"/>
                          </a:solidFill>
                        </a:rPr>
                        <a:t>1.69</a:t>
                      </a:r>
                      <a:endParaRPr lang="en-US" dirty="0">
                        <a:solidFill>
                          <a:srgbClr val="FF0000"/>
                        </a:solidFill>
                      </a:endParaRPr>
                    </a:p>
                  </a:txBody>
                  <a:tcPr/>
                </a:tc>
                <a:tc>
                  <a:txBody>
                    <a:bodyPr/>
                    <a:lstStyle/>
                    <a:p>
                      <a:pPr algn="ctr"/>
                      <a:r>
                        <a:rPr lang="en-US" dirty="0" smtClean="0">
                          <a:solidFill>
                            <a:srgbClr val="FF6600"/>
                          </a:solidFill>
                        </a:rPr>
                        <a:t>1.30</a:t>
                      </a:r>
                      <a:endParaRPr lang="en-US" dirty="0">
                        <a:solidFill>
                          <a:srgbClr val="FF6600"/>
                        </a:solidFill>
                      </a:endParaRPr>
                    </a:p>
                  </a:txBody>
                  <a:tcPr/>
                </a:tc>
                <a:tc>
                  <a:txBody>
                    <a:bodyPr/>
                    <a:lstStyle/>
                    <a:p>
                      <a:pPr algn="ctr"/>
                      <a:r>
                        <a:rPr lang="en-US" dirty="0" smtClean="0">
                          <a:solidFill>
                            <a:srgbClr val="008000"/>
                          </a:solidFill>
                        </a:rPr>
                        <a:t>1.24</a:t>
                      </a:r>
                      <a:endParaRPr lang="en-US" dirty="0">
                        <a:solidFill>
                          <a:srgbClr val="008000"/>
                        </a:solidFill>
                      </a:endParaRPr>
                    </a:p>
                  </a:txBody>
                  <a:tcPr/>
                </a:tc>
                <a:tc>
                  <a:txBody>
                    <a:bodyPr/>
                    <a:lstStyle/>
                    <a:p>
                      <a:pPr algn="ctr"/>
                      <a:r>
                        <a:rPr lang="en-US" dirty="0" smtClean="0">
                          <a:solidFill>
                            <a:srgbClr val="3366FF"/>
                          </a:solidFill>
                        </a:rPr>
                        <a:t>1.57</a:t>
                      </a:r>
                      <a:endParaRPr lang="en-US" dirty="0">
                        <a:solidFill>
                          <a:srgbClr val="3366FF"/>
                        </a:solidFill>
                      </a:endParaRPr>
                    </a:p>
                  </a:txBody>
                  <a:tcPr/>
                </a:tc>
              </a:tr>
              <a:tr h="370840">
                <a:tc>
                  <a:txBody>
                    <a:bodyPr/>
                    <a:lstStyle/>
                    <a:p>
                      <a:r>
                        <a:rPr lang="en-US" dirty="0" smtClean="0"/>
                        <a:t>Physical</a:t>
                      </a:r>
                      <a:r>
                        <a:rPr lang="en-US" baseline="0" dirty="0" smtClean="0"/>
                        <a:t> Functioning</a:t>
                      </a:r>
                      <a:endParaRPr lang="en-US" dirty="0"/>
                    </a:p>
                  </a:txBody>
                  <a:tcPr/>
                </a:tc>
                <a:tc>
                  <a:txBody>
                    <a:bodyPr/>
                    <a:lstStyle/>
                    <a:p>
                      <a:pPr algn="ctr"/>
                      <a:r>
                        <a:rPr lang="en-US" dirty="0" smtClean="0">
                          <a:solidFill>
                            <a:srgbClr val="FF0000"/>
                          </a:solidFill>
                        </a:rPr>
                        <a:t>10.3</a:t>
                      </a:r>
                      <a:endParaRPr lang="en-US" dirty="0">
                        <a:solidFill>
                          <a:srgbClr val="FF0000"/>
                        </a:solidFill>
                      </a:endParaRPr>
                    </a:p>
                  </a:txBody>
                  <a:tcPr/>
                </a:tc>
                <a:tc>
                  <a:txBody>
                    <a:bodyPr/>
                    <a:lstStyle/>
                    <a:p>
                      <a:pPr algn="ctr"/>
                      <a:r>
                        <a:rPr lang="en-US" dirty="0" smtClean="0">
                          <a:solidFill>
                            <a:srgbClr val="FF6600"/>
                          </a:solidFill>
                        </a:rPr>
                        <a:t>11.4</a:t>
                      </a:r>
                      <a:endParaRPr lang="en-US" dirty="0">
                        <a:solidFill>
                          <a:srgbClr val="FF6600"/>
                        </a:solidFill>
                      </a:endParaRPr>
                    </a:p>
                  </a:txBody>
                  <a:tcPr/>
                </a:tc>
                <a:tc>
                  <a:txBody>
                    <a:bodyPr/>
                    <a:lstStyle/>
                    <a:p>
                      <a:pPr algn="ctr"/>
                      <a:r>
                        <a:rPr lang="en-US" dirty="0" smtClean="0">
                          <a:solidFill>
                            <a:srgbClr val="008000"/>
                          </a:solidFill>
                        </a:rPr>
                        <a:t>11.4</a:t>
                      </a:r>
                      <a:endParaRPr lang="en-US" dirty="0">
                        <a:solidFill>
                          <a:srgbClr val="008000"/>
                        </a:solidFill>
                      </a:endParaRPr>
                    </a:p>
                  </a:txBody>
                  <a:tcPr/>
                </a:tc>
                <a:tc>
                  <a:txBody>
                    <a:bodyPr/>
                    <a:lstStyle/>
                    <a:p>
                      <a:pPr algn="ctr"/>
                      <a:r>
                        <a:rPr lang="en-US" dirty="0" smtClean="0">
                          <a:solidFill>
                            <a:srgbClr val="3366FF"/>
                          </a:solidFill>
                        </a:rPr>
                        <a:t>10.2</a:t>
                      </a:r>
                      <a:endParaRPr lang="en-US" dirty="0">
                        <a:solidFill>
                          <a:srgbClr val="3366FF"/>
                        </a:solidFill>
                      </a:endParaRPr>
                    </a:p>
                  </a:txBody>
                  <a:tcPr/>
                </a:tc>
              </a:tr>
              <a:tr h="370840">
                <a:tc>
                  <a:txBody>
                    <a:bodyPr/>
                    <a:lstStyle/>
                    <a:p>
                      <a:r>
                        <a:rPr lang="en-US" dirty="0" smtClean="0"/>
                        <a:t>ADL/IADL</a:t>
                      </a:r>
                      <a:endParaRPr lang="en-US" dirty="0"/>
                    </a:p>
                  </a:txBody>
                  <a:tcPr/>
                </a:tc>
                <a:tc>
                  <a:txBody>
                    <a:bodyPr/>
                    <a:lstStyle/>
                    <a:p>
                      <a:pPr algn="ctr"/>
                      <a:r>
                        <a:rPr lang="en-US" dirty="0" smtClean="0">
                          <a:solidFill>
                            <a:srgbClr val="FF0000"/>
                          </a:solidFill>
                        </a:rPr>
                        <a:t>0.84</a:t>
                      </a:r>
                      <a:endParaRPr lang="en-US" dirty="0">
                        <a:solidFill>
                          <a:srgbClr val="FF0000"/>
                        </a:solidFill>
                      </a:endParaRPr>
                    </a:p>
                  </a:txBody>
                  <a:tcPr/>
                </a:tc>
                <a:tc>
                  <a:txBody>
                    <a:bodyPr/>
                    <a:lstStyle/>
                    <a:p>
                      <a:pPr algn="ctr"/>
                      <a:r>
                        <a:rPr lang="en-US" dirty="0" smtClean="0">
                          <a:solidFill>
                            <a:srgbClr val="FF6600"/>
                          </a:solidFill>
                        </a:rPr>
                        <a:t>0.68</a:t>
                      </a:r>
                      <a:endParaRPr lang="en-US" dirty="0">
                        <a:solidFill>
                          <a:srgbClr val="FF6600"/>
                        </a:solidFill>
                      </a:endParaRPr>
                    </a:p>
                  </a:txBody>
                  <a:tcPr/>
                </a:tc>
                <a:tc>
                  <a:txBody>
                    <a:bodyPr/>
                    <a:lstStyle/>
                    <a:p>
                      <a:pPr algn="ctr"/>
                      <a:r>
                        <a:rPr lang="en-US" dirty="0" smtClean="0">
                          <a:solidFill>
                            <a:srgbClr val="008000"/>
                          </a:solidFill>
                        </a:rPr>
                        <a:t>0.69</a:t>
                      </a:r>
                      <a:endParaRPr lang="en-US" dirty="0">
                        <a:solidFill>
                          <a:srgbClr val="008000"/>
                        </a:solidFill>
                      </a:endParaRPr>
                    </a:p>
                  </a:txBody>
                  <a:tcPr/>
                </a:tc>
                <a:tc>
                  <a:txBody>
                    <a:bodyPr/>
                    <a:lstStyle/>
                    <a:p>
                      <a:pPr algn="ctr"/>
                      <a:r>
                        <a:rPr lang="en-US" dirty="0" smtClean="0">
                          <a:solidFill>
                            <a:srgbClr val="3366FF"/>
                          </a:solidFill>
                        </a:rPr>
                        <a:t>0.80</a:t>
                      </a:r>
                      <a:endParaRPr lang="en-US" dirty="0">
                        <a:solidFill>
                          <a:srgbClr val="3366FF"/>
                        </a:solidFill>
                      </a:endParaRPr>
                    </a:p>
                  </a:txBody>
                  <a:tcPr/>
                </a:tc>
              </a:tr>
              <a:tr h="370840">
                <a:tc>
                  <a:txBody>
                    <a:bodyPr/>
                    <a:lstStyle/>
                    <a:p>
                      <a:r>
                        <a:rPr lang="en-US" dirty="0" smtClean="0"/>
                        <a:t>Females</a:t>
                      </a:r>
                      <a:r>
                        <a:rPr lang="en-US" baseline="0" dirty="0" smtClean="0"/>
                        <a:t> (</a:t>
                      </a:r>
                      <a:r>
                        <a:rPr lang="en-US" dirty="0" smtClean="0"/>
                        <a:t>%)</a:t>
                      </a:r>
                      <a:endParaRPr lang="en-US" dirty="0"/>
                    </a:p>
                  </a:txBody>
                  <a:tcPr/>
                </a:tc>
                <a:tc>
                  <a:txBody>
                    <a:bodyPr/>
                    <a:lstStyle/>
                    <a:p>
                      <a:pPr algn="ctr"/>
                      <a:r>
                        <a:rPr lang="en-US" dirty="0" smtClean="0">
                          <a:solidFill>
                            <a:srgbClr val="FF0000"/>
                          </a:solidFill>
                        </a:rPr>
                        <a:t>54%</a:t>
                      </a:r>
                      <a:endParaRPr lang="en-US" dirty="0">
                        <a:solidFill>
                          <a:srgbClr val="FF0000"/>
                        </a:solidFill>
                      </a:endParaRPr>
                    </a:p>
                  </a:txBody>
                  <a:tcPr/>
                </a:tc>
                <a:tc>
                  <a:txBody>
                    <a:bodyPr/>
                    <a:lstStyle/>
                    <a:p>
                      <a:pPr algn="ctr"/>
                      <a:r>
                        <a:rPr lang="en-US" dirty="0" smtClean="0">
                          <a:solidFill>
                            <a:srgbClr val="FF6600"/>
                          </a:solidFill>
                        </a:rPr>
                        <a:t>57%</a:t>
                      </a:r>
                      <a:endParaRPr lang="en-US" dirty="0">
                        <a:solidFill>
                          <a:srgbClr val="FF6600"/>
                        </a:solidFill>
                      </a:endParaRPr>
                    </a:p>
                  </a:txBody>
                  <a:tcPr/>
                </a:tc>
                <a:tc>
                  <a:txBody>
                    <a:bodyPr/>
                    <a:lstStyle/>
                    <a:p>
                      <a:pPr algn="ctr"/>
                      <a:r>
                        <a:rPr lang="en-US" dirty="0" smtClean="0">
                          <a:solidFill>
                            <a:srgbClr val="008000"/>
                          </a:solidFill>
                        </a:rPr>
                        <a:t>66%</a:t>
                      </a:r>
                      <a:endParaRPr lang="en-US" dirty="0">
                        <a:solidFill>
                          <a:srgbClr val="008000"/>
                        </a:solidFill>
                      </a:endParaRPr>
                    </a:p>
                  </a:txBody>
                  <a:tcPr/>
                </a:tc>
                <a:tc>
                  <a:txBody>
                    <a:bodyPr/>
                    <a:lstStyle/>
                    <a:p>
                      <a:pPr algn="ctr"/>
                      <a:r>
                        <a:rPr lang="en-US" dirty="0" smtClean="0">
                          <a:solidFill>
                            <a:srgbClr val="3366FF"/>
                          </a:solidFill>
                        </a:rPr>
                        <a:t>75%</a:t>
                      </a:r>
                      <a:endParaRPr lang="en-US" dirty="0">
                        <a:solidFill>
                          <a:srgbClr val="3366FF"/>
                        </a:solidFill>
                      </a:endParaRPr>
                    </a:p>
                  </a:txBody>
                  <a:tcPr/>
                </a:tc>
              </a:tr>
              <a:tr h="370840">
                <a:tc>
                  <a:txBody>
                    <a:bodyPr/>
                    <a:lstStyle/>
                    <a:p>
                      <a:r>
                        <a:rPr lang="en-US" dirty="0" smtClean="0"/>
                        <a:t>African Americans, %</a:t>
                      </a:r>
                      <a:endParaRPr lang="en-US" dirty="0"/>
                    </a:p>
                  </a:txBody>
                  <a:tcPr/>
                </a:tc>
                <a:tc>
                  <a:txBody>
                    <a:bodyPr/>
                    <a:lstStyle/>
                    <a:p>
                      <a:pPr algn="ctr"/>
                      <a:r>
                        <a:rPr lang="en-US" dirty="0" smtClean="0">
                          <a:solidFill>
                            <a:srgbClr val="FF0000"/>
                          </a:solidFill>
                        </a:rPr>
                        <a:t>75%</a:t>
                      </a:r>
                      <a:endParaRPr lang="en-US" dirty="0">
                        <a:solidFill>
                          <a:srgbClr val="FF0000"/>
                        </a:solidFill>
                      </a:endParaRPr>
                    </a:p>
                  </a:txBody>
                  <a:tcPr/>
                </a:tc>
                <a:tc>
                  <a:txBody>
                    <a:bodyPr/>
                    <a:lstStyle/>
                    <a:p>
                      <a:pPr algn="ctr"/>
                      <a:r>
                        <a:rPr lang="en-US" dirty="0" smtClean="0">
                          <a:solidFill>
                            <a:srgbClr val="FF6600"/>
                          </a:solidFill>
                        </a:rPr>
                        <a:t>58%</a:t>
                      </a:r>
                      <a:endParaRPr lang="en-US" dirty="0">
                        <a:solidFill>
                          <a:srgbClr val="FF6600"/>
                        </a:solidFill>
                      </a:endParaRPr>
                    </a:p>
                  </a:txBody>
                  <a:tcPr/>
                </a:tc>
                <a:tc>
                  <a:txBody>
                    <a:bodyPr/>
                    <a:lstStyle/>
                    <a:p>
                      <a:pPr algn="ctr"/>
                      <a:r>
                        <a:rPr lang="en-US" dirty="0" smtClean="0">
                          <a:solidFill>
                            <a:srgbClr val="008000"/>
                          </a:solidFill>
                        </a:rPr>
                        <a:t>62%</a:t>
                      </a:r>
                      <a:endParaRPr lang="en-US" dirty="0">
                        <a:solidFill>
                          <a:srgbClr val="008000"/>
                        </a:solidFill>
                      </a:endParaRPr>
                    </a:p>
                  </a:txBody>
                  <a:tcPr/>
                </a:tc>
                <a:tc>
                  <a:txBody>
                    <a:bodyPr/>
                    <a:lstStyle/>
                    <a:p>
                      <a:pPr algn="ctr"/>
                      <a:r>
                        <a:rPr lang="en-US" dirty="0" smtClean="0">
                          <a:solidFill>
                            <a:srgbClr val="3366FF"/>
                          </a:solidFill>
                        </a:rPr>
                        <a:t>76%</a:t>
                      </a:r>
                      <a:endParaRPr lang="en-US" dirty="0">
                        <a:solidFill>
                          <a:srgbClr val="3366FF"/>
                        </a:solidFill>
                      </a:endParaRPr>
                    </a:p>
                  </a:txBody>
                  <a:tcPr/>
                </a:tc>
              </a:tr>
            </a:tbl>
          </a:graphicData>
        </a:graphic>
      </p:graphicFrame>
    </p:spTree>
    <p:extLst>
      <p:ext uri="{BB962C8B-B14F-4D97-AF65-F5344CB8AC3E}">
        <p14:creationId xmlns:p14="http://schemas.microsoft.com/office/powerpoint/2010/main" val="27263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Cognitive Resilience in AAs</a:t>
            </a:r>
            <a:endParaRPr lang="en-US" dirty="0"/>
          </a:p>
        </p:txBody>
      </p:sp>
      <p:pic>
        <p:nvPicPr>
          <p:cNvPr id="4" name="Content Placeholder 3" descr="180820_long_resilience_blacks.png"/>
          <p:cNvPicPr>
            <a:picLocks noGrp="1" noChangeAspect="1"/>
          </p:cNvPicPr>
          <p:nvPr>
            <p:ph idx="1"/>
          </p:nvPr>
        </p:nvPicPr>
        <p:blipFill rotWithShape="1">
          <a:blip r:embed="rId2">
            <a:extLst>
              <a:ext uri="{28A0092B-C50C-407E-A947-70E740481C1C}">
                <a14:useLocalDpi xmlns:a14="http://schemas.microsoft.com/office/drawing/2010/main" val="0"/>
              </a:ext>
            </a:extLst>
          </a:blip>
          <a:srcRect t="14444" b="11851"/>
          <a:stretch/>
        </p:blipFill>
        <p:spPr>
          <a:xfrm>
            <a:off x="457200" y="1600200"/>
            <a:ext cx="8229600" cy="5054600"/>
          </a:xfrm>
        </p:spPr>
      </p:pic>
    </p:spTree>
    <p:extLst>
      <p:ext uri="{BB962C8B-B14F-4D97-AF65-F5344CB8AC3E}">
        <p14:creationId xmlns:p14="http://schemas.microsoft.com/office/powerpoint/2010/main" val="1578470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Acknowledgements</a:t>
            </a:r>
            <a:endParaRPr lang="en-US" dirty="0"/>
          </a:p>
        </p:txBody>
      </p:sp>
      <p:sp>
        <p:nvSpPr>
          <p:cNvPr id="3" name="Content Placeholder 2"/>
          <p:cNvSpPr>
            <a:spLocks noGrp="1"/>
          </p:cNvSpPr>
          <p:nvPr>
            <p:ph idx="1"/>
          </p:nvPr>
        </p:nvSpPr>
        <p:spPr/>
        <p:txBody>
          <a:bodyPr/>
          <a:lstStyle/>
          <a:p>
            <a:pPr marL="0" indent="0">
              <a:buNone/>
            </a:pPr>
            <a:r>
              <a:rPr lang="en-US" u="sng" dirty="0" smtClean="0"/>
              <a:t>Investigators 	</a:t>
            </a:r>
            <a:r>
              <a:rPr lang="en-US" dirty="0" smtClean="0"/>
              <a:t>				</a:t>
            </a:r>
            <a:r>
              <a:rPr lang="en-US" u="sng" dirty="0" smtClean="0"/>
              <a:t>Grants </a:t>
            </a:r>
            <a:r>
              <a:rPr lang="en-US" dirty="0" smtClean="0"/>
              <a:t>	</a:t>
            </a:r>
          </a:p>
          <a:p>
            <a:pPr marL="0" indent="0">
              <a:buNone/>
            </a:pPr>
            <a:r>
              <a:rPr lang="en-US" dirty="0" smtClean="0"/>
              <a:t>Denis Evans, MD 				R01AG11101</a:t>
            </a:r>
          </a:p>
          <a:p>
            <a:pPr marL="0" indent="0">
              <a:buNone/>
            </a:pPr>
            <a:r>
              <a:rPr lang="en-US" dirty="0" smtClean="0"/>
              <a:t>David Bennett, MD 				R01AG051635</a:t>
            </a:r>
          </a:p>
          <a:p>
            <a:pPr marL="0" indent="0">
              <a:buNone/>
            </a:pPr>
            <a:r>
              <a:rPr lang="en-US" dirty="0" smtClean="0"/>
              <a:t>Robert (Bob) Wilson, PhD 			RF1AG057532</a:t>
            </a:r>
          </a:p>
          <a:p>
            <a:pPr marL="0" indent="0">
              <a:buNone/>
            </a:pPr>
            <a:r>
              <a:rPr lang="en-US" dirty="0" smtClean="0"/>
              <a:t>Lisa Barnes, PhD </a:t>
            </a:r>
          </a:p>
          <a:p>
            <a:pPr marL="0" indent="0">
              <a:buNone/>
            </a:pPr>
            <a:r>
              <a:rPr lang="en-US" dirty="0" smtClean="0"/>
              <a:t>Patricia Boyle, PhD </a:t>
            </a:r>
          </a:p>
          <a:p>
            <a:pPr marL="0" indent="0">
              <a:buNone/>
            </a:pPr>
            <a:r>
              <a:rPr lang="en-US" dirty="0" smtClean="0"/>
              <a:t>Charlie </a:t>
            </a:r>
            <a:r>
              <a:rPr lang="en-US" dirty="0" err="1" smtClean="0"/>
              <a:t>DeCarli</a:t>
            </a:r>
            <a:r>
              <a:rPr lang="en-US" dirty="0" smtClean="0"/>
              <a:t>, MD</a:t>
            </a:r>
          </a:p>
        </p:txBody>
      </p:sp>
    </p:spTree>
    <p:extLst>
      <p:ext uri="{BB962C8B-B14F-4D97-AF65-F5344CB8AC3E}">
        <p14:creationId xmlns:p14="http://schemas.microsoft.com/office/powerpoint/2010/main" val="1918065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Cognitive Resilience in EAs</a:t>
            </a:r>
            <a:endParaRPr lang="en-US" dirty="0"/>
          </a:p>
        </p:txBody>
      </p:sp>
      <p:pic>
        <p:nvPicPr>
          <p:cNvPr id="4" name="Content Placeholder 3" descr="180820_long_resilience_whites.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698" t="14444" r="1" b="12037"/>
          <a:stretch/>
        </p:blipFill>
        <p:spPr>
          <a:xfrm>
            <a:off x="317500" y="1600200"/>
            <a:ext cx="8369300" cy="5041900"/>
          </a:xfrm>
        </p:spPr>
      </p:pic>
    </p:spTree>
    <p:extLst>
      <p:ext uri="{BB962C8B-B14F-4D97-AF65-F5344CB8AC3E}">
        <p14:creationId xmlns:p14="http://schemas.microsoft.com/office/powerpoint/2010/main" val="1735565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a:cs typeface="Calibri"/>
              </a:rPr>
              <a:t>Summary</a:t>
            </a:r>
            <a:endParaRPr lang="en-US" dirty="0">
              <a:latin typeface="Calibri"/>
              <a:cs typeface="Calibri"/>
            </a:endParaRPr>
          </a:p>
        </p:txBody>
      </p:sp>
      <p:sp>
        <p:nvSpPr>
          <p:cNvPr id="3" name="Content Placeholder 2"/>
          <p:cNvSpPr>
            <a:spLocks noGrp="1"/>
          </p:cNvSpPr>
          <p:nvPr>
            <p:ph idx="1"/>
          </p:nvPr>
        </p:nvSpPr>
        <p:spPr>
          <a:xfrm>
            <a:off x="612648" y="1600200"/>
            <a:ext cx="8153400" cy="4940300"/>
          </a:xfrm>
        </p:spPr>
        <p:txBody>
          <a:bodyPr>
            <a:normAutofit/>
          </a:bodyPr>
          <a:lstStyle/>
          <a:p>
            <a:r>
              <a:rPr lang="en-US" dirty="0" smtClean="0">
                <a:latin typeface="Calibri"/>
                <a:cs typeface="Calibri"/>
              </a:rPr>
              <a:t>A cognitive resilience score derived using epidemiologic factors that ranges from 0 to 100</a:t>
            </a:r>
          </a:p>
          <a:p>
            <a:r>
              <a:rPr lang="en-US" dirty="0" smtClean="0">
                <a:latin typeface="Calibri"/>
                <a:cs typeface="Calibri"/>
              </a:rPr>
              <a:t>Better cognitive functioning and slower decline despite having similar epidemiologic risk factors </a:t>
            </a:r>
          </a:p>
          <a:p>
            <a:r>
              <a:rPr lang="en-US" dirty="0" smtClean="0">
                <a:latin typeface="Calibri"/>
                <a:cs typeface="Calibri"/>
              </a:rPr>
              <a:t>Can be derived in epidemiologic study prospectively without neuropathology measures </a:t>
            </a:r>
          </a:p>
          <a:p>
            <a:r>
              <a:rPr lang="en-US" dirty="0" smtClean="0">
                <a:latin typeface="Calibri"/>
                <a:cs typeface="Calibri"/>
              </a:rPr>
              <a:t>Comparison of </a:t>
            </a:r>
            <a:r>
              <a:rPr lang="en-US" dirty="0" smtClean="0">
                <a:latin typeface="Calibri"/>
                <a:cs typeface="Calibri"/>
              </a:rPr>
              <a:t>cognitive resilience derived from epidemiologic factors </a:t>
            </a:r>
            <a:r>
              <a:rPr lang="en-US" dirty="0" smtClean="0">
                <a:latin typeface="Calibri"/>
                <a:cs typeface="Calibri"/>
              </a:rPr>
              <a:t>with pathology from </a:t>
            </a:r>
            <a:r>
              <a:rPr lang="en-US" dirty="0" smtClean="0">
                <a:latin typeface="Calibri"/>
                <a:cs typeface="Calibri"/>
              </a:rPr>
              <a:t>autopsy and </a:t>
            </a:r>
            <a:r>
              <a:rPr lang="en-US" dirty="0" smtClean="0">
                <a:latin typeface="Calibri"/>
                <a:cs typeface="Calibri"/>
              </a:rPr>
              <a:t>MRI</a:t>
            </a:r>
            <a:endParaRPr lang="en-US" dirty="0" smtClean="0">
              <a:latin typeface="Calibri"/>
              <a:cs typeface="Calibri"/>
            </a:endParaRPr>
          </a:p>
          <a:p>
            <a:r>
              <a:rPr lang="en-US" dirty="0" smtClean="0">
                <a:latin typeface="Calibri"/>
                <a:cs typeface="Calibri"/>
              </a:rPr>
              <a:t>Association of lifestyle, genetic, cardiovascular, and other risk factors with cognitive resilience measure </a:t>
            </a:r>
          </a:p>
          <a:p>
            <a:r>
              <a:rPr lang="en-US" dirty="0" smtClean="0">
                <a:latin typeface="Calibri"/>
                <a:cs typeface="Calibri"/>
              </a:rPr>
              <a:t>Understand factors that show higher resilience among African Americans </a:t>
            </a:r>
          </a:p>
          <a:p>
            <a:endParaRPr lang="en-US" dirty="0" smtClean="0">
              <a:latin typeface="Calibri"/>
              <a:cs typeface="Calibri"/>
            </a:endParaRPr>
          </a:p>
        </p:txBody>
      </p:sp>
    </p:spTree>
    <p:extLst>
      <p:ext uri="{BB962C8B-B14F-4D97-AF65-F5344CB8AC3E}">
        <p14:creationId xmlns:p14="http://schemas.microsoft.com/office/powerpoint/2010/main" val="32314951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a:cs typeface="Calibri"/>
              </a:rPr>
              <a:t>Background</a:t>
            </a:r>
            <a:endParaRPr lang="en-US" dirty="0">
              <a:latin typeface="Calibri"/>
              <a:cs typeface="Calibri"/>
            </a:endParaRPr>
          </a:p>
        </p:txBody>
      </p:sp>
      <p:sp>
        <p:nvSpPr>
          <p:cNvPr id="3" name="Content Placeholder 2"/>
          <p:cNvSpPr>
            <a:spLocks noGrp="1"/>
          </p:cNvSpPr>
          <p:nvPr>
            <p:ph idx="1"/>
          </p:nvPr>
        </p:nvSpPr>
        <p:spPr>
          <a:xfrm>
            <a:off x="433295" y="1600199"/>
            <a:ext cx="8471646" cy="4869330"/>
          </a:xfrm>
        </p:spPr>
        <p:txBody>
          <a:bodyPr>
            <a:normAutofit/>
          </a:bodyPr>
          <a:lstStyle/>
          <a:p>
            <a:pPr marL="0" indent="0">
              <a:lnSpc>
                <a:spcPct val="120000"/>
              </a:lnSpc>
              <a:buNone/>
            </a:pPr>
            <a:r>
              <a:rPr lang="en-US" dirty="0" smtClean="0">
                <a:latin typeface="Calibri"/>
                <a:cs typeface="Calibri"/>
              </a:rPr>
              <a:t>Preserved cognitive functioning in the face of challenges</a:t>
            </a:r>
          </a:p>
          <a:p>
            <a:pPr lvl="1">
              <a:lnSpc>
                <a:spcPct val="120000"/>
              </a:lnSpc>
            </a:pPr>
            <a:r>
              <a:rPr lang="en-US" dirty="0" smtClean="0">
                <a:latin typeface="Calibri"/>
                <a:cs typeface="Calibri"/>
              </a:rPr>
              <a:t>Neuropathology of AD found at autopsy </a:t>
            </a:r>
          </a:p>
          <a:p>
            <a:pPr lvl="1">
              <a:lnSpc>
                <a:spcPct val="120000"/>
              </a:lnSpc>
            </a:pPr>
            <a:r>
              <a:rPr lang="en-US" dirty="0">
                <a:latin typeface="Calibri"/>
                <a:cs typeface="Calibri"/>
              </a:rPr>
              <a:t>Neuroimaging features typical of AD </a:t>
            </a:r>
          </a:p>
          <a:p>
            <a:pPr lvl="1">
              <a:lnSpc>
                <a:spcPct val="120000"/>
              </a:lnSpc>
            </a:pPr>
            <a:r>
              <a:rPr lang="en-US" dirty="0" smtClean="0">
                <a:latin typeface="Calibri"/>
                <a:cs typeface="Calibri"/>
              </a:rPr>
              <a:t>Epidemiologically measured challenges through social, economic, psychological, and physical factors </a:t>
            </a:r>
          </a:p>
          <a:p>
            <a:pPr lvl="2">
              <a:lnSpc>
                <a:spcPct val="120000"/>
              </a:lnSpc>
            </a:pPr>
            <a:r>
              <a:rPr lang="en-US" dirty="0" smtClean="0">
                <a:latin typeface="Calibri"/>
                <a:cs typeface="Calibri"/>
              </a:rPr>
              <a:t>Can be derived in population studies </a:t>
            </a:r>
            <a:r>
              <a:rPr lang="en-US" smtClean="0">
                <a:latin typeface="Calibri"/>
                <a:cs typeface="Calibri"/>
              </a:rPr>
              <a:t>without pathology </a:t>
            </a:r>
            <a:endParaRPr lang="en-US" dirty="0" smtClean="0">
              <a:latin typeface="Calibri"/>
              <a:cs typeface="Calibri"/>
            </a:endParaRPr>
          </a:p>
          <a:p>
            <a:pPr lvl="2">
              <a:lnSpc>
                <a:spcPct val="120000"/>
              </a:lnSpc>
            </a:pPr>
            <a:r>
              <a:rPr lang="en-US" dirty="0" smtClean="0">
                <a:latin typeface="Calibri"/>
                <a:cs typeface="Calibri"/>
              </a:rPr>
              <a:t>Concordance with resilience based on pathology</a:t>
            </a:r>
          </a:p>
          <a:p>
            <a:pPr lvl="2">
              <a:lnSpc>
                <a:spcPct val="120000"/>
              </a:lnSpc>
            </a:pPr>
            <a:r>
              <a:rPr lang="en-US" dirty="0" smtClean="0">
                <a:latin typeface="Calibri"/>
                <a:cs typeface="Calibri"/>
              </a:rPr>
              <a:t>Identify lifestyle, cardiovascular, genetic, and other risk factors </a:t>
            </a:r>
          </a:p>
        </p:txBody>
      </p:sp>
    </p:spTree>
    <p:extLst>
      <p:ext uri="{BB962C8B-B14F-4D97-AF65-F5344CB8AC3E}">
        <p14:creationId xmlns:p14="http://schemas.microsoft.com/office/powerpoint/2010/main" val="19336401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Cognitive Aging </a:t>
            </a:r>
            <a:endParaRPr lang="en-US" dirty="0"/>
          </a:p>
        </p:txBody>
      </p:sp>
      <p:cxnSp>
        <p:nvCxnSpPr>
          <p:cNvPr id="17" name="Straight Connector 16"/>
          <p:cNvCxnSpPr/>
          <p:nvPr/>
        </p:nvCxnSpPr>
        <p:spPr>
          <a:xfrm>
            <a:off x="1498600" y="1905000"/>
            <a:ext cx="0" cy="40513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1016000" y="5410200"/>
            <a:ext cx="7137400" cy="127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600200" y="2413000"/>
            <a:ext cx="6553200" cy="20320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292600" y="2483822"/>
            <a:ext cx="2019300" cy="89437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337300" y="3390900"/>
            <a:ext cx="1739900" cy="14986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1600200" y="3390900"/>
            <a:ext cx="6680200" cy="0"/>
          </a:xfrm>
          <a:prstGeom prst="line">
            <a:avLst/>
          </a:prstGeom>
          <a:ln>
            <a:solidFill>
              <a:srgbClr val="B73244"/>
            </a:solidFill>
            <a:prstDash val="dash"/>
          </a:ln>
        </p:spPr>
        <p:style>
          <a:lnRef idx="2">
            <a:schemeClr val="accent2"/>
          </a:lnRef>
          <a:fillRef idx="0">
            <a:schemeClr val="accent2"/>
          </a:fillRef>
          <a:effectRef idx="1">
            <a:schemeClr val="accent2"/>
          </a:effectRef>
          <a:fontRef idx="minor">
            <a:schemeClr val="tx1"/>
          </a:fontRef>
        </p:style>
      </p:cxnSp>
      <p:sp>
        <p:nvSpPr>
          <p:cNvPr id="34" name="TextBox 33"/>
          <p:cNvSpPr txBox="1"/>
          <p:nvPr/>
        </p:nvSpPr>
        <p:spPr>
          <a:xfrm>
            <a:off x="6451600" y="2145268"/>
            <a:ext cx="1872428" cy="338554"/>
          </a:xfrm>
          <a:prstGeom prst="rect">
            <a:avLst/>
          </a:prstGeom>
          <a:noFill/>
        </p:spPr>
        <p:txBody>
          <a:bodyPr wrap="none" rtlCol="0">
            <a:spAutoFit/>
          </a:bodyPr>
          <a:lstStyle/>
          <a:p>
            <a:r>
              <a:rPr lang="en-US" sz="1600" dirty="0" smtClean="0"/>
              <a:t>Cognitively normal</a:t>
            </a:r>
            <a:endParaRPr lang="en-US" sz="1600" dirty="0"/>
          </a:p>
        </p:txBody>
      </p:sp>
      <p:sp>
        <p:nvSpPr>
          <p:cNvPr id="35" name="TextBox 34"/>
          <p:cNvSpPr txBox="1"/>
          <p:nvPr/>
        </p:nvSpPr>
        <p:spPr>
          <a:xfrm>
            <a:off x="6464300" y="3021568"/>
            <a:ext cx="1963899" cy="338554"/>
          </a:xfrm>
          <a:prstGeom prst="rect">
            <a:avLst/>
          </a:prstGeom>
          <a:noFill/>
        </p:spPr>
        <p:txBody>
          <a:bodyPr wrap="none" rtlCol="0">
            <a:spAutoFit/>
          </a:bodyPr>
          <a:lstStyle/>
          <a:p>
            <a:r>
              <a:rPr lang="en-US" sz="1600" dirty="0" smtClean="0"/>
              <a:t>Dementia threshold</a:t>
            </a:r>
            <a:endParaRPr lang="en-US" sz="1600" dirty="0"/>
          </a:p>
        </p:txBody>
      </p:sp>
      <p:sp>
        <p:nvSpPr>
          <p:cNvPr id="36" name="TextBox 35"/>
          <p:cNvSpPr txBox="1"/>
          <p:nvPr/>
        </p:nvSpPr>
        <p:spPr>
          <a:xfrm rot="16200000">
            <a:off x="657179" y="3848100"/>
            <a:ext cx="1159955" cy="369332"/>
          </a:xfrm>
          <a:prstGeom prst="rect">
            <a:avLst/>
          </a:prstGeom>
          <a:noFill/>
        </p:spPr>
        <p:txBody>
          <a:bodyPr wrap="none" rtlCol="0">
            <a:spAutoFit/>
          </a:bodyPr>
          <a:lstStyle/>
          <a:p>
            <a:r>
              <a:rPr lang="en-US" dirty="0" smtClean="0"/>
              <a:t>Cognition</a:t>
            </a:r>
            <a:endParaRPr lang="en-US" dirty="0"/>
          </a:p>
        </p:txBody>
      </p:sp>
      <p:sp>
        <p:nvSpPr>
          <p:cNvPr id="37" name="TextBox 36"/>
          <p:cNvSpPr txBox="1"/>
          <p:nvPr/>
        </p:nvSpPr>
        <p:spPr>
          <a:xfrm>
            <a:off x="2032000" y="5549900"/>
            <a:ext cx="441422" cy="369332"/>
          </a:xfrm>
          <a:prstGeom prst="rect">
            <a:avLst/>
          </a:prstGeom>
          <a:noFill/>
        </p:spPr>
        <p:txBody>
          <a:bodyPr wrap="none" rtlCol="0">
            <a:spAutoFit/>
          </a:bodyPr>
          <a:lstStyle/>
          <a:p>
            <a:r>
              <a:rPr lang="en-US" dirty="0" smtClean="0"/>
              <a:t>50</a:t>
            </a:r>
            <a:endParaRPr lang="en-US" dirty="0"/>
          </a:p>
        </p:txBody>
      </p:sp>
      <p:sp>
        <p:nvSpPr>
          <p:cNvPr id="38" name="TextBox 37"/>
          <p:cNvSpPr txBox="1"/>
          <p:nvPr/>
        </p:nvSpPr>
        <p:spPr>
          <a:xfrm>
            <a:off x="3281411" y="5568434"/>
            <a:ext cx="441422" cy="369332"/>
          </a:xfrm>
          <a:prstGeom prst="rect">
            <a:avLst/>
          </a:prstGeom>
          <a:noFill/>
        </p:spPr>
        <p:txBody>
          <a:bodyPr wrap="none" rtlCol="0">
            <a:spAutoFit/>
          </a:bodyPr>
          <a:lstStyle/>
          <a:p>
            <a:r>
              <a:rPr lang="en-US" dirty="0"/>
              <a:t>6</a:t>
            </a:r>
            <a:r>
              <a:rPr lang="en-US" dirty="0" smtClean="0"/>
              <a:t>0</a:t>
            </a:r>
            <a:endParaRPr lang="en-US" dirty="0"/>
          </a:p>
        </p:txBody>
      </p:sp>
      <p:sp>
        <p:nvSpPr>
          <p:cNvPr id="39" name="TextBox 38"/>
          <p:cNvSpPr txBox="1"/>
          <p:nvPr/>
        </p:nvSpPr>
        <p:spPr>
          <a:xfrm>
            <a:off x="4597400" y="5586968"/>
            <a:ext cx="441422" cy="369332"/>
          </a:xfrm>
          <a:prstGeom prst="rect">
            <a:avLst/>
          </a:prstGeom>
          <a:noFill/>
        </p:spPr>
        <p:txBody>
          <a:bodyPr wrap="none" rtlCol="0">
            <a:spAutoFit/>
          </a:bodyPr>
          <a:lstStyle/>
          <a:p>
            <a:r>
              <a:rPr lang="en-US" dirty="0" smtClean="0"/>
              <a:t>70</a:t>
            </a:r>
            <a:endParaRPr lang="en-US" dirty="0"/>
          </a:p>
        </p:txBody>
      </p:sp>
      <p:sp>
        <p:nvSpPr>
          <p:cNvPr id="40" name="TextBox 39"/>
          <p:cNvSpPr txBox="1"/>
          <p:nvPr/>
        </p:nvSpPr>
        <p:spPr>
          <a:xfrm>
            <a:off x="5883178" y="5581134"/>
            <a:ext cx="441422" cy="369332"/>
          </a:xfrm>
          <a:prstGeom prst="rect">
            <a:avLst/>
          </a:prstGeom>
          <a:noFill/>
        </p:spPr>
        <p:txBody>
          <a:bodyPr wrap="none" rtlCol="0">
            <a:spAutoFit/>
          </a:bodyPr>
          <a:lstStyle/>
          <a:p>
            <a:r>
              <a:rPr lang="en-US" dirty="0" smtClean="0"/>
              <a:t>80</a:t>
            </a:r>
            <a:endParaRPr lang="en-US" dirty="0"/>
          </a:p>
        </p:txBody>
      </p:sp>
      <p:sp>
        <p:nvSpPr>
          <p:cNvPr id="41" name="TextBox 40"/>
          <p:cNvSpPr txBox="1"/>
          <p:nvPr/>
        </p:nvSpPr>
        <p:spPr>
          <a:xfrm>
            <a:off x="7061200" y="5574268"/>
            <a:ext cx="441422" cy="369332"/>
          </a:xfrm>
          <a:prstGeom prst="rect">
            <a:avLst/>
          </a:prstGeom>
          <a:noFill/>
        </p:spPr>
        <p:txBody>
          <a:bodyPr wrap="none" rtlCol="0">
            <a:spAutoFit/>
          </a:bodyPr>
          <a:lstStyle/>
          <a:p>
            <a:r>
              <a:rPr lang="en-US" dirty="0" smtClean="0"/>
              <a:t>90</a:t>
            </a:r>
            <a:endParaRPr lang="en-US" dirty="0"/>
          </a:p>
        </p:txBody>
      </p:sp>
    </p:spTree>
    <p:extLst>
      <p:ext uri="{BB962C8B-B14F-4D97-AF65-F5344CB8AC3E}">
        <p14:creationId xmlns:p14="http://schemas.microsoft.com/office/powerpoint/2010/main" val="34710472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Alzheimer’s disease (AD)</a:t>
            </a:r>
            <a:endParaRPr lang="en-US" dirty="0"/>
          </a:p>
        </p:txBody>
      </p:sp>
      <p:sp>
        <p:nvSpPr>
          <p:cNvPr id="3" name="Content Placeholder 2"/>
          <p:cNvSpPr>
            <a:spLocks noGrp="1"/>
          </p:cNvSpPr>
          <p:nvPr>
            <p:ph idx="1"/>
          </p:nvPr>
        </p:nvSpPr>
        <p:spPr/>
        <p:txBody>
          <a:bodyPr/>
          <a:lstStyle/>
          <a:p>
            <a:pPr marL="0" indent="0">
              <a:lnSpc>
                <a:spcPct val="120000"/>
              </a:lnSpc>
              <a:buNone/>
            </a:pPr>
            <a:r>
              <a:rPr lang="en-US" dirty="0" smtClean="0"/>
              <a:t>AD is clinically defined by the presence of significant and </a:t>
            </a:r>
            <a:r>
              <a:rPr lang="en-US" i="1" dirty="0" smtClean="0">
                <a:solidFill>
                  <a:srgbClr val="FF0000"/>
                </a:solidFill>
              </a:rPr>
              <a:t>progressive loss </a:t>
            </a:r>
            <a:r>
              <a:rPr lang="en-US" dirty="0" smtClean="0"/>
              <a:t>of memory and cognitive abilities and functional impairment</a:t>
            </a:r>
          </a:p>
          <a:p>
            <a:pPr marL="0" indent="0">
              <a:lnSpc>
                <a:spcPct val="120000"/>
              </a:lnSpc>
              <a:buNone/>
            </a:pPr>
            <a:endParaRPr lang="en-US" dirty="0" smtClean="0"/>
          </a:p>
          <a:p>
            <a:pPr marL="0" indent="0">
              <a:lnSpc>
                <a:spcPct val="120000"/>
              </a:lnSpc>
              <a:buNone/>
            </a:pPr>
            <a:r>
              <a:rPr lang="en-US" dirty="0" smtClean="0"/>
              <a:t>AD defined pathologically by the presence of plaques and tangles in the brain </a:t>
            </a:r>
          </a:p>
          <a:p>
            <a:pPr marL="0" indent="0">
              <a:lnSpc>
                <a:spcPct val="120000"/>
              </a:lnSpc>
              <a:buNone/>
            </a:pPr>
            <a:endParaRPr lang="en-US" dirty="0" smtClean="0"/>
          </a:p>
          <a:p>
            <a:pPr marL="0" indent="0">
              <a:lnSpc>
                <a:spcPct val="120000"/>
              </a:lnSpc>
              <a:buNone/>
            </a:pPr>
            <a:r>
              <a:rPr lang="en-US" dirty="0" smtClean="0"/>
              <a:t>AD pathology disrupts the ability of neurons to communicate with each other and function properly </a:t>
            </a:r>
          </a:p>
          <a:p>
            <a:pPr>
              <a:lnSpc>
                <a:spcPct val="120000"/>
              </a:lnSpc>
            </a:pPr>
            <a:endParaRPr lang="en-US" dirty="0"/>
          </a:p>
        </p:txBody>
      </p:sp>
    </p:spTree>
    <p:extLst>
      <p:ext uri="{BB962C8B-B14F-4D97-AF65-F5344CB8AC3E}">
        <p14:creationId xmlns:p14="http://schemas.microsoft.com/office/powerpoint/2010/main" val="37365721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Brain Pathology</a:t>
            </a:r>
            <a:endParaRPr lang="en-US" dirty="0"/>
          </a:p>
        </p:txBody>
      </p:sp>
      <p:sp>
        <p:nvSpPr>
          <p:cNvPr id="3" name="Content Placeholder 2"/>
          <p:cNvSpPr>
            <a:spLocks noGrp="1"/>
          </p:cNvSpPr>
          <p:nvPr>
            <p:ph idx="1"/>
          </p:nvPr>
        </p:nvSpPr>
        <p:spPr/>
        <p:txBody>
          <a:bodyPr>
            <a:normAutofit/>
          </a:bodyPr>
          <a:lstStyle/>
          <a:p>
            <a:pPr marL="0" indent="0">
              <a:lnSpc>
                <a:spcPct val="120000"/>
              </a:lnSpc>
              <a:buNone/>
            </a:pPr>
            <a:r>
              <a:rPr lang="en-US" dirty="0" smtClean="0"/>
              <a:t>99% had plaques or tangles</a:t>
            </a:r>
          </a:p>
          <a:p>
            <a:pPr marL="0" indent="0">
              <a:lnSpc>
                <a:spcPct val="120000"/>
              </a:lnSpc>
              <a:buNone/>
            </a:pPr>
            <a:r>
              <a:rPr lang="en-US" dirty="0" smtClean="0"/>
              <a:t>36% had 1+ macroscopic </a:t>
            </a:r>
            <a:r>
              <a:rPr lang="en-US" dirty="0" err="1" smtClean="0"/>
              <a:t>infarcta</a:t>
            </a:r>
            <a:endParaRPr lang="en-US" dirty="0" smtClean="0"/>
          </a:p>
          <a:p>
            <a:pPr marL="0" indent="0">
              <a:lnSpc>
                <a:spcPct val="120000"/>
              </a:lnSpc>
              <a:buNone/>
            </a:pPr>
            <a:r>
              <a:rPr lang="en-US" dirty="0" smtClean="0"/>
              <a:t>28% had 1+ </a:t>
            </a:r>
            <a:r>
              <a:rPr lang="en-US" dirty="0" err="1" smtClean="0"/>
              <a:t>microinfarcts</a:t>
            </a:r>
            <a:endParaRPr lang="en-US" dirty="0" smtClean="0"/>
          </a:p>
          <a:p>
            <a:pPr marL="0" indent="0">
              <a:lnSpc>
                <a:spcPct val="120000"/>
              </a:lnSpc>
              <a:buNone/>
            </a:pPr>
            <a:r>
              <a:rPr lang="en-US" dirty="0" smtClean="0"/>
              <a:t>10% had neocortical LB </a:t>
            </a:r>
          </a:p>
          <a:p>
            <a:pPr>
              <a:lnSpc>
                <a:spcPct val="120000"/>
              </a:lnSpc>
            </a:pPr>
            <a:endParaRPr lang="en-US" dirty="0"/>
          </a:p>
          <a:p>
            <a:pPr marL="0" indent="0">
              <a:lnSpc>
                <a:spcPct val="120000"/>
              </a:lnSpc>
              <a:buNone/>
            </a:pPr>
            <a:r>
              <a:rPr lang="en-US" dirty="0" smtClean="0"/>
              <a:t>90% concordance between clinical and pathological diagnosis </a:t>
            </a:r>
          </a:p>
          <a:p>
            <a:pPr marL="0" indent="0">
              <a:lnSpc>
                <a:spcPct val="120000"/>
              </a:lnSpc>
              <a:buNone/>
            </a:pPr>
            <a:endParaRPr lang="en-US" sz="1600" dirty="0"/>
          </a:p>
          <a:p>
            <a:pPr marL="0" indent="0">
              <a:lnSpc>
                <a:spcPct val="120000"/>
              </a:lnSpc>
              <a:buNone/>
            </a:pPr>
            <a:endParaRPr lang="en-US" sz="1600" dirty="0" smtClean="0"/>
          </a:p>
          <a:p>
            <a:pPr marL="0" indent="0">
              <a:lnSpc>
                <a:spcPct val="120000"/>
              </a:lnSpc>
              <a:buNone/>
            </a:pPr>
            <a:r>
              <a:rPr lang="en-US" sz="1600" dirty="0" smtClean="0"/>
              <a:t>Reference: Bennett et al. </a:t>
            </a:r>
            <a:r>
              <a:rPr lang="en-US" sz="1600" i="1" dirty="0" smtClean="0"/>
              <a:t>Neurol</a:t>
            </a:r>
            <a:r>
              <a:rPr lang="en-US" sz="1600" dirty="0" smtClean="0"/>
              <a:t>. 2005</a:t>
            </a:r>
            <a:endParaRPr lang="en-US" sz="1600" dirty="0"/>
          </a:p>
        </p:txBody>
      </p:sp>
    </p:spTree>
    <p:extLst>
      <p:ext uri="{BB962C8B-B14F-4D97-AF65-F5344CB8AC3E}">
        <p14:creationId xmlns:p14="http://schemas.microsoft.com/office/powerpoint/2010/main" val="192323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Pathology and Cognitive Decline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Pathology 		Estimate (SE)		Variance </a:t>
            </a:r>
          </a:p>
          <a:p>
            <a:pPr marL="0" indent="0">
              <a:buNone/>
            </a:pPr>
            <a:endParaRPr lang="en-US" dirty="0"/>
          </a:p>
          <a:p>
            <a:pPr marL="0" indent="0">
              <a:buNone/>
            </a:pPr>
            <a:r>
              <a:rPr lang="en-US" dirty="0" smtClean="0"/>
              <a:t>Global AD 		-0.084 (0.007) 		22%	</a:t>
            </a:r>
          </a:p>
          <a:p>
            <a:pPr marL="0" indent="0">
              <a:buNone/>
            </a:pPr>
            <a:r>
              <a:rPr lang="en-US" dirty="0" smtClean="0"/>
              <a:t>Amyloid 		-</a:t>
            </a:r>
            <a:r>
              <a:rPr lang="en-US" dirty="0" smtClean="0"/>
              <a:t>0.010 </a:t>
            </a:r>
            <a:r>
              <a:rPr lang="en-US" dirty="0" smtClean="0"/>
              <a:t>(0.001)		6%</a:t>
            </a:r>
          </a:p>
          <a:p>
            <a:pPr marL="0" indent="0">
              <a:buNone/>
            </a:pPr>
            <a:r>
              <a:rPr lang="en-US" dirty="0" smtClean="0"/>
              <a:t>Tangles		-0.008 (0.001)		34%</a:t>
            </a:r>
          </a:p>
          <a:p>
            <a:pPr marL="0" indent="0">
              <a:buNone/>
            </a:pPr>
            <a:r>
              <a:rPr lang="en-US" dirty="0" smtClean="0"/>
              <a:t>Gross infarcts	-0.034 (0.009)		2%	</a:t>
            </a:r>
          </a:p>
          <a:p>
            <a:pPr marL="0" indent="0">
              <a:buNone/>
            </a:pPr>
            <a:r>
              <a:rPr lang="en-US" dirty="0" smtClean="0"/>
              <a:t>Neocortical LB	-0.102 (0.014)		8%</a:t>
            </a:r>
          </a:p>
          <a:p>
            <a:pPr marL="0" indent="0">
              <a:buNone/>
            </a:pPr>
            <a:endParaRPr lang="en-US" dirty="0"/>
          </a:p>
          <a:p>
            <a:pPr marL="0" indent="0">
              <a:buNone/>
            </a:pPr>
            <a:r>
              <a:rPr lang="en-US" dirty="0" smtClean="0"/>
              <a:t>41% of cognitive decline is explained by pathology </a:t>
            </a:r>
          </a:p>
          <a:p>
            <a:pPr marL="0" indent="0">
              <a:buNone/>
            </a:pPr>
            <a:r>
              <a:rPr lang="en-US" dirty="0" smtClean="0"/>
              <a:t>25% of variation in the onset of cognitive decline </a:t>
            </a:r>
          </a:p>
          <a:p>
            <a:pPr marL="0" indent="0">
              <a:buNone/>
            </a:pPr>
            <a:endParaRPr lang="en-US" dirty="0" smtClean="0"/>
          </a:p>
          <a:p>
            <a:pPr marL="0" indent="0">
              <a:buNone/>
            </a:pPr>
            <a:r>
              <a:rPr lang="en-US" sz="1600" dirty="0" smtClean="0"/>
              <a:t>Reference: Boyle et al. </a:t>
            </a:r>
            <a:r>
              <a:rPr lang="en-US" sz="1600" i="1" dirty="0" smtClean="0"/>
              <a:t>Annals Neurol. </a:t>
            </a:r>
            <a:r>
              <a:rPr lang="en-US" sz="1600" dirty="0" smtClean="0"/>
              <a:t>2013</a:t>
            </a:r>
            <a:endParaRPr lang="en-US" sz="1600" dirty="0"/>
          </a:p>
        </p:txBody>
      </p:sp>
    </p:spTree>
    <p:extLst>
      <p:ext uri="{BB962C8B-B14F-4D97-AF65-F5344CB8AC3E}">
        <p14:creationId xmlns:p14="http://schemas.microsoft.com/office/powerpoint/2010/main" val="1119507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Going forward?</a:t>
            </a:r>
            <a:endParaRPr lang="en-US" dirty="0"/>
          </a:p>
        </p:txBody>
      </p:sp>
      <p:sp>
        <p:nvSpPr>
          <p:cNvPr id="3" name="Content Placeholder 2"/>
          <p:cNvSpPr>
            <a:spLocks noGrp="1"/>
          </p:cNvSpPr>
          <p:nvPr>
            <p:ph idx="1"/>
          </p:nvPr>
        </p:nvSpPr>
        <p:spPr/>
        <p:txBody>
          <a:bodyPr/>
          <a:lstStyle/>
          <a:p>
            <a:endParaRPr lang="en-US" dirty="0" smtClean="0"/>
          </a:p>
          <a:p>
            <a:pPr marL="0" indent="0">
              <a:lnSpc>
                <a:spcPct val="120000"/>
              </a:lnSpc>
              <a:buNone/>
            </a:pPr>
            <a:r>
              <a:rPr lang="en-US" dirty="0" smtClean="0"/>
              <a:t>Less than half of the variation on the cognitive decline are explained by neuropathology</a:t>
            </a:r>
          </a:p>
          <a:p>
            <a:pPr marL="0" indent="0">
              <a:lnSpc>
                <a:spcPct val="120000"/>
              </a:lnSpc>
              <a:buNone/>
            </a:pPr>
            <a:endParaRPr lang="en-US" dirty="0" smtClean="0"/>
          </a:p>
          <a:p>
            <a:pPr marL="0" indent="0">
              <a:lnSpc>
                <a:spcPct val="120000"/>
              </a:lnSpc>
              <a:buNone/>
            </a:pPr>
            <a:r>
              <a:rPr lang="en-US" dirty="0" smtClean="0"/>
              <a:t>The variation in cognitive decline explained by neuropathology are similar to the variation explained by epidemiologic factors. </a:t>
            </a:r>
          </a:p>
          <a:p>
            <a:pPr marL="0" indent="0">
              <a:lnSpc>
                <a:spcPct val="120000"/>
              </a:lnSpc>
              <a:buNone/>
            </a:pPr>
            <a:endParaRPr lang="en-US" dirty="0"/>
          </a:p>
        </p:txBody>
      </p:sp>
    </p:spTree>
    <p:extLst>
      <p:ext uri="{BB962C8B-B14F-4D97-AF65-F5344CB8AC3E}">
        <p14:creationId xmlns:p14="http://schemas.microsoft.com/office/powerpoint/2010/main" val="2602927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a:cs typeface="Calibri"/>
              </a:rPr>
              <a:t>Objectives</a:t>
            </a:r>
            <a:endParaRPr lang="en-US" dirty="0">
              <a:latin typeface="Calibri"/>
              <a:cs typeface="Calibri"/>
            </a:endParaRPr>
          </a:p>
        </p:txBody>
      </p:sp>
      <p:sp>
        <p:nvSpPr>
          <p:cNvPr id="3" name="Content Placeholder 2"/>
          <p:cNvSpPr>
            <a:spLocks noGrp="1"/>
          </p:cNvSpPr>
          <p:nvPr>
            <p:ph idx="1"/>
          </p:nvPr>
        </p:nvSpPr>
        <p:spPr/>
        <p:txBody>
          <a:bodyPr/>
          <a:lstStyle/>
          <a:p>
            <a:pPr marL="457200" indent="-457200">
              <a:lnSpc>
                <a:spcPct val="120000"/>
              </a:lnSpc>
              <a:buAutoNum type="arabicPeriod"/>
            </a:pPr>
            <a:r>
              <a:rPr lang="en-US" dirty="0" smtClean="0">
                <a:latin typeface="Calibri"/>
                <a:cs typeface="Calibri"/>
              </a:rPr>
              <a:t>Individuals who showed slow cognitive aging despite </a:t>
            </a:r>
            <a:r>
              <a:rPr lang="en-US" dirty="0">
                <a:latin typeface="Calibri"/>
                <a:cs typeface="Calibri"/>
              </a:rPr>
              <a:t>having </a:t>
            </a:r>
            <a:r>
              <a:rPr lang="en-US" dirty="0" smtClean="0">
                <a:latin typeface="Calibri"/>
                <a:cs typeface="Calibri"/>
              </a:rPr>
              <a:t>challenges </a:t>
            </a:r>
            <a:r>
              <a:rPr lang="en-US" dirty="0">
                <a:latin typeface="Calibri"/>
                <a:cs typeface="Calibri"/>
              </a:rPr>
              <a:t>identified epidemiologically through social, economic, psychological, and physical factors </a:t>
            </a:r>
          </a:p>
          <a:p>
            <a:pPr marL="457200" indent="-457200">
              <a:lnSpc>
                <a:spcPct val="120000"/>
              </a:lnSpc>
              <a:buAutoNum type="arabicPeriod"/>
            </a:pPr>
            <a:r>
              <a:rPr lang="en-US" dirty="0" smtClean="0">
                <a:latin typeface="Calibri"/>
                <a:cs typeface="Calibri"/>
              </a:rPr>
              <a:t>Examine the racial differences in the derived cognitive resilience measure </a:t>
            </a:r>
          </a:p>
          <a:p>
            <a:pPr marL="274320" lvl="1" indent="0">
              <a:buNone/>
            </a:pPr>
            <a:endParaRPr lang="en-US" dirty="0" smtClean="0">
              <a:latin typeface="Calibri"/>
              <a:cs typeface="Calibri"/>
            </a:endParaRPr>
          </a:p>
          <a:p>
            <a:endParaRPr lang="en-US" dirty="0"/>
          </a:p>
        </p:txBody>
      </p:sp>
    </p:spTree>
    <p:extLst>
      <p:ext uri="{BB962C8B-B14F-4D97-AF65-F5344CB8AC3E}">
        <p14:creationId xmlns:p14="http://schemas.microsoft.com/office/powerpoint/2010/main" val="239162790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3150</TotalTime>
  <Words>1205</Words>
  <Application>Microsoft Macintosh PowerPoint</Application>
  <PresentationFormat>On-screen Show (4:3)</PresentationFormat>
  <Paragraphs>268</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Clarity</vt:lpstr>
      <vt:lpstr>Racial differences in epidemiologically derived cognitive resilience from a population sample</vt:lpstr>
      <vt:lpstr>Acknowledgements</vt:lpstr>
      <vt:lpstr>Background</vt:lpstr>
      <vt:lpstr>Cognitive Aging </vt:lpstr>
      <vt:lpstr>Alzheimer’s disease (AD)</vt:lpstr>
      <vt:lpstr>Brain Pathology</vt:lpstr>
      <vt:lpstr>Pathology and Cognitive Decline</vt:lpstr>
      <vt:lpstr>Going forward?</vt:lpstr>
      <vt:lpstr>Objectives</vt:lpstr>
      <vt:lpstr>Chicago Health and Aging Project</vt:lpstr>
      <vt:lpstr>Study Materials</vt:lpstr>
      <vt:lpstr>Neuropsychological Tests</vt:lpstr>
      <vt:lpstr>Demographic Characteristics</vt:lpstr>
      <vt:lpstr>Approach</vt:lpstr>
      <vt:lpstr>Cognitive Decline Residuals </vt:lpstr>
      <vt:lpstr>Normalized Cognitive Residuals</vt:lpstr>
      <vt:lpstr>Global Cognition </vt:lpstr>
      <vt:lpstr>Group Characteristics</vt:lpstr>
      <vt:lpstr>Cognitive Resilience in AAs</vt:lpstr>
      <vt:lpstr>Cognitive Resilience in EAs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disease and Neurodegeneration </dc:title>
  <dc:creator>Kumar Bharat Rajan</dc:creator>
  <cp:lastModifiedBy>Kumar Rajan</cp:lastModifiedBy>
  <cp:revision>476</cp:revision>
  <dcterms:created xsi:type="dcterms:W3CDTF">2014-08-08T14:37:15Z</dcterms:created>
  <dcterms:modified xsi:type="dcterms:W3CDTF">2018-08-20T18:49:49Z</dcterms:modified>
</cp:coreProperties>
</file>