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72"/>
  </p:notesMasterIdLst>
  <p:sldIdLst>
    <p:sldId id="298" r:id="rId7"/>
    <p:sldId id="419" r:id="rId8"/>
    <p:sldId id="423" r:id="rId9"/>
    <p:sldId id="428" r:id="rId10"/>
    <p:sldId id="420" r:id="rId11"/>
    <p:sldId id="372" r:id="rId12"/>
    <p:sldId id="378" r:id="rId13"/>
    <p:sldId id="379" r:id="rId14"/>
    <p:sldId id="388" r:id="rId15"/>
    <p:sldId id="317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422" r:id="rId27"/>
    <p:sldId id="389" r:id="rId28"/>
    <p:sldId id="392" r:id="rId29"/>
    <p:sldId id="393" r:id="rId30"/>
    <p:sldId id="394" r:id="rId31"/>
    <p:sldId id="342" r:id="rId32"/>
    <p:sldId id="341" r:id="rId33"/>
    <p:sldId id="343" r:id="rId34"/>
    <p:sldId id="344" r:id="rId35"/>
    <p:sldId id="322" r:id="rId36"/>
    <p:sldId id="323" r:id="rId37"/>
    <p:sldId id="326" r:id="rId38"/>
    <p:sldId id="405" r:id="rId39"/>
    <p:sldId id="406" r:id="rId40"/>
    <p:sldId id="355" r:id="rId41"/>
    <p:sldId id="357" r:id="rId42"/>
    <p:sldId id="404" r:id="rId43"/>
    <p:sldId id="407" r:id="rId44"/>
    <p:sldId id="383" r:id="rId45"/>
    <p:sldId id="385" r:id="rId46"/>
    <p:sldId id="403" r:id="rId47"/>
    <p:sldId id="409" r:id="rId48"/>
    <p:sldId id="395" r:id="rId49"/>
    <p:sldId id="396" r:id="rId50"/>
    <p:sldId id="397" r:id="rId51"/>
    <p:sldId id="399" r:id="rId52"/>
    <p:sldId id="410" r:id="rId53"/>
    <p:sldId id="412" r:id="rId54"/>
    <p:sldId id="414" r:id="rId55"/>
    <p:sldId id="415" r:id="rId56"/>
    <p:sldId id="416" r:id="rId57"/>
    <p:sldId id="390" r:id="rId58"/>
    <p:sldId id="327" r:id="rId59"/>
    <p:sldId id="330" r:id="rId60"/>
    <p:sldId id="418" r:id="rId61"/>
    <p:sldId id="426" r:id="rId62"/>
    <p:sldId id="427" r:id="rId63"/>
    <p:sldId id="328" r:id="rId64"/>
    <p:sldId id="345" r:id="rId65"/>
    <p:sldId id="346" r:id="rId66"/>
    <p:sldId id="374" r:id="rId67"/>
    <p:sldId id="375" r:id="rId68"/>
    <p:sldId id="376" r:id="rId69"/>
    <p:sldId id="377" r:id="rId70"/>
    <p:sldId id="268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2AF00"/>
    <a:srgbClr val="404040"/>
    <a:srgbClr val="007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103" d="100"/>
          <a:sy n="103" d="100"/>
        </p:scale>
        <p:origin x="-288" y="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402221982526"/>
          <c:y val="0.067008128016256"/>
          <c:w val="0.885856079404467"/>
          <c:h val="0.8578199052132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Memory</c:v>
                </c:pt>
              </c:strCache>
            </c:strRef>
          </c:tx>
          <c:spPr>
            <a:ln w="1867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7 Years</c:v>
                </c:pt>
                <c:pt idx="2">
                  <c:v>14 years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0.0</c:v>
                </c:pt>
                <c:pt idx="1">
                  <c:v>-0.2674</c:v>
                </c:pt>
                <c:pt idx="2">
                  <c:v>-0.5348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Reasoning</c:v>
                </c:pt>
              </c:strCache>
            </c:strRef>
          </c:tx>
          <c:spPr>
            <a:ln w="18676">
              <a:solidFill>
                <a:srgbClr val="FFFF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7 Years</c:v>
                </c:pt>
                <c:pt idx="2">
                  <c:v>14 years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0.0</c:v>
                </c:pt>
                <c:pt idx="1">
                  <c:v>-0.21</c:v>
                </c:pt>
                <c:pt idx="2">
                  <c:v>-0.42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Speed</c:v>
                </c:pt>
              </c:strCache>
            </c:strRef>
          </c:tx>
          <c:spPr>
            <a:ln w="18676">
              <a:solidFill>
                <a:srgbClr val="00FF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7 Years</c:v>
                </c:pt>
                <c:pt idx="2">
                  <c:v>14 years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0.0</c:v>
                </c:pt>
                <c:pt idx="1">
                  <c:v>-0.5</c:v>
                </c:pt>
                <c:pt idx="2">
                  <c:v>-1.0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6225">
              <a:solidFill>
                <a:srgbClr val="00FFFF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7 Years</c:v>
                </c:pt>
                <c:pt idx="2">
                  <c:v>14 years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ln w="6225">
              <a:solidFill>
                <a:srgbClr val="0000FF"/>
              </a:solidFill>
              <a:prstDash val="solid"/>
            </a:ln>
          </c:spPr>
          <c:marker>
            <c:symbol val="star"/>
            <c:size val="2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7 Years</c:v>
                </c:pt>
                <c:pt idx="2">
                  <c:v>14 years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ln w="6225">
              <a:solidFill>
                <a:srgbClr val="FF00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7 Years</c:v>
                </c:pt>
                <c:pt idx="2">
                  <c:v>14 years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ln w="6225">
              <a:solidFill>
                <a:srgbClr val="008080"/>
              </a:solidFill>
              <a:prstDash val="solid"/>
            </a:ln>
          </c:spPr>
          <c:marker>
            <c:symbol val="plus"/>
            <c:size val="2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7 Years</c:v>
                </c:pt>
                <c:pt idx="2">
                  <c:v>14 years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8411912"/>
        <c:axId val="-2128414952"/>
      </c:lineChart>
      <c:catAx>
        <c:axId val="-2128411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5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-2128414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8414952"/>
        <c:scaling>
          <c:orientation val="minMax"/>
          <c:max val="1.5"/>
          <c:min val="-1.5"/>
        </c:scaling>
        <c:delete val="0"/>
        <c:axPos val="l"/>
        <c:majorGridlines>
          <c:spPr>
            <a:ln w="155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55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-2128411912"/>
        <c:crosses val="autoZero"/>
        <c:crossBetween val="between"/>
        <c:majorUnit val="0.3"/>
      </c:valAx>
      <c:spPr>
        <a:noFill/>
        <a:ln w="622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0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77667493797"/>
          <c:y val="0.0734597156398104"/>
          <c:w val="0.65136476426799"/>
          <c:h val="0.8578199052132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Memory</c:v>
                </c:pt>
              </c:strCache>
            </c:strRef>
          </c:tx>
          <c:spPr>
            <a:ln w="22038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Immediate</c:v>
                </c:pt>
                <c:pt idx="2">
                  <c:v>2 Years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0.0</c:v>
                </c:pt>
                <c:pt idx="1">
                  <c:v>0.25</c:v>
                </c:pt>
                <c:pt idx="2">
                  <c:v>0.17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Reasoning </c:v>
                </c:pt>
              </c:strCache>
            </c:strRef>
          </c:tx>
          <c:spPr>
            <a:ln w="22038">
              <a:solidFill>
                <a:srgbClr val="FFFF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Immediate</c:v>
                </c:pt>
                <c:pt idx="2">
                  <c:v>2 Years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0.0</c:v>
                </c:pt>
                <c:pt idx="1">
                  <c:v>0.48</c:v>
                </c:pt>
                <c:pt idx="2">
                  <c:v>0.26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Speed</c:v>
                </c:pt>
              </c:strCache>
            </c:strRef>
          </c:tx>
          <c:spPr>
            <a:ln w="22038">
              <a:solidFill>
                <a:srgbClr val="00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Immediate</c:v>
                </c:pt>
                <c:pt idx="2">
                  <c:v>2 Years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0.0</c:v>
                </c:pt>
                <c:pt idx="1">
                  <c:v>1.46</c:v>
                </c:pt>
                <c:pt idx="2">
                  <c:v>0.87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6630840"/>
        <c:axId val="-2126625816"/>
      </c:lineChart>
      <c:catAx>
        <c:axId val="-2126630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41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-2126625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6625816"/>
        <c:scaling>
          <c:orientation val="minMax"/>
          <c:max val="1.5"/>
          <c:min val="-1.5"/>
        </c:scaling>
        <c:delete val="0"/>
        <c:axPos val="l"/>
        <c:majorGridlines>
          <c:spPr>
            <a:ln w="183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8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41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-2126630840"/>
        <c:crosses val="autoZero"/>
        <c:crossBetween val="between"/>
        <c:majorUnit val="0.3"/>
      </c:valAx>
      <c:spPr>
        <a:noFill/>
        <a:ln w="7346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6749379652606"/>
          <c:y val="0.381516587677725"/>
          <c:w val="0.228287841191067"/>
          <c:h val="0.23696682464455"/>
        </c:manualLayout>
      </c:layout>
      <c:overlay val="0"/>
      <c:spPr>
        <a:noFill/>
        <a:ln w="1837">
          <a:solidFill>
            <a:srgbClr val="000000"/>
          </a:solidFill>
          <a:prstDash val="solid"/>
        </a:ln>
      </c:spPr>
      <c:txPr>
        <a:bodyPr/>
        <a:lstStyle/>
        <a:p>
          <a:pPr>
            <a:defRPr sz="957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41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0.56647</cdr:x>
      <cdr:y>0.46023</cdr:y>
    </cdr:from>
    <cdr:to>
      <cdr:x>0.57688</cdr:x>
      <cdr:y>0.52841</cdr:y>
    </cdr:to>
    <cdr:sp macro="" textlink="">
      <cdr:nvSpPr>
        <cdr:cNvPr id="3" name="Up Arrow 2"/>
        <cdr:cNvSpPr/>
      </cdr:nvSpPr>
      <cdr:spPr>
        <a:xfrm xmlns:a="http://schemas.openxmlformats.org/drawingml/2006/main">
          <a:off x="2489200" y="2057400"/>
          <a:ext cx="45719" cy="3048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2784D-98C0-4F06-9CF9-7CC94906926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1A13E-92D7-4A6A-8D80-00369470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566928" indent="-566928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80744" indent="-466344" algn="l">
              <a:buClr>
                <a:schemeClr val="bg1"/>
              </a:buClr>
              <a:buFont typeface="Arial" pitchFamily="34" charset="0"/>
              <a:buChar char="•"/>
              <a:defRPr baseline="0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  <a:p>
            <a:pPr lvl="1"/>
            <a:r>
              <a:rPr lang="en-US" dirty="0" smtClean="0"/>
              <a:t>Secondary bullets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2107C-7548-48BD-8BAD-74887F76A8B6}" type="datetimeFigureOut">
              <a:rPr lang="en-US"/>
              <a:pPr>
                <a:defRPr/>
              </a:pPr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9B2E9-37B5-4DC7-A884-631091C48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32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566928" indent="-566928" algn="l">
              <a:buFontTx/>
              <a:buBlip>
                <a:blip r:embed="rId2"/>
              </a:buBlip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80744" indent="-466344" algn="l">
              <a:buFont typeface="Wingdings" pitchFamily="2" charset="2"/>
              <a:buChar char="§"/>
              <a:defRPr baseline="0"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  <a:p>
            <a:pPr lvl="1"/>
            <a:r>
              <a:rPr lang="en-US" dirty="0" smtClean="0"/>
              <a:t>Secondary bullets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1377950" indent="-463550">
              <a:buFont typeface="Arial" pitchFamily="34" charset="0"/>
              <a:buChar char="•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Font typeface="Wingdings" pitchFamily="2" charset="2"/>
              <a:buChar char="§"/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8C08-5D68-423A-AC31-67134045240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7AE1-861C-43FF-A4D8-91A613FA5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066800" y="304800"/>
            <a:ext cx="457200" cy="0"/>
          </a:xfrm>
          <a:prstGeom prst="line">
            <a:avLst/>
          </a:prstGeom>
          <a:ln>
            <a:solidFill>
              <a:schemeClr val="tx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ctive Logo Trace Grey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C972184A-423F-41D0-96FC-C946485D0B93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</a:lstStyle>
          <a:p>
            <a:fld id="{28E69F48-6DF5-45AD-A961-437FB685C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ctive Logo Trace Grey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1890" y="147146"/>
            <a:ext cx="990600" cy="31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569913" indent="-5699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3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77950" indent="-468313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SzPct val="100000"/>
        <a:buFont typeface="Arial" pitchFamily="34" charset="0"/>
        <a:buChar char="•"/>
        <a:defRPr sz="2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923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43200" indent="-4508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6750" indent="-463550" algn="l" defTabSz="914400" rtl="0" eaLnBrk="1" latinLnBrk="0" hangingPunct="1">
        <a:spcBef>
          <a:spcPts val="0"/>
        </a:spcBef>
        <a:spcAft>
          <a:spcPts val="1200"/>
        </a:spcAft>
        <a:buClr>
          <a:schemeClr val="bg1"/>
        </a:buClr>
        <a:buFont typeface="Wingdings" pitchFamily="2" charset="2"/>
        <a:buChar char="§"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8229600" cy="1447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ACTIVE Memory Training and Proximal Outcome Measures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800" b="1" dirty="0" smtClean="0"/>
              <a:t>Friday Harbor Conference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800" b="1" dirty="0" smtClean="0"/>
              <a:t>June 9-13, 2014</a:t>
            </a:r>
            <a:br>
              <a:rPr lang="en-US" sz="2800" b="1" dirty="0" smtClean="0"/>
            </a:br>
            <a:endParaRPr lang="en-US" sz="2800" i="1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21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2800" b="1" i="1" dirty="0" smtClean="0"/>
          </a:p>
          <a:p>
            <a:pPr>
              <a:spcBef>
                <a:spcPts val="0"/>
              </a:spcBef>
            </a:pPr>
            <a:r>
              <a:rPr lang="en-US" sz="2800" b="1" i="1" dirty="0" smtClean="0"/>
              <a:t>Presenter:  </a:t>
            </a:r>
            <a:r>
              <a:rPr lang="en-US" sz="28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George W. Rebok, PhD, MA</a:t>
            </a:r>
            <a:endParaRPr lang="en-US" sz="1600" b="1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 smtClean="0"/>
              <a:t>Supported By: </a:t>
            </a:r>
            <a:r>
              <a:rPr lang="en-US" sz="2400" b="1" dirty="0"/>
              <a:t>U01 </a:t>
            </a:r>
            <a:r>
              <a:rPr lang="en-US" sz="2400" b="1" dirty="0" smtClean="0"/>
              <a:t>AG14260</a:t>
            </a:r>
            <a:endParaRPr lang="en-US" sz="2400" b="1" dirty="0"/>
          </a:p>
        </p:txBody>
      </p:sp>
      <p:pic>
        <p:nvPicPr>
          <p:cNvPr id="11" name="Picture 10" descr="logo-nin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077" y="6019800"/>
            <a:ext cx="1775323" cy="586419"/>
          </a:xfrm>
          <a:prstGeom prst="rect">
            <a:avLst/>
          </a:prstGeom>
        </p:spPr>
      </p:pic>
      <p:pic>
        <p:nvPicPr>
          <p:cNvPr id="12" name="Picture 11" descr="header_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017" y="6096000"/>
            <a:ext cx="2385783" cy="498208"/>
          </a:xfrm>
          <a:prstGeom prst="rect">
            <a:avLst/>
          </a:prstGeom>
        </p:spPr>
      </p:pic>
      <p:pic>
        <p:nvPicPr>
          <p:cNvPr id="10" name="Picture 9" descr="Active Logo Tr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724400"/>
            <a:ext cx="2963918" cy="93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600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Common Structural Features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620000" cy="4419600"/>
          </a:xfrm>
        </p:spPr>
        <p:txBody>
          <a:bodyPr>
            <a:noAutofit/>
          </a:bodyPr>
          <a:lstStyle/>
          <a:p>
            <a:r>
              <a:rPr lang="en-US" altLang="en-US" sz="2900" dirty="0">
                <a:solidFill>
                  <a:srgbClr val="000000"/>
                </a:solidFill>
              </a:rPr>
              <a:t>Small-groups (3-5 participants per group)</a:t>
            </a:r>
          </a:p>
          <a:p>
            <a:r>
              <a:rPr lang="en-US" altLang="en-US" sz="2900" dirty="0">
                <a:solidFill>
                  <a:srgbClr val="000000"/>
                </a:solidFill>
              </a:rPr>
              <a:t>Led by a certified trainer with a scripted manual</a:t>
            </a:r>
          </a:p>
          <a:p>
            <a:r>
              <a:rPr lang="en-US" altLang="en-US" sz="2900" dirty="0">
                <a:solidFill>
                  <a:srgbClr val="000000"/>
                </a:solidFill>
              </a:rPr>
              <a:t>10 sessions over a 6-week period</a:t>
            </a:r>
          </a:p>
          <a:p>
            <a:r>
              <a:rPr lang="en-US" altLang="en-US" sz="2900" dirty="0">
                <a:solidFill>
                  <a:srgbClr val="000000"/>
                </a:solidFill>
              </a:rPr>
              <a:t>60-75 minutes per session</a:t>
            </a:r>
          </a:p>
          <a:p>
            <a:r>
              <a:rPr lang="en-US" altLang="en-US" sz="2900" dirty="0">
                <a:solidFill>
                  <a:srgbClr val="000000"/>
                </a:solidFill>
              </a:rPr>
              <a:t>Pre-specified order of sessions and rules for make-ups</a:t>
            </a:r>
          </a:p>
          <a:p>
            <a:r>
              <a:rPr lang="en-US" altLang="en-US" sz="2900" dirty="0">
                <a:solidFill>
                  <a:srgbClr val="000000"/>
                </a:solidFill>
              </a:rPr>
              <a:t>80% </a:t>
            </a:r>
            <a:r>
              <a:rPr lang="en-US" altLang="en-US" sz="2900" dirty="0" smtClean="0">
                <a:solidFill>
                  <a:srgbClr val="000000"/>
                </a:solidFill>
              </a:rPr>
              <a:t>adherence </a:t>
            </a:r>
            <a:r>
              <a:rPr lang="en-US" altLang="en-US" sz="2900" dirty="0">
                <a:solidFill>
                  <a:srgbClr val="000000"/>
                </a:solidFill>
              </a:rPr>
              <a:t>for successful completion</a:t>
            </a:r>
          </a:p>
          <a:p>
            <a:pPr marL="569913" lvl="1" indent="-569913">
              <a:buFont typeface="Wingdings" pitchFamily="2" charset="2"/>
              <a:buChar char="§"/>
            </a:pP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229600" cy="1600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Shared Intervention Components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620000" cy="4419600"/>
          </a:xfrm>
        </p:spPr>
        <p:txBody>
          <a:bodyPr>
            <a:noAutofit/>
          </a:bodyPr>
          <a:lstStyle/>
          <a:p>
            <a:r>
              <a:rPr lang="en-US" altLang="en-US" sz="2900" dirty="0">
                <a:solidFill>
                  <a:srgbClr val="000000"/>
                </a:solidFill>
              </a:rPr>
              <a:t>Focus on strategies for solving problems or responding quickly to information</a:t>
            </a:r>
          </a:p>
          <a:p>
            <a:r>
              <a:rPr lang="en-US" altLang="en-US" sz="2900" dirty="0">
                <a:solidFill>
                  <a:srgbClr val="000000"/>
                </a:solidFill>
              </a:rPr>
              <a:t>Modeling and demonstration of strategy usage</a:t>
            </a:r>
          </a:p>
          <a:p>
            <a:r>
              <a:rPr lang="en-US" altLang="en-US" sz="2900" dirty="0">
                <a:solidFill>
                  <a:srgbClr val="000000"/>
                </a:solidFill>
              </a:rPr>
              <a:t>Practice on exemplar problems</a:t>
            </a:r>
          </a:p>
          <a:p>
            <a:r>
              <a:rPr lang="en-US" altLang="en-US" sz="2900" dirty="0">
                <a:solidFill>
                  <a:srgbClr val="000000"/>
                </a:solidFill>
              </a:rPr>
              <a:t>Individual and group exercises</a:t>
            </a:r>
          </a:p>
          <a:p>
            <a:r>
              <a:rPr lang="en-US" altLang="en-US" sz="2900" dirty="0">
                <a:solidFill>
                  <a:srgbClr val="000000"/>
                </a:solidFill>
              </a:rPr>
              <a:t>Immediate feedback on </a:t>
            </a:r>
            <a:r>
              <a:rPr lang="en-US" altLang="en-US" sz="2900" dirty="0" smtClean="0">
                <a:solidFill>
                  <a:srgbClr val="000000"/>
                </a:solidFill>
              </a:rPr>
              <a:t>performance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2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229600" cy="1600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Shared Intervention Components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620000" cy="4419600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Fostering of self-efficacy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Application of strategies to real-world tasks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Provision of individualized training experiences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Activities focused on social interaction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1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229600" cy="1600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ACTIVE Memory Training Aims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620000" cy="4419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</a:rPr>
              <a:t>Improve cognitive processes involved in two </a:t>
            </a:r>
            <a:r>
              <a:rPr lang="en-US" altLang="en-US" dirty="0" smtClean="0">
                <a:solidFill>
                  <a:srgbClr val="000000"/>
                </a:solidFill>
              </a:rPr>
              <a:t>types </a:t>
            </a:r>
            <a:r>
              <a:rPr lang="en-US" altLang="en-US" dirty="0">
                <a:solidFill>
                  <a:srgbClr val="000000"/>
                </a:solidFill>
              </a:rPr>
              <a:t>of </a:t>
            </a:r>
            <a:r>
              <a:rPr lang="en-US" altLang="en-US" u="sng" dirty="0">
                <a:solidFill>
                  <a:srgbClr val="000000"/>
                </a:solidFill>
              </a:rPr>
              <a:t>episodic memory </a:t>
            </a:r>
            <a:r>
              <a:rPr lang="en-US" altLang="en-US" dirty="0">
                <a:solidFill>
                  <a:srgbClr val="000000"/>
                </a:solidFill>
              </a:rPr>
              <a:t>(verbal list learning and text recall)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</a:rPr>
              <a:t> Enhance </a:t>
            </a:r>
            <a:r>
              <a:rPr lang="en-US" altLang="en-US" u="sng" dirty="0">
                <a:solidFill>
                  <a:srgbClr val="000000"/>
                </a:solidFill>
              </a:rPr>
              <a:t>mnemonic strategies </a:t>
            </a:r>
            <a:r>
              <a:rPr lang="en-US" altLang="en-US" dirty="0">
                <a:solidFill>
                  <a:srgbClr val="000000"/>
                </a:solidFill>
              </a:rPr>
              <a:t>relevant to both types of memory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</a:rPr>
              <a:t> Reduce anxiety and increase confidence in ability to deal with memory failures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</a:rPr>
              <a:t> Increase awareness of the importance of memory abilities in activities of daily life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967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763000" cy="1600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ACTIVE Memory Training Techniques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200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00"/>
                </a:solidFill>
              </a:rPr>
              <a:t>Training involves instruction, guided practice, and immediate feedback in the use of memory techniques such as: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dirty="0" smtClean="0">
                <a:solidFill>
                  <a:srgbClr val="000000"/>
                </a:solidFill>
              </a:rPr>
              <a:t>    Grouping </a:t>
            </a:r>
            <a:r>
              <a:rPr lang="en-US" altLang="en-US" dirty="0">
                <a:solidFill>
                  <a:srgbClr val="000000"/>
                </a:solidFill>
              </a:rPr>
              <a:t>items into meaningful </a:t>
            </a:r>
            <a:r>
              <a:rPr lang="en-US" altLang="en-US" dirty="0" smtClean="0">
                <a:solidFill>
                  <a:srgbClr val="000000"/>
                </a:solidFill>
              </a:rPr>
              <a:t>	categories</a:t>
            </a:r>
            <a:endParaRPr lang="en-US" alt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</a:rPr>
              <a:t> 	Creating visual imagery and </a:t>
            </a:r>
            <a:r>
              <a:rPr lang="en-US" altLang="en-US" dirty="0" smtClean="0">
                <a:solidFill>
                  <a:srgbClr val="000000"/>
                </a:solidFill>
              </a:rPr>
              <a:t>    	associations</a:t>
            </a:r>
            <a:endParaRPr lang="en-US" alt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</a:rPr>
              <a:t> 	Using hierarchical text organization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</a:rPr>
              <a:t> 	Using external aids and environmental 	modifications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098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763000" cy="1600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ACTIVE Memory Training Techniques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6200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Techniques are based on the </a:t>
            </a:r>
            <a:r>
              <a:rPr lang="en-US" altLang="en-US" b="1" dirty="0" smtClean="0">
                <a:solidFill>
                  <a:srgbClr val="000000"/>
                </a:solidFill>
              </a:rPr>
              <a:t>M.O.V.A. </a:t>
            </a:r>
            <a:r>
              <a:rPr lang="en-US" altLang="en-US" dirty="0" smtClean="0">
                <a:solidFill>
                  <a:srgbClr val="000000"/>
                </a:solidFill>
              </a:rPr>
              <a:t>principles of memory:</a:t>
            </a:r>
            <a:endParaRPr lang="en-US" alt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solidFill>
                  <a:srgbClr val="000000"/>
                </a:solidFill>
              </a:rPr>
              <a:t>    </a:t>
            </a:r>
            <a:r>
              <a:rPr lang="en-US" altLang="en-US" b="1" dirty="0" smtClean="0">
                <a:solidFill>
                  <a:srgbClr val="000000"/>
                </a:solidFill>
              </a:rPr>
              <a:t>M</a:t>
            </a:r>
            <a:r>
              <a:rPr lang="en-US" altLang="en-US" dirty="0" smtClean="0">
                <a:solidFill>
                  <a:srgbClr val="000000"/>
                </a:solidFill>
              </a:rPr>
              <a:t>eaningfulness</a:t>
            </a:r>
            <a:endParaRPr lang="en-US" altLang="en-US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</a:rPr>
              <a:t> 	</a:t>
            </a:r>
            <a:r>
              <a:rPr lang="en-US" altLang="en-US" b="1" dirty="0">
                <a:solidFill>
                  <a:srgbClr val="000000"/>
                </a:solidFill>
              </a:rPr>
              <a:t>O</a:t>
            </a:r>
            <a:r>
              <a:rPr lang="en-US" altLang="en-US" dirty="0">
                <a:solidFill>
                  <a:srgbClr val="000000"/>
                </a:solidFill>
              </a:rPr>
              <a:t>rganization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</a:rPr>
              <a:t> 	</a:t>
            </a:r>
            <a:r>
              <a:rPr lang="en-US" altLang="en-US" b="1" dirty="0">
                <a:solidFill>
                  <a:srgbClr val="000000"/>
                </a:solidFill>
              </a:rPr>
              <a:t>V</a:t>
            </a:r>
            <a:r>
              <a:rPr lang="en-US" altLang="en-US" dirty="0">
                <a:solidFill>
                  <a:srgbClr val="000000"/>
                </a:solidFill>
              </a:rPr>
              <a:t>isualization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</a:rPr>
              <a:t> 	</a:t>
            </a:r>
            <a:r>
              <a:rPr lang="en-US" altLang="en-US" b="1" dirty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ssociation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  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5867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00"/>
                </a:solidFill>
              </a:rPr>
              <a:t>Remembering to Pay Attention</a:t>
            </a:r>
          </a:p>
        </p:txBody>
      </p:sp>
    </p:spTree>
    <p:extLst>
      <p:ext uri="{BB962C8B-B14F-4D97-AF65-F5344CB8AC3E}">
        <p14:creationId xmlns:p14="http://schemas.microsoft.com/office/powerpoint/2010/main" val="259627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763000" cy="1600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ACTIVE Memory Training Techniques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620000" cy="5105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sz="2800" dirty="0" smtClean="0">
                <a:solidFill>
                  <a:srgbClr val="000000"/>
                </a:solidFill>
              </a:rPr>
              <a:t>Begin </a:t>
            </a:r>
            <a:r>
              <a:rPr lang="en-US" altLang="en-US" sz="2800" dirty="0">
                <a:solidFill>
                  <a:srgbClr val="000000"/>
                </a:solidFill>
              </a:rPr>
              <a:t>with use of simple memory strategies (such as grouping) and move to more complex techniques (such as method of loci) , progressively fading out external/retrieval cues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800" dirty="0" smtClean="0">
                <a:solidFill>
                  <a:srgbClr val="000000"/>
                </a:solidFill>
              </a:rPr>
              <a:t>Subjects </a:t>
            </a:r>
            <a:r>
              <a:rPr lang="en-US" altLang="en-US" sz="2800" dirty="0">
                <a:solidFill>
                  <a:srgbClr val="000000"/>
                </a:solidFill>
              </a:rPr>
              <a:t>get at least 3 individual and group practice exercises per session, involving both lab-type tasks (word lists) and real-world tasks (shopping lists)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</a:rPr>
              <a:t> Work with certified trainers in small groups of 3-5 with a manual, posters, and handouts.  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      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9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763000" cy="1524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Visualization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3200" b="1" dirty="0" smtClean="0">
                <a:solidFill>
                  <a:schemeClr val="accent1"/>
                </a:solidFill>
              </a:rPr>
              <a:t>Seeing something in your ‘mind’s eye’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620000" cy="4953000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How many windows are in the house you grew up in? 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Picture yourself walking through a familiar place and noticing items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Describe the directions for completing a familiar task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Recipe or cooking instructions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VCR, remote control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Computer: turning on and setting up</a:t>
            </a:r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967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763000" cy="1524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Association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3200" b="1" dirty="0" smtClean="0">
                <a:solidFill>
                  <a:schemeClr val="accent1"/>
                </a:solidFill>
              </a:rPr>
              <a:t>Combining two objects in a meaningful way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620000" cy="4953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Choose two unconnected words and form a visualization between them</a:t>
            </a:r>
          </a:p>
          <a:p>
            <a:pPr lvl="1">
              <a:lnSpc>
                <a:spcPct val="110000"/>
              </a:lnSpc>
            </a:pPr>
            <a:r>
              <a:rPr lang="en-US" altLang="en-US" u="sng" dirty="0">
                <a:solidFill>
                  <a:srgbClr val="000000"/>
                </a:solidFill>
              </a:rPr>
              <a:t>Strange associations</a:t>
            </a:r>
            <a:r>
              <a:rPr lang="en-US" altLang="en-US" dirty="0">
                <a:solidFill>
                  <a:srgbClr val="000000"/>
                </a:solidFill>
              </a:rPr>
              <a:t> are more powerful</a:t>
            </a:r>
          </a:p>
          <a:p>
            <a:pPr lvl="2" algn="l">
              <a:lnSpc>
                <a:spcPct val="11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Penny &amp; Banana: penny balancing on the tip of the banana…it falls off when you reach for it</a:t>
            </a:r>
          </a:p>
          <a:p>
            <a:pPr lvl="1">
              <a:lnSpc>
                <a:spcPct val="110000"/>
              </a:lnSpc>
            </a:pPr>
            <a:r>
              <a:rPr lang="en-US" altLang="en-US" u="sng" dirty="0">
                <a:solidFill>
                  <a:srgbClr val="000000"/>
                </a:solidFill>
              </a:rPr>
              <a:t>Motion</a:t>
            </a:r>
            <a:r>
              <a:rPr lang="en-US" altLang="en-US" dirty="0">
                <a:solidFill>
                  <a:srgbClr val="000000"/>
                </a:solidFill>
              </a:rPr>
              <a:t> in the association will make it easier to remember </a:t>
            </a:r>
          </a:p>
          <a:p>
            <a:pPr lvl="2" algn="l">
              <a:lnSpc>
                <a:spcPct val="11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Sailboat &amp; Tree: sailboat rocking in the breeze on </a:t>
            </a:r>
            <a:r>
              <a:rPr lang="en-US" altLang="en-US" dirty="0" smtClean="0">
                <a:solidFill>
                  <a:srgbClr val="000000"/>
                </a:solidFill>
              </a:rPr>
              <a:t>a tree </a:t>
            </a:r>
            <a:r>
              <a:rPr lang="en-US" altLang="en-US" dirty="0">
                <a:solidFill>
                  <a:srgbClr val="000000"/>
                </a:solidFill>
              </a:rPr>
              <a:t>limb</a:t>
            </a:r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682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763000" cy="304800"/>
          </a:xfrm>
        </p:spPr>
        <p:txBody>
          <a:bodyPr>
            <a:normAutofit fontScale="90000"/>
          </a:bodyPr>
          <a:lstStyle/>
          <a:p>
            <a:pPr algn="ctr"/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0" y="762000"/>
            <a:ext cx="25908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472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1430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Memory Man</a:t>
            </a:r>
          </a:p>
        </p:txBody>
      </p:sp>
    </p:spTree>
    <p:extLst>
      <p:ext uri="{BB962C8B-B14F-4D97-AF65-F5344CB8AC3E}">
        <p14:creationId xmlns:p14="http://schemas.microsoft.com/office/powerpoint/2010/main" val="231327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chemeClr val="tx2"/>
                </a:solidFill>
              </a:rPr>
              <a:t>ACTIVE Steering Committee</a:t>
            </a:r>
          </a:p>
        </p:txBody>
      </p:sp>
      <p:sp>
        <p:nvSpPr>
          <p:cNvPr id="89091" name="Content Placeholder 3"/>
          <p:cNvSpPr txBox="1">
            <a:spLocks/>
          </p:cNvSpPr>
          <p:nvPr/>
        </p:nvSpPr>
        <p:spPr bwMode="auto">
          <a:xfrm>
            <a:off x="381000" y="1112838"/>
            <a:ext cx="8382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69913" indent="-5699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  <a:buClr>
                <a:schemeClr val="accent2"/>
              </a:buClr>
            </a:pPr>
            <a:endParaRPr lang="en-US" altLang="en-US" sz="4000" b="1" i="1">
              <a:solidFill>
                <a:schemeClr val="accent1"/>
              </a:solidFill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04800" y="1219200"/>
            <a:ext cx="4191000" cy="54102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  <a:t>University of Alabama-Birmingham  </a:t>
            </a:r>
            <a:b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</a:br>
            <a:r>
              <a:rPr lang="en-US" sz="2000" b="1" dirty="0">
                <a:solidFill>
                  <a:srgbClr val="000000"/>
                </a:solidFill>
                <a:latin typeface="+mn-lt"/>
                <a:cs typeface="+mn-cs"/>
              </a:rPr>
              <a:t>Karlene Ball, PhD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  <a:t>Hebrew SeniorLife Boston</a:t>
            </a:r>
            <a:b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</a:br>
            <a:r>
              <a:rPr lang="en-US" sz="2000" b="1" dirty="0">
                <a:solidFill>
                  <a:srgbClr val="000000"/>
                </a:solidFill>
                <a:latin typeface="+mn-lt"/>
                <a:cs typeface="+mn-cs"/>
              </a:rPr>
              <a:t>John Morris, PhD</a:t>
            </a:r>
            <a:br>
              <a:rPr lang="en-US" sz="2000" b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en-US" sz="2000" b="1" dirty="0">
                <a:solidFill>
                  <a:srgbClr val="000000"/>
                </a:solidFill>
                <a:latin typeface="+mn-lt"/>
                <a:cs typeface="+mn-cs"/>
              </a:rPr>
              <a:t>Richard Jones, ScD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  <a:t>Indiana University</a:t>
            </a:r>
            <a:b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</a:br>
            <a:r>
              <a:rPr lang="en-US" sz="2000" b="1" dirty="0">
                <a:solidFill>
                  <a:srgbClr val="000000"/>
                </a:solidFill>
                <a:latin typeface="+mn-lt"/>
                <a:cs typeface="+mn-cs"/>
              </a:rPr>
              <a:t>Fredrick Unverzagt, PhD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  <a:t>Johns Hopkins University</a:t>
            </a:r>
            <a:b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</a:br>
            <a:r>
              <a:rPr lang="en-US" sz="2000" b="1" dirty="0">
                <a:solidFill>
                  <a:srgbClr val="000000"/>
                </a:solidFill>
                <a:latin typeface="+mn-lt"/>
                <a:cs typeface="+mn-cs"/>
              </a:rPr>
              <a:t>George Rebok, PhD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  <a:t>Pennsylvania State University</a:t>
            </a:r>
            <a:b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</a:br>
            <a:r>
              <a:rPr lang="en-US" sz="2000" b="1" dirty="0">
                <a:solidFill>
                  <a:srgbClr val="000000"/>
                </a:solidFill>
                <a:latin typeface="+mn-lt"/>
                <a:cs typeface="+mn-cs"/>
              </a:rPr>
              <a:t>Sherry Willis, PhD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4419600" y="1219200"/>
            <a:ext cx="4495800" cy="53340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  <a:t>University of Florida/Wayne State University</a:t>
            </a:r>
            <a:r>
              <a:rPr lang="en-US" sz="2400" b="1" i="1" dirty="0">
                <a:solidFill>
                  <a:srgbClr val="000000"/>
                </a:solidFill>
                <a:latin typeface="+mn-lt"/>
                <a:cs typeface="+mn-cs"/>
              </a:rPr>
              <a:t/>
            </a:r>
            <a:br>
              <a:rPr lang="en-US" sz="2400" b="1" i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en-US" sz="2000" b="1" dirty="0">
                <a:solidFill>
                  <a:srgbClr val="000000"/>
                </a:solidFill>
                <a:latin typeface="+mn-lt"/>
                <a:cs typeface="+mn-cs"/>
              </a:rPr>
              <a:t>Michael Marsiske, PhD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  <a:t>New England Research Institutes, Coordinating Center</a:t>
            </a:r>
            <a:b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</a:br>
            <a:r>
              <a:rPr lang="en-US" sz="2000" b="1" dirty="0">
                <a:solidFill>
                  <a:srgbClr val="000000"/>
                </a:solidFill>
                <a:latin typeface="+mn-lt"/>
                <a:cs typeface="+mn-cs"/>
              </a:rPr>
              <a:t>Sharon Tennstedt, PhD</a:t>
            </a:r>
            <a:endParaRPr lang="en-US" sz="2400" b="1" i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  <a:t>National Institute on Aging</a:t>
            </a:r>
            <a:b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</a:br>
            <a:r>
              <a:rPr lang="en-US" sz="2000" b="1" dirty="0">
                <a:solidFill>
                  <a:srgbClr val="000000"/>
                </a:solidFill>
                <a:latin typeface="+mn-lt"/>
                <a:cs typeface="+mn-cs"/>
              </a:rPr>
              <a:t>Jonathan King, PhD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  <a:t>National Institute of Nursing Research </a:t>
            </a:r>
            <a:br>
              <a:rPr lang="en-US" sz="2400" b="1" i="1" dirty="0">
                <a:solidFill>
                  <a:schemeClr val="accent2"/>
                </a:solidFill>
                <a:latin typeface="+mn-lt"/>
                <a:cs typeface="+mn-cs"/>
              </a:rPr>
            </a:br>
            <a:r>
              <a:rPr lang="en-US" sz="2000" b="1" dirty="0">
                <a:solidFill>
                  <a:srgbClr val="000000"/>
                </a:solidFill>
                <a:latin typeface="+mn-lt"/>
                <a:cs typeface="+mn-cs"/>
              </a:rPr>
              <a:t>Susan Marden, PhD</a:t>
            </a:r>
          </a:p>
        </p:txBody>
      </p:sp>
    </p:spTree>
    <p:extLst>
      <p:ext uri="{BB962C8B-B14F-4D97-AF65-F5344CB8AC3E}">
        <p14:creationId xmlns:p14="http://schemas.microsoft.com/office/powerpoint/2010/main" val="35049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763000" cy="304800"/>
          </a:xfrm>
        </p:spPr>
        <p:txBody>
          <a:bodyPr>
            <a:normAutofit fontScale="90000"/>
          </a:bodyPr>
          <a:lstStyle/>
          <a:p>
            <a:pPr algn="ctr"/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0" y="762000"/>
            <a:ext cx="25908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Memory Man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4800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3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Older Adults Use Method of Loci?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4" y="1600200"/>
            <a:ext cx="734352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6388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Legend. Time trend plots of the probability of skipping spaces on the AVLT in the </a:t>
            </a:r>
            <a:r>
              <a:rPr lang="en-US" sz="1600" dirty="0" smtClean="0">
                <a:solidFill>
                  <a:schemeClr val="bg2"/>
                </a:solidFill>
              </a:rPr>
              <a:t>memory trained </a:t>
            </a:r>
            <a:r>
              <a:rPr lang="en-US" sz="1600" dirty="0">
                <a:solidFill>
                  <a:schemeClr val="bg2"/>
                </a:solidFill>
              </a:rPr>
              <a:t>(solid line) and control (dashed line) groups. The percentage of participants who skipped a space on an AVLT trial is shown on the ordinate. 95% confidence bands are shown for each group</a:t>
            </a:r>
            <a:r>
              <a:rPr lang="en-US" sz="1600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Source:  Gross, A., et al (2014).  Do older adults use the Method of Loci?: Results from the ACTIVE study.   </a:t>
            </a:r>
            <a:r>
              <a:rPr lang="en-US" sz="1600" i="1" dirty="0" smtClean="0">
                <a:solidFill>
                  <a:schemeClr val="bg2"/>
                </a:solidFill>
              </a:rPr>
              <a:t>Experimental Aging Research,  40</a:t>
            </a:r>
            <a:r>
              <a:rPr lang="en-US" sz="1600" dirty="0" smtClean="0">
                <a:solidFill>
                  <a:schemeClr val="bg2"/>
                </a:solidFill>
              </a:rPr>
              <a:t>, 140-163.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914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Probability of Skipping Spaces on AVLT for Each Assessment by Training Status: Results from ACTIVE (N=1,401)</a:t>
            </a:r>
          </a:p>
        </p:txBody>
      </p:sp>
    </p:spTree>
    <p:extLst>
      <p:ext uri="{BB962C8B-B14F-4D97-AF65-F5344CB8AC3E}">
        <p14:creationId xmlns:p14="http://schemas.microsoft.com/office/powerpoint/2010/main" val="187388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747852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en-US" sz="4400" b="0" dirty="0" smtClean="0">
                          <a:solidFill>
                            <a:schemeClr val="bg2"/>
                          </a:solidFill>
                        </a:rPr>
                        <a:t> Background</a:t>
                      </a:r>
                      <a:endParaRPr lang="en-US" sz="4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bg2"/>
                          </a:solidFill>
                        </a:rPr>
                        <a:t>Previous</a:t>
                      </a:r>
                      <a:r>
                        <a:rPr lang="en-US" sz="2600" baseline="0" dirty="0" smtClean="0">
                          <a:solidFill>
                            <a:schemeClr val="bg2"/>
                          </a:solidFill>
                        </a:rPr>
                        <a:t> studies of memory training with older adults</a:t>
                      </a:r>
                      <a:endParaRPr lang="en-US" sz="2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chemeClr val="bg2"/>
                          </a:solidFill>
                        </a:rPr>
                        <a:t>2.</a:t>
                      </a:r>
                      <a:r>
                        <a:rPr lang="en-US" sz="4400" b="0" baseline="0" dirty="0" smtClean="0">
                          <a:solidFill>
                            <a:schemeClr val="bg2"/>
                          </a:solidFill>
                        </a:rPr>
                        <a:t> Memory </a:t>
                      </a:r>
                    </a:p>
                    <a:p>
                      <a:r>
                        <a:rPr lang="en-US" sz="4400" b="0" baseline="0" dirty="0" smtClean="0">
                          <a:solidFill>
                            <a:schemeClr val="bg2"/>
                          </a:solidFill>
                        </a:rPr>
                        <a:t>    training                  </a:t>
                      </a:r>
                      <a:endParaRPr lang="en-US" sz="4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bg2"/>
                          </a:solidFill>
                        </a:rPr>
                        <a:t>Description</a:t>
                      </a:r>
                      <a:r>
                        <a:rPr lang="en-US" sz="2600" b="1" baseline="0" dirty="0" smtClean="0">
                          <a:solidFill>
                            <a:schemeClr val="bg2"/>
                          </a:solidFill>
                        </a:rPr>
                        <a:t> of the ACTIVE memory training protocol</a:t>
                      </a:r>
                      <a:endParaRPr lang="en-US" sz="26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chemeClr val="bg1"/>
                          </a:solidFill>
                        </a:rPr>
                        <a:t>3.</a:t>
                      </a:r>
                      <a:r>
                        <a:rPr lang="en-US" sz="4400" b="0" baseline="0" dirty="0" smtClean="0">
                          <a:solidFill>
                            <a:schemeClr val="bg1"/>
                          </a:solidFill>
                        </a:rPr>
                        <a:t> Results</a:t>
                      </a:r>
                      <a:r>
                        <a:rPr lang="en-US" sz="44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bg1"/>
                          </a:solidFill>
                        </a:rPr>
                        <a:t>Overview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</a:rPr>
                        <a:t> of the results of the ACTIVE memory training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ysClr val="windowText" lastClr="000000"/>
                          </a:solidFill>
                        </a:rPr>
                        <a:t>4. Conclusion</a:t>
                      </a:r>
                      <a:endParaRPr lang="en-US" sz="4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ysClr val="windowText" lastClr="000000"/>
                          </a:solidFill>
                        </a:rPr>
                        <a:t>Implications for further analysis of the ACTIVE memory</a:t>
                      </a:r>
                      <a:r>
                        <a:rPr lang="en-US" sz="2600" b="1" baseline="0" dirty="0" smtClean="0">
                          <a:solidFill>
                            <a:sysClr val="windowText" lastClr="000000"/>
                          </a:solidFill>
                        </a:rPr>
                        <a:t> training data</a:t>
                      </a:r>
                      <a:endParaRPr lang="en-US" sz="2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152400" y="4219568"/>
            <a:ext cx="336804" cy="276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2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5" y="849248"/>
            <a:ext cx="6296025" cy="58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04800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sz="1200" dirty="0" smtClean="0"/>
              <a:t>Why would ACTIVE impact Depression and Quality of Life Outcomes?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17045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Jobe</a:t>
            </a:r>
            <a:r>
              <a:rPr lang="en-US" i="1" dirty="0">
                <a:solidFill>
                  <a:schemeClr val="bg1"/>
                </a:solidFill>
              </a:rPr>
              <a:t> et al., Control. </a:t>
            </a:r>
            <a:r>
              <a:rPr lang="en-US" i="1" dirty="0" err="1">
                <a:solidFill>
                  <a:schemeClr val="bg1"/>
                </a:solidFill>
              </a:rPr>
              <a:t>Clin</a:t>
            </a:r>
            <a:r>
              <a:rPr lang="en-US" i="1" dirty="0">
                <a:solidFill>
                  <a:schemeClr val="bg1"/>
                </a:solidFill>
              </a:rPr>
              <a:t>. Trials 22, 453 (2001</a:t>
            </a:r>
            <a:r>
              <a:rPr lang="en-US" i="1" dirty="0" smtClean="0">
                <a:solidFill>
                  <a:schemeClr val="bg1"/>
                </a:solidFill>
              </a:rPr>
              <a:t>).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8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smtClean="0">
                <a:solidFill>
                  <a:schemeClr val="tx2"/>
                </a:solidFill>
              </a:rPr>
              <a:t>Cognitive Abilities</a:t>
            </a:r>
          </a:p>
        </p:txBody>
      </p:sp>
      <p:sp>
        <p:nvSpPr>
          <p:cNvPr id="58371" name="Content Placeholder 8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41910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i="1" dirty="0" smtClean="0">
                <a:solidFill>
                  <a:schemeClr val="accent2"/>
                </a:solidFill>
              </a:rPr>
              <a:t>Reasoning </a:t>
            </a:r>
            <a:r>
              <a:rPr lang="en-US" altLang="en-US" b="1" i="1" dirty="0" smtClean="0">
                <a:solidFill>
                  <a:schemeClr val="accent1"/>
                </a:solidFill>
              </a:rPr>
              <a:t> </a:t>
            </a:r>
            <a:endParaRPr lang="en-US" altLang="en-US" i="1" dirty="0" smtClean="0"/>
          </a:p>
          <a:p>
            <a:r>
              <a:rPr lang="en-US" altLang="en-US" sz="2800" dirty="0" smtClean="0">
                <a:solidFill>
                  <a:srgbClr val="000000"/>
                </a:solidFill>
              </a:rPr>
              <a:t>Word Series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</a:rPr>
              <a:t>Letter Series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</a:rPr>
              <a:t>Letter Sets</a:t>
            </a:r>
          </a:p>
          <a:p>
            <a:pPr lvl="1">
              <a:buFont typeface="Arial" pitchFamily="34" charset="0"/>
              <a:buNone/>
            </a:pPr>
            <a:endParaRPr lang="en-US" altLang="en-US" sz="32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en-US" b="1" i="1" dirty="0" smtClean="0">
                <a:solidFill>
                  <a:schemeClr val="accent2"/>
                </a:solidFill>
              </a:rPr>
              <a:t>Speed of Processing</a:t>
            </a:r>
            <a:endParaRPr lang="en-US" altLang="en-US" i="1" dirty="0" smtClean="0"/>
          </a:p>
          <a:p>
            <a:r>
              <a:rPr lang="en-US" altLang="en-US" sz="2800" dirty="0" smtClean="0">
                <a:solidFill>
                  <a:srgbClr val="000000"/>
                </a:solidFill>
              </a:rPr>
              <a:t>Useful Field of View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267200" y="1219200"/>
            <a:ext cx="4495800" cy="3429000"/>
          </a:xfrm>
          <a:prstGeom prst="rect">
            <a:avLst/>
          </a:prstGeom>
        </p:spPr>
        <p:txBody>
          <a:bodyPr/>
          <a:lstStyle/>
          <a:p>
            <a:pPr marL="569913" indent="-569913"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defRPr/>
            </a:pPr>
            <a:r>
              <a:rPr lang="en-US" sz="3200" b="1" i="1" dirty="0">
                <a:solidFill>
                  <a:schemeClr val="accent2"/>
                </a:solidFill>
                <a:latin typeface="+mn-lt"/>
                <a:cs typeface="+mn-cs"/>
              </a:rPr>
              <a:t>Memory</a:t>
            </a:r>
          </a:p>
          <a:p>
            <a:pPr marL="566928" indent="-566928"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cs typeface="+mn-cs"/>
              </a:rPr>
              <a:t>Auditory Verbal Learning Test</a:t>
            </a:r>
          </a:p>
          <a:p>
            <a:pPr marL="566928" indent="-566928"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cs typeface="+mn-cs"/>
              </a:rPr>
              <a:t>Hopkins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cs typeface="+mn-cs"/>
              </a:rPr>
              <a:t>Verbal Learning 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+mn-cs"/>
              </a:rPr>
              <a:t>Test</a:t>
            </a:r>
          </a:p>
          <a:p>
            <a:pPr marL="566928" indent="-566928"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cs typeface="+mn-cs"/>
              </a:rPr>
              <a:t>Rivermead Paragraph Recall</a:t>
            </a:r>
          </a:p>
          <a:p>
            <a:pPr marL="1377950" lvl="1" indent="-463550"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89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smtClean="0">
                <a:solidFill>
                  <a:schemeClr val="tx2"/>
                </a:solidFill>
              </a:rPr>
              <a:t>Daily Function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4267200" cy="4525963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buSzPct val="100000"/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chemeClr val="accent2"/>
                </a:solidFill>
              </a:rPr>
              <a:t>Everyday Problem Solving 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endParaRPr lang="en-US" i="1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Observed Tasks of Daily Living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Everyday Problems Test</a:t>
            </a: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endParaRPr lang="en-US" sz="28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buSzPct val="100000"/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chemeClr val="accent2"/>
                </a:solidFill>
              </a:rPr>
              <a:t>Everyday Speed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Complex Reaction Time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Timed IADL Test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800600" y="1219200"/>
            <a:ext cx="4191000" cy="3733800"/>
          </a:xfrm>
          <a:prstGeom prst="rect">
            <a:avLst/>
          </a:prstGeom>
        </p:spPr>
        <p:txBody>
          <a:bodyPr/>
          <a:lstStyle>
            <a:lvl1pPr marL="569913" indent="-5699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377950" indent="-4635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altLang="en-US" sz="3200" b="1" i="1" dirty="0">
                <a:solidFill>
                  <a:schemeClr val="accent2"/>
                </a:solidFill>
              </a:rPr>
              <a:t>	</a:t>
            </a:r>
            <a:r>
              <a:rPr lang="en-US" altLang="en-US" sz="3200" b="1" i="1" dirty="0" smtClean="0">
                <a:solidFill>
                  <a:schemeClr val="accent2"/>
                </a:solidFill>
              </a:rPr>
              <a:t>IADL/ADL  </a:t>
            </a:r>
            <a:r>
              <a:rPr lang="en-US" altLang="en-US" sz="3200" b="1" i="1" dirty="0">
                <a:solidFill>
                  <a:schemeClr val="accent2"/>
                </a:solidFill>
              </a:rPr>
              <a:t>Functioning</a:t>
            </a:r>
          </a:p>
          <a:p>
            <a:pPr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Perceived IADL Performance</a:t>
            </a:r>
          </a:p>
          <a:p>
            <a:pPr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Perceived IADL Capacity</a:t>
            </a:r>
          </a:p>
          <a:p>
            <a:pPr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Perceived ADL Performance</a:t>
            </a:r>
          </a:p>
          <a:p>
            <a:pPr lvl="1">
              <a:spcAft>
                <a:spcPts val="120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endParaRPr lang="en-US" altLang="en-US" sz="2400" dirty="0">
              <a:solidFill>
                <a:srgbClr val="404040"/>
              </a:solidFill>
            </a:endParaRPr>
          </a:p>
          <a:p>
            <a:pPr lvl="1">
              <a:spcAft>
                <a:spcPts val="120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endParaRPr lang="en-US" altLang="en-US" sz="2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7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381000"/>
            <a:ext cx="8001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Training effects at 2 years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0" y="574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" pitchFamily="1" charset="0"/>
            </a:endParaRP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914400"/>
            <a:ext cx="44926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48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381000"/>
            <a:ext cx="8001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Initial Effect Sizes (</a:t>
            </a:r>
            <a:r>
              <a:rPr lang="en-US" sz="4000" i="1" dirty="0" smtClean="0"/>
              <a:t>JAMA 2002</a:t>
            </a:r>
            <a:r>
              <a:rPr lang="en-US" sz="4000" dirty="0" smtClean="0"/>
              <a:t>)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0" y="574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" pitchFamily="1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470422"/>
              </p:ext>
            </p:extLst>
          </p:nvPr>
        </p:nvGraphicFramePr>
        <p:xfrm>
          <a:off x="736600" y="1752600"/>
          <a:ext cx="37084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535732"/>
              </p:ext>
            </p:extLst>
          </p:nvPr>
        </p:nvGraphicFramePr>
        <p:xfrm>
          <a:off x="4749800" y="1676400"/>
          <a:ext cx="43942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13716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Expected Decline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371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Training Gains</a:t>
            </a:r>
          </a:p>
        </p:txBody>
      </p:sp>
      <p:sp>
        <p:nvSpPr>
          <p:cNvPr id="8" name="Up Arrow 7"/>
          <p:cNvSpPr/>
          <p:nvPr/>
        </p:nvSpPr>
        <p:spPr>
          <a:xfrm flipH="1">
            <a:off x="3647927" y="4495798"/>
            <a:ext cx="45719" cy="329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0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6962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Effect Sizes at 5 Years  (</a:t>
            </a:r>
            <a:r>
              <a:rPr lang="en-US" sz="4000" i="1" dirty="0" smtClean="0"/>
              <a:t>JAMA 2006</a:t>
            </a:r>
            <a:r>
              <a:rPr lang="en-US" sz="4000" dirty="0" smtClean="0"/>
              <a:t>) 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574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" pitchFamily="1" charset="0"/>
            </a:endParaRPr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804222"/>
              </p:ext>
            </p:extLst>
          </p:nvPr>
        </p:nvGraphicFramePr>
        <p:xfrm>
          <a:off x="663575" y="1295400"/>
          <a:ext cx="8050213" cy="524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Worksheet" r:id="rId4" imgW="9248657" imgH="5496059" progId="Excel.Sheet.8">
                  <p:embed/>
                </p:oleObj>
              </mc:Choice>
              <mc:Fallback>
                <p:oleObj name="Worksheet" r:id="rId4" imgW="9248657" imgH="549605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1295400"/>
                        <a:ext cx="8050213" cy="524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Up Arrow 1"/>
          <p:cNvSpPr/>
          <p:nvPr/>
        </p:nvSpPr>
        <p:spPr>
          <a:xfrm>
            <a:off x="2385624" y="5828542"/>
            <a:ext cx="1219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381000"/>
            <a:ext cx="8001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Self-Reported IADL at 5 Years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0" y="574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" pitchFamily="1" charset="0"/>
            </a:endParaRPr>
          </a:p>
        </p:txBody>
      </p:sp>
      <p:graphicFrame>
        <p:nvGraphicFramePr>
          <p:cNvPr id="1229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461310"/>
              </p:ext>
            </p:extLst>
          </p:nvPr>
        </p:nvGraphicFramePr>
        <p:xfrm>
          <a:off x="533400" y="685800"/>
          <a:ext cx="767556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Worksheet" r:id="rId4" imgW="7362943" imgH="4562577" progId="Excel.Sheet.8">
                  <p:embed/>
                </p:oleObj>
              </mc:Choice>
              <mc:Fallback>
                <p:oleObj name="Worksheet" r:id="rId4" imgW="7362943" imgH="4562577" progId="Excel.Shee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7675563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7239000" y="3733800"/>
            <a:ext cx="1219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7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Disclosure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Dr. Rebok is an Investigator with Compact Disc Incorporated for the development of an electronic version of the ACTIVE memory intervention.</a:t>
            </a:r>
          </a:p>
        </p:txBody>
      </p:sp>
    </p:spTree>
    <p:extLst>
      <p:ext uri="{BB962C8B-B14F-4D97-AF65-F5344CB8AC3E}">
        <p14:creationId xmlns:p14="http://schemas.microsoft.com/office/powerpoint/2010/main" val="152135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458200" cy="609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   Effect on Cognitive </a:t>
            </a:r>
            <a:r>
              <a:rPr lang="en-US" sz="2800" dirty="0"/>
              <a:t>&amp;</a:t>
            </a:r>
            <a:r>
              <a:rPr lang="en-US" sz="2800" dirty="0" smtClean="0"/>
              <a:t> Functional Outcomes at 10 years</a:t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				                     (</a:t>
            </a:r>
            <a:r>
              <a:rPr lang="en-US" sz="2800" i="1" dirty="0" smtClean="0"/>
              <a:t>JAGS 2014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068772"/>
              </p:ext>
            </p:extLst>
          </p:nvPr>
        </p:nvGraphicFramePr>
        <p:xfrm>
          <a:off x="152400" y="1143000"/>
          <a:ext cx="8763000" cy="49407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27383"/>
                <a:gridCol w="1693607"/>
                <a:gridCol w="1785986"/>
                <a:gridCol w="1508852"/>
                <a:gridCol w="1147172"/>
              </a:tblGrid>
              <a:tr h="43667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MEMORY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n=703)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REASONING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n=699)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SPEED OF PROCESSING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n=702)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CONTROL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n=698)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50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MEMORY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possible range: 0 to 132, N=943)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3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Effect size (99% CI)*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0.06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(-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0.14,0.27)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-0.11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(-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0.31,0.10)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-0.05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(-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0.25,0.15)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1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% at or above baseline level §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35.9%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28.6%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31.0%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31.0%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150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50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REASONING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possible range: 0 to 75, N=938)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Effect size (99% CI)*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0.02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(-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0.17,0.12)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0.23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(0.09,0.38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0.06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(-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0.20,0.08)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% at or above baseline level §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60.0%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73.6% (p&lt;.01)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59.3%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61.7%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50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50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SPEED OF PROCESSING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possible range: 0 to 1500, N=883)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1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Effect size (99% CI)*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0.07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(-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0.29,0.16)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0.005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(-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0.22,0.23)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0.66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(0.43,0.88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1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% at or above baseline level §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47.2%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48.5%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70.7% (p&lt;.01)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47.8%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150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50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IADL DIFFICULTY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possible range: 0 to 38**, N=1211)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7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Effect size (99% CI)*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0.48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(0.12,0.84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0.38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(0.02,0.74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0.36 (0.01,0.72)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% at or above baseline level §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61.6% (p&lt;.01)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60.2% (p&lt;.01)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58.5% (p&lt;.05)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49.3%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50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50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EVERYDAY PROBLEM SOLVING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possible range: 0 to 56, N=1104)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Effect size (99% CI)*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0.004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(-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0.23,0.24)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-0.02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(-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0.25,0.22)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0.008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(-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0.23,0.24)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1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% at or above baseline level §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59.6%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63.1%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61.0%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61.4%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150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501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EVERYDAY SPEED OF PROCESSING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(possible range: -3 to 100, N=938)</a:t>
                      </a:r>
                      <a:endParaRPr lang="en-US" sz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Effect size (99% CI)*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0.02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(-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0.19,0.23)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-0.004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(-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0.21,0.21)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-0.05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(0.26,0.16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% at or above baseline level §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34.9%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30.5%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29.0%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30.2%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89" marR="34089" marT="6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28600" y="1112837"/>
            <a:ext cx="8915400" cy="79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569913" lvl="0" indent="-569913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US" sz="4000" b="1" i="1" dirty="0" smtClean="0">
                <a:solidFill>
                  <a:schemeClr val="accent1"/>
                </a:solidFill>
              </a:rPr>
              <a:t>       </a:t>
            </a:r>
            <a:r>
              <a:rPr lang="en-US" sz="4000" b="1" dirty="0" smtClean="0">
                <a:solidFill>
                  <a:schemeClr val="bg1"/>
                </a:solidFill>
              </a:rPr>
              <a:t>10-year Trajectory of Memory, Separately by Training Group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3" r="6151"/>
          <a:stretch/>
        </p:blipFill>
        <p:spPr bwMode="auto">
          <a:xfrm>
            <a:off x="1024597" y="1840256"/>
            <a:ext cx="6928120" cy="50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/>
          <p:cNvSpPr/>
          <p:nvPr/>
        </p:nvSpPr>
        <p:spPr>
          <a:xfrm>
            <a:off x="6876652" y="4405384"/>
            <a:ext cx="1219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413184"/>
            <a:ext cx="6953250" cy="5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Self-Reported IADL Difficulty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28600" y="990600"/>
            <a:ext cx="8915400" cy="79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69913" lvl="0" indent="-569913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        10-year Trajectory of Self-Reported IADL Difficulty, Separately by Training Group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7213297" y="5105400"/>
            <a:ext cx="1219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001000" cy="609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Who Benefits from Memory Training?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Journal of Aging and Health, 2013, 25, 21S-42S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Memory </a:t>
            </a:r>
            <a:r>
              <a:rPr lang="en-US" sz="3600" b="1" dirty="0">
                <a:solidFill>
                  <a:srgbClr val="000000"/>
                </a:solidFill>
              </a:rPr>
              <a:t>Training in the  ACTIVE study: How  Much is Needed </a:t>
            </a:r>
            <a:r>
              <a:rPr lang="en-US" sz="3600" b="1" dirty="0" smtClean="0">
                <a:solidFill>
                  <a:srgbClr val="000000"/>
                </a:solidFill>
              </a:rPr>
              <a:t>and Who  </a:t>
            </a:r>
            <a:r>
              <a:rPr lang="en-US" sz="3600" b="1" dirty="0">
                <a:solidFill>
                  <a:srgbClr val="000000"/>
                </a:solidFill>
              </a:rPr>
              <a:t>Benefits</a:t>
            </a:r>
            <a:r>
              <a:rPr lang="en-US" sz="3600" b="1" dirty="0" smtClean="0">
                <a:solidFill>
                  <a:srgbClr val="000000"/>
                </a:solidFill>
              </a:rPr>
              <a:t>?</a:t>
            </a:r>
            <a:r>
              <a:rPr lang="en-US" sz="3600" b="1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George </a:t>
            </a:r>
            <a:r>
              <a:rPr lang="en-US" sz="2800" b="1" dirty="0">
                <a:solidFill>
                  <a:srgbClr val="000000"/>
                </a:solidFill>
              </a:rPr>
              <a:t>W. </a:t>
            </a:r>
            <a:r>
              <a:rPr lang="en-US" sz="2800" b="1" dirty="0" smtClean="0">
                <a:solidFill>
                  <a:srgbClr val="000000"/>
                </a:solidFill>
              </a:rPr>
              <a:t>Rebok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b="1" dirty="0">
                <a:solidFill>
                  <a:srgbClr val="000000"/>
                </a:solidFill>
              </a:rPr>
              <a:t>Jessica B.S. </a:t>
            </a:r>
            <a:r>
              <a:rPr lang="en-US" sz="2800" b="1" dirty="0" err="1" smtClean="0">
                <a:solidFill>
                  <a:srgbClr val="000000"/>
                </a:solidFill>
              </a:rPr>
              <a:t>Langbaum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b="1" dirty="0">
                <a:solidFill>
                  <a:srgbClr val="000000"/>
                </a:solidFill>
              </a:rPr>
              <a:t>Richard N. </a:t>
            </a:r>
            <a:r>
              <a:rPr lang="en-US" sz="2800" b="1" dirty="0" smtClean="0">
                <a:solidFill>
                  <a:srgbClr val="000000"/>
                </a:solidFill>
              </a:rPr>
              <a:t>Jones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b="1" dirty="0">
                <a:solidFill>
                  <a:srgbClr val="000000"/>
                </a:solidFill>
              </a:rPr>
              <a:t>Alden L. </a:t>
            </a:r>
            <a:r>
              <a:rPr lang="en-US" sz="2800" b="1" dirty="0" smtClean="0">
                <a:solidFill>
                  <a:srgbClr val="000000"/>
                </a:solidFill>
              </a:rPr>
              <a:t>Gross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b="1" dirty="0">
                <a:solidFill>
                  <a:srgbClr val="000000"/>
                </a:solidFill>
              </a:rPr>
              <a:t>Jeanine M. </a:t>
            </a:r>
            <a:r>
              <a:rPr lang="en-US" sz="2800" b="1" dirty="0" smtClean="0">
                <a:solidFill>
                  <a:srgbClr val="000000"/>
                </a:solidFill>
              </a:rPr>
              <a:t>Parisi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b="1" dirty="0">
                <a:solidFill>
                  <a:srgbClr val="000000"/>
                </a:solidFill>
              </a:rPr>
              <a:t>Adam P. </a:t>
            </a:r>
            <a:r>
              <a:rPr lang="en-US" sz="2800" b="1" dirty="0" err="1">
                <a:solidFill>
                  <a:srgbClr val="000000"/>
                </a:solidFill>
              </a:rPr>
              <a:t>Spira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</a:rPr>
              <a:t>Alexandra M. Kueider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b="1" dirty="0">
                <a:solidFill>
                  <a:srgbClr val="000000"/>
                </a:solidFill>
              </a:rPr>
              <a:t>Hanno </a:t>
            </a:r>
            <a:r>
              <a:rPr lang="en-US" sz="2800" b="1" dirty="0" err="1" smtClean="0">
                <a:solidFill>
                  <a:srgbClr val="000000"/>
                </a:solidFill>
              </a:rPr>
              <a:t>Petras</a:t>
            </a:r>
            <a:r>
              <a:rPr lang="en-US" sz="2800" b="1" dirty="0" smtClean="0">
                <a:solidFill>
                  <a:srgbClr val="000000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b="1" dirty="0" smtClean="0">
                <a:solidFill>
                  <a:srgbClr val="000000"/>
                </a:solidFill>
              </a:rPr>
              <a:t>Jason Brandt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1066800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84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Definition of Training Adherence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Non-adherent A:  completed &lt;8 of 10 initial training sessions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Adherent A: completed </a:t>
            </a:r>
            <a:r>
              <a:rPr lang="en-US" sz="2800" u="sng" dirty="0" smtClean="0">
                <a:solidFill>
                  <a:srgbClr val="000000"/>
                </a:solidFill>
              </a:rPr>
              <a:t>&gt;</a:t>
            </a:r>
            <a:r>
              <a:rPr lang="en-US" sz="2800" dirty="0" smtClean="0">
                <a:solidFill>
                  <a:srgbClr val="000000"/>
                </a:solidFill>
              </a:rPr>
              <a:t>8 of 10 initial training sessions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Non-adherent B: completed &lt;3 of 4 booster training sessions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Adherent B: completed </a:t>
            </a:r>
            <a:r>
              <a:rPr lang="en-US" sz="2800" u="sng" dirty="0" smtClean="0">
                <a:solidFill>
                  <a:srgbClr val="000000"/>
                </a:solidFill>
              </a:rPr>
              <a:t>&gt;</a:t>
            </a:r>
            <a:r>
              <a:rPr lang="en-US" sz="2800" dirty="0" smtClean="0">
                <a:solidFill>
                  <a:srgbClr val="000000"/>
                </a:solidFill>
              </a:rPr>
              <a:t>3 of 4 booster training sessions</a:t>
            </a:r>
          </a:p>
          <a:p>
            <a:pPr>
              <a:buNone/>
            </a:pPr>
            <a:endParaRPr lang="en-US" sz="2800" baseline="-25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  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1066800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14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911555"/>
              </p:ext>
            </p:extLst>
          </p:nvPr>
        </p:nvGraphicFramePr>
        <p:xfrm>
          <a:off x="533400" y="1905000"/>
          <a:ext cx="8077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r:id="rId3" imgW="5549646" imgH="3926205" progId="Visio.Drawing.11">
                  <p:embed/>
                </p:oleObj>
              </mc:Choice>
              <mc:Fallback>
                <p:oleObj r:id="rId3" imgW="5549646" imgH="392620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8077200" cy="449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10522" y="-1334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LGM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066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Multiple Group Latent Growth Curve Model of Composite Memory Performance</a:t>
            </a:r>
          </a:p>
        </p:txBody>
      </p:sp>
    </p:spTree>
    <p:extLst>
      <p:ext uri="{BB962C8B-B14F-4D97-AF65-F5344CB8AC3E}">
        <p14:creationId xmlns:p14="http://schemas.microsoft.com/office/powerpoint/2010/main" val="410781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0522" y="-1334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Figure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066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Model-estimated Trajectories of Composite Memory Performance by Adherence:  Results from ACTIVE (n = 629)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599"/>
            <a:ext cx="6719887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610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Adherence to initial memory training was associated with immediate training benefits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Memory training was associated with improved memory performance through year 5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Neither booster training nor training adherence significantly influenced this effect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Higher education and better self-rated health were associated with greater change in memory performance after training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Booster training and adherence to training do not appear to attenuate rates of normal age-related memory decline.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81000" y="838201"/>
            <a:ext cx="83820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sz="4000" b="1" i="1" noProof="0" dirty="0" smtClean="0">
                <a:solidFill>
                  <a:schemeClr val="accent1"/>
                </a:solidFill>
              </a:rPr>
              <a:t>Main Findings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6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001000" cy="609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Modeling Learning and Memory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Journal of Gerontology: Psychological Sciences, 2013, 68, 153-167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Modeling Learning and Memory Using Verbal Learning Tests: Results from ACTIVE</a:t>
            </a:r>
            <a:r>
              <a:rPr lang="en-US" sz="3600" b="1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Alden L. Gross, George </a:t>
            </a:r>
            <a:r>
              <a:rPr lang="en-US" sz="2800" b="1" dirty="0">
                <a:solidFill>
                  <a:srgbClr val="000000"/>
                </a:solidFill>
              </a:rPr>
              <a:t>W. </a:t>
            </a:r>
            <a:r>
              <a:rPr lang="en-US" sz="2800" b="1" dirty="0" smtClean="0">
                <a:solidFill>
                  <a:srgbClr val="000000"/>
                </a:solidFill>
              </a:rPr>
              <a:t>Rebok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</a:rPr>
              <a:t>Jason Brandt, Doug </a:t>
            </a:r>
            <a:r>
              <a:rPr lang="en-US" sz="2800" b="1" dirty="0" err="1" smtClean="0">
                <a:solidFill>
                  <a:srgbClr val="000000"/>
                </a:solidFill>
              </a:rPr>
              <a:t>Tommet</a:t>
            </a:r>
            <a:r>
              <a:rPr lang="en-US" sz="2800" b="1" dirty="0" smtClean="0">
                <a:solidFill>
                  <a:srgbClr val="000000"/>
                </a:solidFill>
              </a:rPr>
              <a:t>, Michael </a:t>
            </a:r>
            <a:r>
              <a:rPr lang="en-US" sz="2800" b="1" dirty="0" err="1" smtClean="0">
                <a:solidFill>
                  <a:srgbClr val="000000"/>
                </a:solidFill>
              </a:rPr>
              <a:t>Marsiske</a:t>
            </a:r>
            <a:r>
              <a:rPr lang="en-US" sz="2800" b="1" dirty="0" smtClean="0">
                <a:solidFill>
                  <a:srgbClr val="000000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b="1" dirty="0" smtClean="0">
                <a:solidFill>
                  <a:srgbClr val="000000"/>
                </a:solidFill>
              </a:rPr>
              <a:t>Richard N. Jones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1066800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2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chemeClr val="tx2"/>
                </a:solidFill>
              </a:rPr>
              <a:t>SEM Diagram for a Second-Order LGM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210870"/>
              </p:ext>
            </p:extLst>
          </p:nvPr>
        </p:nvGraphicFramePr>
        <p:xfrm>
          <a:off x="-228600" y="914400"/>
          <a:ext cx="9372600" cy="573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Visio" r:id="rId3" imgW="8213662" imgH="5635710" progId="Visio.Drawing.11">
                  <p:embed/>
                </p:oleObj>
              </mc:Choice>
              <mc:Fallback>
                <p:oleObj name="Visio" r:id="rId3" imgW="8213662" imgH="56357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914400"/>
                        <a:ext cx="9372600" cy="573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39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cs typeface="+mj-cs"/>
              </a:rPr>
              <a:t>Acknowledgements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Funded in part by Grant R13 AG030995 from the National Institute on Aging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The views expressed in written conference materials or publications and by speakers and moderators do not necessarily reflect the official policies of the Department of Health and Human Services; nor does mention by trade names, commercial practices, or organizations imply endorsement by the U.S. Government.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 bwMode="auto">
          <a:xfrm>
            <a:off x="685800" y="6248400"/>
            <a:ext cx="3505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chemeClr val="tx2"/>
                </a:solidFill>
              </a:rPr>
              <a:t>Friday Harbor Psychometrics, 2014</a:t>
            </a:r>
          </a:p>
        </p:txBody>
      </p:sp>
    </p:spTree>
    <p:extLst>
      <p:ext uri="{BB962C8B-B14F-4D97-AF65-F5344CB8AC3E}">
        <p14:creationId xmlns:p14="http://schemas.microsoft.com/office/powerpoint/2010/main" val="327080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chemeClr val="tx2"/>
                </a:solidFill>
              </a:rPr>
              <a:t>LGM Results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90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</a:rPr>
              <a:t>Longitudinal Trajectories of AVLT Recall and Learning: Results from ACTIVE (n=1,401)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6248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Dashed line: control group; solid red line: memory-trained group</a:t>
            </a:r>
          </a:p>
        </p:txBody>
      </p:sp>
    </p:spTree>
    <p:extLst>
      <p:ext uri="{BB962C8B-B14F-4D97-AF65-F5344CB8AC3E}">
        <p14:creationId xmlns:p14="http://schemas.microsoft.com/office/powerpoint/2010/main" val="388248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Trial-level increases in words recalled on the AVLT and HVLT at each follow-up visit followed an approximately logarithmic shape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Memory training was associated with slower decline in Trial 1 AVLT recall over 5 years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Memory training was also associated with steep pre- and post-training acceleration in learning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Results reveal that memory training delays the worsening of memory span and boosts learning.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81000" y="838201"/>
            <a:ext cx="83820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sz="4000" b="1" i="1" noProof="0" dirty="0" smtClean="0">
                <a:solidFill>
                  <a:schemeClr val="accent1"/>
                </a:solidFill>
              </a:rPr>
              <a:t>Main Findings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87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001000" cy="609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Memory for Short Stories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Journal of Aging and Health, 2013, 25, 230SD-248S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The Influence of Cognitive Training on Older Adults’ Recall for Short Stories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Shannon M. </a:t>
            </a:r>
            <a:r>
              <a:rPr lang="en-US" sz="2800" b="1" dirty="0" err="1" smtClean="0">
                <a:solidFill>
                  <a:srgbClr val="000000"/>
                </a:solidFill>
              </a:rPr>
              <a:t>Sisco</a:t>
            </a:r>
            <a:r>
              <a:rPr lang="en-US" sz="2800" b="1" dirty="0" smtClean="0">
                <a:solidFill>
                  <a:srgbClr val="000000"/>
                </a:solidFill>
              </a:rPr>
              <a:t>, Michael </a:t>
            </a:r>
            <a:r>
              <a:rPr lang="en-US" sz="2800" b="1" dirty="0" err="1" smtClean="0">
                <a:solidFill>
                  <a:srgbClr val="000000"/>
                </a:solidFill>
              </a:rPr>
              <a:t>Marsiske</a:t>
            </a:r>
            <a:r>
              <a:rPr lang="en-US" sz="2800" b="1" dirty="0" smtClean="0">
                <a:solidFill>
                  <a:srgbClr val="000000"/>
                </a:solidFill>
              </a:rPr>
              <a:t>, Alden L. Gross, &amp; George W. Rebok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1066800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40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Memory Training </a:t>
            </a:r>
            <a:r>
              <a:rPr lang="en-US" sz="3600" dirty="0"/>
              <a:t>E</a:t>
            </a:r>
            <a:r>
              <a:rPr lang="en-US" sz="3600" dirty="0" smtClean="0"/>
              <a:t>ffects on Story Recall</a:t>
            </a:r>
            <a:endParaRPr lang="en-US" sz="3600" dirty="0"/>
          </a:p>
        </p:txBody>
      </p:sp>
      <p:pic>
        <p:nvPicPr>
          <p:cNvPr id="22530" name="C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5"/>
          <a:stretch>
            <a:fillRect/>
          </a:stretch>
        </p:blipFill>
        <p:spPr bwMode="auto">
          <a:xfrm>
            <a:off x="990600" y="1676400"/>
            <a:ext cx="716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1099066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Total Recall T-Scores by Training Group across Occasions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9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5"/>
          <a:stretch>
            <a:fillRect/>
          </a:stretch>
        </p:blipFill>
        <p:spPr bwMode="auto">
          <a:xfrm>
            <a:off x="990600" y="1521157"/>
            <a:ext cx="71739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1099066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Verbatim Recall T-Scores by Training Group across Occasions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Memory Training </a:t>
            </a:r>
            <a:r>
              <a:rPr lang="en-US" sz="3600" dirty="0"/>
              <a:t>E</a:t>
            </a:r>
            <a:r>
              <a:rPr lang="en-US" sz="3600" dirty="0" smtClean="0"/>
              <a:t>ffects on Story Recall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867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5"/>
          <a:stretch>
            <a:fillRect/>
          </a:stretch>
        </p:blipFill>
        <p:spPr bwMode="auto">
          <a:xfrm>
            <a:off x="1295400" y="2057400"/>
            <a:ext cx="6400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Memory Training </a:t>
            </a:r>
            <a:r>
              <a:rPr lang="en-US" sz="3600" dirty="0"/>
              <a:t>E</a:t>
            </a:r>
            <a:r>
              <a:rPr lang="en-US" sz="3600" dirty="0" smtClean="0"/>
              <a:t>ffects on Story Recall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62000" y="1099066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Paraphrase  Recall T-Scores by Training Group across Occasions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054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Memory-trained participants showed higher verbatim recall than non-memory-trained participants at immediate post-test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Booster-memory training led to higher verbatim recall at 1</a:t>
            </a:r>
            <a:r>
              <a:rPr lang="en-US" sz="2800" baseline="30000" dirty="0" smtClean="0">
                <a:solidFill>
                  <a:srgbClr val="000000"/>
                </a:solidFill>
              </a:rPr>
              <a:t>st</a:t>
            </a:r>
            <a:r>
              <a:rPr lang="en-US" sz="2800" dirty="0" smtClean="0">
                <a:solidFill>
                  <a:srgbClr val="000000"/>
                </a:solidFill>
              </a:rPr>
              <a:t> and 3</a:t>
            </a:r>
            <a:r>
              <a:rPr lang="en-US" sz="2800" baseline="30000" dirty="0" smtClean="0">
                <a:solidFill>
                  <a:srgbClr val="000000"/>
                </a:solidFill>
              </a:rPr>
              <a:t>rd</a:t>
            </a:r>
            <a:r>
              <a:rPr lang="en-US" sz="2800" dirty="0" smtClean="0">
                <a:solidFill>
                  <a:srgbClr val="000000"/>
                </a:solidFill>
              </a:rPr>
              <a:t> annual follow-ups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Memory training effects were evident immediately following training but not after 1 year following training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Results suggest that multifactorial memory training can improve verbatim recall for prose, but the effect does not last without continued intervention.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001000" cy="609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Memory Impairment Effects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Journal of the International </a:t>
            </a:r>
            <a:r>
              <a:rPr lang="en-US" b="1" i="1" dirty="0" err="1" smtClean="0">
                <a:solidFill>
                  <a:srgbClr val="000000"/>
                </a:solidFill>
              </a:rPr>
              <a:t>Neurospychological</a:t>
            </a:r>
            <a:r>
              <a:rPr lang="en-US" b="1" i="1" dirty="0" smtClean="0">
                <a:solidFill>
                  <a:srgbClr val="000000"/>
                </a:solidFill>
              </a:rPr>
              <a:t> Society, 2007, 13, 953-960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Effect of Memory Impairment on Training Outcomes in ACTIVE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F. </a:t>
            </a:r>
            <a:r>
              <a:rPr lang="en-US" sz="2800" b="1" dirty="0" err="1" smtClean="0">
                <a:solidFill>
                  <a:srgbClr val="000000"/>
                </a:solidFill>
              </a:rPr>
              <a:t>Unverzagt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</a:rPr>
              <a:t>L. </a:t>
            </a:r>
            <a:r>
              <a:rPr lang="en-US" sz="2800" b="1" dirty="0" err="1" smtClean="0">
                <a:solidFill>
                  <a:srgbClr val="000000"/>
                </a:solidFill>
              </a:rPr>
              <a:t>Kasten</a:t>
            </a:r>
            <a:r>
              <a:rPr lang="en-US" sz="2800" b="1" dirty="0" smtClean="0">
                <a:solidFill>
                  <a:srgbClr val="000000"/>
                </a:solidFill>
              </a:rPr>
              <a:t>, K.E. </a:t>
            </a:r>
            <a:r>
              <a:rPr lang="en-US" sz="2800" b="1" dirty="0">
                <a:solidFill>
                  <a:srgbClr val="000000"/>
                </a:solidFill>
              </a:rPr>
              <a:t>J</a:t>
            </a:r>
            <a:r>
              <a:rPr lang="en-US" sz="2800" b="1" dirty="0" smtClean="0">
                <a:solidFill>
                  <a:srgbClr val="000000"/>
                </a:solidFill>
              </a:rPr>
              <a:t>ohnson, G.W. Rebok, M. </a:t>
            </a:r>
            <a:r>
              <a:rPr lang="en-US" sz="2800" b="1" dirty="0" err="1" smtClean="0">
                <a:solidFill>
                  <a:srgbClr val="000000"/>
                </a:solidFill>
              </a:rPr>
              <a:t>Marsiske</a:t>
            </a:r>
            <a:r>
              <a:rPr lang="en-US" sz="2800" b="1" dirty="0" smtClean="0">
                <a:solidFill>
                  <a:srgbClr val="000000"/>
                </a:solidFill>
              </a:rPr>
              <a:t>, K.M. </a:t>
            </a:r>
            <a:r>
              <a:rPr lang="en-US" sz="2800" b="1" dirty="0" err="1" smtClean="0">
                <a:solidFill>
                  <a:srgbClr val="000000"/>
                </a:solidFill>
              </a:rPr>
              <a:t>Koepke</a:t>
            </a:r>
            <a:r>
              <a:rPr lang="en-US" sz="2800" b="1" dirty="0" smtClean="0">
                <a:solidFill>
                  <a:srgbClr val="000000"/>
                </a:solidFill>
              </a:rPr>
              <a:t>, J.W. Elias, J.N. Morris, S.L. Willis, K. Ball, D.F. Rexroth, D.M. Smith, F.D. </a:t>
            </a:r>
            <a:r>
              <a:rPr lang="en-US" sz="2800" b="1" dirty="0" err="1" smtClean="0">
                <a:solidFill>
                  <a:srgbClr val="000000"/>
                </a:solidFill>
              </a:rPr>
              <a:t>Wolinsky</a:t>
            </a:r>
            <a:r>
              <a:rPr lang="en-US" sz="2800" b="1" dirty="0" smtClean="0">
                <a:solidFill>
                  <a:srgbClr val="000000"/>
                </a:solidFill>
              </a:rPr>
              <a:t>, &amp; S.L. </a:t>
            </a:r>
            <a:r>
              <a:rPr lang="en-US" sz="2800" b="1" dirty="0" err="1" smtClean="0">
                <a:solidFill>
                  <a:srgbClr val="000000"/>
                </a:solidFill>
              </a:rPr>
              <a:t>Tennstedt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1066800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72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Processes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28600" y="990600"/>
            <a:ext cx="8915400" cy="79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69913" lvl="0" indent="-569913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        Cognitive interventions vary in the type of memory processes invoked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676400" y="2514600"/>
            <a:ext cx="2286000" cy="3733800"/>
          </a:xfrm>
          <a:prstGeom prst="rect">
            <a:avLst/>
          </a:prstGeom>
          <a:noFill/>
          <a:ln w="12699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953000" y="2514600"/>
            <a:ext cx="2590800" cy="3733799"/>
          </a:xfrm>
          <a:prstGeom prst="rect">
            <a:avLst/>
          </a:prstGeom>
          <a:noFill/>
          <a:ln w="12699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676400" y="1981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Memory System	              ACTIVE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2819400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Declarative</a:t>
            </a:r>
          </a:p>
          <a:p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Procedural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19400" y="3276600"/>
            <a:ext cx="0" cy="2438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281940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Memory Training</a:t>
            </a:r>
          </a:p>
          <a:p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Reasoning Training</a:t>
            </a:r>
          </a:p>
          <a:p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Speed Training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48400" y="3200400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86500" y="3962399"/>
            <a:ext cx="0" cy="18106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1000" y="33909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91000" y="42672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6" name="Straight Arrow Connector 9215"/>
          <p:cNvCxnSpPr/>
          <p:nvPr/>
        </p:nvCxnSpPr>
        <p:spPr>
          <a:xfrm>
            <a:off x="4191000" y="51816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1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smtClean="0">
                <a:solidFill>
                  <a:schemeClr val="tx2"/>
                </a:solidFill>
              </a:rPr>
              <a:t>MCI Subgroup Response to Training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Subgroups based on memory ability: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Arial" pitchFamily="34" charset="0"/>
              </a:rPr>
              <a:t>Rey-AVLT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Arial" pitchFamily="34" charset="0"/>
              </a:rPr>
              <a:t>T1+T2+T3+T4+T5 = Sum Recall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Arial" pitchFamily="34" charset="0"/>
              </a:rPr>
              <a:t>Age, education, ethnicity, ETS Vocabulary regressed on baseline Sum Recall score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Arial" pitchFamily="34" charset="0"/>
              </a:rPr>
              <a:t>Memory Impaired: actual Sum Recall 1.5 SD below predicted level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Memory Normal: </a:t>
            </a:r>
            <a:r>
              <a:rPr lang="en-US" altLang="en-US" sz="2400" dirty="0" smtClean="0">
                <a:solidFill>
                  <a:srgbClr val="000000"/>
                </a:solidFill>
                <a:latin typeface="Arial" pitchFamily="34" charset="0"/>
              </a:rPr>
              <a:t>actual Sum Recall at or 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itchFamily="34" charset="0"/>
              </a:rPr>
              <a:t>	above -1.5 SD of predicted level</a:t>
            </a:r>
          </a:p>
          <a:p>
            <a:endParaRPr lang="en-US" alt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6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543981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en-US" sz="4400" b="0" dirty="0" smtClean="0">
                          <a:solidFill>
                            <a:schemeClr val="bg1"/>
                          </a:solidFill>
                        </a:rPr>
                        <a:t> Background</a:t>
                      </a:r>
                      <a:endParaRPr lang="en-US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bg1"/>
                          </a:solidFill>
                        </a:rPr>
                        <a:t>Previous</a:t>
                      </a:r>
                      <a:r>
                        <a:rPr lang="en-US" sz="2600" baseline="0" dirty="0" smtClean="0">
                          <a:solidFill>
                            <a:schemeClr val="bg1"/>
                          </a:solidFill>
                        </a:rPr>
                        <a:t> studies of memory training with older adults</a:t>
                      </a:r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r>
                        <a:rPr lang="en-US" sz="4400" b="0" baseline="0" dirty="0" smtClean="0">
                          <a:solidFill>
                            <a:sysClr val="windowText" lastClr="000000"/>
                          </a:solidFill>
                        </a:rPr>
                        <a:t> Memory </a:t>
                      </a:r>
                    </a:p>
                    <a:p>
                      <a:r>
                        <a:rPr lang="en-US" sz="4400" b="0" baseline="0" dirty="0" smtClean="0">
                          <a:solidFill>
                            <a:sysClr val="windowText" lastClr="000000"/>
                          </a:solidFill>
                        </a:rPr>
                        <a:t>    training                  </a:t>
                      </a:r>
                      <a:endParaRPr lang="en-US" sz="4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ysClr val="windowText" lastClr="000000"/>
                          </a:solidFill>
                        </a:rPr>
                        <a:t>Description</a:t>
                      </a:r>
                      <a:r>
                        <a:rPr lang="en-US" sz="2600" b="1" baseline="0" dirty="0" smtClean="0">
                          <a:solidFill>
                            <a:sysClr val="windowText" lastClr="000000"/>
                          </a:solidFill>
                        </a:rPr>
                        <a:t> of the ACTIVE memory training protocol</a:t>
                      </a:r>
                      <a:endParaRPr lang="en-US" sz="26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ysClr val="windowText" lastClr="000000"/>
                          </a:solidFill>
                        </a:rPr>
                        <a:t>3.</a:t>
                      </a:r>
                      <a:r>
                        <a:rPr lang="en-US" sz="4400" b="0" baseline="0" dirty="0" smtClean="0">
                          <a:solidFill>
                            <a:sysClr val="windowText" lastClr="000000"/>
                          </a:solidFill>
                        </a:rPr>
                        <a:t> Results</a:t>
                      </a:r>
                      <a:r>
                        <a:rPr lang="en-US" sz="4400" b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sz="4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ysClr val="windowText" lastClr="000000"/>
                          </a:solidFill>
                        </a:rPr>
                        <a:t>Overview</a:t>
                      </a:r>
                      <a:r>
                        <a:rPr lang="en-US" sz="2600" b="1" baseline="0" dirty="0" smtClean="0">
                          <a:solidFill>
                            <a:sysClr val="windowText" lastClr="000000"/>
                          </a:solidFill>
                        </a:rPr>
                        <a:t> of the results of the ACTIVE memory training</a:t>
                      </a:r>
                      <a:endParaRPr lang="en-US" sz="2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ysClr val="windowText" lastClr="000000"/>
                          </a:solidFill>
                        </a:rPr>
                        <a:t>4. Conclusion</a:t>
                      </a:r>
                      <a:endParaRPr lang="en-US" sz="4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ysClr val="windowText" lastClr="000000"/>
                          </a:solidFill>
                        </a:rPr>
                        <a:t>Implications for further analysis of the ACTIVE memory</a:t>
                      </a:r>
                      <a:r>
                        <a:rPr lang="en-US" sz="2600" b="1" baseline="0" dirty="0" smtClean="0">
                          <a:solidFill>
                            <a:sysClr val="windowText" lastClr="000000"/>
                          </a:solidFill>
                        </a:rPr>
                        <a:t> training data</a:t>
                      </a:r>
                      <a:endParaRPr lang="en-US" sz="2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132008" y="1873655"/>
            <a:ext cx="336804" cy="276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4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smtClean="0">
                <a:solidFill>
                  <a:schemeClr val="tx2"/>
                </a:solidFill>
              </a:rPr>
              <a:t>Responsiveness to Training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</a:rPr>
              <a:t>Memory and Reasoning training are mediated by declarative memory systems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</a:rPr>
              <a:t>Hypothesis:  S’s with impaired declarative memory </a:t>
            </a:r>
            <a:r>
              <a:rPr lang="en-US" altLang="en-US" sz="2800" u="sng" dirty="0" smtClean="0">
                <a:solidFill>
                  <a:srgbClr val="000000"/>
                </a:solidFill>
              </a:rPr>
              <a:t>will have smaller training gains </a:t>
            </a:r>
            <a:r>
              <a:rPr lang="en-US" altLang="en-US" sz="2800" dirty="0" smtClean="0">
                <a:solidFill>
                  <a:srgbClr val="000000"/>
                </a:solidFill>
              </a:rPr>
              <a:t>on Memory and Reasoning than non-memory impaired subjects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</a:rPr>
              <a:t>Speed training is mediated by procedural memory systems 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00"/>
                </a:solidFill>
              </a:rPr>
              <a:t>Hypothesis:  S’s with impaired declarative memory </a:t>
            </a:r>
            <a:r>
              <a:rPr lang="en-US" altLang="en-US" sz="2800" u="sng" dirty="0" smtClean="0">
                <a:solidFill>
                  <a:srgbClr val="000000"/>
                </a:solidFill>
              </a:rPr>
              <a:t>will not differ </a:t>
            </a:r>
            <a:r>
              <a:rPr lang="en-US" altLang="en-US" sz="2800" dirty="0" smtClean="0">
                <a:solidFill>
                  <a:srgbClr val="000000"/>
                </a:solidFill>
              </a:rPr>
              <a:t>from non-memory impaired subjects on Speed training gains</a:t>
            </a:r>
          </a:p>
        </p:txBody>
      </p:sp>
    </p:spTree>
    <p:extLst>
      <p:ext uri="{BB962C8B-B14F-4D97-AF65-F5344CB8AC3E}">
        <p14:creationId xmlns:p14="http://schemas.microsoft.com/office/powerpoint/2010/main" val="87347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676400"/>
          </a:xfrm>
        </p:spPr>
        <p:txBody>
          <a:bodyPr/>
          <a:lstStyle/>
          <a:p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smtClean="0"/>
              <a:t>            </a:t>
            </a:r>
            <a:r>
              <a:rPr lang="en-US" altLang="en-US" sz="2800" b="1" smtClean="0">
                <a:solidFill>
                  <a:schemeClr val="bg2"/>
                </a:solidFill>
              </a:rPr>
              <a:t>Normal				Impaired</a:t>
            </a:r>
          </a:p>
        </p:txBody>
      </p:sp>
      <p:graphicFrame>
        <p:nvGraphicFramePr>
          <p:cNvPr id="88199" name="Group 135"/>
          <p:cNvGraphicFramePr>
            <a:graphicFrameLocks noGrp="1"/>
          </p:cNvGraphicFramePr>
          <p:nvPr>
            <p:ph type="chart" idx="1"/>
          </p:nvPr>
        </p:nvGraphicFramePr>
        <p:xfrm>
          <a:off x="0" y="2438400"/>
          <a:ext cx="4572000" cy="3261359"/>
        </p:xfrm>
        <a:graphic>
          <a:graphicData uri="http://schemas.openxmlformats.org/drawingml/2006/table">
            <a:tbl>
              <a:tblPr/>
              <a:tblGrid>
                <a:gridCol w="963613"/>
                <a:gridCol w="481012"/>
                <a:gridCol w="884238"/>
                <a:gridCol w="1176337"/>
                <a:gridCol w="1066800"/>
              </a:tblGrid>
              <a:tr h="425450"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Interven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Reasoning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 rowSpan="3"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Memory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76213"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 defTabSz="176213"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 defTabSz="176213"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 defTabSz="176213"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 defTabSz="176213"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defTabSz="176213"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defTabSz="176213"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defTabSz="176213"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defTabSz="176213"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76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EB2E"/>
                          </a:solidFill>
                          <a:effectLst/>
                          <a:latin typeface="Calibri" pitchFamily="34" charset="0"/>
                        </a:rPr>
                        <a:t>.300***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-0.050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tabLst>
                          <a:tab pos="457200" algn="r"/>
                        </a:tabLst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tabLst>
                          <a:tab pos="457200" algn="r"/>
                        </a:tabLst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tabLst>
                          <a:tab pos="457200" algn="r"/>
                        </a:tabLst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tabLst>
                          <a:tab pos="457200" algn="r"/>
                        </a:tabLst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tabLst>
                          <a:tab pos="457200" algn="r"/>
                        </a:tabLst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tabLst>
                          <a:tab pos="457200" algn="r"/>
                        </a:tabLst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tabLst>
                          <a:tab pos="457200" algn="r"/>
                        </a:tabLst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tabLst>
                          <a:tab pos="457200" algn="r"/>
                        </a:tabLst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tabLst>
                          <a:tab pos="457200" algn="r"/>
                        </a:tabLst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r"/>
                        </a:tabLst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EB2E"/>
                          </a:solidFill>
                          <a:effectLst/>
                          <a:latin typeface="Calibri" pitchFamily="34" charset="0"/>
                        </a:rPr>
                        <a:t>.254***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.033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-0.061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A2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EB2E"/>
                          </a:solidFill>
                          <a:effectLst/>
                          <a:latin typeface="Calibri" pitchFamily="34" charset="0"/>
                        </a:rPr>
                        <a:t>.214***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.052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-0.057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rowSpan="3"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Reason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</a:rPr>
                        <a:t>.477***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0.025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.013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</a:rPr>
                        <a:t>.416***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-0.026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A2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</a:rPr>
                        <a:t>.262***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-0.021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 rowSpan="3"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Speed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.004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2E00"/>
                          </a:solidFill>
                          <a:effectLst/>
                          <a:latin typeface="Calibri" pitchFamily="34" charset="0"/>
                        </a:rPr>
                        <a:t>-1.488***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.004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.009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2E00"/>
                          </a:solidFill>
                          <a:effectLst/>
                          <a:latin typeface="Calibri" pitchFamily="34" charset="0"/>
                        </a:rPr>
                        <a:t>-1.238***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A2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2E00"/>
                          </a:solidFill>
                          <a:effectLst/>
                          <a:latin typeface="Calibri" pitchFamily="34" charset="0"/>
                        </a:rPr>
                        <a:t>-0.886***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129" name="Group 65"/>
          <p:cNvGraphicFramePr>
            <a:graphicFrameLocks noGrp="1"/>
          </p:cNvGraphicFramePr>
          <p:nvPr/>
        </p:nvGraphicFramePr>
        <p:xfrm>
          <a:off x="4645025" y="1905000"/>
          <a:ext cx="4498975" cy="3809999"/>
        </p:xfrm>
        <a:graphic>
          <a:graphicData uri="http://schemas.openxmlformats.org/drawingml/2006/table">
            <a:tbl>
              <a:tblPr/>
              <a:tblGrid>
                <a:gridCol w="893763"/>
                <a:gridCol w="450850"/>
                <a:gridCol w="865187"/>
                <a:gridCol w="1098550"/>
                <a:gridCol w="1190625"/>
              </a:tblGrid>
              <a:tr h="466725">
                <a:tc gridSpan="5"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Inteven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Reasoning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 rowSpan="3"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Memory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EB2E"/>
                          </a:solidFill>
                          <a:effectLst/>
                          <a:latin typeface="Calibri" pitchFamily="34" charset="0"/>
                        </a:rPr>
                        <a:t>-.012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0.105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EB2E"/>
                          </a:solidFill>
                          <a:effectLst/>
                          <a:latin typeface="Calibri" pitchFamily="34" charset="0"/>
                        </a:rPr>
                        <a:t>-.175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0.107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A2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EB2E"/>
                          </a:solidFill>
                          <a:effectLst/>
                          <a:latin typeface="Calibri" pitchFamily="34" charset="0"/>
                        </a:rPr>
                        <a:t>-.100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0.400*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 rowSpan="3"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Reason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</a:rPr>
                        <a:t>.573***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-0.277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</a:rPr>
                        <a:t>.208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-0.155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A2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-.331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</a:rPr>
                        <a:t>.276*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-0.434*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rowSpan="3"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Speed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2E00"/>
                          </a:solidFill>
                          <a:effectLst/>
                          <a:latin typeface="Calibri" pitchFamily="34" charset="0"/>
                        </a:rPr>
                        <a:t>-1.420***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-.097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2E00"/>
                          </a:solidFill>
                          <a:effectLst/>
                          <a:latin typeface="Calibri" pitchFamily="34" charset="0"/>
                        </a:rPr>
                        <a:t>-1.100***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A2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-.298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</a:rPr>
                        <a:t>.079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chemeClr val="bg1"/>
                        </a:buClr>
                        <a:buFont typeface="Wingdings" pitchFamily="2" charset="2"/>
                        <a:defRPr sz="28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1pPr>
                      <a:lvl2pPr>
                        <a:spcAft>
                          <a:spcPts val="1200"/>
                        </a:spcAft>
                        <a:buClr>
                          <a:schemeClr val="bg1"/>
                        </a:buClr>
                        <a:buSzPct val="100000"/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2pPr>
                      <a:lvl3pPr>
                        <a:spcAft>
                          <a:spcPts val="1200"/>
                        </a:spcAft>
                        <a:buFont typeface="Arial" pitchFamily="34" charset="0"/>
                        <a:defRPr sz="2000"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3pPr>
                      <a:lvl4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4pPr>
                      <a:lvl5pPr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  <a:buFont typeface="Arial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2E00"/>
                          </a:solidFill>
                          <a:effectLst/>
                          <a:latin typeface="Calibri" pitchFamily="34" charset="0"/>
                        </a:rPr>
                        <a:t>-0.755***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95" name="Text Box 131"/>
          <p:cNvSpPr txBox="1">
            <a:spLocks noChangeArrowheads="1"/>
          </p:cNvSpPr>
          <p:nvPr/>
        </p:nvSpPr>
        <p:spPr bwMode="auto">
          <a:xfrm>
            <a:off x="4724400" y="62484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chemeClr val="bg2"/>
                </a:solidFill>
              </a:rPr>
              <a:t>(Unverzagt et al., 2007, JINS)</a:t>
            </a:r>
          </a:p>
        </p:txBody>
      </p:sp>
      <p:sp>
        <p:nvSpPr>
          <p:cNvPr id="88196" name="Line 132"/>
          <p:cNvSpPr>
            <a:spLocks noChangeShapeType="1"/>
          </p:cNvSpPr>
          <p:nvPr/>
        </p:nvSpPr>
        <p:spPr bwMode="auto">
          <a:xfrm>
            <a:off x="152400" y="1524000"/>
            <a:ext cx="876300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97" name="Text Box 133"/>
          <p:cNvSpPr txBox="1">
            <a:spLocks noChangeArrowheads="1"/>
          </p:cNvSpPr>
          <p:nvPr/>
        </p:nvSpPr>
        <p:spPr bwMode="auto">
          <a:xfrm>
            <a:off x="1219200" y="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</a:rPr>
              <a:t>Memory Impairment Impact on Cognitive Training</a:t>
            </a:r>
          </a:p>
        </p:txBody>
      </p:sp>
    </p:spTree>
    <p:extLst>
      <p:ext uri="{BB962C8B-B14F-4D97-AF65-F5344CB8AC3E}">
        <p14:creationId xmlns:p14="http://schemas.microsoft.com/office/powerpoint/2010/main" val="278826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578262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en-US" sz="4400" b="0" dirty="0" smtClean="0">
                          <a:solidFill>
                            <a:schemeClr val="bg2"/>
                          </a:solidFill>
                        </a:rPr>
                        <a:t> Background</a:t>
                      </a:r>
                      <a:endParaRPr lang="en-US" sz="4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bg2"/>
                          </a:solidFill>
                        </a:rPr>
                        <a:t>Previous</a:t>
                      </a:r>
                      <a:r>
                        <a:rPr lang="en-US" sz="2600" baseline="0" dirty="0" smtClean="0">
                          <a:solidFill>
                            <a:schemeClr val="bg2"/>
                          </a:solidFill>
                        </a:rPr>
                        <a:t> studies of memory training with older adults</a:t>
                      </a:r>
                      <a:endParaRPr lang="en-US" sz="2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r>
                        <a:rPr lang="en-US" sz="4400" b="0" baseline="0" dirty="0" smtClean="0">
                          <a:solidFill>
                            <a:sysClr val="windowText" lastClr="000000"/>
                          </a:solidFill>
                        </a:rPr>
                        <a:t> Memory </a:t>
                      </a:r>
                    </a:p>
                    <a:p>
                      <a:r>
                        <a:rPr lang="en-US" sz="4400" b="0" baseline="0" dirty="0" smtClean="0">
                          <a:solidFill>
                            <a:sysClr val="windowText" lastClr="000000"/>
                          </a:solidFill>
                        </a:rPr>
                        <a:t>    training                  </a:t>
                      </a:r>
                      <a:endParaRPr lang="en-US" sz="4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ysClr val="windowText" lastClr="000000"/>
                          </a:solidFill>
                        </a:rPr>
                        <a:t>Description</a:t>
                      </a:r>
                      <a:r>
                        <a:rPr lang="en-US" sz="2600" b="1" baseline="0" dirty="0" smtClean="0">
                          <a:solidFill>
                            <a:sysClr val="windowText" lastClr="000000"/>
                          </a:solidFill>
                        </a:rPr>
                        <a:t> of the ACTIVE memory training protocol</a:t>
                      </a:r>
                      <a:endParaRPr lang="en-US" sz="26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ysClr val="windowText" lastClr="000000"/>
                          </a:solidFill>
                        </a:rPr>
                        <a:t>3.</a:t>
                      </a:r>
                      <a:r>
                        <a:rPr lang="en-US" sz="4400" b="0" baseline="0" dirty="0" smtClean="0">
                          <a:solidFill>
                            <a:sysClr val="windowText" lastClr="000000"/>
                          </a:solidFill>
                        </a:rPr>
                        <a:t> Results</a:t>
                      </a:r>
                      <a:r>
                        <a:rPr lang="en-US" sz="4400" b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sz="4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ysClr val="windowText" lastClr="000000"/>
                          </a:solidFill>
                        </a:rPr>
                        <a:t>Overview</a:t>
                      </a:r>
                      <a:r>
                        <a:rPr lang="en-US" sz="2600" b="1" baseline="0" dirty="0" smtClean="0">
                          <a:solidFill>
                            <a:sysClr val="windowText" lastClr="000000"/>
                          </a:solidFill>
                        </a:rPr>
                        <a:t> of the results of the ACTIVE memory training</a:t>
                      </a:r>
                      <a:endParaRPr lang="en-US" sz="2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chemeClr val="bg1"/>
                          </a:solidFill>
                        </a:rPr>
                        <a:t>4. Conclusion</a:t>
                      </a:r>
                      <a:endParaRPr lang="en-US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bg1"/>
                          </a:solidFill>
                        </a:rPr>
                        <a:t>Implications for further analysis of the ACTIVE memory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</a:rPr>
                        <a:t> training data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132008" y="5029200"/>
            <a:ext cx="336804" cy="276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2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Memory training effects were maintained up to 5 years but were no longer significant at 10 years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Booster training did not produce additional and durable improvement for the memory intervention for memory performance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Participants </a:t>
            </a:r>
            <a:r>
              <a:rPr lang="en-US" sz="2400" dirty="0" smtClean="0">
                <a:solidFill>
                  <a:srgbClr val="000000"/>
                </a:solidFill>
              </a:rPr>
              <a:t>in the memory training </a:t>
            </a:r>
            <a:r>
              <a:rPr lang="en-US" sz="2400" dirty="0">
                <a:solidFill>
                  <a:srgbClr val="000000"/>
                </a:solidFill>
              </a:rPr>
              <a:t>group reported less IADL difficulty </a:t>
            </a:r>
            <a:r>
              <a:rPr lang="en-US" sz="2400" dirty="0" smtClean="0">
                <a:solidFill>
                  <a:srgbClr val="000000"/>
                </a:solidFill>
              </a:rPr>
              <a:t>at 10 years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Training effects were found for both word list-recall and story memory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Memory impairment at baseline attenuates memory training effects on memory performance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sz="4000" b="1" i="1" noProof="0" dirty="0" smtClean="0">
                <a:solidFill>
                  <a:schemeClr val="accent1"/>
                </a:solidFill>
              </a:rPr>
              <a:t>Main Findings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Results provide support for the development of other interventions, particularly those that target multiple memory and cognitive abilities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Such interventions hold potential to delay onset of functional decline and possibly dementia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Even small delays in the onset of functional impairment may have a major public health impact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81000" y="1112837"/>
            <a:ext cx="8382000" cy="792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sz="4000" b="1" i="1" noProof="0" dirty="0" smtClean="0">
                <a:solidFill>
                  <a:schemeClr val="accent1"/>
                </a:solidFill>
              </a:rPr>
              <a:t>Implications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69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chemeClr val="tx2"/>
                </a:solidFill>
              </a:rPr>
              <a:t>Challenges</a:t>
            </a:r>
          </a:p>
        </p:txBody>
      </p:sp>
      <p:sp>
        <p:nvSpPr>
          <p:cNvPr id="89091" name="Content Placeholder 3"/>
          <p:cNvSpPr txBox="1">
            <a:spLocks/>
          </p:cNvSpPr>
          <p:nvPr/>
        </p:nvSpPr>
        <p:spPr bwMode="auto">
          <a:xfrm>
            <a:off x="381000" y="8382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69913" indent="-5699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US" altLang="en-US" sz="3600" b="1" i="1" dirty="0" smtClean="0">
                <a:solidFill>
                  <a:schemeClr val="accent1"/>
                </a:solidFill>
              </a:rPr>
              <a:t>Challenges in Analyzing and Interpreting the ACTIVE Memory Training Data</a:t>
            </a:r>
          </a:p>
          <a:p>
            <a:pPr marL="571500" indent="-5715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solidFill>
                  <a:srgbClr val="000000"/>
                </a:solidFill>
              </a:rPr>
              <a:t>Non-equivalence of alternate forms of the memory tests (see Gross et al., 2012)</a:t>
            </a:r>
          </a:p>
          <a:p>
            <a:pPr marL="571500" indent="-5715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solidFill>
                  <a:srgbClr val="000000"/>
                </a:solidFill>
              </a:rPr>
              <a:t>Non-standard administration of the memory tests</a:t>
            </a:r>
          </a:p>
          <a:p>
            <a:pPr marL="571500" indent="-5715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solidFill>
                  <a:srgbClr val="000000"/>
                </a:solidFill>
              </a:rPr>
              <a:t>Differences in Replicate 1 vs Replicates 2-6 administration of word list-recall tests</a:t>
            </a:r>
          </a:p>
          <a:p>
            <a:pPr marL="571500" indent="-5715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solidFill>
                  <a:srgbClr val="000000"/>
                </a:solidFill>
              </a:rPr>
              <a:t>No delayed recall data available</a:t>
            </a:r>
          </a:p>
          <a:p>
            <a:pPr marL="571500" indent="-5715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solidFill>
                  <a:srgbClr val="000000"/>
                </a:solidFill>
              </a:rPr>
              <a:t>No formal diagnostic assessment of AD</a:t>
            </a:r>
          </a:p>
          <a:p>
            <a:pPr marL="571500" indent="-5715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3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3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ACTIVE Memory Works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2"/>
                </a:solidFill>
              </a:rPr>
              <a:t>P</a:t>
            </a:r>
            <a:r>
              <a:rPr lang="en-US" dirty="0" smtClean="0">
                <a:solidFill>
                  <a:schemeClr val="bg2"/>
                </a:solidFill>
              </a:rPr>
              <a:t>roposal </a:t>
            </a:r>
            <a:r>
              <a:rPr lang="en-US" dirty="0">
                <a:solidFill>
                  <a:schemeClr val="bg2"/>
                </a:solidFill>
              </a:rPr>
              <a:t>responds to PA-11-124 </a:t>
            </a:r>
            <a:r>
              <a:rPr lang="en-US" i="1" dirty="0">
                <a:solidFill>
                  <a:schemeClr val="bg2"/>
                </a:solidFill>
              </a:rPr>
              <a:t>Translational Research to Help Older Adults Maintain Their Health and Independence in the Community </a:t>
            </a:r>
            <a:r>
              <a:rPr lang="en-US" dirty="0">
                <a:solidFill>
                  <a:schemeClr val="bg2"/>
                </a:solidFill>
              </a:rPr>
              <a:t>(R21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Seeks to </a:t>
            </a:r>
            <a:r>
              <a:rPr lang="en-US" dirty="0">
                <a:solidFill>
                  <a:schemeClr val="bg2"/>
                </a:solidFill>
              </a:rPr>
              <a:t>test a web-based version of </a:t>
            </a:r>
            <a:r>
              <a:rPr lang="en-US" dirty="0" smtClean="0">
                <a:solidFill>
                  <a:schemeClr val="bg2"/>
                </a:solidFill>
              </a:rPr>
              <a:t>the ACTIVE memory </a:t>
            </a:r>
            <a:r>
              <a:rPr lang="en-US" dirty="0">
                <a:solidFill>
                  <a:schemeClr val="bg2"/>
                </a:solidFill>
              </a:rPr>
              <a:t>training intervention for use by community organizations to promote memory health and fitness among the elderly. 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Study </a:t>
            </a:r>
            <a:r>
              <a:rPr lang="en-US" dirty="0">
                <a:solidFill>
                  <a:schemeClr val="bg2"/>
                </a:solidFill>
              </a:rPr>
              <a:t>will field test an online program called ACTIVE Memory Works (AMW) to help older adult users increase and monitor changes in memory and </a:t>
            </a:r>
            <a:r>
              <a:rPr lang="en-US" dirty="0" smtClean="0">
                <a:solidFill>
                  <a:schemeClr val="bg2"/>
                </a:solidFill>
              </a:rPr>
              <a:t>cognition and assess their effects on daily functional activities.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2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User Performance-Specific Feedback</a:t>
            </a:r>
            <a:endParaRPr lang="en-US" sz="36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561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References: Main Outcomes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sz="2400" baseline="30000" dirty="0" smtClean="0"/>
              <a:t>1 </a:t>
            </a:r>
            <a:r>
              <a:rPr lang="en-US" sz="2400" dirty="0" smtClean="0">
                <a:solidFill>
                  <a:srgbClr val="000000"/>
                </a:solidFill>
              </a:rPr>
              <a:t>Ball K, </a:t>
            </a:r>
            <a:r>
              <a:rPr lang="en-US" sz="2400" dirty="0" err="1" smtClean="0">
                <a:solidFill>
                  <a:srgbClr val="000000"/>
                </a:solidFill>
              </a:rPr>
              <a:t>Berch</a:t>
            </a:r>
            <a:r>
              <a:rPr lang="en-US" sz="2400" dirty="0" smtClean="0">
                <a:solidFill>
                  <a:srgbClr val="000000"/>
                </a:solidFill>
              </a:rPr>
              <a:t> DB, </a:t>
            </a:r>
            <a:r>
              <a:rPr lang="en-US" sz="2400" dirty="0" err="1" smtClean="0">
                <a:solidFill>
                  <a:srgbClr val="000000"/>
                </a:solidFill>
              </a:rPr>
              <a:t>Helmers</a:t>
            </a:r>
            <a:r>
              <a:rPr lang="en-US" sz="2400" dirty="0" smtClean="0">
                <a:solidFill>
                  <a:srgbClr val="000000"/>
                </a:solidFill>
              </a:rPr>
              <a:t> KF, </a:t>
            </a:r>
            <a:r>
              <a:rPr lang="en-US" sz="2400" dirty="0" err="1" smtClean="0">
                <a:solidFill>
                  <a:srgbClr val="000000"/>
                </a:solidFill>
              </a:rPr>
              <a:t>Jobe</a:t>
            </a:r>
            <a:r>
              <a:rPr lang="en-US" sz="2400" dirty="0" smtClean="0">
                <a:solidFill>
                  <a:srgbClr val="000000"/>
                </a:solidFill>
              </a:rPr>
              <a:t> JB, </a:t>
            </a:r>
            <a:r>
              <a:rPr lang="en-US" sz="2400" dirty="0" err="1" smtClean="0">
                <a:solidFill>
                  <a:srgbClr val="000000"/>
                </a:solidFill>
              </a:rPr>
              <a:t>Leveck</a:t>
            </a:r>
            <a:r>
              <a:rPr lang="en-US" sz="2400" dirty="0" smtClean="0">
                <a:solidFill>
                  <a:srgbClr val="000000"/>
                </a:solidFill>
              </a:rPr>
              <a:t> MD, </a:t>
            </a:r>
            <a:r>
              <a:rPr lang="en-US" sz="2400" dirty="0" err="1" smtClean="0">
                <a:solidFill>
                  <a:srgbClr val="000000"/>
                </a:solidFill>
              </a:rPr>
              <a:t>Marsiske</a:t>
            </a:r>
            <a:r>
              <a:rPr lang="en-US" sz="2400" dirty="0" smtClean="0">
                <a:solidFill>
                  <a:srgbClr val="000000"/>
                </a:solidFill>
              </a:rPr>
              <a:t> M, Morris JN, Rebok GW, Smith DM, </a:t>
            </a:r>
            <a:r>
              <a:rPr lang="en-US" sz="2400" dirty="0" err="1" smtClean="0">
                <a:solidFill>
                  <a:srgbClr val="000000"/>
                </a:solidFill>
              </a:rPr>
              <a:t>Tennstedt</a:t>
            </a:r>
            <a:r>
              <a:rPr lang="en-US" sz="2400" dirty="0" smtClean="0">
                <a:solidFill>
                  <a:srgbClr val="000000"/>
                </a:solidFill>
              </a:rPr>
              <a:t> SL, </a:t>
            </a:r>
            <a:r>
              <a:rPr lang="en-US" sz="2400" dirty="0" err="1" smtClean="0">
                <a:solidFill>
                  <a:srgbClr val="000000"/>
                </a:solidFill>
              </a:rPr>
              <a:t>Unverzagt</a:t>
            </a:r>
            <a:r>
              <a:rPr lang="en-US" sz="2400" dirty="0" smtClean="0">
                <a:solidFill>
                  <a:srgbClr val="000000"/>
                </a:solidFill>
              </a:rPr>
              <a:t> FW, Willis SL. Effects of cognitive training interventions with older adults:  A randomized controlled trial.  </a:t>
            </a:r>
            <a:r>
              <a:rPr lang="en-US" sz="2400" i="1" dirty="0" smtClean="0">
                <a:solidFill>
                  <a:srgbClr val="000000"/>
                </a:solidFill>
              </a:rPr>
              <a:t>JAMA</a:t>
            </a:r>
            <a:r>
              <a:rPr lang="en-US" sz="2400" dirty="0" smtClean="0">
                <a:solidFill>
                  <a:srgbClr val="000000"/>
                </a:solidFill>
              </a:rPr>
              <a:t>, 2002; </a:t>
            </a:r>
            <a:r>
              <a:rPr lang="en-US" sz="2400" i="1" dirty="0" smtClean="0">
                <a:solidFill>
                  <a:srgbClr val="000000"/>
                </a:solidFill>
              </a:rPr>
              <a:t>288(18)</a:t>
            </a:r>
            <a:r>
              <a:rPr lang="en-US" sz="2400" dirty="0" smtClean="0">
                <a:solidFill>
                  <a:srgbClr val="000000"/>
                </a:solidFill>
              </a:rPr>
              <a:t>:2271-81. </a:t>
            </a:r>
          </a:p>
          <a:p>
            <a:pPr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2 </a:t>
            </a:r>
            <a:r>
              <a:rPr lang="en-US" sz="2400" dirty="0" smtClean="0">
                <a:solidFill>
                  <a:srgbClr val="000000"/>
                </a:solidFill>
              </a:rPr>
              <a:t>Rebok GW, Ball K, </a:t>
            </a:r>
            <a:r>
              <a:rPr lang="en-US" sz="2400" dirty="0" err="1" smtClean="0">
                <a:solidFill>
                  <a:srgbClr val="000000"/>
                </a:solidFill>
              </a:rPr>
              <a:t>Guey</a:t>
            </a:r>
            <a:r>
              <a:rPr lang="en-US" sz="2400" dirty="0" smtClean="0">
                <a:solidFill>
                  <a:srgbClr val="000000"/>
                </a:solidFill>
              </a:rPr>
              <a:t> LT, Jones RN, Kim H-Y, King JW, </a:t>
            </a:r>
            <a:r>
              <a:rPr lang="en-US" sz="2400" dirty="0" err="1" smtClean="0">
                <a:solidFill>
                  <a:srgbClr val="000000"/>
                </a:solidFill>
              </a:rPr>
              <a:t>Marsiske</a:t>
            </a:r>
            <a:r>
              <a:rPr lang="en-US" sz="2400" dirty="0" smtClean="0">
                <a:solidFill>
                  <a:srgbClr val="000000"/>
                </a:solidFill>
              </a:rPr>
              <a:t> M, Morris JN, </a:t>
            </a:r>
            <a:r>
              <a:rPr lang="en-US" sz="2400" dirty="0" err="1" smtClean="0">
                <a:solidFill>
                  <a:srgbClr val="000000"/>
                </a:solidFill>
              </a:rPr>
              <a:t>Tennstedt</a:t>
            </a:r>
            <a:r>
              <a:rPr lang="en-US" sz="2400" dirty="0" smtClean="0">
                <a:solidFill>
                  <a:srgbClr val="000000"/>
                </a:solidFill>
              </a:rPr>
              <a:t> SL, </a:t>
            </a:r>
            <a:r>
              <a:rPr lang="en-US" sz="2400" dirty="0" err="1" smtClean="0">
                <a:solidFill>
                  <a:srgbClr val="000000"/>
                </a:solidFill>
              </a:rPr>
              <a:t>Unverzagt</a:t>
            </a:r>
            <a:r>
              <a:rPr lang="en-US" sz="2400" dirty="0" smtClean="0">
                <a:solidFill>
                  <a:srgbClr val="000000"/>
                </a:solidFill>
              </a:rPr>
              <a:t> FW, Willis SL.  Ten-year effects of the ACTIVE cognitive training trial on cognition and everyday functioning in older adults.  </a:t>
            </a:r>
            <a:r>
              <a:rPr lang="en-US" sz="2400" i="1" dirty="0" smtClean="0">
                <a:solidFill>
                  <a:srgbClr val="000000"/>
                </a:solidFill>
              </a:rPr>
              <a:t>Journal of the American Geriatrics Society, </a:t>
            </a:r>
            <a:r>
              <a:rPr lang="en-US" sz="2400" dirty="0" smtClean="0">
                <a:solidFill>
                  <a:srgbClr val="000000"/>
                </a:solidFill>
              </a:rPr>
              <a:t>2014; Jan 13 [</a:t>
            </a:r>
            <a:r>
              <a:rPr lang="en-US" sz="2400" dirty="0" err="1" smtClean="0">
                <a:solidFill>
                  <a:srgbClr val="000000"/>
                </a:solidFill>
              </a:rPr>
              <a:t>Epub</a:t>
            </a:r>
            <a:r>
              <a:rPr lang="en-US" sz="2400" dirty="0" smtClean="0">
                <a:solidFill>
                  <a:srgbClr val="000000"/>
                </a:solidFill>
              </a:rPr>
              <a:t> ahead of print]</a:t>
            </a:r>
            <a:r>
              <a:rPr lang="en-US" sz="2400" i="1" dirty="0" smtClean="0">
                <a:solidFill>
                  <a:srgbClr val="000000"/>
                </a:solidFill>
              </a:rPr>
              <a:t>.</a:t>
            </a:r>
          </a:p>
          <a:p>
            <a:pPr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Willis SL, </a:t>
            </a:r>
            <a:r>
              <a:rPr lang="en-US" sz="2400" dirty="0" err="1" smtClean="0">
                <a:solidFill>
                  <a:srgbClr val="000000"/>
                </a:solidFill>
              </a:rPr>
              <a:t>Tennstedt</a:t>
            </a:r>
            <a:r>
              <a:rPr lang="en-US" sz="2400" dirty="0" smtClean="0">
                <a:solidFill>
                  <a:srgbClr val="000000"/>
                </a:solidFill>
              </a:rPr>
              <a:t> SL, </a:t>
            </a:r>
            <a:r>
              <a:rPr lang="en-US" sz="2400" dirty="0" err="1" smtClean="0">
                <a:solidFill>
                  <a:srgbClr val="000000"/>
                </a:solidFill>
              </a:rPr>
              <a:t>Marsiske</a:t>
            </a:r>
            <a:r>
              <a:rPr lang="en-US" sz="2400" dirty="0" smtClean="0">
                <a:solidFill>
                  <a:srgbClr val="000000"/>
                </a:solidFill>
              </a:rPr>
              <a:t> M, Ball K, Elias J, Mann </a:t>
            </a:r>
            <a:r>
              <a:rPr lang="en-US" sz="2400" dirty="0" err="1" smtClean="0">
                <a:solidFill>
                  <a:srgbClr val="000000"/>
                </a:solidFill>
              </a:rPr>
              <a:t>Koepke</a:t>
            </a:r>
            <a:r>
              <a:rPr lang="en-US" sz="2400" dirty="0" smtClean="0">
                <a:solidFill>
                  <a:srgbClr val="000000"/>
                </a:solidFill>
              </a:rPr>
              <a:t> K, Morris JN, Rebok GW, </a:t>
            </a:r>
            <a:r>
              <a:rPr lang="en-US" sz="2400" dirty="0" err="1" smtClean="0">
                <a:solidFill>
                  <a:srgbClr val="000000"/>
                </a:solidFill>
              </a:rPr>
              <a:t>Unverzagt</a:t>
            </a:r>
            <a:r>
              <a:rPr lang="en-US" sz="2400" dirty="0" smtClean="0">
                <a:solidFill>
                  <a:srgbClr val="000000"/>
                </a:solidFill>
              </a:rPr>
              <a:t> FW, Stoddard AM, Wright E.  Long-term effects of cognitive training on everyday functional outcomes in older adults.  </a:t>
            </a:r>
            <a:r>
              <a:rPr lang="en-US" sz="2400" i="1" dirty="0" smtClean="0">
                <a:solidFill>
                  <a:srgbClr val="000000"/>
                </a:solidFill>
              </a:rPr>
              <a:t>JAMA, </a:t>
            </a:r>
            <a:r>
              <a:rPr lang="en-US" sz="2400" dirty="0" smtClean="0">
                <a:solidFill>
                  <a:srgbClr val="000000"/>
                </a:solidFill>
              </a:rPr>
              <a:t>2006; </a:t>
            </a:r>
            <a:r>
              <a:rPr lang="en-US" sz="2400" i="1" dirty="0" smtClean="0">
                <a:solidFill>
                  <a:srgbClr val="000000"/>
                </a:solidFill>
              </a:rPr>
              <a:t>296(23)</a:t>
            </a:r>
            <a:r>
              <a:rPr lang="en-US" sz="2400" dirty="0" smtClean="0">
                <a:solidFill>
                  <a:srgbClr val="000000"/>
                </a:solidFill>
              </a:rPr>
              <a:t>:2805-14.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r>
              <a:rPr lang="en-US" sz="2400" dirty="0" smtClean="0"/>
              <a:t> 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84582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References: Memory Training Outcomes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2400" baseline="30000" dirty="0"/>
              <a:t> </a:t>
            </a:r>
            <a:r>
              <a:rPr lang="en-US" sz="2400" baseline="30000" dirty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Cahn-Weiner </a:t>
            </a:r>
            <a:r>
              <a:rPr lang="en-US" sz="2400" dirty="0">
                <a:solidFill>
                  <a:srgbClr val="000000"/>
                </a:solidFill>
              </a:rPr>
              <a:t>DA, Malloy PF, Rebok GW, </a:t>
            </a:r>
            <a:r>
              <a:rPr lang="en-US" sz="2400" dirty="0" err="1">
                <a:solidFill>
                  <a:srgbClr val="000000"/>
                </a:solidFill>
              </a:rPr>
              <a:t>Ott</a:t>
            </a:r>
            <a:r>
              <a:rPr lang="en-US" sz="2400" dirty="0">
                <a:solidFill>
                  <a:srgbClr val="000000"/>
                </a:solidFill>
              </a:rPr>
              <a:t> BR.  Results of a randomized placebo-controlled study of memory training for mildly impaired Alzheimer’s disease patients.  </a:t>
            </a:r>
            <a:r>
              <a:rPr lang="en-US" sz="2400" i="1" dirty="0">
                <a:solidFill>
                  <a:srgbClr val="000000"/>
                </a:solidFill>
              </a:rPr>
              <a:t>Applied Neuropsychology</a:t>
            </a:r>
            <a:r>
              <a:rPr lang="en-US" sz="2400" dirty="0">
                <a:solidFill>
                  <a:srgbClr val="000000"/>
                </a:solidFill>
              </a:rPr>
              <a:t>, 2003; </a:t>
            </a:r>
            <a:r>
              <a:rPr lang="en-US" sz="2400" i="1" dirty="0">
                <a:solidFill>
                  <a:srgbClr val="000000"/>
                </a:solidFill>
              </a:rPr>
              <a:t>10</a:t>
            </a:r>
            <a:r>
              <a:rPr lang="en-US" sz="2400" dirty="0">
                <a:solidFill>
                  <a:srgbClr val="000000"/>
                </a:solidFill>
              </a:rPr>
              <a:t>:215-23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buNone/>
            </a:pPr>
            <a:r>
              <a:rPr lang="en-US" sz="2400" baseline="30000" dirty="0">
                <a:solidFill>
                  <a:srgbClr val="000000"/>
                </a:solidFill>
              </a:rPr>
              <a:t>5</a:t>
            </a:r>
            <a:r>
              <a:rPr lang="en-US" sz="2400" dirty="0" smtClean="0">
                <a:solidFill>
                  <a:srgbClr val="000000"/>
                </a:solidFill>
              </a:rPr>
              <a:t>Gross </a:t>
            </a:r>
            <a:r>
              <a:rPr lang="en-US" sz="2400" dirty="0">
                <a:solidFill>
                  <a:srgbClr val="000000"/>
                </a:solidFill>
              </a:rPr>
              <a:t>AL, Brandt J, </a:t>
            </a:r>
            <a:r>
              <a:rPr lang="en-US" sz="2400" dirty="0" err="1">
                <a:solidFill>
                  <a:srgbClr val="000000"/>
                </a:solidFill>
              </a:rPr>
              <a:t>Bandeen</a:t>
            </a:r>
            <a:r>
              <a:rPr lang="en-US" sz="2400" dirty="0">
                <a:solidFill>
                  <a:srgbClr val="000000"/>
                </a:solidFill>
              </a:rPr>
              <a:t>-Roche K, Carlson MC, Stuart EA, </a:t>
            </a:r>
            <a:r>
              <a:rPr lang="en-US" sz="2400" dirty="0" err="1">
                <a:solidFill>
                  <a:srgbClr val="000000"/>
                </a:solidFill>
              </a:rPr>
              <a:t>Marsiske</a:t>
            </a:r>
            <a:r>
              <a:rPr lang="en-US" sz="2400" dirty="0">
                <a:solidFill>
                  <a:srgbClr val="000000"/>
                </a:solidFill>
              </a:rPr>
              <a:t> M, Rebok GW. Do older adults use the Method of Loci?  Results from the ACTIVE study.  </a:t>
            </a:r>
            <a:r>
              <a:rPr lang="en-US" sz="2400" i="1" dirty="0">
                <a:solidFill>
                  <a:srgbClr val="000000"/>
                </a:solidFill>
              </a:rPr>
              <a:t>Experimental Aging Research</a:t>
            </a:r>
            <a:r>
              <a:rPr lang="en-US" sz="2400" dirty="0">
                <a:solidFill>
                  <a:srgbClr val="000000"/>
                </a:solidFill>
              </a:rPr>
              <a:t>,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2014</a:t>
            </a:r>
            <a:r>
              <a:rPr lang="en-US" sz="2400" i="1" dirty="0">
                <a:solidFill>
                  <a:srgbClr val="000000"/>
                </a:solidFill>
              </a:rPr>
              <a:t>; 40</a:t>
            </a:r>
            <a:r>
              <a:rPr lang="en-US" sz="2400" dirty="0">
                <a:solidFill>
                  <a:srgbClr val="000000"/>
                </a:solidFill>
              </a:rPr>
              <a:t>:140-63.  </a:t>
            </a:r>
          </a:p>
          <a:p>
            <a:pPr>
              <a:buNone/>
            </a:pPr>
            <a:r>
              <a:rPr lang="en-US" sz="2400" baseline="30000" dirty="0">
                <a:solidFill>
                  <a:srgbClr val="000000"/>
                </a:solidFill>
              </a:rPr>
              <a:t>6</a:t>
            </a:r>
            <a:r>
              <a:rPr lang="en-US" sz="2400" dirty="0" smtClean="0">
                <a:solidFill>
                  <a:srgbClr val="000000"/>
                </a:solidFill>
              </a:rPr>
              <a:t>Gross </a:t>
            </a:r>
            <a:r>
              <a:rPr lang="en-US" sz="2400" dirty="0">
                <a:solidFill>
                  <a:srgbClr val="000000"/>
                </a:solidFill>
              </a:rPr>
              <a:t>AL, Parisi JM, </a:t>
            </a:r>
            <a:r>
              <a:rPr lang="en-US" sz="2400" dirty="0" err="1">
                <a:solidFill>
                  <a:srgbClr val="000000"/>
                </a:solidFill>
              </a:rPr>
              <a:t>Spira</a:t>
            </a:r>
            <a:r>
              <a:rPr lang="en-US" sz="2400" dirty="0">
                <a:solidFill>
                  <a:srgbClr val="000000"/>
                </a:solidFill>
              </a:rPr>
              <a:t> AP, Kueider AM, </a:t>
            </a:r>
            <a:r>
              <a:rPr lang="en-US" sz="2400" dirty="0" err="1">
                <a:solidFill>
                  <a:srgbClr val="000000"/>
                </a:solidFill>
              </a:rPr>
              <a:t>Ko</a:t>
            </a:r>
            <a:r>
              <a:rPr lang="en-US" sz="2400" dirty="0">
                <a:solidFill>
                  <a:srgbClr val="000000"/>
                </a:solidFill>
              </a:rPr>
              <a:t> JY, </a:t>
            </a:r>
            <a:r>
              <a:rPr lang="en-US" sz="2400" dirty="0" err="1">
                <a:solidFill>
                  <a:srgbClr val="000000"/>
                </a:solidFill>
              </a:rPr>
              <a:t>Saczynski</a:t>
            </a:r>
            <a:r>
              <a:rPr lang="en-US" sz="2400" dirty="0">
                <a:solidFill>
                  <a:srgbClr val="000000"/>
                </a:solidFill>
              </a:rPr>
              <a:t> JS, </a:t>
            </a:r>
            <a:r>
              <a:rPr lang="en-US" sz="2400" dirty="0" err="1">
                <a:solidFill>
                  <a:srgbClr val="000000"/>
                </a:solidFill>
              </a:rPr>
              <a:t>Samus</a:t>
            </a:r>
            <a:r>
              <a:rPr lang="en-US" sz="2400" dirty="0">
                <a:solidFill>
                  <a:srgbClr val="000000"/>
                </a:solidFill>
              </a:rPr>
              <a:t> QM, Rebok GW. Memory training interventions for older adults: A meta-analysis.  </a:t>
            </a:r>
            <a:r>
              <a:rPr lang="en-US" sz="2400" i="1" dirty="0">
                <a:solidFill>
                  <a:srgbClr val="000000"/>
                </a:solidFill>
              </a:rPr>
              <a:t>Aging and Mental Health</a:t>
            </a:r>
            <a:r>
              <a:rPr lang="en-US" sz="2400" dirty="0">
                <a:solidFill>
                  <a:srgbClr val="000000"/>
                </a:solidFill>
              </a:rPr>
              <a:t>, 2012; </a:t>
            </a:r>
            <a:r>
              <a:rPr lang="en-US" sz="2400" i="1" dirty="0">
                <a:solidFill>
                  <a:srgbClr val="000000"/>
                </a:solidFill>
              </a:rPr>
              <a:t>16</a:t>
            </a:r>
            <a:r>
              <a:rPr lang="en-US" sz="2400" dirty="0">
                <a:solidFill>
                  <a:srgbClr val="000000"/>
                </a:solidFill>
              </a:rPr>
              <a:t>:722-34.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596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9" name="Picture 304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-76200"/>
            <a:ext cx="9525000" cy="7086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Up Arrow 2"/>
          <p:cNvSpPr/>
          <p:nvPr/>
        </p:nvSpPr>
        <p:spPr>
          <a:xfrm>
            <a:off x="6096000" y="580785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8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References: Memory Training Outcomes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486400"/>
          </a:xfrm>
        </p:spPr>
        <p:txBody>
          <a:bodyPr/>
          <a:lstStyle/>
          <a:p>
            <a:pPr>
              <a:buNone/>
            </a:pPr>
            <a:r>
              <a:rPr lang="en-US" sz="2400" baseline="30000" dirty="0">
                <a:solidFill>
                  <a:srgbClr val="000000"/>
                </a:solidFill>
              </a:rPr>
              <a:t>7</a:t>
            </a:r>
            <a:r>
              <a:rPr lang="en-US" sz="2400" dirty="0" smtClean="0">
                <a:solidFill>
                  <a:srgbClr val="000000"/>
                </a:solidFill>
              </a:rPr>
              <a:t>Gross </a:t>
            </a:r>
            <a:r>
              <a:rPr lang="en-US" sz="2400" dirty="0">
                <a:solidFill>
                  <a:srgbClr val="000000"/>
                </a:solidFill>
              </a:rPr>
              <a:t>AL, Rebok GW. Memory training and strategy use in older </a:t>
            </a:r>
            <a:r>
              <a:rPr lang="en-US" sz="2400" dirty="0" smtClean="0">
                <a:solidFill>
                  <a:srgbClr val="000000"/>
                </a:solidFill>
              </a:rPr>
              <a:t>adults</a:t>
            </a:r>
            <a:r>
              <a:rPr lang="en-US" sz="2400" dirty="0">
                <a:solidFill>
                  <a:srgbClr val="000000"/>
                </a:solidFill>
              </a:rPr>
              <a:t>:  Results from the ACTIVE study.  </a:t>
            </a:r>
            <a:r>
              <a:rPr lang="en-US" sz="2400" i="1" dirty="0">
                <a:solidFill>
                  <a:srgbClr val="000000"/>
                </a:solidFill>
              </a:rPr>
              <a:t>Psychology and </a:t>
            </a:r>
            <a:r>
              <a:rPr lang="en-US" sz="2400" i="1" dirty="0" smtClean="0">
                <a:solidFill>
                  <a:srgbClr val="000000"/>
                </a:solidFill>
              </a:rPr>
              <a:t>Aging</a:t>
            </a:r>
            <a:r>
              <a:rPr lang="en-US" sz="2400" dirty="0">
                <a:solidFill>
                  <a:srgbClr val="000000"/>
                </a:solidFill>
              </a:rPr>
              <a:t>, 2011; </a:t>
            </a:r>
            <a:r>
              <a:rPr lang="en-US" sz="2400" i="1" dirty="0">
                <a:solidFill>
                  <a:srgbClr val="000000"/>
                </a:solidFill>
              </a:rPr>
              <a:t>26</a:t>
            </a:r>
            <a:r>
              <a:rPr lang="en-US" sz="2400" dirty="0">
                <a:solidFill>
                  <a:srgbClr val="000000"/>
                </a:solidFill>
              </a:rPr>
              <a:t>:503-17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buNone/>
            </a:pPr>
            <a:r>
              <a:rPr lang="en-US" sz="2400" baseline="30000" dirty="0">
                <a:solidFill>
                  <a:srgbClr val="000000"/>
                </a:solidFill>
              </a:rPr>
              <a:t>8</a:t>
            </a:r>
            <a:r>
              <a:rPr lang="en-US" sz="2400" dirty="0" smtClean="0">
                <a:solidFill>
                  <a:srgbClr val="000000"/>
                </a:solidFill>
              </a:rPr>
              <a:t>Gross </a:t>
            </a:r>
            <a:r>
              <a:rPr lang="en-US" sz="2400" dirty="0">
                <a:solidFill>
                  <a:srgbClr val="000000"/>
                </a:solidFill>
              </a:rPr>
              <a:t>AL, Rebok GW, Brandt J, </a:t>
            </a:r>
            <a:r>
              <a:rPr lang="en-US" sz="2400" dirty="0" err="1">
                <a:solidFill>
                  <a:srgbClr val="000000"/>
                </a:solidFill>
              </a:rPr>
              <a:t>Tommet</a:t>
            </a:r>
            <a:r>
              <a:rPr lang="en-US" sz="2400" dirty="0">
                <a:solidFill>
                  <a:srgbClr val="000000"/>
                </a:solidFill>
              </a:rPr>
              <a:t> D, </a:t>
            </a:r>
            <a:r>
              <a:rPr lang="en-US" sz="2400" dirty="0" err="1">
                <a:solidFill>
                  <a:srgbClr val="000000"/>
                </a:solidFill>
              </a:rPr>
              <a:t>Marsiske</a:t>
            </a:r>
            <a:r>
              <a:rPr lang="en-US" sz="2400" dirty="0">
                <a:solidFill>
                  <a:srgbClr val="000000"/>
                </a:solidFill>
              </a:rPr>
              <a:t> M, Jones RN.  Modeling learning and memory 	using verbal learning tests: Results from ACTIVE</a:t>
            </a:r>
            <a:r>
              <a:rPr lang="en-US" sz="2400" i="1" dirty="0">
                <a:solidFill>
                  <a:srgbClr val="000000"/>
                </a:solidFill>
              </a:rPr>
              <a:t>.  Journal of Gerontology: Psychological Sciences</a:t>
            </a:r>
            <a:r>
              <a:rPr lang="en-US" sz="2400" dirty="0">
                <a:solidFill>
                  <a:srgbClr val="000000"/>
                </a:solidFill>
              </a:rPr>
              <a:t>, 2013; </a:t>
            </a:r>
            <a:r>
              <a:rPr lang="en-US" sz="2400" i="1" dirty="0">
                <a:solidFill>
                  <a:srgbClr val="000000"/>
                </a:solidFill>
              </a:rPr>
              <a:t>68</a:t>
            </a:r>
            <a:r>
              <a:rPr lang="en-US" sz="2400" dirty="0">
                <a:solidFill>
                  <a:srgbClr val="000000"/>
                </a:solidFill>
              </a:rPr>
              <a:t>:153-67.</a:t>
            </a:r>
          </a:p>
          <a:p>
            <a:pPr>
              <a:buNone/>
            </a:pPr>
            <a:r>
              <a:rPr lang="en-US" sz="2400" baseline="30000" dirty="0">
                <a:solidFill>
                  <a:srgbClr val="000000"/>
                </a:solidFill>
              </a:rPr>
              <a:t>9</a:t>
            </a:r>
            <a:r>
              <a:rPr lang="en-US" sz="2400" dirty="0" smtClean="0">
                <a:solidFill>
                  <a:srgbClr val="000000"/>
                </a:solidFill>
              </a:rPr>
              <a:t>Gross </a:t>
            </a:r>
            <a:r>
              <a:rPr lang="en-US" sz="2400" dirty="0">
                <a:solidFill>
                  <a:srgbClr val="000000"/>
                </a:solidFill>
              </a:rPr>
              <a:t>AL, Rebok GW, </a:t>
            </a:r>
            <a:r>
              <a:rPr lang="en-US" sz="2400" dirty="0" err="1">
                <a:solidFill>
                  <a:srgbClr val="000000"/>
                </a:solidFill>
              </a:rPr>
              <a:t>Unverzagt</a:t>
            </a:r>
            <a:r>
              <a:rPr lang="en-US" sz="2400" dirty="0">
                <a:solidFill>
                  <a:srgbClr val="000000"/>
                </a:solidFill>
              </a:rPr>
              <a:t> FW, Willis SL, Brandt J.  </a:t>
            </a:r>
            <a:r>
              <a:rPr lang="en-US" sz="2400" dirty="0" smtClean="0">
                <a:solidFill>
                  <a:srgbClr val="000000"/>
                </a:solidFill>
              </a:rPr>
              <a:t>Cognitive </a:t>
            </a:r>
            <a:r>
              <a:rPr lang="en-US" sz="2400" dirty="0">
                <a:solidFill>
                  <a:srgbClr val="000000"/>
                </a:solidFill>
              </a:rPr>
              <a:t>predictors of everyday functioning in older </a:t>
            </a:r>
            <a:r>
              <a:rPr lang="en-US" sz="2400" dirty="0" smtClean="0">
                <a:solidFill>
                  <a:srgbClr val="000000"/>
                </a:solidFill>
              </a:rPr>
              <a:t>adults</a:t>
            </a:r>
            <a:r>
              <a:rPr lang="en-US" sz="2400" dirty="0">
                <a:solidFill>
                  <a:srgbClr val="000000"/>
                </a:solidFill>
              </a:rPr>
              <a:t>:  </a:t>
            </a:r>
            <a:r>
              <a:rPr lang="en-US" sz="2400" dirty="0" smtClean="0">
                <a:solidFill>
                  <a:srgbClr val="000000"/>
                </a:solidFill>
              </a:rPr>
              <a:t>Results </a:t>
            </a:r>
            <a:r>
              <a:rPr lang="en-US" sz="2400" dirty="0">
                <a:solidFill>
                  <a:srgbClr val="000000"/>
                </a:solidFill>
              </a:rPr>
              <a:t>from the ACTIVE cognitive intervention trial.  </a:t>
            </a:r>
            <a:r>
              <a:rPr lang="en-US" sz="2400" i="1" dirty="0" smtClean="0">
                <a:solidFill>
                  <a:srgbClr val="000000"/>
                </a:solidFill>
              </a:rPr>
              <a:t>Journal </a:t>
            </a:r>
            <a:r>
              <a:rPr lang="en-US" sz="2400" i="1" dirty="0">
                <a:solidFill>
                  <a:srgbClr val="000000"/>
                </a:solidFill>
              </a:rPr>
              <a:t>of Gerontology: Psychological Sciences, </a:t>
            </a:r>
            <a:r>
              <a:rPr lang="en-US" sz="2400" dirty="0">
                <a:solidFill>
                  <a:srgbClr val="000000"/>
                </a:solidFill>
              </a:rPr>
              <a:t>2011</a:t>
            </a:r>
            <a:r>
              <a:rPr lang="en-US" sz="2400" i="1" dirty="0">
                <a:solidFill>
                  <a:srgbClr val="000000"/>
                </a:solidFill>
              </a:rPr>
              <a:t>; </a:t>
            </a:r>
            <a:r>
              <a:rPr lang="en-US" sz="2400" i="1" dirty="0" smtClean="0">
                <a:solidFill>
                  <a:srgbClr val="000000"/>
                </a:solidFill>
              </a:rPr>
              <a:t>66</a:t>
            </a:r>
            <a:r>
              <a:rPr lang="en-US" sz="2400" dirty="0" smtClean="0">
                <a:solidFill>
                  <a:srgbClr val="000000"/>
                </a:solidFill>
              </a:rPr>
              <a:t>:557-66</a:t>
            </a:r>
            <a:r>
              <a:rPr lang="en-US" sz="2400" dirty="0">
                <a:solidFill>
                  <a:srgbClr val="000000"/>
                </a:solidFill>
              </a:rPr>
              <a:t>.  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9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References: Memory Training Outcomes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10</a:t>
            </a:r>
            <a:r>
              <a:rPr lang="en-US" sz="2400" dirty="0" smtClean="0">
                <a:solidFill>
                  <a:srgbClr val="000000"/>
                </a:solidFill>
              </a:rPr>
              <a:t>Gross </a:t>
            </a:r>
            <a:r>
              <a:rPr lang="en-US" sz="2400" dirty="0">
                <a:solidFill>
                  <a:srgbClr val="000000"/>
                </a:solidFill>
              </a:rPr>
              <a:t>AL, Rebok GW, </a:t>
            </a:r>
            <a:r>
              <a:rPr lang="en-US" sz="2400" dirty="0" err="1">
                <a:solidFill>
                  <a:srgbClr val="000000"/>
                </a:solidFill>
              </a:rPr>
              <a:t>Unverzagt</a:t>
            </a:r>
            <a:r>
              <a:rPr lang="en-US" sz="2400" dirty="0">
                <a:solidFill>
                  <a:srgbClr val="000000"/>
                </a:solidFill>
              </a:rPr>
              <a:t> FW, Willis SL, Brandt J.  Word list </a:t>
            </a:r>
            <a:r>
              <a:rPr lang="en-US" sz="2400" dirty="0" smtClean="0">
                <a:solidFill>
                  <a:srgbClr val="000000"/>
                </a:solidFill>
              </a:rPr>
              <a:t>memory </a:t>
            </a:r>
            <a:r>
              <a:rPr lang="en-US" sz="2400" dirty="0">
                <a:solidFill>
                  <a:srgbClr val="000000"/>
                </a:solidFill>
              </a:rPr>
              <a:t>predicts everyday function and problem-solving in </a:t>
            </a: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elderly: Results from the ACTIVE cognitive intervention </a:t>
            </a:r>
            <a:r>
              <a:rPr lang="en-US" sz="2400" dirty="0" smtClean="0">
                <a:solidFill>
                  <a:srgbClr val="000000"/>
                </a:solidFill>
              </a:rPr>
              <a:t>trial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i="1" dirty="0">
                <a:solidFill>
                  <a:srgbClr val="000000"/>
                </a:solidFill>
              </a:rPr>
              <a:t>Aging, Neuropsychology, and Cognition</a:t>
            </a:r>
            <a:r>
              <a:rPr lang="en-US" sz="2400" dirty="0">
                <a:solidFill>
                  <a:srgbClr val="000000"/>
                </a:solidFill>
              </a:rPr>
              <a:t>, 2011; </a:t>
            </a:r>
            <a:r>
              <a:rPr lang="en-US" sz="2400" i="1" dirty="0">
                <a:solidFill>
                  <a:srgbClr val="000000"/>
                </a:solidFill>
              </a:rPr>
              <a:t>18</a:t>
            </a:r>
            <a:r>
              <a:rPr lang="en-US" sz="2400" dirty="0">
                <a:solidFill>
                  <a:srgbClr val="000000"/>
                </a:solidFill>
              </a:rPr>
              <a:t>:129-46. </a:t>
            </a:r>
          </a:p>
          <a:p>
            <a:pPr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11</a:t>
            </a:r>
            <a:r>
              <a:rPr lang="en-US" sz="2400" dirty="0" smtClean="0">
                <a:solidFill>
                  <a:srgbClr val="000000"/>
                </a:solidFill>
              </a:rPr>
              <a:t>Jones R, </a:t>
            </a:r>
            <a:r>
              <a:rPr lang="en-US" sz="2400" dirty="0" err="1" smtClean="0">
                <a:solidFill>
                  <a:srgbClr val="000000"/>
                </a:solidFill>
              </a:rPr>
              <a:t>Marsiske</a:t>
            </a:r>
            <a:r>
              <a:rPr lang="en-US" sz="2400" dirty="0" smtClean="0">
                <a:solidFill>
                  <a:srgbClr val="000000"/>
                </a:solidFill>
              </a:rPr>
              <a:t> M, Ball K, Rebok G, Willis SL. The </a:t>
            </a:r>
            <a:r>
              <a:rPr lang="en-US" sz="2400" dirty="0">
                <a:solidFill>
                  <a:srgbClr val="000000"/>
                </a:solidFill>
              </a:rPr>
              <a:t>ACTIVE cognitive training interventions and </a:t>
            </a:r>
            <a:r>
              <a:rPr lang="en-US" sz="2400" dirty="0" smtClean="0">
                <a:solidFill>
                  <a:srgbClr val="000000"/>
                </a:solidFill>
              </a:rPr>
              <a:t>trajectories </a:t>
            </a:r>
            <a:r>
              <a:rPr lang="en-US" sz="2400" dirty="0">
                <a:solidFill>
                  <a:srgbClr val="000000"/>
                </a:solidFill>
              </a:rPr>
              <a:t>of performance among older adults.  </a:t>
            </a:r>
            <a:r>
              <a:rPr lang="en-US" sz="2400" i="1" dirty="0">
                <a:solidFill>
                  <a:srgbClr val="000000"/>
                </a:solidFill>
              </a:rPr>
              <a:t>Journal of Aging and Health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2013; </a:t>
            </a:r>
            <a:r>
              <a:rPr lang="en-US" sz="2400" i="1" dirty="0" smtClean="0">
                <a:solidFill>
                  <a:srgbClr val="000000"/>
                </a:solidFill>
              </a:rPr>
              <a:t>25</a:t>
            </a:r>
            <a:r>
              <a:rPr lang="en-US" sz="2400" dirty="0" smtClean="0">
                <a:solidFill>
                  <a:srgbClr val="000000"/>
                </a:solidFill>
              </a:rPr>
              <a:t>:186S-08S.</a:t>
            </a:r>
          </a:p>
          <a:p>
            <a:pPr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12</a:t>
            </a:r>
            <a:r>
              <a:rPr lang="en-US" sz="2400" dirty="0" smtClean="0">
                <a:solidFill>
                  <a:srgbClr val="000000"/>
                </a:solidFill>
              </a:rPr>
              <a:t>Jones </a:t>
            </a:r>
            <a:r>
              <a:rPr lang="en-US" sz="2400" dirty="0">
                <a:solidFill>
                  <a:srgbClr val="000000"/>
                </a:solidFill>
              </a:rPr>
              <a:t>RN, Rosenberg AL, Morris JN, </a:t>
            </a:r>
            <a:r>
              <a:rPr lang="en-US" sz="2400" dirty="0" err="1">
                <a:solidFill>
                  <a:srgbClr val="000000"/>
                </a:solidFill>
              </a:rPr>
              <a:t>Allaire</a:t>
            </a:r>
            <a:r>
              <a:rPr lang="en-US" sz="2400" dirty="0">
                <a:solidFill>
                  <a:srgbClr val="000000"/>
                </a:solidFill>
              </a:rPr>
              <a:t> JC, McCoy KJM, </a:t>
            </a:r>
            <a:r>
              <a:rPr lang="en-US" sz="2400" dirty="0" err="1">
                <a:solidFill>
                  <a:srgbClr val="000000"/>
                </a:solidFill>
              </a:rPr>
              <a:t>Marsiske</a:t>
            </a:r>
            <a:r>
              <a:rPr lang="en-US" sz="2400" dirty="0">
                <a:solidFill>
                  <a:srgbClr val="000000"/>
                </a:solidFill>
              </a:rPr>
              <a:t> M, </a:t>
            </a:r>
            <a:r>
              <a:rPr lang="en-US" sz="2400" dirty="0" err="1">
                <a:solidFill>
                  <a:srgbClr val="000000"/>
                </a:solidFill>
              </a:rPr>
              <a:t>Kleinman</a:t>
            </a:r>
            <a:r>
              <a:rPr lang="en-US" sz="2400" dirty="0">
                <a:solidFill>
                  <a:srgbClr val="000000"/>
                </a:solidFill>
              </a:rPr>
              <a:t> KP, Rebok GW, Malloy PF. A growth curve model of learning acquisition among cognitively normal older adults.  </a:t>
            </a:r>
            <a:r>
              <a:rPr lang="en-US" sz="2400" i="1" dirty="0">
                <a:solidFill>
                  <a:srgbClr val="000000"/>
                </a:solidFill>
              </a:rPr>
              <a:t>Experimental Aging Research</a:t>
            </a:r>
            <a:r>
              <a:rPr lang="en-US" sz="2400" dirty="0">
                <a:solidFill>
                  <a:srgbClr val="000000"/>
                </a:solidFill>
              </a:rPr>
              <a:t>, 2005;</a:t>
            </a:r>
            <a:r>
              <a:rPr lang="en-US" sz="2400" u="sng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31</a:t>
            </a:r>
            <a:r>
              <a:rPr lang="en-US" sz="2400" dirty="0">
                <a:solidFill>
                  <a:srgbClr val="000000"/>
                </a:solidFill>
              </a:rPr>
              <a:t>:291-12.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dirty="0" smtClean="0"/>
              <a:t> 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6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References: Memory Training Outcomes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486400"/>
          </a:xfrm>
        </p:spPr>
        <p:txBody>
          <a:bodyPr/>
          <a:lstStyle/>
          <a:p>
            <a:pPr marL="548640" indent="0"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13</a:t>
            </a:r>
            <a:r>
              <a:rPr lang="en-US" sz="2400" dirty="0" smtClean="0">
                <a:solidFill>
                  <a:srgbClr val="000000"/>
                </a:solidFill>
              </a:rPr>
              <a:t>Langbaum </a:t>
            </a:r>
            <a:r>
              <a:rPr lang="en-US" sz="2400" dirty="0">
                <a:solidFill>
                  <a:srgbClr val="000000"/>
                </a:solidFill>
              </a:rPr>
              <a:t>JB, Rebok GW, </a:t>
            </a:r>
            <a:r>
              <a:rPr lang="en-US" sz="2400" dirty="0" err="1">
                <a:solidFill>
                  <a:srgbClr val="000000"/>
                </a:solidFill>
              </a:rPr>
              <a:t>Bandeen</a:t>
            </a:r>
            <a:r>
              <a:rPr lang="en-US" sz="2400" dirty="0">
                <a:solidFill>
                  <a:srgbClr val="000000"/>
                </a:solidFill>
              </a:rPr>
              <a:t>-Roche K, Carlson MC.  	Predicting memory training response patterns: Results from 	ACTIVE.  </a:t>
            </a:r>
            <a:r>
              <a:rPr lang="en-US" sz="2400" i="1" dirty="0">
                <a:solidFill>
                  <a:srgbClr val="000000"/>
                </a:solidFill>
              </a:rPr>
              <a:t>Journal of Gerontology: Psychological Sciences</a:t>
            </a:r>
            <a:r>
              <a:rPr lang="en-US" sz="2400" dirty="0">
                <a:solidFill>
                  <a:srgbClr val="000000"/>
                </a:solidFill>
              </a:rPr>
              <a:t>, 	2009</a:t>
            </a:r>
            <a:r>
              <a:rPr lang="en-US" sz="2400" i="1" dirty="0">
                <a:solidFill>
                  <a:srgbClr val="000000"/>
                </a:solidFill>
              </a:rPr>
              <a:t>; 64</a:t>
            </a:r>
            <a:r>
              <a:rPr lang="en-US" sz="2400" dirty="0">
                <a:solidFill>
                  <a:srgbClr val="000000"/>
                </a:solidFill>
              </a:rPr>
              <a:t>:14-23. </a:t>
            </a:r>
          </a:p>
          <a:p>
            <a:pPr marL="548640" indent="0"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14</a:t>
            </a:r>
            <a:r>
              <a:rPr lang="en-US" sz="2400" dirty="0" smtClean="0">
                <a:solidFill>
                  <a:srgbClr val="000000"/>
                </a:solidFill>
              </a:rPr>
              <a:t>Lohman </a:t>
            </a:r>
            <a:r>
              <a:rPr lang="en-US" sz="2400" dirty="0">
                <a:solidFill>
                  <a:srgbClr val="000000"/>
                </a:solidFill>
              </a:rPr>
              <a:t>M, Rebok GW, </a:t>
            </a:r>
            <a:r>
              <a:rPr lang="en-US" sz="2400" dirty="0" err="1">
                <a:solidFill>
                  <a:srgbClr val="000000"/>
                </a:solidFill>
              </a:rPr>
              <a:t>Spira</a:t>
            </a:r>
            <a:r>
              <a:rPr lang="en-US" sz="2400" dirty="0">
                <a:solidFill>
                  <a:srgbClr val="000000"/>
                </a:solidFill>
              </a:rPr>
              <a:t> AP, Parisi JM, Gross AL, Kueider </a:t>
            </a:r>
            <a:r>
              <a:rPr lang="en-US" sz="2400" dirty="0" smtClean="0">
                <a:solidFill>
                  <a:srgbClr val="000000"/>
                </a:solidFill>
              </a:rPr>
              <a:t>	AM</a:t>
            </a:r>
            <a:r>
              <a:rPr lang="en-US" sz="2400" dirty="0">
                <a:solidFill>
                  <a:srgbClr val="000000"/>
                </a:solidFill>
              </a:rPr>
              <a:t>.  Depressive symptoms and memory performance among </a:t>
            </a:r>
            <a:r>
              <a:rPr lang="en-US" sz="2400" dirty="0" smtClean="0">
                <a:solidFill>
                  <a:srgbClr val="000000"/>
                </a:solidFill>
              </a:rPr>
              <a:t>	older </a:t>
            </a:r>
            <a:r>
              <a:rPr lang="en-US" sz="2400" dirty="0">
                <a:solidFill>
                  <a:srgbClr val="000000"/>
                </a:solidFill>
              </a:rPr>
              <a:t>adults:  Results from the ACTIVE memory training </a:t>
            </a:r>
            <a:r>
              <a:rPr lang="en-US" sz="2400" dirty="0" smtClean="0">
                <a:solidFill>
                  <a:srgbClr val="000000"/>
                </a:solidFill>
              </a:rPr>
              <a:t>	intervention</a:t>
            </a:r>
            <a:r>
              <a:rPr lang="en-US" sz="2400" dirty="0">
                <a:solidFill>
                  <a:srgbClr val="000000"/>
                </a:solidFill>
              </a:rPr>
              <a:t>.  </a:t>
            </a:r>
            <a:r>
              <a:rPr lang="en-US" sz="2400" i="1" dirty="0">
                <a:solidFill>
                  <a:srgbClr val="000000"/>
                </a:solidFill>
              </a:rPr>
              <a:t>Journal of Aging and Health</a:t>
            </a:r>
            <a:r>
              <a:rPr lang="en-US" sz="2400" dirty="0">
                <a:solidFill>
                  <a:srgbClr val="000000"/>
                </a:solidFill>
              </a:rPr>
              <a:t>, 2013; </a:t>
            </a:r>
            <a:r>
              <a:rPr lang="en-US" sz="2400" i="1" dirty="0" smtClean="0">
                <a:solidFill>
                  <a:srgbClr val="000000"/>
                </a:solidFill>
              </a:rPr>
              <a:t>25</a:t>
            </a:r>
            <a:r>
              <a:rPr lang="en-US" sz="2400" dirty="0" smtClean="0">
                <a:solidFill>
                  <a:srgbClr val="000000"/>
                </a:solidFill>
              </a:rPr>
              <a:t>:209S-	29S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548640" indent="0"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15</a:t>
            </a:r>
            <a:r>
              <a:rPr lang="en-US" sz="2400" dirty="0" smtClean="0">
                <a:solidFill>
                  <a:srgbClr val="000000"/>
                </a:solidFill>
              </a:rPr>
              <a:t>Payne </a:t>
            </a:r>
            <a:r>
              <a:rPr lang="en-US" sz="2400" dirty="0">
                <a:solidFill>
                  <a:srgbClr val="000000"/>
                </a:solidFill>
              </a:rPr>
              <a:t>BR, Gross AL, Parisi JM, </a:t>
            </a:r>
            <a:r>
              <a:rPr lang="en-US" sz="2400" dirty="0" err="1">
                <a:solidFill>
                  <a:srgbClr val="000000"/>
                </a:solidFill>
              </a:rPr>
              <a:t>Sisco</a:t>
            </a:r>
            <a:r>
              <a:rPr lang="en-US" sz="2400" dirty="0">
                <a:solidFill>
                  <a:srgbClr val="000000"/>
                </a:solidFill>
              </a:rPr>
              <a:t> S, Stine-Morrow EAL, </a:t>
            </a: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</a:rPr>
              <a:t>Marsiske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M, Rebok GW.  Modeling longitudinal changes in </a:t>
            </a:r>
            <a:r>
              <a:rPr lang="en-US" sz="2400" dirty="0" smtClean="0">
                <a:solidFill>
                  <a:srgbClr val="000000"/>
                </a:solidFill>
              </a:rPr>
              <a:t>	older </a:t>
            </a:r>
            <a:r>
              <a:rPr lang="en-US" sz="2400" dirty="0">
                <a:solidFill>
                  <a:srgbClr val="000000"/>
                </a:solidFill>
              </a:rPr>
              <a:t>adults’ memory for spoken discourse:  Findings from </a:t>
            </a:r>
            <a:r>
              <a:rPr lang="en-US" sz="2400" dirty="0" smtClean="0">
                <a:solidFill>
                  <a:srgbClr val="000000"/>
                </a:solidFill>
              </a:rPr>
              <a:t>	the </a:t>
            </a:r>
            <a:r>
              <a:rPr lang="en-US" sz="2400" dirty="0">
                <a:solidFill>
                  <a:srgbClr val="000000"/>
                </a:solidFill>
              </a:rPr>
              <a:t>ACTIVE cohort.  </a:t>
            </a:r>
            <a:r>
              <a:rPr lang="en-US" sz="2400" i="1" dirty="0">
                <a:solidFill>
                  <a:srgbClr val="000000"/>
                </a:solidFill>
              </a:rPr>
              <a:t>Memory, </a:t>
            </a:r>
            <a:r>
              <a:rPr lang="en-US" sz="2400" dirty="0">
                <a:solidFill>
                  <a:srgbClr val="000000"/>
                </a:solidFill>
              </a:rPr>
              <a:t>2013</a:t>
            </a:r>
            <a:r>
              <a:rPr lang="en-US" sz="2400" i="1" dirty="0">
                <a:solidFill>
                  <a:srgbClr val="000000"/>
                </a:solidFill>
              </a:rPr>
              <a:t>;</a:t>
            </a:r>
            <a:r>
              <a:rPr lang="en-US" sz="2400" dirty="0">
                <a:solidFill>
                  <a:srgbClr val="000000"/>
                </a:solidFill>
              </a:rPr>
              <a:t> Dec 4 [</a:t>
            </a:r>
            <a:r>
              <a:rPr lang="en-US" sz="2400" dirty="0" err="1">
                <a:solidFill>
                  <a:srgbClr val="000000"/>
                </a:solidFill>
              </a:rPr>
              <a:t>Epub</a:t>
            </a:r>
            <a:r>
              <a:rPr lang="en-US" sz="2400" dirty="0">
                <a:solidFill>
                  <a:srgbClr val="000000"/>
                </a:solidFill>
              </a:rPr>
              <a:t> ahead of </a:t>
            </a:r>
            <a:r>
              <a:rPr lang="en-US" sz="2400" dirty="0" smtClean="0">
                <a:solidFill>
                  <a:srgbClr val="000000"/>
                </a:solidFill>
              </a:rPr>
              <a:t>	print].</a:t>
            </a:r>
          </a:p>
          <a:p>
            <a:pPr marL="548640" indent="0"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dirty="0" smtClean="0"/>
              <a:t> 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698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References: Memory Training Outcomes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5486400"/>
          </a:xfrm>
        </p:spPr>
        <p:txBody>
          <a:bodyPr/>
          <a:lstStyle/>
          <a:p>
            <a:pPr marL="548640" indent="0"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Parisi </a:t>
            </a:r>
            <a:r>
              <a:rPr lang="en-US" sz="2400" dirty="0">
                <a:solidFill>
                  <a:srgbClr val="000000"/>
                </a:solidFill>
              </a:rPr>
              <a:t>JM, Gross AL, Rebok GW, </a:t>
            </a:r>
            <a:r>
              <a:rPr lang="en-US" sz="2400" dirty="0" err="1">
                <a:solidFill>
                  <a:srgbClr val="000000"/>
                </a:solidFill>
              </a:rPr>
              <a:t>Saczynski</a:t>
            </a:r>
            <a:r>
              <a:rPr lang="en-US" sz="2400" dirty="0">
                <a:solidFill>
                  <a:srgbClr val="000000"/>
                </a:solidFill>
              </a:rPr>
              <a:t> JS, Crowe M, Cook SE, 	</a:t>
            </a:r>
            <a:r>
              <a:rPr lang="en-US" sz="2400" dirty="0" err="1">
                <a:solidFill>
                  <a:srgbClr val="000000"/>
                </a:solidFill>
              </a:rPr>
              <a:t>Langbaum</a:t>
            </a:r>
            <a:r>
              <a:rPr lang="en-US" sz="2400" dirty="0">
                <a:solidFill>
                  <a:srgbClr val="000000"/>
                </a:solidFill>
              </a:rPr>
              <a:t> JBS, </a:t>
            </a:r>
            <a:r>
              <a:rPr lang="en-US" sz="2400" dirty="0" err="1">
                <a:solidFill>
                  <a:srgbClr val="000000"/>
                </a:solidFill>
              </a:rPr>
              <a:t>Sartori</a:t>
            </a:r>
            <a:r>
              <a:rPr lang="en-US" sz="2400" dirty="0">
                <a:solidFill>
                  <a:srgbClr val="000000"/>
                </a:solidFill>
              </a:rPr>
              <a:t> A, </a:t>
            </a:r>
            <a:r>
              <a:rPr lang="en-US" sz="2400" dirty="0" err="1">
                <a:solidFill>
                  <a:srgbClr val="000000"/>
                </a:solidFill>
              </a:rPr>
              <a:t>Unverzagt</a:t>
            </a:r>
            <a:r>
              <a:rPr lang="en-US" sz="2400" dirty="0">
                <a:solidFill>
                  <a:srgbClr val="000000"/>
                </a:solidFill>
              </a:rPr>
              <a:t> FW. Modeling change in 	memory performance and memory perceptions: Findings 	from the ACTIVE study.  </a:t>
            </a:r>
            <a:r>
              <a:rPr lang="en-US" sz="2400" i="1" dirty="0">
                <a:solidFill>
                  <a:srgbClr val="000000"/>
                </a:solidFill>
              </a:rPr>
              <a:t>Psychology and Aging, </a:t>
            </a:r>
            <a:r>
              <a:rPr lang="en-US" sz="2400" dirty="0">
                <a:solidFill>
                  <a:srgbClr val="000000"/>
                </a:solidFill>
              </a:rPr>
              <a:t>2011</a:t>
            </a:r>
            <a:r>
              <a:rPr lang="en-US" sz="2400" i="1" dirty="0">
                <a:solidFill>
                  <a:srgbClr val="000000"/>
                </a:solidFill>
              </a:rPr>
              <a:t>; 26</a:t>
            </a:r>
            <a:r>
              <a:rPr lang="en-US" sz="2400" dirty="0">
                <a:solidFill>
                  <a:srgbClr val="000000"/>
                </a:solidFill>
              </a:rPr>
              <a:t>:518-	24.  </a:t>
            </a:r>
          </a:p>
          <a:p>
            <a:pPr marL="548640" indent="0"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17</a:t>
            </a:r>
            <a:r>
              <a:rPr lang="en-US" sz="2400" dirty="0" smtClean="0">
                <a:solidFill>
                  <a:srgbClr val="000000"/>
                </a:solidFill>
              </a:rPr>
              <a:t>Rebok GW, Carlson MC, </a:t>
            </a:r>
            <a:r>
              <a:rPr lang="en-US" sz="2400" dirty="0" err="1" smtClean="0">
                <a:solidFill>
                  <a:srgbClr val="000000"/>
                </a:solidFill>
              </a:rPr>
              <a:t>Langbaum</a:t>
            </a:r>
            <a:r>
              <a:rPr lang="en-US" sz="2400" dirty="0" smtClean="0">
                <a:solidFill>
                  <a:srgbClr val="000000"/>
                </a:solidFill>
              </a:rPr>
              <a:t> JBS. Training </a:t>
            </a:r>
            <a:r>
              <a:rPr lang="en-US" sz="2400" dirty="0">
                <a:solidFill>
                  <a:srgbClr val="000000"/>
                </a:solidFill>
              </a:rPr>
              <a:t>and </a:t>
            </a:r>
            <a:r>
              <a:rPr lang="en-US" sz="2400" dirty="0" smtClean="0">
                <a:solidFill>
                  <a:srgbClr val="000000"/>
                </a:solidFill>
              </a:rPr>
              <a:t>	maintaining memory </a:t>
            </a:r>
            <a:r>
              <a:rPr lang="en-US" sz="2400" dirty="0">
                <a:solidFill>
                  <a:srgbClr val="000000"/>
                </a:solidFill>
              </a:rPr>
              <a:t>abilities in healthy older </a:t>
            </a:r>
            <a:r>
              <a:rPr lang="en-US" sz="2400" dirty="0" smtClean="0">
                <a:solidFill>
                  <a:srgbClr val="000000"/>
                </a:solidFill>
              </a:rPr>
              <a:t>adults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	Traditional </a:t>
            </a:r>
            <a:r>
              <a:rPr lang="en-US" sz="2400" dirty="0">
                <a:solidFill>
                  <a:srgbClr val="000000"/>
                </a:solidFill>
              </a:rPr>
              <a:t>and novel </a:t>
            </a:r>
            <a:r>
              <a:rPr lang="en-US" sz="2400" dirty="0" smtClean="0">
                <a:solidFill>
                  <a:srgbClr val="000000"/>
                </a:solidFill>
              </a:rPr>
              <a:t>approaches</a:t>
            </a:r>
            <a:r>
              <a:rPr lang="en-US" sz="2400" dirty="0">
                <a:solidFill>
                  <a:srgbClr val="000000"/>
                </a:solidFill>
              </a:rPr>
              <a:t>.  </a:t>
            </a:r>
            <a:r>
              <a:rPr lang="en-US" sz="2400" i="1" dirty="0">
                <a:solidFill>
                  <a:srgbClr val="000000"/>
                </a:solidFill>
              </a:rPr>
              <a:t>Journal of Gerontology: </a:t>
            </a:r>
            <a:r>
              <a:rPr lang="en-US" sz="2400" i="1" dirty="0" smtClean="0">
                <a:solidFill>
                  <a:srgbClr val="000000"/>
                </a:solidFill>
              </a:rPr>
              <a:t>	Psychological </a:t>
            </a:r>
            <a:r>
              <a:rPr lang="en-US" sz="2400" i="1" dirty="0">
                <a:solidFill>
                  <a:srgbClr val="000000"/>
                </a:solidFill>
              </a:rPr>
              <a:t>Sciences, </a:t>
            </a:r>
            <a:r>
              <a:rPr lang="en-US" sz="2400" dirty="0" smtClean="0">
                <a:solidFill>
                  <a:srgbClr val="000000"/>
                </a:solidFill>
              </a:rPr>
              <a:t>2007; </a:t>
            </a:r>
            <a:r>
              <a:rPr lang="en-US" sz="2400" i="1" dirty="0" smtClean="0">
                <a:solidFill>
                  <a:srgbClr val="000000"/>
                </a:solidFill>
              </a:rPr>
              <a:t>Spec No.1</a:t>
            </a:r>
            <a:r>
              <a:rPr lang="en-US" sz="2400" dirty="0" smtClean="0">
                <a:solidFill>
                  <a:srgbClr val="000000"/>
                </a:solidFill>
              </a:rPr>
              <a:t>:53-61.</a:t>
            </a:r>
          </a:p>
          <a:p>
            <a:pPr marL="548640" indent="0"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18</a:t>
            </a:r>
            <a:r>
              <a:rPr lang="en-US" sz="2400" dirty="0" smtClean="0">
                <a:solidFill>
                  <a:srgbClr val="000000"/>
                </a:solidFill>
              </a:rPr>
              <a:t>Rebok </a:t>
            </a:r>
            <a:r>
              <a:rPr lang="en-US" sz="2400" dirty="0">
                <a:solidFill>
                  <a:srgbClr val="000000"/>
                </a:solidFill>
              </a:rPr>
              <a:t>GW, </a:t>
            </a:r>
            <a:r>
              <a:rPr lang="en-US" sz="2400" dirty="0" err="1">
                <a:solidFill>
                  <a:srgbClr val="000000"/>
                </a:solidFill>
              </a:rPr>
              <a:t>Langbaum</a:t>
            </a:r>
            <a:r>
              <a:rPr lang="en-US" sz="2400" dirty="0">
                <a:solidFill>
                  <a:srgbClr val="000000"/>
                </a:solidFill>
              </a:rPr>
              <a:t> JBS, Jones RN, Gross AL, Parisi JN, </a:t>
            </a:r>
            <a:r>
              <a:rPr lang="en-US" sz="2400" dirty="0" err="1">
                <a:solidFill>
                  <a:srgbClr val="000000"/>
                </a:solidFill>
              </a:rPr>
              <a:t>Spira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	AP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Kueider </a:t>
            </a:r>
            <a:r>
              <a:rPr lang="en-US" sz="2400" dirty="0">
                <a:solidFill>
                  <a:srgbClr val="000000"/>
                </a:solidFill>
              </a:rPr>
              <a:t>AM, </a:t>
            </a:r>
            <a:r>
              <a:rPr lang="en-US" sz="2400" dirty="0" err="1">
                <a:solidFill>
                  <a:srgbClr val="000000"/>
                </a:solidFill>
              </a:rPr>
              <a:t>Petras</a:t>
            </a:r>
            <a:r>
              <a:rPr lang="en-US" sz="2400" dirty="0">
                <a:solidFill>
                  <a:srgbClr val="000000"/>
                </a:solidFill>
              </a:rPr>
              <a:t> H, Brandt J.  Memory training in the </a:t>
            </a:r>
            <a:r>
              <a:rPr lang="en-US" sz="2400" dirty="0" smtClean="0">
                <a:solidFill>
                  <a:srgbClr val="000000"/>
                </a:solidFill>
              </a:rPr>
              <a:t>	ACTIVE </a:t>
            </a:r>
            <a:r>
              <a:rPr lang="en-US" sz="2400" dirty="0">
                <a:solidFill>
                  <a:srgbClr val="000000"/>
                </a:solidFill>
              </a:rPr>
              <a:t>study:  How much is needed and who benefits?  </a:t>
            </a: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i="1" dirty="0" smtClean="0">
                <a:solidFill>
                  <a:srgbClr val="000000"/>
                </a:solidFill>
              </a:rPr>
              <a:t>Journal </a:t>
            </a:r>
            <a:r>
              <a:rPr lang="en-US" sz="2400" i="1" dirty="0">
                <a:solidFill>
                  <a:srgbClr val="000000"/>
                </a:solidFill>
              </a:rPr>
              <a:t>of Aging and Health</a:t>
            </a:r>
            <a:r>
              <a:rPr lang="en-US" sz="2400" dirty="0">
                <a:solidFill>
                  <a:srgbClr val="000000"/>
                </a:solidFill>
              </a:rPr>
              <a:t>, 2013; </a:t>
            </a:r>
            <a:r>
              <a:rPr lang="en-US" sz="2400" i="1" dirty="0">
                <a:solidFill>
                  <a:srgbClr val="000000"/>
                </a:solidFill>
              </a:rPr>
              <a:t>25</a:t>
            </a:r>
            <a:r>
              <a:rPr lang="en-US" sz="2400" dirty="0">
                <a:solidFill>
                  <a:srgbClr val="000000"/>
                </a:solidFill>
              </a:rPr>
              <a:t>:21S-42S.</a:t>
            </a:r>
          </a:p>
          <a:p>
            <a:pPr marL="54864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 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References: Memory Training Outcomes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19</a:t>
            </a:r>
            <a:r>
              <a:rPr lang="en-US" sz="2400" dirty="0" smtClean="0">
                <a:solidFill>
                  <a:srgbClr val="000000"/>
                </a:solidFill>
              </a:rPr>
              <a:t>Sisco </a:t>
            </a:r>
            <a:r>
              <a:rPr lang="en-US" sz="2400" dirty="0">
                <a:solidFill>
                  <a:srgbClr val="000000"/>
                </a:solidFill>
              </a:rPr>
              <a:t>SM, </a:t>
            </a:r>
            <a:r>
              <a:rPr lang="en-US" sz="2400" dirty="0" err="1">
                <a:solidFill>
                  <a:srgbClr val="000000"/>
                </a:solidFill>
              </a:rPr>
              <a:t>Marsiske</a:t>
            </a:r>
            <a:r>
              <a:rPr lang="en-US" sz="2400" dirty="0">
                <a:solidFill>
                  <a:srgbClr val="000000"/>
                </a:solidFill>
              </a:rPr>
              <a:t> M, Gross AL, Rebok GW.  The influence of cognitive training on older adults’ recall for short stories</a:t>
            </a:r>
            <a:r>
              <a:rPr lang="en-US" sz="2400" i="1" dirty="0">
                <a:solidFill>
                  <a:srgbClr val="000000"/>
                </a:solidFill>
              </a:rPr>
              <a:t>.  Journal of Aging and Health, </a:t>
            </a:r>
            <a:r>
              <a:rPr lang="en-US" sz="2400" dirty="0">
                <a:solidFill>
                  <a:srgbClr val="000000"/>
                </a:solidFill>
              </a:rPr>
              <a:t>2013; </a:t>
            </a:r>
            <a:r>
              <a:rPr lang="en-US" sz="2400" i="1" dirty="0">
                <a:solidFill>
                  <a:srgbClr val="000000"/>
                </a:solidFill>
              </a:rPr>
              <a:t>25</a:t>
            </a:r>
            <a:r>
              <a:rPr lang="en-US" sz="2400" dirty="0">
                <a:solidFill>
                  <a:srgbClr val="000000"/>
                </a:solidFill>
              </a:rPr>
              <a:t>:230S-48S. 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20</a:t>
            </a:r>
            <a:r>
              <a:rPr lang="en-US" sz="2400" dirty="0" smtClean="0">
                <a:solidFill>
                  <a:srgbClr val="000000"/>
                </a:solidFill>
              </a:rPr>
              <a:t>Unverzagt </a:t>
            </a:r>
            <a:r>
              <a:rPr lang="en-US" sz="2400" dirty="0">
                <a:solidFill>
                  <a:srgbClr val="000000"/>
                </a:solidFill>
              </a:rPr>
              <a:t>FW, </a:t>
            </a:r>
            <a:r>
              <a:rPr lang="en-US" sz="2400" dirty="0" err="1">
                <a:solidFill>
                  <a:srgbClr val="000000"/>
                </a:solidFill>
              </a:rPr>
              <a:t>Guey</a:t>
            </a:r>
            <a:r>
              <a:rPr lang="en-US" sz="2400" dirty="0">
                <a:solidFill>
                  <a:srgbClr val="000000"/>
                </a:solidFill>
              </a:rPr>
              <a:t> LT, Jones RN, </a:t>
            </a:r>
            <a:r>
              <a:rPr lang="en-US" sz="2400" dirty="0" err="1">
                <a:solidFill>
                  <a:srgbClr val="000000"/>
                </a:solidFill>
              </a:rPr>
              <a:t>Marsiske</a:t>
            </a:r>
            <a:r>
              <a:rPr lang="en-US" sz="2400" dirty="0">
                <a:solidFill>
                  <a:srgbClr val="000000"/>
                </a:solidFill>
              </a:rPr>
              <a:t> M, King J, Wadley V, Crowe M, Rebok GW, </a:t>
            </a:r>
            <a:r>
              <a:rPr lang="en-US" sz="2400" dirty="0" err="1">
                <a:solidFill>
                  <a:srgbClr val="000000"/>
                </a:solidFill>
              </a:rPr>
              <a:t>Tennstedt</a:t>
            </a:r>
            <a:r>
              <a:rPr lang="en-US" sz="2400" dirty="0">
                <a:solidFill>
                  <a:srgbClr val="000000"/>
                </a:solidFill>
              </a:rPr>
              <a:t> SL. ACTIVE cognitive training and rates of incident dementia.  </a:t>
            </a:r>
            <a:r>
              <a:rPr lang="en-US" sz="2400" i="1" dirty="0">
                <a:solidFill>
                  <a:srgbClr val="000000"/>
                </a:solidFill>
              </a:rPr>
              <a:t>Journal of the International Neuropsychological Society,</a:t>
            </a:r>
            <a:r>
              <a:rPr lang="en-US" sz="2400" dirty="0">
                <a:solidFill>
                  <a:srgbClr val="000000"/>
                </a:solidFill>
              </a:rPr>
              <a:t> 2012</a:t>
            </a:r>
            <a:r>
              <a:rPr lang="en-US" sz="2400" i="1" dirty="0">
                <a:solidFill>
                  <a:srgbClr val="000000"/>
                </a:solidFill>
              </a:rPr>
              <a:t>; 18</a:t>
            </a:r>
            <a:r>
              <a:rPr lang="en-US" sz="2400" dirty="0">
                <a:solidFill>
                  <a:srgbClr val="000000"/>
                </a:solidFill>
              </a:rPr>
              <a:t>, 669-77. </a:t>
            </a:r>
          </a:p>
          <a:p>
            <a:pPr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21</a:t>
            </a:r>
            <a:r>
              <a:rPr lang="en-US" sz="2400" dirty="0" smtClean="0">
                <a:solidFill>
                  <a:srgbClr val="000000"/>
                </a:solidFill>
              </a:rPr>
              <a:t>Unverzagt </a:t>
            </a:r>
            <a:r>
              <a:rPr lang="en-US" sz="2400" dirty="0">
                <a:solidFill>
                  <a:srgbClr val="000000"/>
                </a:solidFill>
              </a:rPr>
              <a:t>F, </a:t>
            </a:r>
            <a:r>
              <a:rPr lang="en-US" sz="2400" dirty="0" err="1">
                <a:solidFill>
                  <a:srgbClr val="000000"/>
                </a:solidFill>
              </a:rPr>
              <a:t>Kasten</a:t>
            </a:r>
            <a:r>
              <a:rPr lang="en-US" sz="2400" dirty="0">
                <a:solidFill>
                  <a:srgbClr val="000000"/>
                </a:solidFill>
              </a:rPr>
              <a:t> L, Johnson KE, Rebok GW, </a:t>
            </a:r>
            <a:r>
              <a:rPr lang="en-US" sz="2400" dirty="0" err="1">
                <a:solidFill>
                  <a:srgbClr val="000000"/>
                </a:solidFill>
              </a:rPr>
              <a:t>Marsiske</a:t>
            </a:r>
            <a:r>
              <a:rPr lang="en-US" sz="2400" dirty="0">
                <a:solidFill>
                  <a:srgbClr val="000000"/>
                </a:solidFill>
              </a:rPr>
              <a:t> M, </a:t>
            </a:r>
            <a:r>
              <a:rPr lang="en-US" sz="2400" dirty="0" err="1">
                <a:solidFill>
                  <a:srgbClr val="000000"/>
                </a:solidFill>
              </a:rPr>
              <a:t>Koepke</a:t>
            </a:r>
            <a:r>
              <a:rPr lang="en-US" sz="2400" dirty="0">
                <a:solidFill>
                  <a:srgbClr val="000000"/>
                </a:solidFill>
              </a:rPr>
              <a:t> KM, Elias JW, Morris JN, Willis SL, Ball K, Rexroth DF, Smith DM, </a:t>
            </a:r>
            <a:r>
              <a:rPr lang="en-US" sz="2400" dirty="0" err="1">
                <a:solidFill>
                  <a:srgbClr val="000000"/>
                </a:solidFill>
              </a:rPr>
              <a:t>Wolinsky</a:t>
            </a:r>
            <a:r>
              <a:rPr lang="en-US" sz="2400" dirty="0">
                <a:solidFill>
                  <a:srgbClr val="000000"/>
                </a:solidFill>
              </a:rPr>
              <a:t> FD, </a:t>
            </a:r>
            <a:r>
              <a:rPr lang="en-US" sz="2400" dirty="0" err="1">
                <a:solidFill>
                  <a:srgbClr val="000000"/>
                </a:solidFill>
              </a:rPr>
              <a:t>Tennstedt</a:t>
            </a:r>
            <a:r>
              <a:rPr lang="en-US" sz="2400" dirty="0">
                <a:solidFill>
                  <a:srgbClr val="000000"/>
                </a:solidFill>
              </a:rPr>
              <a:t> SL. Effect of memory impairment on training outcomes in ACTIVE.  </a:t>
            </a:r>
            <a:r>
              <a:rPr lang="en-US" sz="2400" i="1" dirty="0">
                <a:solidFill>
                  <a:srgbClr val="000000"/>
                </a:solidFill>
              </a:rPr>
              <a:t>Journal of the International Neuropsychological Society</a:t>
            </a:r>
            <a:r>
              <a:rPr lang="en-US" sz="2400" dirty="0">
                <a:solidFill>
                  <a:srgbClr val="000000"/>
                </a:solidFill>
              </a:rPr>
              <a:t>, 2007; </a:t>
            </a:r>
            <a:r>
              <a:rPr lang="en-US" sz="2400" i="1" dirty="0">
                <a:solidFill>
                  <a:srgbClr val="000000"/>
                </a:solidFill>
              </a:rPr>
              <a:t>13</a:t>
            </a:r>
            <a:r>
              <a:rPr lang="en-US" sz="2400" dirty="0">
                <a:solidFill>
                  <a:srgbClr val="000000"/>
                </a:solidFill>
              </a:rPr>
              <a:t>:953-60. 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dirty="0" smtClean="0"/>
              <a:t> 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5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224034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George W. Rebok, PhD, MA </a:t>
            </a:r>
            <a:endParaRPr lang="en-US" sz="2400" b="1" dirty="0">
              <a:solidFill>
                <a:schemeClr val="tx2">
                  <a:lumMod val="95000"/>
                </a:schemeClr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tx2">
                    <a:lumMod val="95000"/>
                  </a:schemeClr>
                </a:solidFill>
                <a:latin typeface="+mj-lt"/>
              </a:rPr>
              <a:t>grebok1@jhu.edu</a:t>
            </a:r>
            <a:endParaRPr lang="en-US" sz="2400" b="1" dirty="0">
              <a:solidFill>
                <a:schemeClr val="tx2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524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95000"/>
                  </a:schemeClr>
                </a:solidFill>
                <a:latin typeface="+mj-lt"/>
              </a:rPr>
              <a:t>Contact:</a:t>
            </a:r>
            <a:endParaRPr lang="en-US" sz="4000" dirty="0">
              <a:solidFill>
                <a:schemeClr val="tx2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1" name="Picture 10" descr="logo-nin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077" y="6019800"/>
            <a:ext cx="1775323" cy="586419"/>
          </a:xfrm>
          <a:prstGeom prst="rect">
            <a:avLst/>
          </a:prstGeom>
        </p:spPr>
      </p:pic>
      <p:pic>
        <p:nvPicPr>
          <p:cNvPr id="12" name="Picture 11" descr="header_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017" y="6096000"/>
            <a:ext cx="2385783" cy="498208"/>
          </a:xfrm>
          <a:prstGeom prst="rect">
            <a:avLst/>
          </a:prstGeom>
        </p:spPr>
      </p:pic>
      <p:pic>
        <p:nvPicPr>
          <p:cNvPr id="13" name="Picture 12" descr="Active Logo Tr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724400"/>
            <a:ext cx="2963918" cy="93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solidFill>
                  <a:schemeClr val="tx2"/>
                </a:solidFill>
              </a:rPr>
              <a:t>Study Selection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066800"/>
            <a:ext cx="5029200" cy="5334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485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solidFill>
                  <a:schemeClr val="tx2"/>
                </a:solidFill>
              </a:rPr>
              <a:t>Study-Specific Effect Sizes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14400"/>
            <a:ext cx="5602288" cy="5943600"/>
          </a:xfrm>
          <a:noFill/>
          <a:ln/>
        </p:spPr>
      </p:pic>
      <p:sp>
        <p:nvSpPr>
          <p:cNvPr id="2" name="Right Arrow 1"/>
          <p:cNvSpPr/>
          <p:nvPr/>
        </p:nvSpPr>
        <p:spPr>
          <a:xfrm>
            <a:off x="1371600" y="1631442"/>
            <a:ext cx="74980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9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110533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en-US" sz="4400" b="0" dirty="0" smtClean="0">
                          <a:solidFill>
                            <a:schemeClr val="bg2"/>
                          </a:solidFill>
                        </a:rPr>
                        <a:t> Background</a:t>
                      </a:r>
                      <a:endParaRPr lang="en-US" sz="4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bg2"/>
                          </a:solidFill>
                        </a:rPr>
                        <a:t>Previous</a:t>
                      </a:r>
                      <a:r>
                        <a:rPr lang="en-US" sz="2600" baseline="0" dirty="0" smtClean="0">
                          <a:solidFill>
                            <a:schemeClr val="bg2"/>
                          </a:solidFill>
                        </a:rPr>
                        <a:t> studies of memory training with older adults</a:t>
                      </a:r>
                      <a:endParaRPr lang="en-US" sz="2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en-US" sz="4400" b="0" baseline="0" dirty="0" smtClean="0">
                          <a:solidFill>
                            <a:schemeClr val="bg1"/>
                          </a:solidFill>
                        </a:rPr>
                        <a:t> Memory </a:t>
                      </a:r>
                    </a:p>
                    <a:p>
                      <a:r>
                        <a:rPr lang="en-US" sz="4400" b="0" baseline="0" dirty="0" smtClean="0">
                          <a:solidFill>
                            <a:schemeClr val="bg1"/>
                          </a:solidFill>
                        </a:rPr>
                        <a:t>    training                  </a:t>
                      </a:r>
                      <a:endParaRPr lang="en-US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</a:rPr>
                        <a:t> of the ACTIVE memory training protocol</a:t>
                      </a:r>
                      <a:endParaRPr lang="en-US" sz="2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ysClr val="windowText" lastClr="000000"/>
                          </a:solidFill>
                        </a:rPr>
                        <a:t>3.</a:t>
                      </a:r>
                      <a:r>
                        <a:rPr lang="en-US" sz="4400" b="0" baseline="0" dirty="0" smtClean="0">
                          <a:solidFill>
                            <a:sysClr val="windowText" lastClr="000000"/>
                          </a:solidFill>
                        </a:rPr>
                        <a:t> Results</a:t>
                      </a:r>
                      <a:r>
                        <a:rPr lang="en-US" sz="4400" b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sz="4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ysClr val="windowText" lastClr="000000"/>
                          </a:solidFill>
                        </a:rPr>
                        <a:t>Overview</a:t>
                      </a:r>
                      <a:r>
                        <a:rPr lang="en-US" sz="2600" b="1" baseline="0" dirty="0" smtClean="0">
                          <a:solidFill>
                            <a:sysClr val="windowText" lastClr="000000"/>
                          </a:solidFill>
                        </a:rPr>
                        <a:t> of the results of the ACTIVE memory training</a:t>
                      </a:r>
                      <a:endParaRPr lang="en-US" sz="2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ysClr val="windowText" lastClr="000000"/>
                          </a:solidFill>
                        </a:rPr>
                        <a:t>4. Conclusion</a:t>
                      </a:r>
                      <a:endParaRPr lang="en-US" sz="4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ysClr val="windowText" lastClr="000000"/>
                          </a:solidFill>
                        </a:rPr>
                        <a:t>Implications for further analysis of the ACTIVE memory</a:t>
                      </a:r>
                      <a:r>
                        <a:rPr lang="en-US" sz="2600" b="1" baseline="0" dirty="0" smtClean="0">
                          <a:solidFill>
                            <a:sysClr val="windowText" lastClr="000000"/>
                          </a:solidFill>
                        </a:rPr>
                        <a:t> training data</a:t>
                      </a:r>
                      <a:endParaRPr lang="en-US" sz="2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152400" y="2743200"/>
            <a:ext cx="336804" cy="276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0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ACTIVE Colors">
      <a:dk1>
        <a:srgbClr val="FAED25"/>
      </a:dk1>
      <a:lt1>
        <a:srgbClr val="20A249"/>
      </a:lt1>
      <a:dk2>
        <a:srgbClr val="FFFFFF"/>
      </a:dk2>
      <a:lt2>
        <a:srgbClr val="000000"/>
      </a:lt2>
      <a:accent1>
        <a:srgbClr val="656464"/>
      </a:accent1>
      <a:accent2>
        <a:srgbClr val="11823A"/>
      </a:accent2>
      <a:accent3>
        <a:srgbClr val="B5AD0B"/>
      </a:accent3>
      <a:accent4>
        <a:srgbClr val="187247"/>
      </a:accent4>
      <a:accent5>
        <a:srgbClr val="158AC5"/>
      </a:accent5>
      <a:accent6>
        <a:srgbClr val="1F5875"/>
      </a:accent6>
      <a:hlink>
        <a:srgbClr val="FAED25"/>
      </a:hlink>
      <a:folHlink>
        <a:srgbClr val="20A2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2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 Template" ma:contentTypeID="0x0101007B5C10798E87FB49A45351BA638A2464008FCFF9FB23D23741AB1D5DEC2E52D7DF" ma:contentTypeVersion="33" ma:contentTypeDescription="" ma:contentTypeScope="" ma:versionID="289ebba74ac460ab677a246f1724832c">
  <xsd:schema xmlns:xsd="http://www.w3.org/2001/XMLSchema" xmlns:xs="http://www.w3.org/2001/XMLSchema" xmlns:p="http://schemas.microsoft.com/office/2006/metadata/properties" xmlns:ns3="f8b4041c-21bc-4a3a-a732-acdb6ab73d59" targetNamespace="http://schemas.microsoft.com/office/2006/metadata/properties" ma:root="true" ma:fieldsID="574bd34f22082abb74e5fb31d01f3893" ns3:_="">
    <xsd:import namespace="f8b4041c-21bc-4a3a-a732-acdb6ab73d59"/>
    <xsd:element name="properties">
      <xsd:complexType>
        <xsd:sequence>
          <xsd:element name="documentManagement">
            <xsd:complexType>
              <xsd:all>
                <xsd:element ref="ns3:Document_x0020_Classification" minOccurs="0"/>
                <xsd:element ref="ns3:Protoco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4041c-21bc-4a3a-a732-acdb6ab73d59" elementFormDefault="qualified">
    <xsd:import namespace="http://schemas.microsoft.com/office/2006/documentManagement/types"/>
    <xsd:import namespace="http://schemas.microsoft.com/office/infopath/2007/PartnerControls"/>
    <xsd:element name="Document_x0020_Classification" ma:index="9" nillable="true" ma:displayName="Document Classification" ma:list="{b9f794b5-959f-4d31-a525-65a6acd4a41e}" ma:internalName="Document_x0020_Classification" ma:showField="Title">
      <xsd:simpleType>
        <xsd:restriction base="dms:Lookup"/>
      </xsd:simpleType>
    </xsd:element>
    <xsd:element name="Protocol" ma:index="10" nillable="true" ma:displayName="Protocol" ma:list="{bdb5e53b-c1aa-47ae-96fe-4a6abde5376d}" ma:internalName="Protocol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Note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tocol xmlns="f8b4041c-21bc-4a3a-a732-acdb6ab73d59" xsi:nil="true"/>
    <Document_x0020_Classification xmlns="f8b4041c-21bc-4a3a-a732-acdb6ab73d59">84</Document_x0020_Classification>
  </documentManagement>
</p:properties>
</file>

<file path=customXml/itemProps1.xml><?xml version="1.0" encoding="utf-8"?>
<ds:datastoreItem xmlns:ds="http://schemas.openxmlformats.org/officeDocument/2006/customXml" ds:itemID="{021ED3D7-ED73-4AB2-BA8C-1681D63AD8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482167-7A4E-4D33-8DEB-DE5C1B8ED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b4041c-21bc-4a3a-a732-acdb6ab73d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CE57C3-085F-45DF-90C7-6CD1A3B34A66}">
  <ds:schemaRefs>
    <ds:schemaRef ds:uri="http://schemas.microsoft.com/office/2006/documentManagement/types"/>
    <ds:schemaRef ds:uri="http://purl.org/dc/terms/"/>
    <ds:schemaRef ds:uri="http://purl.org/dc/elements/1.1/"/>
    <ds:schemaRef ds:uri="f8b4041c-21bc-4a3a-a732-acdb6ab73d59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11950</TotalTime>
  <Words>3425</Words>
  <Application>Microsoft Macintosh PowerPoint</Application>
  <PresentationFormat>On-screen Show (4:3)</PresentationFormat>
  <Paragraphs>503</Paragraphs>
  <Slides>65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Office Theme</vt:lpstr>
      <vt:lpstr>Custom Design</vt:lpstr>
      <vt:lpstr>1_Custom Design</vt:lpstr>
      <vt:lpstr>Worksheet</vt:lpstr>
      <vt:lpstr>Visio.Drawing.11</vt:lpstr>
      <vt:lpstr>Visio</vt:lpstr>
      <vt:lpstr>ACTIVE Memory Training and Proximal Outcome Measures  Friday Harbor Conference June 9-13, 2014 </vt:lpstr>
      <vt:lpstr>ACTIVE Steering Committee</vt:lpstr>
      <vt:lpstr>PowerPoint Presentation</vt:lpstr>
      <vt:lpstr>PowerPoint Presentation</vt:lpstr>
      <vt:lpstr>Overview</vt:lpstr>
      <vt:lpstr>PowerPoint Presentation</vt:lpstr>
      <vt:lpstr>Study Selection</vt:lpstr>
      <vt:lpstr>Study-Specific Effect Sizes</vt:lpstr>
      <vt:lpstr>Overview</vt:lpstr>
      <vt:lpstr>Common Structural Features</vt:lpstr>
      <vt:lpstr>Shared Intervention Components</vt:lpstr>
      <vt:lpstr>Shared Intervention Components</vt:lpstr>
      <vt:lpstr>ACTIVE Memory Training Aims</vt:lpstr>
      <vt:lpstr>ACTIVE Memory Training Techniques</vt:lpstr>
      <vt:lpstr>ACTIVE Memory Training Techniques</vt:lpstr>
      <vt:lpstr>ACTIVE Memory Training Techniques</vt:lpstr>
      <vt:lpstr>Visualization Seeing something in your ‘mind’s eye’</vt:lpstr>
      <vt:lpstr>Association Combining two objects in a meaningful way</vt:lpstr>
      <vt:lpstr>PowerPoint Presentation</vt:lpstr>
      <vt:lpstr>PowerPoint Presentation</vt:lpstr>
      <vt:lpstr>Do Older Adults Use Method of Loci?</vt:lpstr>
      <vt:lpstr>Overview</vt:lpstr>
      <vt:lpstr>Why would ACTIVE impact Depression and Quality of Life Outcomes?</vt:lpstr>
      <vt:lpstr>Cognitive Abilities</vt:lpstr>
      <vt:lpstr>Daily Function</vt:lpstr>
      <vt:lpstr>Training effects at 2 years</vt:lpstr>
      <vt:lpstr>Initial Effect Sizes (JAMA 2002)</vt:lpstr>
      <vt:lpstr>Effect Sizes at 5 Years  (JAMA 2006) </vt:lpstr>
      <vt:lpstr>Self-Reported IADL at 5 Years</vt:lpstr>
      <vt:lpstr>   Effect on Cognitive &amp; Functional Outcomes at 10 years                           (JAGS 2014)</vt:lpstr>
      <vt:lpstr>Memory</vt:lpstr>
      <vt:lpstr>Self-Reported IADL Difficulty</vt:lpstr>
      <vt:lpstr>Who Benefits from Memory Training?</vt:lpstr>
      <vt:lpstr>Definition of Training Adherence</vt:lpstr>
      <vt:lpstr>PowerPoint Presentation</vt:lpstr>
      <vt:lpstr>PowerPoint Presentation</vt:lpstr>
      <vt:lpstr>Summary and Conclusions</vt:lpstr>
      <vt:lpstr>Modeling Learning and Memory</vt:lpstr>
      <vt:lpstr>SEM Diagram for a Second-Order LGM</vt:lpstr>
      <vt:lpstr>LGM Results</vt:lpstr>
      <vt:lpstr>Summary and Conclusions</vt:lpstr>
      <vt:lpstr>Memory for Short Stories</vt:lpstr>
      <vt:lpstr>Memory Training Effects on Story Recall</vt:lpstr>
      <vt:lpstr>Memory Training Effects on Story Recall</vt:lpstr>
      <vt:lpstr>Memory Training Effects on Story Recall</vt:lpstr>
      <vt:lpstr>Summary and Conclusions</vt:lpstr>
      <vt:lpstr>Memory Impairment Effects</vt:lpstr>
      <vt:lpstr>Memory Processes</vt:lpstr>
      <vt:lpstr>MCI Subgroup Response to Training</vt:lpstr>
      <vt:lpstr>Responsiveness to Training</vt:lpstr>
      <vt:lpstr>             Normal    Impaired</vt:lpstr>
      <vt:lpstr>Overview</vt:lpstr>
      <vt:lpstr>Summary and Conclusions</vt:lpstr>
      <vt:lpstr>Summary and Conclusions</vt:lpstr>
      <vt:lpstr>Challenges</vt:lpstr>
      <vt:lpstr>ACTIVE Memory Works Study</vt:lpstr>
      <vt:lpstr>User Performance-Specific Feedback</vt:lpstr>
      <vt:lpstr>References: Main Outcomes </vt:lpstr>
      <vt:lpstr> References: Memory Training Outcomes</vt:lpstr>
      <vt:lpstr>References: Memory Training Outcomes</vt:lpstr>
      <vt:lpstr>References: Memory Training Outcomes</vt:lpstr>
      <vt:lpstr>References: Memory Training Outcomes</vt:lpstr>
      <vt:lpstr>References: Memory Training Outcomes</vt:lpstr>
      <vt:lpstr>References: Memory Training Outcomes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Rebok GSA 2013 Slides</dc:title>
  <dc:creator>NEW ENGLAND RESEARCH INSTITUTES</dc:creator>
  <cp:lastModifiedBy>Dan Mungas</cp:lastModifiedBy>
  <cp:revision>713</cp:revision>
  <dcterms:created xsi:type="dcterms:W3CDTF">2011-06-24T11:35:53Z</dcterms:created>
  <dcterms:modified xsi:type="dcterms:W3CDTF">2014-06-11T00:28:37Z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0x0101007B5C10798E87FB49A45351BA638A2464008FCFF9FB23D23741AB1D5DEC2E52D7DF</vt:lpwstr>
  </property>
  <property fmtid="{D5CDD505-2E9C-101B-9397-08002B2CF9AE}" pid="3" name="Order">
    <vt:r8>39900</vt:r8>
  </property>
</Properties>
</file>