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87" r:id="rId2"/>
    <p:sldId id="256" r:id="rId3"/>
    <p:sldId id="257" r:id="rId4"/>
    <p:sldId id="258" r:id="rId5"/>
    <p:sldId id="273" r:id="rId6"/>
    <p:sldId id="262" r:id="rId7"/>
    <p:sldId id="263" r:id="rId8"/>
    <p:sldId id="259" r:id="rId9"/>
    <p:sldId id="260" r:id="rId10"/>
    <p:sldId id="261" r:id="rId11"/>
    <p:sldId id="264" r:id="rId12"/>
    <p:sldId id="266" r:id="rId13"/>
    <p:sldId id="265" r:id="rId14"/>
    <p:sldId id="285" r:id="rId15"/>
    <p:sldId id="268" r:id="rId16"/>
    <p:sldId id="269" r:id="rId17"/>
    <p:sldId id="272" r:id="rId18"/>
    <p:sldId id="271" r:id="rId19"/>
    <p:sldId id="275" r:id="rId20"/>
    <p:sldId id="278" r:id="rId21"/>
    <p:sldId id="283" r:id="rId22"/>
    <p:sldId id="280" r:id="rId23"/>
    <p:sldId id="281" r:id="rId24"/>
    <p:sldId id="279" r:id="rId25"/>
    <p:sldId id="282" r:id="rId26"/>
    <p:sldId id="28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52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adrc-fs-001\Home\hrr3\My%20Documents\prAD%20paper\paper%20drafts\prAD%20poster.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adrc-fs-001\Home\hrr3\My%20Documents\prAD%20paper\paper%20drafts\prAD%20post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en-US" sz="1000" baseline="0" dirty="0" smtClean="0"/>
              <a:t>Accuracy in Identifying Incident AD for each MCI </a:t>
            </a:r>
            <a:r>
              <a:rPr lang="en-US" sz="1000" baseline="0" dirty="0"/>
              <a:t>Criteria by </a:t>
            </a:r>
            <a:r>
              <a:rPr lang="en-US" sz="1000" baseline="0" dirty="0" smtClean="0"/>
              <a:t>Ethnicity at Year 1</a:t>
            </a:r>
            <a:endParaRPr lang="en-US" sz="1000" dirty="0"/>
          </a:p>
        </c:rich>
      </c:tx>
      <c:layout>
        <c:manualLayout>
          <c:xMode val="edge"/>
          <c:yMode val="edge"/>
          <c:x val="0.108800825377957"/>
          <c:y val="0.00271298102675651"/>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Sheet1!$A$3</c:f>
              <c:strCache>
                <c:ptCount val="1"/>
                <c:pt idx="0">
                  <c:v>prAD-AA</c:v>
                </c:pt>
              </c:strCache>
            </c:strRef>
          </c:tx>
          <c:spPr>
            <a:solidFill>
              <a:srgbClr val="FE8637">
                <a:lumMod val="75000"/>
              </a:srgbClr>
            </a:solidFill>
          </c:spPr>
          <c:invertIfNegative val="0"/>
          <c:cat>
            <c:strRef>
              <c:f>Sheet1!$B$2:$F$2</c:f>
              <c:strCache>
                <c:ptCount val="5"/>
                <c:pt idx="0">
                  <c:v>Sensitivity</c:v>
                </c:pt>
                <c:pt idx="1">
                  <c:v>Specificity</c:v>
                </c:pt>
                <c:pt idx="2">
                  <c:v>PPV</c:v>
                </c:pt>
                <c:pt idx="3">
                  <c:v>NPV</c:v>
                </c:pt>
                <c:pt idx="4">
                  <c:v>Reversion to Normal</c:v>
                </c:pt>
              </c:strCache>
            </c:strRef>
          </c:cat>
          <c:val>
            <c:numRef>
              <c:f>Sheet1!$B$3:$F$3</c:f>
              <c:numCache>
                <c:formatCode>General</c:formatCode>
                <c:ptCount val="5"/>
                <c:pt idx="0">
                  <c:v>1.0</c:v>
                </c:pt>
                <c:pt idx="1">
                  <c:v>0.4</c:v>
                </c:pt>
                <c:pt idx="2">
                  <c:v>0.14</c:v>
                </c:pt>
                <c:pt idx="3">
                  <c:v>1.0</c:v>
                </c:pt>
                <c:pt idx="4">
                  <c:v>0.3</c:v>
                </c:pt>
              </c:numCache>
            </c:numRef>
          </c:val>
        </c:ser>
        <c:ser>
          <c:idx val="1"/>
          <c:order val="1"/>
          <c:tx>
            <c:strRef>
              <c:f>Sheet1!$A$4</c:f>
              <c:strCache>
                <c:ptCount val="1"/>
                <c:pt idx="0">
                  <c:v>prAD-C</c:v>
                </c:pt>
              </c:strCache>
            </c:strRef>
          </c:tx>
          <c:spPr>
            <a:solidFill>
              <a:srgbClr val="FE8637">
                <a:lumMod val="60000"/>
                <a:lumOff val="40000"/>
              </a:srgbClr>
            </a:solidFill>
          </c:spPr>
          <c:invertIfNegative val="0"/>
          <c:cat>
            <c:strRef>
              <c:f>Sheet1!$B$2:$F$2</c:f>
              <c:strCache>
                <c:ptCount val="5"/>
                <c:pt idx="0">
                  <c:v>Sensitivity</c:v>
                </c:pt>
                <c:pt idx="1">
                  <c:v>Specificity</c:v>
                </c:pt>
                <c:pt idx="2">
                  <c:v>PPV</c:v>
                </c:pt>
                <c:pt idx="3">
                  <c:v>NPV</c:v>
                </c:pt>
                <c:pt idx="4">
                  <c:v>Reversion to Normal</c:v>
                </c:pt>
              </c:strCache>
            </c:strRef>
          </c:cat>
          <c:val>
            <c:numRef>
              <c:f>Sheet1!$B$4:$F$4</c:f>
              <c:numCache>
                <c:formatCode>General</c:formatCode>
                <c:ptCount val="5"/>
                <c:pt idx="0">
                  <c:v>1.0</c:v>
                </c:pt>
                <c:pt idx="1">
                  <c:v>0.44</c:v>
                </c:pt>
                <c:pt idx="2">
                  <c:v>0.07</c:v>
                </c:pt>
                <c:pt idx="3">
                  <c:v>1.0</c:v>
                </c:pt>
                <c:pt idx="4">
                  <c:v>0.13</c:v>
                </c:pt>
              </c:numCache>
            </c:numRef>
          </c:val>
        </c:ser>
        <c:ser>
          <c:idx val="2"/>
          <c:order val="2"/>
          <c:tx>
            <c:strRef>
              <c:f>Sheet1!$A$5</c:f>
              <c:strCache>
                <c:ptCount val="1"/>
                <c:pt idx="0">
                  <c:v>prAD-r-AA</c:v>
                </c:pt>
              </c:strCache>
            </c:strRef>
          </c:tx>
          <c:spPr>
            <a:solidFill>
              <a:srgbClr val="B32C16">
                <a:lumMod val="75000"/>
              </a:srgbClr>
            </a:solidFill>
          </c:spPr>
          <c:invertIfNegative val="0"/>
          <c:cat>
            <c:strRef>
              <c:f>Sheet1!$B$2:$F$2</c:f>
              <c:strCache>
                <c:ptCount val="5"/>
                <c:pt idx="0">
                  <c:v>Sensitivity</c:v>
                </c:pt>
                <c:pt idx="1">
                  <c:v>Specificity</c:v>
                </c:pt>
                <c:pt idx="2">
                  <c:v>PPV</c:v>
                </c:pt>
                <c:pt idx="3">
                  <c:v>NPV</c:v>
                </c:pt>
                <c:pt idx="4">
                  <c:v>Reversion to Normal</c:v>
                </c:pt>
              </c:strCache>
            </c:strRef>
          </c:cat>
          <c:val>
            <c:numRef>
              <c:f>Sheet1!$B$5:$F$5</c:f>
              <c:numCache>
                <c:formatCode>General</c:formatCode>
                <c:ptCount val="5"/>
                <c:pt idx="0">
                  <c:v>0.8</c:v>
                </c:pt>
                <c:pt idx="1">
                  <c:v>0.94</c:v>
                </c:pt>
                <c:pt idx="2">
                  <c:v>0.57</c:v>
                </c:pt>
                <c:pt idx="3">
                  <c:v>0.98</c:v>
                </c:pt>
                <c:pt idx="4">
                  <c:v>0.3</c:v>
                </c:pt>
              </c:numCache>
            </c:numRef>
          </c:val>
        </c:ser>
        <c:ser>
          <c:idx val="3"/>
          <c:order val="3"/>
          <c:tx>
            <c:strRef>
              <c:f>Sheet1!$A$6</c:f>
              <c:strCache>
                <c:ptCount val="1"/>
                <c:pt idx="0">
                  <c:v>prAD-r-C</c:v>
                </c:pt>
              </c:strCache>
            </c:strRef>
          </c:tx>
          <c:spPr>
            <a:solidFill>
              <a:srgbClr val="B32C16">
                <a:lumMod val="60000"/>
                <a:lumOff val="40000"/>
              </a:srgbClr>
            </a:solidFill>
          </c:spPr>
          <c:invertIfNegative val="0"/>
          <c:cat>
            <c:strRef>
              <c:f>Sheet1!$B$2:$F$2</c:f>
              <c:strCache>
                <c:ptCount val="5"/>
                <c:pt idx="0">
                  <c:v>Sensitivity</c:v>
                </c:pt>
                <c:pt idx="1">
                  <c:v>Specificity</c:v>
                </c:pt>
                <c:pt idx="2">
                  <c:v>PPV</c:v>
                </c:pt>
                <c:pt idx="3">
                  <c:v>NPV</c:v>
                </c:pt>
                <c:pt idx="4">
                  <c:v>Reversion to Normal</c:v>
                </c:pt>
              </c:strCache>
            </c:strRef>
          </c:cat>
          <c:val>
            <c:numRef>
              <c:f>Sheet1!$B$6:$F$6</c:f>
              <c:numCache>
                <c:formatCode>General</c:formatCode>
                <c:ptCount val="5"/>
                <c:pt idx="0">
                  <c:v>0.5</c:v>
                </c:pt>
                <c:pt idx="1">
                  <c:v>0.93</c:v>
                </c:pt>
                <c:pt idx="2">
                  <c:v>0.24</c:v>
                </c:pt>
                <c:pt idx="3">
                  <c:v>0.98</c:v>
                </c:pt>
                <c:pt idx="4">
                  <c:v>0.13</c:v>
                </c:pt>
              </c:numCache>
            </c:numRef>
          </c:val>
        </c:ser>
        <c:ser>
          <c:idx val="4"/>
          <c:order val="4"/>
          <c:tx>
            <c:strRef>
              <c:f>Sheet1!$A$7</c:f>
              <c:strCache>
                <c:ptCount val="1"/>
                <c:pt idx="0">
                  <c:v>fMCI-AA</c:v>
                </c:pt>
              </c:strCache>
            </c:strRef>
          </c:tx>
          <c:spPr>
            <a:solidFill>
              <a:srgbClr val="777C84">
                <a:lumMod val="50000"/>
              </a:srgbClr>
            </a:solidFill>
          </c:spPr>
          <c:invertIfNegative val="0"/>
          <c:cat>
            <c:strRef>
              <c:f>Sheet1!$B$2:$F$2</c:f>
              <c:strCache>
                <c:ptCount val="5"/>
                <c:pt idx="0">
                  <c:v>Sensitivity</c:v>
                </c:pt>
                <c:pt idx="1">
                  <c:v>Specificity</c:v>
                </c:pt>
                <c:pt idx="2">
                  <c:v>PPV</c:v>
                </c:pt>
                <c:pt idx="3">
                  <c:v>NPV</c:v>
                </c:pt>
                <c:pt idx="4">
                  <c:v>Reversion to Normal</c:v>
                </c:pt>
              </c:strCache>
            </c:strRef>
          </c:cat>
          <c:val>
            <c:numRef>
              <c:f>Sheet1!$B$7:$F$7</c:f>
              <c:numCache>
                <c:formatCode>General</c:formatCode>
                <c:ptCount val="5"/>
                <c:pt idx="0">
                  <c:v>0.8</c:v>
                </c:pt>
                <c:pt idx="1">
                  <c:v>0.52</c:v>
                </c:pt>
                <c:pt idx="2">
                  <c:v>0.14</c:v>
                </c:pt>
                <c:pt idx="3">
                  <c:v>0.98</c:v>
                </c:pt>
                <c:pt idx="4">
                  <c:v>0.3</c:v>
                </c:pt>
              </c:numCache>
            </c:numRef>
          </c:val>
        </c:ser>
        <c:ser>
          <c:idx val="5"/>
          <c:order val="5"/>
          <c:tx>
            <c:strRef>
              <c:f>Sheet1!$A$8</c:f>
              <c:strCache>
                <c:ptCount val="1"/>
                <c:pt idx="0">
                  <c:v>fMCI-C</c:v>
                </c:pt>
              </c:strCache>
            </c:strRef>
          </c:tx>
          <c:invertIfNegative val="0"/>
          <c:cat>
            <c:strRef>
              <c:f>Sheet1!$B$2:$F$2</c:f>
              <c:strCache>
                <c:ptCount val="5"/>
                <c:pt idx="0">
                  <c:v>Sensitivity</c:v>
                </c:pt>
                <c:pt idx="1">
                  <c:v>Specificity</c:v>
                </c:pt>
                <c:pt idx="2">
                  <c:v>PPV</c:v>
                </c:pt>
                <c:pt idx="3">
                  <c:v>NPV</c:v>
                </c:pt>
                <c:pt idx="4">
                  <c:v>Reversion to Normal</c:v>
                </c:pt>
              </c:strCache>
            </c:strRef>
          </c:cat>
          <c:val>
            <c:numRef>
              <c:f>Sheet1!$B$8:$F$8</c:f>
              <c:numCache>
                <c:formatCode>General</c:formatCode>
                <c:ptCount val="5"/>
                <c:pt idx="0">
                  <c:v>0.8</c:v>
                </c:pt>
                <c:pt idx="1">
                  <c:v>0.48</c:v>
                </c:pt>
                <c:pt idx="2">
                  <c:v>0.06</c:v>
                </c:pt>
                <c:pt idx="3">
                  <c:v>0.98</c:v>
                </c:pt>
                <c:pt idx="4">
                  <c:v>0.13</c:v>
                </c:pt>
              </c:numCache>
            </c:numRef>
          </c:val>
        </c:ser>
        <c:dLbls>
          <c:showLegendKey val="0"/>
          <c:showVal val="0"/>
          <c:showCatName val="0"/>
          <c:showSerName val="0"/>
          <c:showPercent val="0"/>
          <c:showBubbleSize val="0"/>
        </c:dLbls>
        <c:gapWidth val="150"/>
        <c:shape val="box"/>
        <c:axId val="2089788744"/>
        <c:axId val="2099915560"/>
        <c:axId val="0"/>
      </c:bar3DChart>
      <c:catAx>
        <c:axId val="2089788744"/>
        <c:scaling>
          <c:orientation val="minMax"/>
        </c:scaling>
        <c:delete val="0"/>
        <c:axPos val="b"/>
        <c:majorTickMark val="none"/>
        <c:minorTickMark val="none"/>
        <c:tickLblPos val="nextTo"/>
        <c:txPr>
          <a:bodyPr/>
          <a:lstStyle/>
          <a:p>
            <a:pPr>
              <a:defRPr sz="800"/>
            </a:pPr>
            <a:endParaRPr lang="en-US"/>
          </a:p>
        </c:txPr>
        <c:crossAx val="2099915560"/>
        <c:crosses val="autoZero"/>
        <c:auto val="1"/>
        <c:lblAlgn val="ctr"/>
        <c:lblOffset val="100"/>
        <c:noMultiLvlLbl val="0"/>
      </c:catAx>
      <c:valAx>
        <c:axId val="2099915560"/>
        <c:scaling>
          <c:orientation val="minMax"/>
        </c:scaling>
        <c:delete val="0"/>
        <c:axPos val="l"/>
        <c:majorGridlines/>
        <c:numFmt formatCode="General" sourceLinked="1"/>
        <c:majorTickMark val="none"/>
        <c:minorTickMark val="none"/>
        <c:tickLblPos val="nextTo"/>
        <c:txPr>
          <a:bodyPr/>
          <a:lstStyle/>
          <a:p>
            <a:pPr>
              <a:defRPr sz="800"/>
            </a:pPr>
            <a:endParaRPr lang="en-US"/>
          </a:p>
        </c:txPr>
        <c:crossAx val="2089788744"/>
        <c:crosses val="autoZero"/>
        <c:crossBetween val="between"/>
      </c:valAx>
    </c:plotArea>
    <c:legend>
      <c:legendPos val="r"/>
      <c:layout/>
      <c:overlay val="0"/>
      <c:txPr>
        <a:bodyPr/>
        <a:lstStyle/>
        <a:p>
          <a:pPr>
            <a:defRPr sz="900"/>
          </a:pPr>
          <a:endParaRPr lang="en-US"/>
        </a:p>
      </c:txPr>
    </c:legend>
    <c:plotVisOnly val="1"/>
    <c:dispBlanksAs val="gap"/>
    <c:showDLblsOverMax val="0"/>
  </c:chart>
  <c:spPr>
    <a:solidFill>
      <a:schemeClr val="bg2"/>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en-US" sz="1000" baseline="0" dirty="0" smtClean="0"/>
              <a:t>Accuracy in Identifying Incident AD for  each MCI Criteria at </a:t>
            </a:r>
            <a:r>
              <a:rPr lang="en-US" sz="1000" baseline="0" dirty="0"/>
              <a:t>Years 2 and 3</a:t>
            </a:r>
            <a:endParaRPr lang="en-US" sz="1000"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Sheet1!$O$3</c:f>
              <c:strCache>
                <c:ptCount val="1"/>
                <c:pt idx="0">
                  <c:v>prAD, Y2</c:v>
                </c:pt>
              </c:strCache>
            </c:strRef>
          </c:tx>
          <c:spPr>
            <a:solidFill>
              <a:srgbClr val="7598D9">
                <a:lumMod val="50000"/>
              </a:srgbClr>
            </a:solidFill>
          </c:spPr>
          <c:invertIfNegative val="0"/>
          <c:cat>
            <c:strRef>
              <c:f>Sheet1!$P$2:$T$2</c:f>
              <c:strCache>
                <c:ptCount val="5"/>
                <c:pt idx="0">
                  <c:v>Sensitivity</c:v>
                </c:pt>
                <c:pt idx="1">
                  <c:v>Specificity</c:v>
                </c:pt>
                <c:pt idx="2">
                  <c:v>PPV</c:v>
                </c:pt>
                <c:pt idx="3">
                  <c:v>NPV</c:v>
                </c:pt>
                <c:pt idx="4">
                  <c:v>Reversion to Normal</c:v>
                </c:pt>
              </c:strCache>
            </c:strRef>
          </c:cat>
          <c:val>
            <c:numRef>
              <c:f>Sheet1!$P$3:$T$3</c:f>
              <c:numCache>
                <c:formatCode>General</c:formatCode>
                <c:ptCount val="5"/>
                <c:pt idx="0">
                  <c:v>1.0</c:v>
                </c:pt>
                <c:pt idx="1">
                  <c:v>0.49</c:v>
                </c:pt>
                <c:pt idx="2">
                  <c:v>0.14</c:v>
                </c:pt>
                <c:pt idx="3">
                  <c:v>1.0</c:v>
                </c:pt>
                <c:pt idx="4">
                  <c:v>0.17</c:v>
                </c:pt>
              </c:numCache>
            </c:numRef>
          </c:val>
        </c:ser>
        <c:ser>
          <c:idx val="1"/>
          <c:order val="1"/>
          <c:tx>
            <c:strRef>
              <c:f>Sheet1!$O$4</c:f>
              <c:strCache>
                <c:ptCount val="1"/>
                <c:pt idx="0">
                  <c:v>prAD, Y3</c:v>
                </c:pt>
              </c:strCache>
            </c:strRef>
          </c:tx>
          <c:spPr>
            <a:solidFill>
              <a:srgbClr val="7598D9">
                <a:lumMod val="60000"/>
                <a:lumOff val="40000"/>
              </a:srgbClr>
            </a:solidFill>
          </c:spPr>
          <c:invertIfNegative val="0"/>
          <c:cat>
            <c:strRef>
              <c:f>Sheet1!$P$2:$T$2</c:f>
              <c:strCache>
                <c:ptCount val="5"/>
                <c:pt idx="0">
                  <c:v>Sensitivity</c:v>
                </c:pt>
                <c:pt idx="1">
                  <c:v>Specificity</c:v>
                </c:pt>
                <c:pt idx="2">
                  <c:v>PPV</c:v>
                </c:pt>
                <c:pt idx="3">
                  <c:v>NPV</c:v>
                </c:pt>
                <c:pt idx="4">
                  <c:v>Reversion to Normal</c:v>
                </c:pt>
              </c:strCache>
            </c:strRef>
          </c:cat>
          <c:val>
            <c:numRef>
              <c:f>Sheet1!$P$4:$T$4</c:f>
              <c:numCache>
                <c:formatCode>General</c:formatCode>
                <c:ptCount val="5"/>
                <c:pt idx="0">
                  <c:v>1.0</c:v>
                </c:pt>
                <c:pt idx="1">
                  <c:v>0.69</c:v>
                </c:pt>
                <c:pt idx="2">
                  <c:v>0.3</c:v>
                </c:pt>
                <c:pt idx="3">
                  <c:v>1.0</c:v>
                </c:pt>
                <c:pt idx="4">
                  <c:v>0.1</c:v>
                </c:pt>
              </c:numCache>
            </c:numRef>
          </c:val>
        </c:ser>
        <c:ser>
          <c:idx val="2"/>
          <c:order val="2"/>
          <c:tx>
            <c:strRef>
              <c:f>Sheet1!$O$5</c:f>
              <c:strCache>
                <c:ptCount val="1"/>
                <c:pt idx="0">
                  <c:v>prAD-r, Y2</c:v>
                </c:pt>
              </c:strCache>
            </c:strRef>
          </c:tx>
          <c:spPr>
            <a:solidFill>
              <a:sysClr val="windowText" lastClr="000000">
                <a:lumMod val="85000"/>
                <a:lumOff val="15000"/>
              </a:sysClr>
            </a:solidFill>
          </c:spPr>
          <c:invertIfNegative val="0"/>
          <c:cat>
            <c:strRef>
              <c:f>Sheet1!$P$2:$T$2</c:f>
              <c:strCache>
                <c:ptCount val="5"/>
                <c:pt idx="0">
                  <c:v>Sensitivity</c:v>
                </c:pt>
                <c:pt idx="1">
                  <c:v>Specificity</c:v>
                </c:pt>
                <c:pt idx="2">
                  <c:v>PPV</c:v>
                </c:pt>
                <c:pt idx="3">
                  <c:v>NPV</c:v>
                </c:pt>
                <c:pt idx="4">
                  <c:v>Reversion to Normal</c:v>
                </c:pt>
              </c:strCache>
            </c:strRef>
          </c:cat>
          <c:val>
            <c:numRef>
              <c:f>Sheet1!$P$5:$T$5</c:f>
              <c:numCache>
                <c:formatCode>General</c:formatCode>
                <c:ptCount val="5"/>
                <c:pt idx="0">
                  <c:v>0.64</c:v>
                </c:pt>
                <c:pt idx="1">
                  <c:v>0.97</c:v>
                </c:pt>
                <c:pt idx="2">
                  <c:v>0.6</c:v>
                </c:pt>
                <c:pt idx="3">
                  <c:v>0.97</c:v>
                </c:pt>
                <c:pt idx="4">
                  <c:v>0.17</c:v>
                </c:pt>
              </c:numCache>
            </c:numRef>
          </c:val>
        </c:ser>
        <c:ser>
          <c:idx val="3"/>
          <c:order val="3"/>
          <c:tx>
            <c:strRef>
              <c:f>Sheet1!$O$6</c:f>
              <c:strCache>
                <c:ptCount val="1"/>
                <c:pt idx="0">
                  <c:v>prAD-r, Y3</c:v>
                </c:pt>
              </c:strCache>
            </c:strRef>
          </c:tx>
          <c:spPr>
            <a:solidFill>
              <a:sysClr val="window" lastClr="FFFFFF">
                <a:lumMod val="65000"/>
              </a:sysClr>
            </a:solidFill>
          </c:spPr>
          <c:invertIfNegative val="0"/>
          <c:cat>
            <c:strRef>
              <c:f>Sheet1!$P$2:$T$2</c:f>
              <c:strCache>
                <c:ptCount val="5"/>
                <c:pt idx="0">
                  <c:v>Sensitivity</c:v>
                </c:pt>
                <c:pt idx="1">
                  <c:v>Specificity</c:v>
                </c:pt>
                <c:pt idx="2">
                  <c:v>PPV</c:v>
                </c:pt>
                <c:pt idx="3">
                  <c:v>NPV</c:v>
                </c:pt>
                <c:pt idx="4">
                  <c:v>Reversion to Normal</c:v>
                </c:pt>
              </c:strCache>
            </c:strRef>
          </c:cat>
          <c:val>
            <c:numRef>
              <c:f>Sheet1!$P$6:$T$6</c:f>
              <c:numCache>
                <c:formatCode>General</c:formatCode>
                <c:ptCount val="5"/>
                <c:pt idx="0">
                  <c:v>0.670000000000001</c:v>
                </c:pt>
                <c:pt idx="1">
                  <c:v>1.0</c:v>
                </c:pt>
                <c:pt idx="2">
                  <c:v>1.0</c:v>
                </c:pt>
                <c:pt idx="3">
                  <c:v>0.96</c:v>
                </c:pt>
                <c:pt idx="4">
                  <c:v>0.1</c:v>
                </c:pt>
              </c:numCache>
            </c:numRef>
          </c:val>
        </c:ser>
        <c:ser>
          <c:idx val="4"/>
          <c:order val="4"/>
          <c:tx>
            <c:strRef>
              <c:f>Sheet1!$O$7</c:f>
              <c:strCache>
                <c:ptCount val="1"/>
                <c:pt idx="0">
                  <c:v>fMCI, Y2</c:v>
                </c:pt>
              </c:strCache>
            </c:strRef>
          </c:tx>
          <c:spPr>
            <a:solidFill>
              <a:srgbClr val="B32C16">
                <a:lumMod val="75000"/>
              </a:srgbClr>
            </a:solidFill>
          </c:spPr>
          <c:invertIfNegative val="0"/>
          <c:cat>
            <c:strRef>
              <c:f>Sheet1!$P$2:$T$2</c:f>
              <c:strCache>
                <c:ptCount val="5"/>
                <c:pt idx="0">
                  <c:v>Sensitivity</c:v>
                </c:pt>
                <c:pt idx="1">
                  <c:v>Specificity</c:v>
                </c:pt>
                <c:pt idx="2">
                  <c:v>PPV</c:v>
                </c:pt>
                <c:pt idx="3">
                  <c:v>NPV</c:v>
                </c:pt>
                <c:pt idx="4">
                  <c:v>Reversion to Normal</c:v>
                </c:pt>
              </c:strCache>
            </c:strRef>
          </c:cat>
          <c:val>
            <c:numRef>
              <c:f>Sheet1!$P$7:$T$7</c:f>
              <c:numCache>
                <c:formatCode>General</c:formatCode>
                <c:ptCount val="5"/>
                <c:pt idx="0">
                  <c:v>0.93</c:v>
                </c:pt>
                <c:pt idx="1">
                  <c:v>0.53</c:v>
                </c:pt>
                <c:pt idx="2">
                  <c:v>0.14</c:v>
                </c:pt>
                <c:pt idx="3">
                  <c:v>0.99</c:v>
                </c:pt>
                <c:pt idx="4">
                  <c:v>0.17</c:v>
                </c:pt>
              </c:numCache>
            </c:numRef>
          </c:val>
        </c:ser>
        <c:ser>
          <c:idx val="5"/>
          <c:order val="5"/>
          <c:tx>
            <c:strRef>
              <c:f>Sheet1!$O$8</c:f>
              <c:strCache>
                <c:ptCount val="1"/>
                <c:pt idx="0">
                  <c:v>fMCI, Y3</c:v>
                </c:pt>
              </c:strCache>
            </c:strRef>
          </c:tx>
          <c:spPr>
            <a:solidFill>
              <a:srgbClr val="B32C16">
                <a:lumMod val="60000"/>
                <a:lumOff val="40000"/>
              </a:srgbClr>
            </a:solidFill>
          </c:spPr>
          <c:invertIfNegative val="0"/>
          <c:cat>
            <c:strRef>
              <c:f>Sheet1!$P$2:$T$2</c:f>
              <c:strCache>
                <c:ptCount val="5"/>
                <c:pt idx="0">
                  <c:v>Sensitivity</c:v>
                </c:pt>
                <c:pt idx="1">
                  <c:v>Specificity</c:v>
                </c:pt>
                <c:pt idx="2">
                  <c:v>PPV</c:v>
                </c:pt>
                <c:pt idx="3">
                  <c:v>NPV</c:v>
                </c:pt>
                <c:pt idx="4">
                  <c:v>Reversion to Normal</c:v>
                </c:pt>
              </c:strCache>
            </c:strRef>
          </c:cat>
          <c:val>
            <c:numRef>
              <c:f>Sheet1!$P$8:$T$8</c:f>
              <c:numCache>
                <c:formatCode>General</c:formatCode>
                <c:ptCount val="5"/>
                <c:pt idx="0">
                  <c:v>1.0</c:v>
                </c:pt>
                <c:pt idx="1">
                  <c:v>0.69</c:v>
                </c:pt>
                <c:pt idx="2">
                  <c:v>0.3</c:v>
                </c:pt>
                <c:pt idx="3">
                  <c:v>1.0</c:v>
                </c:pt>
                <c:pt idx="4">
                  <c:v>0.1</c:v>
                </c:pt>
              </c:numCache>
            </c:numRef>
          </c:val>
        </c:ser>
        <c:dLbls>
          <c:showLegendKey val="0"/>
          <c:showVal val="0"/>
          <c:showCatName val="0"/>
          <c:showSerName val="0"/>
          <c:showPercent val="0"/>
          <c:showBubbleSize val="0"/>
        </c:dLbls>
        <c:gapWidth val="150"/>
        <c:shape val="box"/>
        <c:axId val="2099781208"/>
        <c:axId val="2103970488"/>
        <c:axId val="0"/>
      </c:bar3DChart>
      <c:catAx>
        <c:axId val="2099781208"/>
        <c:scaling>
          <c:orientation val="minMax"/>
        </c:scaling>
        <c:delete val="0"/>
        <c:axPos val="b"/>
        <c:majorTickMark val="none"/>
        <c:minorTickMark val="none"/>
        <c:tickLblPos val="nextTo"/>
        <c:txPr>
          <a:bodyPr/>
          <a:lstStyle/>
          <a:p>
            <a:pPr>
              <a:defRPr sz="800"/>
            </a:pPr>
            <a:endParaRPr lang="en-US"/>
          </a:p>
        </c:txPr>
        <c:crossAx val="2103970488"/>
        <c:crosses val="autoZero"/>
        <c:auto val="1"/>
        <c:lblAlgn val="ctr"/>
        <c:lblOffset val="100"/>
        <c:noMultiLvlLbl val="0"/>
      </c:catAx>
      <c:valAx>
        <c:axId val="2103970488"/>
        <c:scaling>
          <c:orientation val="minMax"/>
        </c:scaling>
        <c:delete val="0"/>
        <c:axPos val="l"/>
        <c:majorGridlines/>
        <c:numFmt formatCode="General" sourceLinked="1"/>
        <c:majorTickMark val="none"/>
        <c:minorTickMark val="none"/>
        <c:tickLblPos val="nextTo"/>
        <c:txPr>
          <a:bodyPr/>
          <a:lstStyle/>
          <a:p>
            <a:pPr>
              <a:defRPr sz="800"/>
            </a:pPr>
            <a:endParaRPr lang="en-US"/>
          </a:p>
        </c:txPr>
        <c:crossAx val="2099781208"/>
        <c:crosses val="autoZero"/>
        <c:crossBetween val="between"/>
      </c:valAx>
    </c:plotArea>
    <c:legend>
      <c:legendPos val="r"/>
      <c:layout/>
      <c:overlay val="0"/>
      <c:txPr>
        <a:bodyPr/>
        <a:lstStyle/>
        <a:p>
          <a:pPr>
            <a:defRPr sz="900"/>
          </a:pPr>
          <a:endParaRPr lang="en-US"/>
        </a:p>
      </c:txPr>
    </c:legend>
    <c:plotVisOnly val="1"/>
    <c:dispBlanksAs val="gap"/>
    <c:showDLblsOverMax val="0"/>
  </c:chart>
  <c:spPr>
    <a:solidFill>
      <a:schemeClr val="bg2"/>
    </a:solidFill>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351660-49D3-B74E-A801-8009CCD74C45}" type="datetimeFigureOut">
              <a:rPr lang="en-US" smtClean="0"/>
              <a:t>6/12/12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59EBF7-1D5A-6C44-B5F1-7CFC593385B2}" type="slidenum">
              <a:rPr lang="en-US" smtClean="0"/>
              <a:t>‹#›</a:t>
            </a:fld>
            <a:endParaRPr lang="en-US"/>
          </a:p>
        </p:txBody>
      </p:sp>
    </p:spTree>
    <p:extLst>
      <p:ext uri="{BB962C8B-B14F-4D97-AF65-F5344CB8AC3E}">
        <p14:creationId xmlns:p14="http://schemas.microsoft.com/office/powerpoint/2010/main" val="12640977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 Romero, neuropsychologist, difference b/t studies</a:t>
            </a:r>
            <a:endParaRPr lang="en-US" dirty="0"/>
          </a:p>
        </p:txBody>
      </p:sp>
      <p:sp>
        <p:nvSpPr>
          <p:cNvPr id="4" name="Slide Number Placeholder 3"/>
          <p:cNvSpPr>
            <a:spLocks noGrp="1"/>
          </p:cNvSpPr>
          <p:nvPr>
            <p:ph type="sldNum" sz="quarter" idx="10"/>
          </p:nvPr>
        </p:nvSpPr>
        <p:spPr/>
        <p:txBody>
          <a:bodyPr/>
          <a:lstStyle/>
          <a:p>
            <a:fld id="{BA59EBF7-1D5A-6C44-B5F1-7CFC593385B2}" type="slidenum">
              <a:rPr lang="en-US" smtClean="0"/>
              <a:t>2</a:t>
            </a:fld>
            <a:endParaRPr lang="en-US"/>
          </a:p>
        </p:txBody>
      </p:sp>
    </p:spTree>
    <p:extLst>
      <p:ext uri="{BB962C8B-B14F-4D97-AF65-F5344CB8AC3E}">
        <p14:creationId xmlns:p14="http://schemas.microsoft.com/office/powerpoint/2010/main" val="4272601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1267" name="Notes Placeholder 2"/>
          <p:cNvSpPr>
            <a:spLocks noGrp="1"/>
          </p:cNvSpPr>
          <p:nvPr>
            <p:ph type="body" idx="1"/>
          </p:nvPr>
        </p:nvSpPr>
        <p:spPr>
          <a:ln/>
        </p:spPr>
        <p:txBody>
          <a:bodyPr/>
          <a:lstStyle/>
          <a:p>
            <a:pPr eaLnBrk="1" hangingPunct="1">
              <a:spcBef>
                <a:spcPct val="0"/>
              </a:spcBef>
            </a:pPr>
            <a:r>
              <a:rPr lang="en-US" dirty="0" smtClean="0"/>
              <a:t>(Adjust</a:t>
            </a:r>
            <a:r>
              <a:rPr lang="en-US" baseline="0" dirty="0" smtClean="0"/>
              <a:t> for race somehow, or…psychometrics) </a:t>
            </a:r>
            <a:r>
              <a:rPr lang="en-US" dirty="0" smtClean="0"/>
              <a:t>Demographic</a:t>
            </a:r>
            <a:r>
              <a:rPr lang="en-US" baseline="0" dirty="0" smtClean="0"/>
              <a:t> </a:t>
            </a:r>
            <a:r>
              <a:rPr lang="en-US" baseline="0" dirty="0" smtClean="0"/>
              <a:t>correction, adjust for ethnicity in the analysis, or, even better, applying modern psychometric </a:t>
            </a:r>
            <a:r>
              <a:rPr lang="en-US" baseline="0" dirty="0" smtClean="0"/>
              <a:t>methods – more to be unpacked here</a:t>
            </a:r>
            <a:endParaRPr lang="en-US" dirty="0" smtClean="0"/>
          </a:p>
        </p:txBody>
      </p:sp>
      <p:sp>
        <p:nvSpPr>
          <p:cNvPr id="11268" name="Slide Number Placeholder 3"/>
          <p:cNvSpPr>
            <a:spLocks noGrp="1"/>
          </p:cNvSpPr>
          <p:nvPr>
            <p:ph type="sldNum" sz="quarter" idx="5"/>
          </p:nvPr>
        </p:nvSpPr>
        <p:spPr>
          <a:noFill/>
        </p:spPr>
        <p:txBody>
          <a:bodyPr/>
          <a:lstStyle/>
          <a:p>
            <a:fld id="{3B1B81D0-4388-4855-BC1B-885325B9A567}" type="slidenum">
              <a:rPr lang="en-US"/>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 between Exit and other exec tasks</a:t>
            </a:r>
            <a:endParaRPr lang="en-US" dirty="0"/>
          </a:p>
        </p:txBody>
      </p:sp>
      <p:sp>
        <p:nvSpPr>
          <p:cNvPr id="4" name="Slide Number Placeholder 3"/>
          <p:cNvSpPr>
            <a:spLocks noGrp="1"/>
          </p:cNvSpPr>
          <p:nvPr>
            <p:ph type="sldNum" sz="quarter" idx="10"/>
          </p:nvPr>
        </p:nvSpPr>
        <p:spPr/>
        <p:txBody>
          <a:bodyPr/>
          <a:lstStyle/>
          <a:p>
            <a:fld id="{BA59EBF7-1D5A-6C44-B5F1-7CFC593385B2}" type="slidenum">
              <a:rPr lang="en-US" smtClean="0"/>
              <a:t>20</a:t>
            </a:fld>
            <a:endParaRPr lang="en-US"/>
          </a:p>
        </p:txBody>
      </p:sp>
    </p:spTree>
    <p:extLst>
      <p:ext uri="{BB962C8B-B14F-4D97-AF65-F5344CB8AC3E}">
        <p14:creationId xmlns:p14="http://schemas.microsoft.com/office/powerpoint/2010/main" val="3199373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9EBF7-1D5A-6C44-B5F1-7CFC593385B2}" type="slidenum">
              <a:rPr lang="en-US" smtClean="0"/>
              <a:t>4</a:t>
            </a:fld>
            <a:endParaRPr lang="en-US"/>
          </a:p>
        </p:txBody>
      </p:sp>
    </p:spTree>
    <p:extLst>
      <p:ext uri="{BB962C8B-B14F-4D97-AF65-F5344CB8AC3E}">
        <p14:creationId xmlns:p14="http://schemas.microsoft.com/office/powerpoint/2010/main" val="3455618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publications from data are either the contribution</a:t>
            </a:r>
            <a:r>
              <a:rPr lang="en-US" baseline="0" dirty="0" smtClean="0"/>
              <a:t> to NACC or to GWAS studies (genetic studies) with Duke and other collaborators, a few get funneled to MRI studies. ADRC data is only recently in good shape to analyze for longitudinal data analysis.</a:t>
            </a:r>
            <a:endParaRPr lang="en-US" dirty="0"/>
          </a:p>
        </p:txBody>
      </p:sp>
      <p:sp>
        <p:nvSpPr>
          <p:cNvPr id="4" name="Slide Number Placeholder 3"/>
          <p:cNvSpPr>
            <a:spLocks noGrp="1"/>
          </p:cNvSpPr>
          <p:nvPr>
            <p:ph type="sldNum" sz="quarter" idx="10"/>
          </p:nvPr>
        </p:nvSpPr>
        <p:spPr/>
        <p:txBody>
          <a:bodyPr/>
          <a:lstStyle/>
          <a:p>
            <a:fld id="{BA59EBF7-1D5A-6C44-B5F1-7CFC593385B2}" type="slidenum">
              <a:rPr lang="en-US" smtClean="0"/>
              <a:t>5</a:t>
            </a:fld>
            <a:endParaRPr lang="en-US"/>
          </a:p>
        </p:txBody>
      </p:sp>
    </p:spTree>
    <p:extLst>
      <p:ext uri="{BB962C8B-B14F-4D97-AF65-F5344CB8AC3E}">
        <p14:creationId xmlns:p14="http://schemas.microsoft.com/office/powerpoint/2010/main" val="3442144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PI</a:t>
            </a:r>
            <a:endParaRPr lang="en-US" dirty="0"/>
          </a:p>
        </p:txBody>
      </p:sp>
      <p:sp>
        <p:nvSpPr>
          <p:cNvPr id="4" name="Slide Number Placeholder 3"/>
          <p:cNvSpPr>
            <a:spLocks noGrp="1"/>
          </p:cNvSpPr>
          <p:nvPr>
            <p:ph type="sldNum" sz="quarter" idx="10"/>
          </p:nvPr>
        </p:nvSpPr>
        <p:spPr/>
        <p:txBody>
          <a:bodyPr/>
          <a:lstStyle/>
          <a:p>
            <a:fld id="{BA59EBF7-1D5A-6C44-B5F1-7CFC593385B2}" type="slidenum">
              <a:rPr lang="en-US" smtClean="0"/>
              <a:t>7</a:t>
            </a:fld>
            <a:endParaRPr lang="en-US"/>
          </a:p>
        </p:txBody>
      </p:sp>
    </p:spTree>
    <p:extLst>
      <p:ext uri="{BB962C8B-B14F-4D97-AF65-F5344CB8AC3E}">
        <p14:creationId xmlns:p14="http://schemas.microsoft.com/office/powerpoint/2010/main" val="4176090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UDS + local variables</a:t>
            </a:r>
            <a:endParaRPr lang="en-US" dirty="0"/>
          </a:p>
        </p:txBody>
      </p:sp>
      <p:sp>
        <p:nvSpPr>
          <p:cNvPr id="4" name="Slide Number Placeholder 3"/>
          <p:cNvSpPr>
            <a:spLocks noGrp="1"/>
          </p:cNvSpPr>
          <p:nvPr>
            <p:ph type="sldNum" sz="quarter" idx="10"/>
          </p:nvPr>
        </p:nvSpPr>
        <p:spPr/>
        <p:txBody>
          <a:bodyPr/>
          <a:lstStyle/>
          <a:p>
            <a:fld id="{BA59EBF7-1D5A-6C44-B5F1-7CFC593385B2}" type="slidenum">
              <a:rPr lang="en-US" smtClean="0"/>
              <a:t>8</a:t>
            </a:fld>
            <a:endParaRPr lang="en-US"/>
          </a:p>
        </p:txBody>
      </p:sp>
    </p:spTree>
    <p:extLst>
      <p:ext uri="{BB962C8B-B14F-4D97-AF65-F5344CB8AC3E}">
        <p14:creationId xmlns:p14="http://schemas.microsoft.com/office/powerpoint/2010/main" val="1269636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Item-level entered – major </a:t>
            </a:r>
            <a:r>
              <a:rPr lang="en-US" dirty="0" err="1" smtClean="0"/>
              <a:t>strent</a:t>
            </a:r>
            <a:r>
              <a:rPr lang="en-US" dirty="0" smtClean="0"/>
              <a:t>=</a:t>
            </a:r>
            <a:r>
              <a:rPr lang="en-US" dirty="0" err="1" smtClean="0"/>
              <a:t>gth</a:t>
            </a:r>
            <a:r>
              <a:rPr lang="en-US" dirty="0" smtClean="0"/>
              <a:t> of</a:t>
            </a:r>
            <a:r>
              <a:rPr lang="en-US" baseline="0" dirty="0" smtClean="0"/>
              <a:t> the data</a:t>
            </a:r>
            <a:endParaRPr lang="en-US" dirty="0"/>
          </a:p>
        </p:txBody>
      </p:sp>
      <p:sp>
        <p:nvSpPr>
          <p:cNvPr id="4" name="Slide Number Placeholder 3"/>
          <p:cNvSpPr>
            <a:spLocks noGrp="1"/>
          </p:cNvSpPr>
          <p:nvPr>
            <p:ph type="sldNum" sz="quarter" idx="10"/>
          </p:nvPr>
        </p:nvSpPr>
        <p:spPr/>
        <p:txBody>
          <a:bodyPr/>
          <a:lstStyle/>
          <a:p>
            <a:fld id="{BA59EBF7-1D5A-6C44-B5F1-7CFC593385B2}" type="slidenum">
              <a:rPr lang="en-US" smtClean="0"/>
              <a:t>10</a:t>
            </a:fld>
            <a:endParaRPr lang="en-US"/>
          </a:p>
        </p:txBody>
      </p:sp>
    </p:spTree>
    <p:extLst>
      <p:ext uri="{BB962C8B-B14F-4D97-AF65-F5344CB8AC3E}">
        <p14:creationId xmlns:p14="http://schemas.microsoft.com/office/powerpoint/2010/main" val="2118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role in boosting recruitment of AA participants</a:t>
            </a:r>
            <a:endParaRPr lang="en-US" dirty="0"/>
          </a:p>
        </p:txBody>
      </p:sp>
      <p:sp>
        <p:nvSpPr>
          <p:cNvPr id="4" name="Slide Number Placeholder 3"/>
          <p:cNvSpPr>
            <a:spLocks noGrp="1"/>
          </p:cNvSpPr>
          <p:nvPr>
            <p:ph type="sldNum" sz="quarter" idx="10"/>
          </p:nvPr>
        </p:nvSpPr>
        <p:spPr/>
        <p:txBody>
          <a:bodyPr/>
          <a:lstStyle/>
          <a:p>
            <a:fld id="{BA59EBF7-1D5A-6C44-B5F1-7CFC593385B2}" type="slidenum">
              <a:rPr lang="en-US" smtClean="0"/>
              <a:t>11</a:t>
            </a:fld>
            <a:endParaRPr lang="en-US"/>
          </a:p>
        </p:txBody>
      </p:sp>
    </p:spTree>
    <p:extLst>
      <p:ext uri="{BB962C8B-B14F-4D97-AF65-F5344CB8AC3E}">
        <p14:creationId xmlns:p14="http://schemas.microsoft.com/office/powerpoint/2010/main" val="3979658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1267" name="Notes Placeholder 2"/>
          <p:cNvSpPr>
            <a:spLocks noGrp="1"/>
          </p:cNvSpPr>
          <p:nvPr>
            <p:ph type="body" idx="1"/>
          </p:nvPr>
        </p:nvSpPr>
        <p:spPr>
          <a:ln/>
        </p:spPr>
        <p:txBody>
          <a:bodyPr/>
          <a:lstStyle/>
          <a:p>
            <a:pPr eaLnBrk="1" hangingPunct="1">
              <a:spcBef>
                <a:spcPct val="0"/>
              </a:spcBef>
            </a:pPr>
            <a:r>
              <a:rPr lang="en-US" dirty="0" smtClean="0"/>
              <a:t>MCI = </a:t>
            </a:r>
            <a:r>
              <a:rPr lang="en-US" dirty="0" err="1" smtClean="0"/>
              <a:t>prAD</a:t>
            </a:r>
            <a:r>
              <a:rPr lang="en-US" dirty="0" smtClean="0"/>
              <a:t>, categories were not exclusive</a:t>
            </a:r>
          </a:p>
        </p:txBody>
      </p:sp>
      <p:sp>
        <p:nvSpPr>
          <p:cNvPr id="11268" name="Slide Number Placeholder 3"/>
          <p:cNvSpPr>
            <a:spLocks noGrp="1"/>
          </p:cNvSpPr>
          <p:nvPr>
            <p:ph type="sldNum" sz="quarter" idx="5"/>
          </p:nvPr>
        </p:nvSpPr>
        <p:spPr>
          <a:noFill/>
        </p:spPr>
        <p:txBody>
          <a:bodyPr/>
          <a:lstStyle/>
          <a:p>
            <a:fld id="{3B1B81D0-4388-4855-BC1B-885325B9A567}" type="slidenum">
              <a:rPr lang="en-US"/>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1267" name="Notes Placeholder 2"/>
          <p:cNvSpPr>
            <a:spLocks noGrp="1"/>
          </p:cNvSpPr>
          <p:nvPr>
            <p:ph type="body" idx="1"/>
          </p:nvPr>
        </p:nvSpPr>
        <p:spPr>
          <a:ln/>
        </p:spPr>
        <p:txBody>
          <a:bodyPr/>
          <a:lstStyle/>
          <a:p>
            <a:pPr eaLnBrk="1" hangingPunct="1">
              <a:spcBef>
                <a:spcPct val="0"/>
              </a:spcBef>
            </a:pPr>
            <a:endParaRPr lang="en-US" smtClean="0"/>
          </a:p>
        </p:txBody>
      </p:sp>
      <p:sp>
        <p:nvSpPr>
          <p:cNvPr id="11268" name="Slide Number Placeholder 3"/>
          <p:cNvSpPr>
            <a:spLocks noGrp="1"/>
          </p:cNvSpPr>
          <p:nvPr>
            <p:ph type="sldNum" sz="quarter" idx="5"/>
          </p:nvPr>
        </p:nvSpPr>
        <p:spPr>
          <a:noFill/>
        </p:spPr>
        <p:txBody>
          <a:bodyPr/>
          <a:lstStyle/>
          <a:p>
            <a:fld id="{3B1B81D0-4388-4855-BC1B-885325B9A567}" type="slidenum">
              <a:rPr lang="en-US"/>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F16999A8-8DB1-490B-8FC6-62BE6C19BF1F}" type="datetimeFigureOut">
              <a:rPr lang="en-US" smtClean="0"/>
              <a:pPr/>
              <a:t>6/12/12</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3ED634BD-F9BD-4299-B6DB-95C2362532EF}"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6999A8-8DB1-490B-8FC6-62BE6C19BF1F}" type="datetimeFigureOut">
              <a:rPr lang="en-US" smtClean="0"/>
              <a:pPr/>
              <a:t>6/12/12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634BD-F9BD-4299-B6DB-95C2362532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6999A8-8DB1-490B-8FC6-62BE6C19BF1F}" type="datetimeFigureOut">
              <a:rPr lang="en-US" smtClean="0"/>
              <a:pPr/>
              <a:t>6/12/12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634BD-F9BD-4299-B6DB-95C2362532EF}"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16999A8-8DB1-490B-8FC6-62BE6C19BF1F}" type="datetimeFigureOut">
              <a:rPr lang="en-US" smtClean="0"/>
              <a:pPr/>
              <a:t>6/12/12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634BD-F9BD-4299-B6DB-95C2362532EF}"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F16999A8-8DB1-490B-8FC6-62BE6C19BF1F}" type="datetimeFigureOut">
              <a:rPr lang="en-US" smtClean="0"/>
              <a:pPr/>
              <a:t>6/12/12</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3ED634BD-F9BD-4299-B6DB-95C2362532EF}"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16999A8-8DB1-490B-8FC6-62BE6C19BF1F}" type="datetimeFigureOut">
              <a:rPr lang="en-US" smtClean="0"/>
              <a:pPr/>
              <a:t>6/12/12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D634BD-F9BD-4299-B6DB-95C2362532EF}"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16999A8-8DB1-490B-8FC6-62BE6C19BF1F}" type="datetimeFigureOut">
              <a:rPr lang="en-US" smtClean="0"/>
              <a:pPr/>
              <a:t>6/12/12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D634BD-F9BD-4299-B6DB-95C2362532EF}"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16999A8-8DB1-490B-8FC6-62BE6C19BF1F}" type="datetimeFigureOut">
              <a:rPr lang="en-US" smtClean="0"/>
              <a:pPr/>
              <a:t>6/12/12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D634BD-F9BD-4299-B6DB-95C2362532EF}"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999A8-8DB1-490B-8FC6-62BE6C19BF1F}" type="datetimeFigureOut">
              <a:rPr lang="en-US" smtClean="0"/>
              <a:pPr/>
              <a:t>6/12/12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D634BD-F9BD-4299-B6DB-95C2362532EF}"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16999A8-8DB1-490B-8FC6-62BE6C19BF1F}" type="datetimeFigureOut">
              <a:rPr lang="en-US" smtClean="0"/>
              <a:pPr/>
              <a:t>6/12/12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D634BD-F9BD-4299-B6DB-95C2362532EF}"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16999A8-8DB1-490B-8FC6-62BE6C19BF1F}" type="datetimeFigureOut">
              <a:rPr lang="en-US" smtClean="0"/>
              <a:pPr/>
              <a:t>6/12/12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D634BD-F9BD-4299-B6DB-95C2362532EF}"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16999A8-8DB1-490B-8FC6-62BE6C19BF1F}" type="datetimeFigureOut">
              <a:rPr lang="en-US" smtClean="0"/>
              <a:pPr/>
              <a:t>6/12/12</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3ED634BD-F9BD-4299-B6DB-95C2362532EF}"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adrc.mc.duke.edu/index.php/team/center-directory/73" TargetMode="External"/><Relationship Id="rId4" Type="http://schemas.openxmlformats.org/officeDocument/2006/relationships/hyperlink" Target="https://adrc.mc.duke.edu/index.php/team/center-directory/75" TargetMode="External"/><Relationship Id="rId5" Type="http://schemas.openxmlformats.org/officeDocument/2006/relationships/hyperlink" Target="https://adrc.mc.duke.edu/index.php/team/center-directory/76" TargetMode="External"/><Relationship Id="rId6" Type="http://schemas.openxmlformats.org/officeDocument/2006/relationships/hyperlink" Target="https://adrc.mc.duke.edu/index.php/team/center-directory/77" TargetMode="External"/><Relationship Id="rId7" Type="http://schemas.openxmlformats.org/officeDocument/2006/relationships/hyperlink" Target="https://adrc.mc.duke.edu/index.php/team/center-directory/78" TargetMode="External"/><Relationship Id="rId8" Type="http://schemas.openxmlformats.org/officeDocument/2006/relationships/hyperlink" Target="https://adrc.mc.duke.edu/index.php/team/center-directory/81" TargetMode="External"/><Relationship Id="rId9" Type="http://schemas.openxmlformats.org/officeDocument/2006/relationships/hyperlink" Target="https://adrc.mc.duke.edu/index.php/team/center-directory/82" TargetMode="External"/><Relationship Id="rId10"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hyperlink" Target="https://adrc.mc.duke.edu/index.php/team/center-directory/84" TargetMode="External"/><Relationship Id="rId4" Type="http://schemas.openxmlformats.org/officeDocument/2006/relationships/hyperlink" Target="https://adrc.mc.duke.edu/index.php/team/center-directory/85" TargetMode="External"/><Relationship Id="rId5" Type="http://schemas.openxmlformats.org/officeDocument/2006/relationships/hyperlink" Target="https://adrc.mc.duke.edu/index.php/team/center-directory/87" TargetMode="External"/><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5.wmf"/></Relationships>
</file>

<file path=ppt/slides/_rels/slide18.xml.rels><?xml version="1.0" encoding="UTF-8" standalone="yes"?>
<Relationships xmlns="http://schemas.openxmlformats.org/package/2006/relationships"><Relationship Id="rId3" Type="http://schemas.openxmlformats.org/officeDocument/2006/relationships/image" Target="../media/image25.wmf"/><Relationship Id="rId4" Type="http://schemas.openxmlformats.org/officeDocument/2006/relationships/chart" Target="../charts/chart1.xml"/><Relationship Id="rId5" Type="http://schemas.openxmlformats.org/officeDocument/2006/relationships/chart" Target="../charts/chart2.xml"/><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5.wmf"/></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jpe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ia.nih.gov/" TargetMode="Externa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hyperlink" Target="https://adrc.mc.duke.edu/index.php/team/center-directory/63" TargetMode="External"/><Relationship Id="rId3" Type="http://schemas.openxmlformats.org/officeDocument/2006/relationships/hyperlink" Target="https://adrc.mc.duke.edu/index.php/team/center-directory/68" TargetMode="External"/><Relationship Id="rId4" Type="http://schemas.openxmlformats.org/officeDocument/2006/relationships/hyperlink" Target="https://adrc.mc.duke.edu/index.php/team/center-directory/66" TargetMode="External"/><Relationship Id="rId5" Type="http://schemas.openxmlformats.org/officeDocument/2006/relationships/hyperlink" Target="https://adrc.mc.duke.edu/index.php/team/center-directory/70" TargetMode="External"/><Relationship Id="rId6" Type="http://schemas.openxmlformats.org/officeDocument/2006/relationships/hyperlink" Target="https://adrc.mc.duke.edu/index.php/team/center-directory/71" TargetMode="External"/><Relationship Id="rId7" Type="http://schemas.openxmlformats.org/officeDocument/2006/relationships/hyperlink" Target="https://adrc.mc.duke.edu/index.php/team/center-directory/82" TargetMode="External"/><Relationship Id="rId8" Type="http://schemas.openxmlformats.org/officeDocument/2006/relationships/hyperlink" Target="https://adrc.mc.duke.edu/index.php/team/center-directory/72" TargetMode="External"/><Relationship Id="rId9" Type="http://schemas.openxmlformats.org/officeDocument/2006/relationships/image" Target="../media/image10.png"/><Relationship Id="rId10"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this?</a:t>
            </a:r>
            <a:endParaRPr lang="en-US" dirty="0"/>
          </a:p>
        </p:txBody>
      </p:sp>
      <p:pic>
        <p:nvPicPr>
          <p:cNvPr id="4" name="Picture 7"/>
          <p:cNvPicPr>
            <a:picLocks noGrp="1" noChangeAspect="1" noChangeArrowheads="1"/>
          </p:cNvPicPr>
          <p:nvPr>
            <p:ph sz="quarter" idx="1"/>
          </p:nvPr>
        </p:nvPicPr>
        <p:blipFill rotWithShape="1">
          <a:blip r:embed="rId2" cstate="print"/>
          <a:srcRect l="82208" t="71497" r="1929" b="4613"/>
          <a:stretch/>
        </p:blipFill>
        <p:spPr bwMode="auto">
          <a:xfrm>
            <a:off x="3200400" y="2650131"/>
            <a:ext cx="2286000" cy="2348780"/>
          </a:xfrm>
          <a:prstGeom prst="rect">
            <a:avLst/>
          </a:prstGeom>
          <a:noFill/>
          <a:ln w="9525">
            <a:noFill/>
            <a:miter lim="800000"/>
            <a:headEnd/>
            <a:tailEnd/>
          </a:ln>
          <a:effectLst/>
        </p:spPr>
      </p:pic>
    </p:spTree>
    <p:extLst>
      <p:ext uri="{BB962C8B-B14F-4D97-AF65-F5344CB8AC3E}">
        <p14:creationId xmlns:p14="http://schemas.microsoft.com/office/powerpoint/2010/main" val="11626961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Bryan ADRC team </a:t>
            </a:r>
            <a:br>
              <a:rPr lang="en-US" dirty="0" smtClean="0"/>
            </a:br>
            <a:r>
              <a:rPr lang="en-US" dirty="0" smtClean="0"/>
              <a:t>Bioinformatics Core; Neuropathology Core</a:t>
            </a:r>
            <a:endParaRPr lang="en-US" dirty="0"/>
          </a:p>
        </p:txBody>
      </p:sp>
      <p:sp>
        <p:nvSpPr>
          <p:cNvPr id="3" name="Content Placeholder 2"/>
          <p:cNvSpPr>
            <a:spLocks noGrp="1"/>
          </p:cNvSpPr>
          <p:nvPr>
            <p:ph sz="quarter" idx="1"/>
          </p:nvPr>
        </p:nvSpPr>
        <p:spPr/>
        <p:txBody>
          <a:bodyPr>
            <a:normAutofit fontScale="62500" lnSpcReduction="20000"/>
          </a:bodyPr>
          <a:lstStyle/>
          <a:p>
            <a:pPr marL="514350" indent="-514350">
              <a:buNone/>
            </a:pPr>
            <a:r>
              <a:rPr lang="en-US" dirty="0" smtClean="0">
                <a:solidFill>
                  <a:schemeClr val="bg2">
                    <a:lumMod val="25000"/>
                  </a:schemeClr>
                </a:solidFill>
              </a:rPr>
              <a:t>Bioinformatics</a:t>
            </a:r>
          </a:p>
          <a:p>
            <a:pPr marL="514350" indent="-514350">
              <a:buAutoNum type="arabicParenR"/>
            </a:pPr>
            <a:r>
              <a:rPr lang="en-US" dirty="0" smtClean="0"/>
              <a:t>statistical support (programming, analysis and design) </a:t>
            </a:r>
          </a:p>
          <a:p>
            <a:pPr marL="514350" indent="-514350">
              <a:buAutoNum type="arabicParenR"/>
            </a:pPr>
            <a:r>
              <a:rPr lang="en-US" dirty="0" smtClean="0"/>
              <a:t>database management</a:t>
            </a:r>
          </a:p>
          <a:p>
            <a:pPr>
              <a:lnSpc>
                <a:spcPct val="200000"/>
              </a:lnSpc>
            </a:pPr>
            <a:r>
              <a:rPr lang="en-US" sz="2300" dirty="0" smtClean="0">
                <a:hlinkClick r:id="rId3" tooltip="Carl Pieper, Ph.D."/>
              </a:rPr>
              <a:t>Carl Pieper, Ph.D.</a:t>
            </a:r>
            <a:r>
              <a:rPr lang="en-US" sz="2300" dirty="0" smtClean="0"/>
              <a:t> (director / statistician)</a:t>
            </a:r>
          </a:p>
          <a:p>
            <a:pPr>
              <a:lnSpc>
                <a:spcPct val="200000"/>
              </a:lnSpc>
            </a:pPr>
            <a:r>
              <a:rPr lang="en-US" sz="2300" dirty="0" smtClean="0">
                <a:hlinkClick r:id="rId4" tooltip="Ornit Chiba-Falek, Ph.D."/>
              </a:rPr>
              <a:t>Ornit Chiba-Falek, Ph.D.</a:t>
            </a:r>
            <a:r>
              <a:rPr lang="en-US" sz="2300" dirty="0" smtClean="0"/>
              <a:t> (research geneticist)</a:t>
            </a:r>
          </a:p>
          <a:p>
            <a:pPr>
              <a:lnSpc>
                <a:spcPct val="200000"/>
              </a:lnSpc>
            </a:pPr>
            <a:r>
              <a:rPr lang="en-US" sz="2300" dirty="0" smtClean="0">
                <a:hlinkClick r:id="rId5" tooltip="Kathleen Hayden, Ph.D."/>
              </a:rPr>
              <a:t>Kathleen Hayden, Ph.D.</a:t>
            </a:r>
            <a:r>
              <a:rPr lang="en-US" sz="2300" dirty="0" smtClean="0"/>
              <a:t> (psychiatric epidemiologist)</a:t>
            </a:r>
          </a:p>
          <a:p>
            <a:pPr>
              <a:lnSpc>
                <a:spcPct val="200000"/>
              </a:lnSpc>
            </a:pPr>
            <a:r>
              <a:rPr lang="en-US" sz="2300" dirty="0" smtClean="0">
                <a:hlinkClick r:id="rId6" tooltip="Lawrence R. Whitley"/>
              </a:rPr>
              <a:t>Lawrence R. Whitley</a:t>
            </a:r>
            <a:r>
              <a:rPr lang="en-US" sz="2300" dirty="0" smtClean="0"/>
              <a:t> (IT)</a:t>
            </a:r>
          </a:p>
          <a:p>
            <a:pPr>
              <a:lnSpc>
                <a:spcPct val="200000"/>
              </a:lnSpc>
            </a:pPr>
            <a:r>
              <a:rPr lang="en-US" sz="2300" dirty="0" smtClean="0">
                <a:hlinkClick r:id="rId7" tooltip="Heather MacDonald"/>
              </a:rPr>
              <a:t>Heather MacDonald</a:t>
            </a:r>
            <a:r>
              <a:rPr lang="en-US" sz="2300" dirty="0" smtClean="0"/>
              <a:t> (IT)</a:t>
            </a:r>
          </a:p>
          <a:p>
            <a:pPr>
              <a:lnSpc>
                <a:spcPct val="200000"/>
              </a:lnSpc>
              <a:buNone/>
            </a:pPr>
            <a:r>
              <a:rPr lang="en-US" dirty="0" smtClean="0"/>
              <a:t>Neuropathology Core</a:t>
            </a:r>
          </a:p>
          <a:p>
            <a:pPr>
              <a:lnSpc>
                <a:spcPct val="120000"/>
              </a:lnSpc>
              <a:buNone/>
            </a:pPr>
            <a:r>
              <a:rPr lang="en-US" dirty="0" smtClean="0"/>
              <a:t>	</a:t>
            </a:r>
            <a:r>
              <a:rPr lang="en-US" sz="2200" dirty="0" smtClean="0"/>
              <a:t>Diagnostic and tissue banking functions and has successfully developed standardized protocols for tissue processing, analysis, and diagnosis. </a:t>
            </a:r>
          </a:p>
          <a:p>
            <a:r>
              <a:rPr lang="en-US" u="sng" dirty="0">
                <a:hlinkClick r:id="rId8"/>
              </a:rPr>
              <a:t>John F. Ervin (laboratory director)</a:t>
            </a:r>
          </a:p>
          <a:p>
            <a:r>
              <a:rPr lang="en-US" u="sng" dirty="0">
                <a:hlinkClick r:id="rId9"/>
              </a:rPr>
              <a:t>Mari Szymanski, R.N. (autopsy program director</a:t>
            </a:r>
            <a:r>
              <a:rPr lang="en-US" u="sng" dirty="0" smtClean="0">
                <a:hlinkClick r:id="rId9"/>
              </a:rPr>
              <a:t>)</a:t>
            </a:r>
            <a:endParaRPr lang="en-US" dirty="0" smtClean="0"/>
          </a:p>
          <a:p>
            <a:pPr marL="514350" indent="-514350">
              <a:buNone/>
            </a:pPr>
            <a:endParaRPr lang="en-US" dirty="0"/>
          </a:p>
        </p:txBody>
      </p:sp>
      <p:pic>
        <p:nvPicPr>
          <p:cNvPr id="4" name="Picture 3" descr="Faculty Portrait"/>
          <p:cNvPicPr/>
          <p:nvPr/>
        </p:nvPicPr>
        <p:blipFill>
          <a:blip r:embed="rId10" cstate="print"/>
          <a:srcRect/>
          <a:stretch>
            <a:fillRect/>
          </a:stretch>
        </p:blipFill>
        <p:spPr bwMode="auto">
          <a:xfrm>
            <a:off x="5410200" y="1371600"/>
            <a:ext cx="1152525" cy="1652587"/>
          </a:xfrm>
          <a:prstGeom prst="rect">
            <a:avLst/>
          </a:prstGeom>
          <a:noFill/>
          <a:ln w="9525">
            <a:noFill/>
            <a:miter lim="800000"/>
            <a:headEnd/>
            <a:tailEnd/>
          </a:ln>
        </p:spPr>
      </p:pic>
      <p:pic>
        <p:nvPicPr>
          <p:cNvPr id="5" name="Picture 4" descr="Ornit Chiba-Falek, Ph.D."/>
          <p:cNvPicPr/>
          <p:nvPr/>
        </p:nvPicPr>
        <p:blipFill>
          <a:blip r:embed="rId11" cstate="print"/>
          <a:srcRect/>
          <a:stretch>
            <a:fillRect/>
          </a:stretch>
        </p:blipFill>
        <p:spPr bwMode="auto">
          <a:xfrm>
            <a:off x="7086600" y="2286000"/>
            <a:ext cx="1428750" cy="1428750"/>
          </a:xfrm>
          <a:prstGeom prst="rect">
            <a:avLst/>
          </a:prstGeom>
          <a:noFill/>
          <a:ln w="9525">
            <a:noFill/>
            <a:miter lim="800000"/>
            <a:headEnd/>
            <a:tailEnd/>
          </a:ln>
        </p:spPr>
      </p:pic>
      <p:pic>
        <p:nvPicPr>
          <p:cNvPr id="6" name="Picture 5" descr="Lawrence R. Whitley"/>
          <p:cNvPicPr/>
          <p:nvPr/>
        </p:nvPicPr>
        <p:blipFill>
          <a:blip r:embed="rId12" cstate="print"/>
          <a:srcRect/>
          <a:stretch>
            <a:fillRect/>
          </a:stretch>
        </p:blipFill>
        <p:spPr bwMode="auto">
          <a:xfrm>
            <a:off x="5410200" y="3276600"/>
            <a:ext cx="1428750" cy="1428750"/>
          </a:xfrm>
          <a:prstGeom prst="rect">
            <a:avLst/>
          </a:prstGeom>
          <a:noFill/>
          <a:ln w="9525">
            <a:noFill/>
            <a:miter lim="800000"/>
            <a:headEnd/>
            <a:tailEnd/>
          </a:ln>
        </p:spPr>
      </p:pic>
      <p:pic>
        <p:nvPicPr>
          <p:cNvPr id="7" name="Picture 6"/>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96000" y="5181600"/>
            <a:ext cx="1524000" cy="138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Bryan ADRC </a:t>
            </a:r>
            <a:r>
              <a:rPr lang="en-US" dirty="0" smtClean="0"/>
              <a:t>team;  Education Core</a:t>
            </a:r>
            <a:endParaRPr lang="en-US" dirty="0"/>
          </a:p>
        </p:txBody>
      </p:sp>
      <p:sp>
        <p:nvSpPr>
          <p:cNvPr id="3" name="Content Placeholder 2"/>
          <p:cNvSpPr>
            <a:spLocks noGrp="1"/>
          </p:cNvSpPr>
          <p:nvPr>
            <p:ph sz="quarter" idx="1"/>
          </p:nvPr>
        </p:nvSpPr>
        <p:spPr/>
        <p:txBody>
          <a:bodyPr>
            <a:normAutofit/>
          </a:bodyPr>
          <a:lstStyle/>
          <a:p>
            <a:pPr marL="0" indent="0">
              <a:buNone/>
            </a:pPr>
            <a:r>
              <a:rPr lang="en-US" sz="2000" dirty="0" smtClean="0"/>
              <a:t>A </a:t>
            </a:r>
            <a:r>
              <a:rPr lang="en-US" sz="2000" dirty="0"/>
              <a:t>major component of the Bryan ADRC Education Core, the African-American Community Outreach Program (AACOP), was established in 1995 with its network </a:t>
            </a:r>
            <a:r>
              <a:rPr lang="en-US" sz="2000" dirty="0" smtClean="0"/>
              <a:t>community partners and 20 </a:t>
            </a:r>
            <a:r>
              <a:rPr lang="en-US" sz="2000" dirty="0"/>
              <a:t>geographically dispersed African-American community </a:t>
            </a:r>
            <a:r>
              <a:rPr lang="en-US" sz="2000" dirty="0" smtClean="0"/>
              <a:t>leaders.  </a:t>
            </a:r>
            <a:r>
              <a:rPr lang="en-US" sz="2000" dirty="0"/>
              <a:t>A</a:t>
            </a:r>
            <a:r>
              <a:rPr lang="en-US" sz="2000" dirty="0" smtClean="0"/>
              <a:t>ddresses </a:t>
            </a:r>
            <a:r>
              <a:rPr lang="en-US" sz="2000" dirty="0"/>
              <a:t>dementia-related caregiver education, research, and community needs among African-Americans residing in North Carolina.</a:t>
            </a:r>
            <a:r>
              <a:rPr lang="en-US" dirty="0"/>
              <a:t>	</a:t>
            </a:r>
            <a:endParaRPr lang="en-US" dirty="0" smtClean="0"/>
          </a:p>
          <a:p>
            <a:pPr>
              <a:lnSpc>
                <a:spcPct val="220000"/>
              </a:lnSpc>
            </a:pPr>
            <a:r>
              <a:rPr lang="en-US" sz="2200" u="sng" dirty="0">
                <a:solidFill>
                  <a:srgbClr val="000000"/>
                </a:solidFill>
                <a:hlinkClick r:id="rId3"/>
              </a:rPr>
              <a:t>Lisa Gwyther, M.S.W. (core director</a:t>
            </a:r>
            <a:r>
              <a:rPr lang="en-US" sz="2200" u="sng" dirty="0" smtClean="0">
                <a:solidFill>
                  <a:srgbClr val="000000"/>
                </a:solidFill>
                <a:hlinkClick r:id="rId3"/>
              </a:rPr>
              <a:t>)</a:t>
            </a:r>
          </a:p>
          <a:p>
            <a:endParaRPr lang="en-US" sz="2200" dirty="0"/>
          </a:p>
          <a:p>
            <a:r>
              <a:rPr lang="en-US" sz="2200" u="sng" dirty="0">
                <a:hlinkClick r:id="rId4"/>
              </a:rPr>
              <a:t>Rev. Henry Edmonds (African-American outreach director)</a:t>
            </a:r>
            <a:endParaRPr lang="en-US" sz="2200" u="sng" dirty="0">
              <a:solidFill>
                <a:srgbClr val="000000"/>
              </a:solidFill>
              <a:hlinkClick r:id="rId3"/>
            </a:endParaRPr>
          </a:p>
          <a:p>
            <a:pPr>
              <a:lnSpc>
                <a:spcPct val="220000"/>
              </a:lnSpc>
            </a:pPr>
            <a:r>
              <a:rPr lang="en-US" sz="2200" u="sng" dirty="0" smtClean="0">
                <a:hlinkClick r:id="rId5"/>
              </a:rPr>
              <a:t>Cheryl </a:t>
            </a:r>
            <a:r>
              <a:rPr lang="en-US" sz="2200" u="sng" dirty="0">
                <a:hlinkClick r:id="rId5"/>
              </a:rPr>
              <a:t>Copeland (outreach coordinator)</a:t>
            </a:r>
            <a:endParaRPr lang="en-US" sz="2200" dirty="0"/>
          </a:p>
          <a:p>
            <a:endParaRPr lang="en-US" dirty="0"/>
          </a:p>
        </p:txBody>
      </p:sp>
      <p:pic>
        <p:nvPicPr>
          <p:cNvPr id="4" name="Picture 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0200" y="3048000"/>
            <a:ext cx="1143000" cy="1066800"/>
          </a:xfrm>
          <a:prstGeom prst="rect">
            <a:avLst/>
          </a:prstGeom>
          <a:noFill/>
          <a:ln>
            <a:noFill/>
          </a:ln>
        </p:spPr>
      </p:pic>
      <p:pic>
        <p:nvPicPr>
          <p:cNvPr id="5" name="Picture 4"/>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86600" y="3048000"/>
            <a:ext cx="1371600" cy="1371600"/>
          </a:xfrm>
          <a:prstGeom prst="rect">
            <a:avLst/>
          </a:prstGeom>
          <a:noFill/>
          <a:ln>
            <a:noFill/>
          </a:ln>
        </p:spPr>
      </p:pic>
      <p:pic>
        <p:nvPicPr>
          <p:cNvPr id="6"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6096000" y="4876800"/>
            <a:ext cx="2667000" cy="1910166"/>
          </a:xfrm>
          <a:prstGeom prst="rect">
            <a:avLst/>
          </a:prstGeom>
          <a:noFill/>
        </p:spPr>
      </p:pic>
    </p:spTree>
    <p:extLst>
      <p:ext uri="{BB962C8B-B14F-4D97-AF65-F5344CB8AC3E}">
        <p14:creationId xmlns:p14="http://schemas.microsoft.com/office/powerpoint/2010/main" val="1619283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tx1">
                    <a:lumMod val="95000"/>
                  </a:schemeClr>
                </a:solidFill>
              </a:rPr>
              <a:t>African American Community Outreach Program (AACOP)</a:t>
            </a:r>
            <a:endParaRPr lang="en-US" sz="2400" dirty="0"/>
          </a:p>
        </p:txBody>
      </p:sp>
      <p:sp>
        <p:nvSpPr>
          <p:cNvPr id="3" name="Content Placeholder 2"/>
          <p:cNvSpPr>
            <a:spLocks noGrp="1"/>
          </p:cNvSpPr>
          <p:nvPr>
            <p:ph sz="quarter" idx="1"/>
          </p:nvPr>
        </p:nvSpPr>
        <p:spPr/>
        <p:txBody>
          <a:bodyPr/>
          <a:lstStyle/>
          <a:p>
            <a:pPr>
              <a:buNone/>
            </a:pPr>
            <a:r>
              <a:rPr lang="en-US" sz="2000" dirty="0" smtClean="0"/>
              <a:t>The research of the Bryan ADRC reflects the population of North Carolina.</a:t>
            </a:r>
            <a:r>
              <a:rPr lang="en-US" sz="2000" dirty="0" smtClean="0">
                <a:solidFill>
                  <a:schemeClr val="tx1">
                    <a:lumMod val="95000"/>
                  </a:schemeClr>
                </a:solidFill>
              </a:rPr>
              <a:t> </a:t>
            </a:r>
            <a:r>
              <a:rPr lang="en-US" sz="2000" dirty="0">
                <a:solidFill>
                  <a:schemeClr val="tx1">
                    <a:lumMod val="95000"/>
                  </a:schemeClr>
                </a:solidFill>
              </a:rPr>
              <a:t>	</a:t>
            </a:r>
            <a:r>
              <a:rPr lang="en-US" sz="2000" dirty="0" smtClean="0">
                <a:solidFill>
                  <a:schemeClr val="tx1">
                    <a:lumMod val="95000"/>
                  </a:schemeClr>
                </a:solidFill>
              </a:rPr>
              <a:t>				Tier II: AA 20% of sample</a:t>
            </a:r>
          </a:p>
          <a:p>
            <a:pPr>
              <a:buNone/>
            </a:pPr>
            <a:r>
              <a:rPr lang="en-US" sz="2000" dirty="0">
                <a:solidFill>
                  <a:schemeClr val="tx1">
                    <a:lumMod val="95000"/>
                  </a:schemeClr>
                </a:solidFill>
              </a:rPr>
              <a:t>	</a:t>
            </a:r>
            <a:r>
              <a:rPr lang="en-US" sz="2000" dirty="0" smtClean="0">
                <a:solidFill>
                  <a:schemeClr val="tx1">
                    <a:lumMod val="95000"/>
                  </a:schemeClr>
                </a:solidFill>
              </a:rPr>
              <a:t>					Other ADRC projects: AA 50%</a:t>
            </a:r>
          </a:p>
          <a:p>
            <a:pPr>
              <a:buNone/>
            </a:pPr>
            <a:r>
              <a:rPr lang="en-US" sz="2000" dirty="0">
                <a:solidFill>
                  <a:schemeClr val="tx1">
                    <a:lumMod val="95000"/>
                  </a:schemeClr>
                </a:solidFill>
              </a:rPr>
              <a:t>	</a:t>
            </a:r>
            <a:r>
              <a:rPr lang="en-US" sz="2000" dirty="0" smtClean="0">
                <a:solidFill>
                  <a:schemeClr val="tx1">
                    <a:lumMod val="95000"/>
                  </a:schemeClr>
                </a:solidFill>
              </a:rPr>
              <a:t>				</a:t>
            </a:r>
          </a:p>
        </p:txBody>
      </p:sp>
      <p:sp>
        <p:nvSpPr>
          <p:cNvPr id="4" name="Rectangle 996"/>
          <p:cNvSpPr>
            <a:spLocks noChangeArrowheads="1"/>
          </p:cNvSpPr>
          <p:nvPr/>
        </p:nvSpPr>
        <p:spPr bwMode="auto">
          <a:xfrm>
            <a:off x="3248478" y="3599656"/>
            <a:ext cx="11222" cy="46166"/>
          </a:xfrm>
          <a:prstGeom prst="rect">
            <a:avLst/>
          </a:prstGeom>
          <a:noFill/>
          <a:ln w="9525">
            <a:noFill/>
            <a:miter lim="800000"/>
            <a:headEnd/>
            <a:tailEnd/>
          </a:ln>
        </p:spPr>
        <p:txBody>
          <a:bodyPr wrap="none" lIns="0" tIns="0" rIns="0" bIns="0">
            <a:spAutoFit/>
          </a:bodyPr>
          <a:lstStyle/>
          <a:p>
            <a:pPr defTabSz="291029"/>
            <a:r>
              <a:rPr lang="en-US" sz="300" dirty="0">
                <a:solidFill>
                  <a:srgbClr val="000000"/>
                </a:solidFill>
                <a:latin typeface="Arial" charset="0"/>
              </a:rPr>
              <a:t> </a:t>
            </a:r>
            <a:endParaRPr lang="en-US" sz="600" dirty="0">
              <a:latin typeface="Arial" charset="0"/>
            </a:endParaRPr>
          </a:p>
        </p:txBody>
      </p:sp>
      <p:sp>
        <p:nvSpPr>
          <p:cNvPr id="5" name="Rectangle 998"/>
          <p:cNvSpPr>
            <a:spLocks noChangeArrowheads="1"/>
          </p:cNvSpPr>
          <p:nvPr/>
        </p:nvSpPr>
        <p:spPr bwMode="auto">
          <a:xfrm>
            <a:off x="3248478" y="3599656"/>
            <a:ext cx="11222" cy="46166"/>
          </a:xfrm>
          <a:prstGeom prst="rect">
            <a:avLst/>
          </a:prstGeom>
          <a:noFill/>
          <a:ln w="9525">
            <a:noFill/>
            <a:miter lim="800000"/>
            <a:headEnd/>
            <a:tailEnd/>
          </a:ln>
        </p:spPr>
        <p:txBody>
          <a:bodyPr wrap="none" lIns="0" tIns="0" rIns="0" bIns="0">
            <a:spAutoFit/>
          </a:bodyPr>
          <a:lstStyle/>
          <a:p>
            <a:pPr defTabSz="291029"/>
            <a:r>
              <a:rPr lang="en-US" sz="300" dirty="0">
                <a:solidFill>
                  <a:srgbClr val="000000"/>
                </a:solidFill>
                <a:latin typeface="Arial" charset="0"/>
              </a:rPr>
              <a:t> </a:t>
            </a:r>
            <a:endParaRPr lang="en-US" sz="600" dirty="0">
              <a:latin typeface="Arial" charset="0"/>
            </a:endParaRPr>
          </a:p>
        </p:txBody>
      </p:sp>
      <p:sp>
        <p:nvSpPr>
          <p:cNvPr id="6" name="Rectangle 1000"/>
          <p:cNvSpPr>
            <a:spLocks noChangeArrowheads="1"/>
          </p:cNvSpPr>
          <p:nvPr/>
        </p:nvSpPr>
        <p:spPr bwMode="auto">
          <a:xfrm>
            <a:off x="3248478" y="3658791"/>
            <a:ext cx="11222" cy="46166"/>
          </a:xfrm>
          <a:prstGeom prst="rect">
            <a:avLst/>
          </a:prstGeom>
          <a:noFill/>
          <a:ln w="9525">
            <a:noFill/>
            <a:miter lim="800000"/>
            <a:headEnd/>
            <a:tailEnd/>
          </a:ln>
        </p:spPr>
        <p:txBody>
          <a:bodyPr wrap="none" lIns="0" tIns="0" rIns="0" bIns="0">
            <a:spAutoFit/>
          </a:bodyPr>
          <a:lstStyle/>
          <a:p>
            <a:pPr defTabSz="291029"/>
            <a:r>
              <a:rPr lang="en-US" sz="300" dirty="0">
                <a:solidFill>
                  <a:srgbClr val="000000"/>
                </a:solidFill>
                <a:latin typeface="Arial" charset="0"/>
              </a:rPr>
              <a:t> </a:t>
            </a:r>
            <a:endParaRPr lang="en-US" sz="600" dirty="0">
              <a:latin typeface="Arial" charset="0"/>
            </a:endParaRPr>
          </a:p>
        </p:txBody>
      </p:sp>
      <p:sp>
        <p:nvSpPr>
          <p:cNvPr id="7" name="Rectangle 1002"/>
          <p:cNvSpPr>
            <a:spLocks noChangeArrowheads="1"/>
          </p:cNvSpPr>
          <p:nvPr/>
        </p:nvSpPr>
        <p:spPr bwMode="auto">
          <a:xfrm>
            <a:off x="3248478" y="3658791"/>
            <a:ext cx="11222" cy="46166"/>
          </a:xfrm>
          <a:prstGeom prst="rect">
            <a:avLst/>
          </a:prstGeom>
          <a:noFill/>
          <a:ln w="9525">
            <a:noFill/>
            <a:miter lim="800000"/>
            <a:headEnd/>
            <a:tailEnd/>
          </a:ln>
        </p:spPr>
        <p:txBody>
          <a:bodyPr wrap="none" lIns="0" tIns="0" rIns="0" bIns="0">
            <a:spAutoFit/>
          </a:bodyPr>
          <a:lstStyle/>
          <a:p>
            <a:pPr defTabSz="291029"/>
            <a:r>
              <a:rPr lang="en-US" sz="300" dirty="0">
                <a:solidFill>
                  <a:srgbClr val="000000"/>
                </a:solidFill>
                <a:latin typeface="Arial" charset="0"/>
              </a:rPr>
              <a:t> </a:t>
            </a:r>
            <a:endParaRPr lang="en-US" sz="600" dirty="0">
              <a:latin typeface="Arial" charset="0"/>
            </a:endParaRPr>
          </a:p>
        </p:txBody>
      </p:sp>
      <p:sp>
        <p:nvSpPr>
          <p:cNvPr id="8" name="Rectangle 1005"/>
          <p:cNvSpPr>
            <a:spLocks noChangeArrowheads="1"/>
          </p:cNvSpPr>
          <p:nvPr/>
        </p:nvSpPr>
        <p:spPr bwMode="auto">
          <a:xfrm>
            <a:off x="3072946" y="3639344"/>
            <a:ext cx="11222" cy="46166"/>
          </a:xfrm>
          <a:prstGeom prst="rect">
            <a:avLst/>
          </a:prstGeom>
          <a:noFill/>
          <a:ln w="9525">
            <a:noFill/>
            <a:miter lim="800000"/>
            <a:headEnd/>
            <a:tailEnd/>
          </a:ln>
        </p:spPr>
        <p:txBody>
          <a:bodyPr wrap="none" lIns="0" tIns="0" rIns="0" bIns="0">
            <a:spAutoFit/>
          </a:bodyPr>
          <a:lstStyle/>
          <a:p>
            <a:pPr defTabSz="291029"/>
            <a:r>
              <a:rPr lang="en-US" sz="300" dirty="0">
                <a:solidFill>
                  <a:srgbClr val="000000"/>
                </a:solidFill>
                <a:latin typeface="Arial" charset="0"/>
              </a:rPr>
              <a:t> </a:t>
            </a:r>
            <a:endParaRPr lang="en-US" sz="600" dirty="0">
              <a:latin typeface="Arial" charset="0"/>
            </a:endParaRPr>
          </a:p>
        </p:txBody>
      </p:sp>
      <p:sp>
        <p:nvSpPr>
          <p:cNvPr id="9" name="Rectangle 1008"/>
          <p:cNvSpPr>
            <a:spLocks noChangeArrowheads="1"/>
          </p:cNvSpPr>
          <p:nvPr/>
        </p:nvSpPr>
        <p:spPr bwMode="auto">
          <a:xfrm>
            <a:off x="3248478" y="3827463"/>
            <a:ext cx="11222" cy="46166"/>
          </a:xfrm>
          <a:prstGeom prst="rect">
            <a:avLst/>
          </a:prstGeom>
          <a:noFill/>
          <a:ln w="9525">
            <a:noFill/>
            <a:miter lim="800000"/>
            <a:headEnd/>
            <a:tailEnd/>
          </a:ln>
        </p:spPr>
        <p:txBody>
          <a:bodyPr wrap="none" lIns="0" tIns="0" rIns="0" bIns="0">
            <a:spAutoFit/>
          </a:bodyPr>
          <a:lstStyle/>
          <a:p>
            <a:pPr defTabSz="291029"/>
            <a:r>
              <a:rPr lang="en-US" sz="300" dirty="0">
                <a:solidFill>
                  <a:srgbClr val="000000"/>
                </a:solidFill>
                <a:latin typeface="Arial" charset="0"/>
              </a:rPr>
              <a:t> </a:t>
            </a:r>
            <a:endParaRPr lang="en-US" sz="600" dirty="0">
              <a:latin typeface="Arial" charset="0"/>
            </a:endParaRPr>
          </a:p>
        </p:txBody>
      </p:sp>
      <p:sp>
        <p:nvSpPr>
          <p:cNvPr id="10" name="Rectangle 1010"/>
          <p:cNvSpPr>
            <a:spLocks noChangeArrowheads="1"/>
          </p:cNvSpPr>
          <p:nvPr/>
        </p:nvSpPr>
        <p:spPr bwMode="auto">
          <a:xfrm>
            <a:off x="3248478" y="3827463"/>
            <a:ext cx="11222" cy="46166"/>
          </a:xfrm>
          <a:prstGeom prst="rect">
            <a:avLst/>
          </a:prstGeom>
          <a:noFill/>
          <a:ln w="9525">
            <a:noFill/>
            <a:miter lim="800000"/>
            <a:headEnd/>
            <a:tailEnd/>
          </a:ln>
        </p:spPr>
        <p:txBody>
          <a:bodyPr wrap="none" lIns="0" tIns="0" rIns="0" bIns="0">
            <a:spAutoFit/>
          </a:bodyPr>
          <a:lstStyle/>
          <a:p>
            <a:pPr defTabSz="291029"/>
            <a:r>
              <a:rPr lang="en-US" sz="300" dirty="0">
                <a:solidFill>
                  <a:srgbClr val="000000"/>
                </a:solidFill>
                <a:latin typeface="Arial" charset="0"/>
              </a:rPr>
              <a:t> </a:t>
            </a:r>
            <a:endParaRPr lang="en-US" sz="600" dirty="0">
              <a:latin typeface="Arial" charset="0"/>
            </a:endParaRPr>
          </a:p>
        </p:txBody>
      </p:sp>
      <p:sp>
        <p:nvSpPr>
          <p:cNvPr id="11" name="Rectangle 1012"/>
          <p:cNvSpPr>
            <a:spLocks noChangeArrowheads="1"/>
          </p:cNvSpPr>
          <p:nvPr/>
        </p:nvSpPr>
        <p:spPr bwMode="auto">
          <a:xfrm>
            <a:off x="3248478" y="3886994"/>
            <a:ext cx="11222" cy="46166"/>
          </a:xfrm>
          <a:prstGeom prst="rect">
            <a:avLst/>
          </a:prstGeom>
          <a:noFill/>
          <a:ln w="9525">
            <a:noFill/>
            <a:miter lim="800000"/>
            <a:headEnd/>
            <a:tailEnd/>
          </a:ln>
        </p:spPr>
        <p:txBody>
          <a:bodyPr wrap="none" lIns="0" tIns="0" rIns="0" bIns="0">
            <a:spAutoFit/>
          </a:bodyPr>
          <a:lstStyle/>
          <a:p>
            <a:pPr defTabSz="291029"/>
            <a:r>
              <a:rPr lang="en-US" sz="300" dirty="0">
                <a:solidFill>
                  <a:srgbClr val="000000"/>
                </a:solidFill>
                <a:latin typeface="Arial" charset="0"/>
              </a:rPr>
              <a:t> </a:t>
            </a:r>
            <a:endParaRPr lang="en-US" sz="600" dirty="0">
              <a:latin typeface="Arial" charset="0"/>
            </a:endParaRPr>
          </a:p>
        </p:txBody>
      </p:sp>
      <p:sp>
        <p:nvSpPr>
          <p:cNvPr id="12" name="Rectangle 1014"/>
          <p:cNvSpPr>
            <a:spLocks noChangeArrowheads="1"/>
          </p:cNvSpPr>
          <p:nvPr/>
        </p:nvSpPr>
        <p:spPr bwMode="auto">
          <a:xfrm>
            <a:off x="3248478" y="3886994"/>
            <a:ext cx="11222" cy="46166"/>
          </a:xfrm>
          <a:prstGeom prst="rect">
            <a:avLst/>
          </a:prstGeom>
          <a:noFill/>
          <a:ln w="9525">
            <a:noFill/>
            <a:miter lim="800000"/>
            <a:headEnd/>
            <a:tailEnd/>
          </a:ln>
        </p:spPr>
        <p:txBody>
          <a:bodyPr wrap="none" lIns="0" tIns="0" rIns="0" bIns="0">
            <a:spAutoFit/>
          </a:bodyPr>
          <a:lstStyle/>
          <a:p>
            <a:pPr defTabSz="291029"/>
            <a:r>
              <a:rPr lang="en-US" sz="300" dirty="0">
                <a:solidFill>
                  <a:srgbClr val="000000"/>
                </a:solidFill>
                <a:latin typeface="Arial" charset="0"/>
              </a:rPr>
              <a:t> </a:t>
            </a:r>
            <a:endParaRPr lang="en-US" sz="600" dirty="0">
              <a:latin typeface="Arial" charset="0"/>
            </a:endParaRPr>
          </a:p>
        </p:txBody>
      </p:sp>
      <p:sp>
        <p:nvSpPr>
          <p:cNvPr id="13" name="Rectangle 1016"/>
          <p:cNvSpPr>
            <a:spLocks noChangeArrowheads="1"/>
          </p:cNvSpPr>
          <p:nvPr/>
        </p:nvSpPr>
        <p:spPr bwMode="auto">
          <a:xfrm>
            <a:off x="3248478" y="3946128"/>
            <a:ext cx="11222" cy="46166"/>
          </a:xfrm>
          <a:prstGeom prst="rect">
            <a:avLst/>
          </a:prstGeom>
          <a:noFill/>
          <a:ln w="9525">
            <a:noFill/>
            <a:miter lim="800000"/>
            <a:headEnd/>
            <a:tailEnd/>
          </a:ln>
        </p:spPr>
        <p:txBody>
          <a:bodyPr wrap="none" lIns="0" tIns="0" rIns="0" bIns="0">
            <a:spAutoFit/>
          </a:bodyPr>
          <a:lstStyle/>
          <a:p>
            <a:pPr defTabSz="291029"/>
            <a:r>
              <a:rPr lang="en-US" sz="300" dirty="0">
                <a:solidFill>
                  <a:srgbClr val="000000"/>
                </a:solidFill>
                <a:latin typeface="Arial" charset="0"/>
              </a:rPr>
              <a:t> </a:t>
            </a:r>
            <a:endParaRPr lang="en-US" sz="600" dirty="0">
              <a:latin typeface="Arial" charset="0"/>
            </a:endParaRPr>
          </a:p>
        </p:txBody>
      </p:sp>
      <p:sp>
        <p:nvSpPr>
          <p:cNvPr id="14" name="Rectangle 1018"/>
          <p:cNvSpPr>
            <a:spLocks noChangeArrowheads="1"/>
          </p:cNvSpPr>
          <p:nvPr/>
        </p:nvSpPr>
        <p:spPr bwMode="auto">
          <a:xfrm>
            <a:off x="3248478" y="3946128"/>
            <a:ext cx="11222" cy="46166"/>
          </a:xfrm>
          <a:prstGeom prst="rect">
            <a:avLst/>
          </a:prstGeom>
          <a:noFill/>
          <a:ln w="9525">
            <a:noFill/>
            <a:miter lim="800000"/>
            <a:headEnd/>
            <a:tailEnd/>
          </a:ln>
        </p:spPr>
        <p:txBody>
          <a:bodyPr wrap="none" lIns="0" tIns="0" rIns="0" bIns="0">
            <a:spAutoFit/>
          </a:bodyPr>
          <a:lstStyle/>
          <a:p>
            <a:pPr defTabSz="291029"/>
            <a:r>
              <a:rPr lang="en-US" sz="300" dirty="0">
                <a:solidFill>
                  <a:srgbClr val="000000"/>
                </a:solidFill>
                <a:latin typeface="Arial" charset="0"/>
              </a:rPr>
              <a:t> </a:t>
            </a:r>
            <a:endParaRPr lang="en-US" sz="600" dirty="0">
              <a:latin typeface="Arial" charset="0"/>
            </a:endParaRPr>
          </a:p>
        </p:txBody>
      </p:sp>
      <p:sp>
        <p:nvSpPr>
          <p:cNvPr id="15" name="Rectangle 1020"/>
          <p:cNvSpPr>
            <a:spLocks noChangeArrowheads="1"/>
          </p:cNvSpPr>
          <p:nvPr/>
        </p:nvSpPr>
        <p:spPr bwMode="auto">
          <a:xfrm>
            <a:off x="3248478" y="4006056"/>
            <a:ext cx="11222" cy="46166"/>
          </a:xfrm>
          <a:prstGeom prst="rect">
            <a:avLst/>
          </a:prstGeom>
          <a:noFill/>
          <a:ln w="9525">
            <a:noFill/>
            <a:miter lim="800000"/>
            <a:headEnd/>
            <a:tailEnd/>
          </a:ln>
        </p:spPr>
        <p:txBody>
          <a:bodyPr wrap="none" lIns="0" tIns="0" rIns="0" bIns="0">
            <a:spAutoFit/>
          </a:bodyPr>
          <a:lstStyle/>
          <a:p>
            <a:pPr defTabSz="291029"/>
            <a:r>
              <a:rPr lang="en-US" sz="300" dirty="0">
                <a:solidFill>
                  <a:srgbClr val="000000"/>
                </a:solidFill>
                <a:latin typeface="Arial" charset="0"/>
              </a:rPr>
              <a:t> </a:t>
            </a:r>
            <a:endParaRPr lang="en-US" sz="600" dirty="0">
              <a:latin typeface="Arial" charset="0"/>
            </a:endParaRPr>
          </a:p>
        </p:txBody>
      </p:sp>
      <p:sp>
        <p:nvSpPr>
          <p:cNvPr id="16" name="Rectangle 1022"/>
          <p:cNvSpPr>
            <a:spLocks noChangeArrowheads="1"/>
          </p:cNvSpPr>
          <p:nvPr/>
        </p:nvSpPr>
        <p:spPr bwMode="auto">
          <a:xfrm>
            <a:off x="3248478" y="4006056"/>
            <a:ext cx="11222" cy="46166"/>
          </a:xfrm>
          <a:prstGeom prst="rect">
            <a:avLst/>
          </a:prstGeom>
          <a:noFill/>
          <a:ln w="9525">
            <a:noFill/>
            <a:miter lim="800000"/>
            <a:headEnd/>
            <a:tailEnd/>
          </a:ln>
        </p:spPr>
        <p:txBody>
          <a:bodyPr wrap="none" lIns="0" tIns="0" rIns="0" bIns="0">
            <a:spAutoFit/>
          </a:bodyPr>
          <a:lstStyle/>
          <a:p>
            <a:pPr defTabSz="291029"/>
            <a:r>
              <a:rPr lang="en-US" sz="300" dirty="0">
                <a:solidFill>
                  <a:srgbClr val="000000"/>
                </a:solidFill>
                <a:latin typeface="Arial" charset="0"/>
              </a:rPr>
              <a:t> </a:t>
            </a:r>
            <a:endParaRPr lang="en-US" sz="600" dirty="0">
              <a:latin typeface="Arial" charset="0"/>
            </a:endParaRPr>
          </a:p>
        </p:txBody>
      </p:sp>
      <p:sp>
        <p:nvSpPr>
          <p:cNvPr id="17" name="Rectangle 1025"/>
          <p:cNvSpPr>
            <a:spLocks noChangeArrowheads="1"/>
          </p:cNvSpPr>
          <p:nvPr/>
        </p:nvSpPr>
        <p:spPr bwMode="auto">
          <a:xfrm>
            <a:off x="3068863" y="3987006"/>
            <a:ext cx="11222" cy="46166"/>
          </a:xfrm>
          <a:prstGeom prst="rect">
            <a:avLst/>
          </a:prstGeom>
          <a:noFill/>
          <a:ln w="9525">
            <a:noFill/>
            <a:miter lim="800000"/>
            <a:headEnd/>
            <a:tailEnd/>
          </a:ln>
        </p:spPr>
        <p:txBody>
          <a:bodyPr wrap="none" lIns="0" tIns="0" rIns="0" bIns="0">
            <a:spAutoFit/>
          </a:bodyPr>
          <a:lstStyle/>
          <a:p>
            <a:pPr defTabSz="291029"/>
            <a:r>
              <a:rPr lang="en-US" sz="300" dirty="0">
                <a:solidFill>
                  <a:srgbClr val="000000"/>
                </a:solidFill>
                <a:latin typeface="Arial" charset="0"/>
              </a:rPr>
              <a:t> </a:t>
            </a:r>
            <a:endParaRPr lang="en-US" sz="600" dirty="0"/>
          </a:p>
        </p:txBody>
      </p:sp>
      <p:sp>
        <p:nvSpPr>
          <p:cNvPr id="18" name="Rectangle 1028"/>
          <p:cNvSpPr>
            <a:spLocks noChangeArrowheads="1"/>
          </p:cNvSpPr>
          <p:nvPr/>
        </p:nvSpPr>
        <p:spPr bwMode="auto">
          <a:xfrm>
            <a:off x="3248478" y="4174728"/>
            <a:ext cx="11222" cy="46166"/>
          </a:xfrm>
          <a:prstGeom prst="rect">
            <a:avLst/>
          </a:prstGeom>
          <a:noFill/>
          <a:ln w="9525">
            <a:noFill/>
            <a:miter lim="800000"/>
            <a:headEnd/>
            <a:tailEnd/>
          </a:ln>
        </p:spPr>
        <p:txBody>
          <a:bodyPr wrap="none" lIns="0" tIns="0" rIns="0" bIns="0">
            <a:spAutoFit/>
          </a:bodyPr>
          <a:lstStyle/>
          <a:p>
            <a:pPr defTabSz="291029"/>
            <a:r>
              <a:rPr lang="en-US" sz="300" dirty="0">
                <a:solidFill>
                  <a:srgbClr val="000000"/>
                </a:solidFill>
                <a:latin typeface="Arial" charset="0"/>
              </a:rPr>
              <a:t> </a:t>
            </a:r>
            <a:endParaRPr lang="en-US" sz="600" dirty="0">
              <a:latin typeface="Arial" charset="0"/>
            </a:endParaRPr>
          </a:p>
        </p:txBody>
      </p:sp>
      <p:sp>
        <p:nvSpPr>
          <p:cNvPr id="19" name="Rectangle 1030"/>
          <p:cNvSpPr>
            <a:spLocks noChangeArrowheads="1"/>
          </p:cNvSpPr>
          <p:nvPr/>
        </p:nvSpPr>
        <p:spPr bwMode="auto">
          <a:xfrm>
            <a:off x="3248478" y="4174728"/>
            <a:ext cx="11222" cy="46166"/>
          </a:xfrm>
          <a:prstGeom prst="rect">
            <a:avLst/>
          </a:prstGeom>
          <a:noFill/>
          <a:ln w="9525">
            <a:noFill/>
            <a:miter lim="800000"/>
            <a:headEnd/>
            <a:tailEnd/>
          </a:ln>
        </p:spPr>
        <p:txBody>
          <a:bodyPr wrap="none" lIns="0" tIns="0" rIns="0" bIns="0">
            <a:spAutoFit/>
          </a:bodyPr>
          <a:lstStyle/>
          <a:p>
            <a:pPr defTabSz="291029"/>
            <a:r>
              <a:rPr lang="en-US" sz="300" dirty="0">
                <a:solidFill>
                  <a:srgbClr val="000000"/>
                </a:solidFill>
                <a:latin typeface="Arial" charset="0"/>
              </a:rPr>
              <a:t> </a:t>
            </a:r>
            <a:endParaRPr lang="en-US" sz="600" dirty="0">
              <a:latin typeface="Arial" charset="0"/>
            </a:endParaRPr>
          </a:p>
        </p:txBody>
      </p:sp>
      <p:sp>
        <p:nvSpPr>
          <p:cNvPr id="20" name="Rectangle 1033"/>
          <p:cNvSpPr>
            <a:spLocks noChangeArrowheads="1"/>
          </p:cNvSpPr>
          <p:nvPr/>
        </p:nvSpPr>
        <p:spPr bwMode="auto">
          <a:xfrm>
            <a:off x="3248478" y="4234259"/>
            <a:ext cx="11222" cy="46166"/>
          </a:xfrm>
          <a:prstGeom prst="rect">
            <a:avLst/>
          </a:prstGeom>
          <a:noFill/>
          <a:ln w="9525">
            <a:noFill/>
            <a:miter lim="800000"/>
            <a:headEnd/>
            <a:tailEnd/>
          </a:ln>
        </p:spPr>
        <p:txBody>
          <a:bodyPr wrap="none" lIns="0" tIns="0" rIns="0" bIns="0">
            <a:spAutoFit/>
          </a:bodyPr>
          <a:lstStyle/>
          <a:p>
            <a:pPr defTabSz="291029"/>
            <a:r>
              <a:rPr lang="en-US" sz="300" dirty="0">
                <a:solidFill>
                  <a:srgbClr val="000000"/>
                </a:solidFill>
                <a:latin typeface="Arial" charset="0"/>
              </a:rPr>
              <a:t> </a:t>
            </a:r>
            <a:endParaRPr lang="en-US" sz="600" dirty="0">
              <a:latin typeface="Arial" charset="0"/>
            </a:endParaRPr>
          </a:p>
        </p:txBody>
      </p:sp>
      <p:sp>
        <p:nvSpPr>
          <p:cNvPr id="21" name="Rectangle 1035"/>
          <p:cNvSpPr>
            <a:spLocks noChangeArrowheads="1"/>
          </p:cNvSpPr>
          <p:nvPr/>
        </p:nvSpPr>
        <p:spPr bwMode="auto">
          <a:xfrm>
            <a:off x="3248478" y="4234259"/>
            <a:ext cx="11222" cy="46166"/>
          </a:xfrm>
          <a:prstGeom prst="rect">
            <a:avLst/>
          </a:prstGeom>
          <a:noFill/>
          <a:ln w="9525">
            <a:noFill/>
            <a:miter lim="800000"/>
            <a:headEnd/>
            <a:tailEnd/>
          </a:ln>
        </p:spPr>
        <p:txBody>
          <a:bodyPr wrap="none" lIns="0" tIns="0" rIns="0" bIns="0">
            <a:spAutoFit/>
          </a:bodyPr>
          <a:lstStyle/>
          <a:p>
            <a:pPr defTabSz="291029"/>
            <a:r>
              <a:rPr lang="en-US" sz="300" dirty="0">
                <a:solidFill>
                  <a:srgbClr val="000000"/>
                </a:solidFill>
                <a:latin typeface="Arial" charset="0"/>
              </a:rPr>
              <a:t> </a:t>
            </a:r>
            <a:endParaRPr lang="en-US" sz="600" dirty="0">
              <a:latin typeface="Arial" charset="0"/>
            </a:endParaRPr>
          </a:p>
        </p:txBody>
      </p:sp>
      <p:sp>
        <p:nvSpPr>
          <p:cNvPr id="22" name="Rectangle 1050"/>
          <p:cNvSpPr>
            <a:spLocks noChangeArrowheads="1"/>
          </p:cNvSpPr>
          <p:nvPr/>
        </p:nvSpPr>
        <p:spPr bwMode="auto">
          <a:xfrm>
            <a:off x="3248478" y="4759722"/>
            <a:ext cx="11222" cy="46166"/>
          </a:xfrm>
          <a:prstGeom prst="rect">
            <a:avLst/>
          </a:prstGeom>
          <a:noFill/>
          <a:ln w="9525">
            <a:noFill/>
            <a:miter lim="800000"/>
            <a:headEnd/>
            <a:tailEnd/>
          </a:ln>
        </p:spPr>
        <p:txBody>
          <a:bodyPr wrap="none" lIns="0" tIns="0" rIns="0" bIns="0">
            <a:spAutoFit/>
          </a:bodyPr>
          <a:lstStyle/>
          <a:p>
            <a:pPr defTabSz="291029"/>
            <a:r>
              <a:rPr lang="en-US" sz="300" dirty="0">
                <a:solidFill>
                  <a:srgbClr val="000000"/>
                </a:solidFill>
                <a:latin typeface="Arial" charset="0"/>
              </a:rPr>
              <a:t> </a:t>
            </a:r>
            <a:endParaRPr lang="en-US" sz="600" dirty="0">
              <a:latin typeface="Arial" charset="0"/>
            </a:endParaRPr>
          </a:p>
        </p:txBody>
      </p:sp>
      <p:sp>
        <p:nvSpPr>
          <p:cNvPr id="23" name="Rectangle 1052"/>
          <p:cNvSpPr>
            <a:spLocks noChangeArrowheads="1"/>
          </p:cNvSpPr>
          <p:nvPr/>
        </p:nvSpPr>
        <p:spPr bwMode="auto">
          <a:xfrm>
            <a:off x="3248478" y="4759722"/>
            <a:ext cx="11222" cy="46166"/>
          </a:xfrm>
          <a:prstGeom prst="rect">
            <a:avLst/>
          </a:prstGeom>
          <a:noFill/>
          <a:ln w="9525">
            <a:noFill/>
            <a:miter lim="800000"/>
            <a:headEnd/>
            <a:tailEnd/>
          </a:ln>
        </p:spPr>
        <p:txBody>
          <a:bodyPr wrap="none" lIns="0" tIns="0" rIns="0" bIns="0">
            <a:spAutoFit/>
          </a:bodyPr>
          <a:lstStyle/>
          <a:p>
            <a:pPr defTabSz="291029"/>
            <a:r>
              <a:rPr lang="en-US" sz="300" dirty="0">
                <a:solidFill>
                  <a:srgbClr val="000000"/>
                </a:solidFill>
                <a:latin typeface="Arial" charset="0"/>
              </a:rPr>
              <a:t> </a:t>
            </a:r>
            <a:endParaRPr lang="en-US" sz="600" dirty="0">
              <a:latin typeface="Arial" charset="0"/>
            </a:endParaRPr>
          </a:p>
        </p:txBody>
      </p:sp>
      <p:sp>
        <p:nvSpPr>
          <p:cNvPr id="24" name="Rectangle 1054"/>
          <p:cNvSpPr>
            <a:spLocks noChangeArrowheads="1"/>
          </p:cNvSpPr>
          <p:nvPr/>
        </p:nvSpPr>
        <p:spPr bwMode="auto">
          <a:xfrm>
            <a:off x="3248478" y="4818856"/>
            <a:ext cx="11222" cy="46166"/>
          </a:xfrm>
          <a:prstGeom prst="rect">
            <a:avLst/>
          </a:prstGeom>
          <a:noFill/>
          <a:ln w="9525">
            <a:noFill/>
            <a:miter lim="800000"/>
            <a:headEnd/>
            <a:tailEnd/>
          </a:ln>
        </p:spPr>
        <p:txBody>
          <a:bodyPr wrap="none" lIns="0" tIns="0" rIns="0" bIns="0">
            <a:spAutoFit/>
          </a:bodyPr>
          <a:lstStyle/>
          <a:p>
            <a:pPr defTabSz="291029"/>
            <a:r>
              <a:rPr lang="en-US" sz="300" dirty="0">
                <a:solidFill>
                  <a:srgbClr val="000000"/>
                </a:solidFill>
                <a:latin typeface="Arial" charset="0"/>
              </a:rPr>
              <a:t> </a:t>
            </a:r>
            <a:endParaRPr lang="en-US" sz="600" dirty="0">
              <a:latin typeface="Arial" charset="0"/>
            </a:endParaRPr>
          </a:p>
        </p:txBody>
      </p:sp>
      <p:sp>
        <p:nvSpPr>
          <p:cNvPr id="25" name="Rectangle 1056"/>
          <p:cNvSpPr>
            <a:spLocks noChangeArrowheads="1"/>
          </p:cNvSpPr>
          <p:nvPr/>
        </p:nvSpPr>
        <p:spPr bwMode="auto">
          <a:xfrm>
            <a:off x="3248478" y="4818856"/>
            <a:ext cx="11222" cy="46166"/>
          </a:xfrm>
          <a:prstGeom prst="rect">
            <a:avLst/>
          </a:prstGeom>
          <a:noFill/>
          <a:ln w="9525">
            <a:noFill/>
            <a:miter lim="800000"/>
            <a:headEnd/>
            <a:tailEnd/>
          </a:ln>
        </p:spPr>
        <p:txBody>
          <a:bodyPr wrap="none" lIns="0" tIns="0" rIns="0" bIns="0">
            <a:spAutoFit/>
          </a:bodyPr>
          <a:lstStyle/>
          <a:p>
            <a:pPr defTabSz="291029"/>
            <a:r>
              <a:rPr lang="en-US" sz="300" dirty="0">
                <a:solidFill>
                  <a:srgbClr val="000000"/>
                </a:solidFill>
                <a:latin typeface="Arial" charset="0"/>
              </a:rPr>
              <a:t> </a:t>
            </a:r>
            <a:endParaRPr lang="en-US" sz="600" dirty="0">
              <a:latin typeface="Arial" charset="0"/>
            </a:endParaRPr>
          </a:p>
        </p:txBody>
      </p:sp>
      <p:sp>
        <p:nvSpPr>
          <p:cNvPr id="26" name="Rectangle 1058"/>
          <p:cNvSpPr>
            <a:spLocks noChangeArrowheads="1"/>
          </p:cNvSpPr>
          <p:nvPr/>
        </p:nvSpPr>
        <p:spPr bwMode="auto">
          <a:xfrm>
            <a:off x="3248478" y="4878784"/>
            <a:ext cx="11222" cy="46166"/>
          </a:xfrm>
          <a:prstGeom prst="rect">
            <a:avLst/>
          </a:prstGeom>
          <a:noFill/>
          <a:ln w="9525">
            <a:noFill/>
            <a:miter lim="800000"/>
            <a:headEnd/>
            <a:tailEnd/>
          </a:ln>
        </p:spPr>
        <p:txBody>
          <a:bodyPr wrap="none" lIns="0" tIns="0" rIns="0" bIns="0">
            <a:spAutoFit/>
          </a:bodyPr>
          <a:lstStyle/>
          <a:p>
            <a:pPr defTabSz="291029"/>
            <a:r>
              <a:rPr lang="en-US" sz="300" dirty="0">
                <a:solidFill>
                  <a:srgbClr val="000000"/>
                </a:solidFill>
                <a:latin typeface="Arial" charset="0"/>
              </a:rPr>
              <a:t> </a:t>
            </a:r>
            <a:endParaRPr lang="en-US" sz="600" dirty="0">
              <a:latin typeface="Arial" charset="0"/>
            </a:endParaRPr>
          </a:p>
        </p:txBody>
      </p:sp>
      <p:sp>
        <p:nvSpPr>
          <p:cNvPr id="27" name="Rectangle 1060"/>
          <p:cNvSpPr>
            <a:spLocks noChangeArrowheads="1"/>
          </p:cNvSpPr>
          <p:nvPr/>
        </p:nvSpPr>
        <p:spPr bwMode="auto">
          <a:xfrm>
            <a:off x="3248478" y="4878784"/>
            <a:ext cx="11222" cy="46166"/>
          </a:xfrm>
          <a:prstGeom prst="rect">
            <a:avLst/>
          </a:prstGeom>
          <a:noFill/>
          <a:ln w="9525">
            <a:noFill/>
            <a:miter lim="800000"/>
            <a:headEnd/>
            <a:tailEnd/>
          </a:ln>
        </p:spPr>
        <p:txBody>
          <a:bodyPr wrap="none" lIns="0" tIns="0" rIns="0" bIns="0">
            <a:spAutoFit/>
          </a:bodyPr>
          <a:lstStyle/>
          <a:p>
            <a:pPr defTabSz="291029"/>
            <a:r>
              <a:rPr lang="en-US" sz="300" dirty="0">
                <a:solidFill>
                  <a:srgbClr val="000000"/>
                </a:solidFill>
                <a:latin typeface="Arial" charset="0"/>
              </a:rPr>
              <a:t> </a:t>
            </a:r>
            <a:endParaRPr lang="en-US" sz="600" dirty="0">
              <a:latin typeface="Arial" charset="0"/>
            </a:endParaRPr>
          </a:p>
        </p:txBody>
      </p:sp>
      <p:sp>
        <p:nvSpPr>
          <p:cNvPr id="28" name="Rectangle 1063"/>
          <p:cNvSpPr>
            <a:spLocks noChangeArrowheads="1"/>
          </p:cNvSpPr>
          <p:nvPr/>
        </p:nvSpPr>
        <p:spPr bwMode="auto">
          <a:xfrm>
            <a:off x="3248478" y="4938316"/>
            <a:ext cx="11222" cy="46166"/>
          </a:xfrm>
          <a:prstGeom prst="rect">
            <a:avLst/>
          </a:prstGeom>
          <a:noFill/>
          <a:ln w="9525">
            <a:noFill/>
            <a:miter lim="800000"/>
            <a:headEnd/>
            <a:tailEnd/>
          </a:ln>
        </p:spPr>
        <p:txBody>
          <a:bodyPr wrap="none" lIns="0" tIns="0" rIns="0" bIns="0">
            <a:spAutoFit/>
          </a:bodyPr>
          <a:lstStyle/>
          <a:p>
            <a:pPr defTabSz="291029"/>
            <a:r>
              <a:rPr lang="en-US" sz="300" dirty="0">
                <a:solidFill>
                  <a:srgbClr val="000000"/>
                </a:solidFill>
                <a:latin typeface="Arial" charset="0"/>
              </a:rPr>
              <a:t> </a:t>
            </a:r>
            <a:endParaRPr lang="en-US" sz="600" dirty="0">
              <a:latin typeface="Arial" charset="0"/>
            </a:endParaRPr>
          </a:p>
        </p:txBody>
      </p:sp>
      <p:sp>
        <p:nvSpPr>
          <p:cNvPr id="29" name="Rectangle 1065"/>
          <p:cNvSpPr>
            <a:spLocks noChangeArrowheads="1"/>
          </p:cNvSpPr>
          <p:nvPr/>
        </p:nvSpPr>
        <p:spPr bwMode="auto">
          <a:xfrm>
            <a:off x="3248478" y="4938316"/>
            <a:ext cx="11222" cy="46166"/>
          </a:xfrm>
          <a:prstGeom prst="rect">
            <a:avLst/>
          </a:prstGeom>
          <a:noFill/>
          <a:ln w="9525">
            <a:noFill/>
            <a:miter lim="800000"/>
            <a:headEnd/>
            <a:tailEnd/>
          </a:ln>
        </p:spPr>
        <p:txBody>
          <a:bodyPr wrap="none" lIns="0" tIns="0" rIns="0" bIns="0">
            <a:spAutoFit/>
          </a:bodyPr>
          <a:lstStyle/>
          <a:p>
            <a:pPr defTabSz="291029"/>
            <a:r>
              <a:rPr lang="en-US" sz="300" dirty="0">
                <a:solidFill>
                  <a:srgbClr val="000000"/>
                </a:solidFill>
                <a:latin typeface="Arial" charset="0"/>
              </a:rPr>
              <a:t> </a:t>
            </a:r>
            <a:endParaRPr lang="en-US" sz="600" dirty="0">
              <a:latin typeface="Arial" charset="0"/>
            </a:endParaRPr>
          </a:p>
        </p:txBody>
      </p:sp>
      <p:sp>
        <p:nvSpPr>
          <p:cNvPr id="30" name="Rectangle 1068"/>
          <p:cNvSpPr>
            <a:spLocks noChangeArrowheads="1"/>
          </p:cNvSpPr>
          <p:nvPr/>
        </p:nvSpPr>
        <p:spPr bwMode="auto">
          <a:xfrm>
            <a:off x="3232603" y="5056981"/>
            <a:ext cx="11222" cy="46166"/>
          </a:xfrm>
          <a:prstGeom prst="rect">
            <a:avLst/>
          </a:prstGeom>
          <a:noFill/>
          <a:ln w="9525">
            <a:noFill/>
            <a:miter lim="800000"/>
            <a:headEnd/>
            <a:tailEnd/>
          </a:ln>
        </p:spPr>
        <p:txBody>
          <a:bodyPr wrap="none" lIns="0" tIns="0" rIns="0" bIns="0">
            <a:spAutoFit/>
          </a:bodyPr>
          <a:lstStyle/>
          <a:p>
            <a:pPr defTabSz="291029"/>
            <a:r>
              <a:rPr lang="en-US" sz="300" dirty="0">
                <a:solidFill>
                  <a:srgbClr val="000000"/>
                </a:solidFill>
                <a:latin typeface="Arial" charset="0"/>
              </a:rPr>
              <a:t> </a:t>
            </a:r>
            <a:endParaRPr lang="en-US" sz="600" dirty="0">
              <a:latin typeface="Arial" charset="0"/>
            </a:endParaRPr>
          </a:p>
        </p:txBody>
      </p:sp>
      <p:sp>
        <p:nvSpPr>
          <p:cNvPr id="31" name="Rectangle 1070"/>
          <p:cNvSpPr>
            <a:spLocks noChangeArrowheads="1"/>
          </p:cNvSpPr>
          <p:nvPr/>
        </p:nvSpPr>
        <p:spPr bwMode="auto">
          <a:xfrm>
            <a:off x="3232603" y="5056981"/>
            <a:ext cx="11222" cy="46166"/>
          </a:xfrm>
          <a:prstGeom prst="rect">
            <a:avLst/>
          </a:prstGeom>
          <a:noFill/>
          <a:ln w="9525">
            <a:noFill/>
            <a:miter lim="800000"/>
            <a:headEnd/>
            <a:tailEnd/>
          </a:ln>
        </p:spPr>
        <p:txBody>
          <a:bodyPr wrap="none" lIns="0" tIns="0" rIns="0" bIns="0">
            <a:spAutoFit/>
          </a:bodyPr>
          <a:lstStyle/>
          <a:p>
            <a:pPr defTabSz="291029"/>
            <a:r>
              <a:rPr lang="en-US" sz="300" dirty="0">
                <a:solidFill>
                  <a:srgbClr val="000000"/>
                </a:solidFill>
                <a:latin typeface="Arial" charset="0"/>
              </a:rPr>
              <a:t> </a:t>
            </a:r>
            <a:endParaRPr lang="en-US" sz="600" dirty="0">
              <a:latin typeface="Arial" charset="0"/>
            </a:endParaRPr>
          </a:p>
        </p:txBody>
      </p:sp>
      <p:sp>
        <p:nvSpPr>
          <p:cNvPr id="32" name="Rectangle 1073"/>
          <p:cNvSpPr>
            <a:spLocks noChangeArrowheads="1"/>
          </p:cNvSpPr>
          <p:nvPr/>
        </p:nvSpPr>
        <p:spPr bwMode="auto">
          <a:xfrm>
            <a:off x="3232603" y="5176441"/>
            <a:ext cx="11222" cy="46166"/>
          </a:xfrm>
          <a:prstGeom prst="rect">
            <a:avLst/>
          </a:prstGeom>
          <a:noFill/>
          <a:ln w="9525">
            <a:noFill/>
            <a:miter lim="800000"/>
            <a:headEnd/>
            <a:tailEnd/>
          </a:ln>
        </p:spPr>
        <p:txBody>
          <a:bodyPr wrap="none" lIns="0" tIns="0" rIns="0" bIns="0">
            <a:spAutoFit/>
          </a:bodyPr>
          <a:lstStyle/>
          <a:p>
            <a:pPr defTabSz="291029"/>
            <a:r>
              <a:rPr lang="en-US" sz="300" dirty="0">
                <a:solidFill>
                  <a:srgbClr val="000000"/>
                </a:solidFill>
                <a:latin typeface="Arial" charset="0"/>
              </a:rPr>
              <a:t> </a:t>
            </a:r>
            <a:endParaRPr lang="en-US" sz="600" dirty="0">
              <a:latin typeface="Arial" charset="0"/>
            </a:endParaRPr>
          </a:p>
        </p:txBody>
      </p:sp>
      <p:sp>
        <p:nvSpPr>
          <p:cNvPr id="33" name="Rectangle 1075"/>
          <p:cNvSpPr>
            <a:spLocks noChangeArrowheads="1"/>
          </p:cNvSpPr>
          <p:nvPr/>
        </p:nvSpPr>
        <p:spPr bwMode="auto">
          <a:xfrm>
            <a:off x="3232603" y="5176441"/>
            <a:ext cx="11222" cy="46166"/>
          </a:xfrm>
          <a:prstGeom prst="rect">
            <a:avLst/>
          </a:prstGeom>
          <a:noFill/>
          <a:ln w="9525">
            <a:noFill/>
            <a:miter lim="800000"/>
            <a:headEnd/>
            <a:tailEnd/>
          </a:ln>
        </p:spPr>
        <p:txBody>
          <a:bodyPr wrap="none" lIns="0" tIns="0" rIns="0" bIns="0">
            <a:spAutoFit/>
          </a:bodyPr>
          <a:lstStyle/>
          <a:p>
            <a:pPr defTabSz="291029"/>
            <a:r>
              <a:rPr lang="en-US" sz="300" dirty="0">
                <a:solidFill>
                  <a:srgbClr val="000000"/>
                </a:solidFill>
                <a:latin typeface="Arial" charset="0"/>
              </a:rPr>
              <a:t> </a:t>
            </a:r>
            <a:endParaRPr lang="en-US" sz="600" dirty="0">
              <a:latin typeface="Arial" charset="0"/>
            </a:endParaRPr>
          </a:p>
        </p:txBody>
      </p:sp>
      <p:sp>
        <p:nvSpPr>
          <p:cNvPr id="34" name="Rectangle 1077"/>
          <p:cNvSpPr>
            <a:spLocks noChangeArrowheads="1"/>
          </p:cNvSpPr>
          <p:nvPr/>
        </p:nvSpPr>
        <p:spPr bwMode="auto">
          <a:xfrm>
            <a:off x="3232603" y="5242322"/>
            <a:ext cx="6412" cy="30778"/>
          </a:xfrm>
          <a:prstGeom prst="rect">
            <a:avLst/>
          </a:prstGeom>
          <a:noFill/>
          <a:ln w="9525">
            <a:noFill/>
            <a:miter lim="800000"/>
            <a:headEnd/>
            <a:tailEnd/>
          </a:ln>
        </p:spPr>
        <p:txBody>
          <a:bodyPr wrap="none" lIns="0" tIns="0" rIns="0" bIns="0">
            <a:spAutoFit/>
          </a:bodyPr>
          <a:lstStyle/>
          <a:p>
            <a:pPr defTabSz="291029"/>
            <a:r>
              <a:rPr lang="en-US" sz="200" dirty="0">
                <a:solidFill>
                  <a:srgbClr val="000000"/>
                </a:solidFill>
                <a:latin typeface="Arial" charset="0"/>
              </a:rPr>
              <a:t> </a:t>
            </a:r>
            <a:endParaRPr lang="en-US" sz="600" dirty="0"/>
          </a:p>
        </p:txBody>
      </p:sp>
      <p:sp>
        <p:nvSpPr>
          <p:cNvPr id="35" name="Rectangle 1079"/>
          <p:cNvSpPr>
            <a:spLocks noChangeArrowheads="1"/>
          </p:cNvSpPr>
          <p:nvPr/>
        </p:nvSpPr>
        <p:spPr bwMode="auto">
          <a:xfrm>
            <a:off x="3232603" y="5242322"/>
            <a:ext cx="6412" cy="30778"/>
          </a:xfrm>
          <a:prstGeom prst="rect">
            <a:avLst/>
          </a:prstGeom>
          <a:noFill/>
          <a:ln w="9525">
            <a:noFill/>
            <a:miter lim="800000"/>
            <a:headEnd/>
            <a:tailEnd/>
          </a:ln>
        </p:spPr>
        <p:txBody>
          <a:bodyPr wrap="none" lIns="0" tIns="0" rIns="0" bIns="0">
            <a:spAutoFit/>
          </a:bodyPr>
          <a:lstStyle/>
          <a:p>
            <a:pPr defTabSz="291029"/>
            <a:r>
              <a:rPr lang="en-US" sz="200" dirty="0">
                <a:solidFill>
                  <a:srgbClr val="000000"/>
                </a:solidFill>
                <a:latin typeface="Arial" charset="0"/>
              </a:rPr>
              <a:t> </a:t>
            </a:r>
            <a:endParaRPr lang="en-US" sz="600" dirty="0"/>
          </a:p>
        </p:txBody>
      </p:sp>
      <p:pic>
        <p:nvPicPr>
          <p:cNvPr id="36" name="Picture 63" descr="Alzheimer's Association Map"/>
          <p:cNvPicPr>
            <a:picLocks noChangeAspect="1" noChangeArrowheads="1"/>
          </p:cNvPicPr>
          <p:nvPr/>
        </p:nvPicPr>
        <p:blipFill>
          <a:blip r:embed="rId2" cstate="print"/>
          <a:srcRect/>
          <a:stretch>
            <a:fillRect/>
          </a:stretch>
        </p:blipFill>
        <p:spPr bwMode="auto">
          <a:xfrm>
            <a:off x="457200" y="2819400"/>
            <a:ext cx="3729594" cy="1905000"/>
          </a:xfrm>
          <a:prstGeom prst="rect">
            <a:avLst/>
          </a:prstGeom>
          <a:noFill/>
          <a:ln w="28575">
            <a:solidFill>
              <a:schemeClr val="bg2"/>
            </a:solidFill>
            <a:miter lim="800000"/>
            <a:headEnd/>
            <a:tailEnd/>
          </a:ln>
        </p:spPr>
      </p:pic>
      <p:pic>
        <p:nvPicPr>
          <p:cNvPr id="37" name="Picture 63"/>
          <p:cNvPicPr>
            <a:picLocks noChangeAspect="1" noChangeArrowheads="1"/>
          </p:cNvPicPr>
          <p:nvPr/>
        </p:nvPicPr>
        <p:blipFill>
          <a:blip r:embed="rId3" cstate="print"/>
          <a:srcRect/>
          <a:stretch>
            <a:fillRect/>
          </a:stretch>
        </p:blipFill>
        <p:spPr bwMode="auto">
          <a:xfrm>
            <a:off x="5257799" y="3657600"/>
            <a:ext cx="3154965" cy="2149283"/>
          </a:xfrm>
          <a:prstGeom prst="rect">
            <a:avLst/>
          </a:prstGeom>
          <a:noFill/>
          <a:ln w="28575">
            <a:solidFill>
              <a:schemeClr val="bg2"/>
            </a:solidFill>
            <a:miter lim="800000"/>
            <a:headEnd/>
            <a:tailEnd/>
          </a:ln>
        </p:spPr>
      </p:pic>
      <p:graphicFrame>
        <p:nvGraphicFramePr>
          <p:cNvPr id="38" name="Table 37"/>
          <p:cNvGraphicFramePr>
            <a:graphicFrameLocks noGrp="1"/>
          </p:cNvGraphicFramePr>
          <p:nvPr>
            <p:extLst>
              <p:ext uri="{D42A27DB-BD31-4B8C-83A1-F6EECF244321}">
                <p14:modId xmlns:p14="http://schemas.microsoft.com/office/powerpoint/2010/main" val="4196883517"/>
              </p:ext>
            </p:extLst>
          </p:nvPr>
        </p:nvGraphicFramePr>
        <p:xfrm>
          <a:off x="457200" y="4953000"/>
          <a:ext cx="3733800" cy="1274443"/>
        </p:xfrm>
        <a:graphic>
          <a:graphicData uri="http://schemas.openxmlformats.org/drawingml/2006/table">
            <a:tbl>
              <a:tblPr/>
              <a:tblGrid>
                <a:gridCol w="1897257"/>
                <a:gridCol w="1836543"/>
              </a:tblGrid>
              <a:tr h="29919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smtClean="0">
                          <a:ln>
                            <a:noFill/>
                          </a:ln>
                          <a:solidFill>
                            <a:srgbClr val="003366"/>
                          </a:solidFill>
                          <a:effectLst/>
                          <a:latin typeface="Arial" charset="0"/>
                          <a:ea typeface="Times New Roman" charset="0"/>
                        </a:rPr>
                        <a:t>Western North Carolina Chapter, Charlotte, NC</a:t>
                      </a:r>
                      <a:r>
                        <a:rPr kumimoji="0" lang="en-US" sz="1000" b="0" i="0" u="none" strike="noStrike" cap="none" normalizeH="0" baseline="0" dirty="0" smtClean="0">
                          <a:ln>
                            <a:noFill/>
                          </a:ln>
                          <a:solidFill>
                            <a:schemeClr val="tx1"/>
                          </a:solidFill>
                          <a:effectLst/>
                          <a:latin typeface="Arial" charset="0"/>
                          <a:ea typeface="Times New Roman" charset="0"/>
                        </a:rPr>
                        <a:t> </a:t>
                      </a:r>
                    </a:p>
                  </a:txBody>
                  <a:tcPr marL="12424" marR="12424" marT="11906" marB="11906" anchor="ctr" horzOverflow="overflow">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solidFill>
                      <a:srgbClr val="D2D2D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smtClean="0">
                          <a:ln>
                            <a:noFill/>
                          </a:ln>
                          <a:solidFill>
                            <a:srgbClr val="003366"/>
                          </a:solidFill>
                          <a:effectLst/>
                          <a:latin typeface="Arial" charset="0"/>
                          <a:ea typeface="Times New Roman" charset="0"/>
                        </a:rPr>
                        <a:t>Eastern Carolina Chapter, Raleigh, NC</a:t>
                      </a:r>
                      <a:endParaRPr kumimoji="0" lang="en-US" sz="1000" b="0" i="0" u="none" strike="noStrike" cap="none" normalizeH="0" baseline="0" dirty="0" smtClean="0">
                        <a:ln>
                          <a:noFill/>
                        </a:ln>
                        <a:solidFill>
                          <a:schemeClr val="tx1"/>
                        </a:solidFill>
                        <a:effectLst/>
                        <a:latin typeface="Arial" charset="0"/>
                        <a:ea typeface="Calibri" charset="0"/>
                      </a:endParaRPr>
                    </a:p>
                  </a:txBody>
                  <a:tcPr marL="12424" marR="12424" marT="11906" marB="11906" anchor="ctr" horzOverflow="overflow">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solidFill>
                      <a:srgbClr val="D2D2D2"/>
                    </a:solidFill>
                  </a:tcPr>
                </a:tc>
              </a:tr>
              <a:tr h="88456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smtClean="0">
                          <a:ln>
                            <a:noFill/>
                          </a:ln>
                          <a:solidFill>
                            <a:srgbClr val="003366"/>
                          </a:solidFill>
                          <a:effectLst/>
                          <a:latin typeface="Arial" charset="0"/>
                          <a:ea typeface="Times New Roman" charset="0"/>
                        </a:rPr>
                        <a:t>Serving:</a:t>
                      </a:r>
                      <a:r>
                        <a:rPr kumimoji="0" lang="en-US" sz="1000" b="0" i="0" u="none" strike="noStrike" cap="none" normalizeH="0" baseline="0" dirty="0" smtClean="0">
                          <a:ln>
                            <a:noFill/>
                          </a:ln>
                          <a:solidFill>
                            <a:srgbClr val="003366"/>
                          </a:solidFill>
                          <a:effectLst/>
                          <a:latin typeface="Arial" charset="0"/>
                          <a:ea typeface="Times New Roman" charset="0"/>
                        </a:rPr>
                        <a:t> Triad, Piedmont, Foothills, and Mountains areas</a:t>
                      </a:r>
                      <a:endParaRPr kumimoji="0" lang="en-US" sz="1000" b="0" i="0" u="none" strike="noStrike" cap="none" normalizeH="0" baseline="0" dirty="0" smtClean="0">
                        <a:ln>
                          <a:noFill/>
                        </a:ln>
                        <a:solidFill>
                          <a:schemeClr val="tx1"/>
                        </a:solidFill>
                        <a:effectLst/>
                        <a:latin typeface="Arial" charset="0"/>
                        <a:ea typeface="Calibri" charset="0"/>
                      </a:endParaRPr>
                    </a:p>
                  </a:txBody>
                  <a:tcPr marL="12424" marR="12424" marT="11906" marB="11906" anchor="ctr" horzOverflow="overflow">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solidFill>
                      <a:srgbClr val="E5E5E5"/>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smtClean="0">
                          <a:ln>
                            <a:noFill/>
                          </a:ln>
                          <a:solidFill>
                            <a:srgbClr val="003366"/>
                          </a:solidFill>
                          <a:effectLst/>
                          <a:latin typeface="Arial" charset="0"/>
                          <a:ea typeface="Times New Roman" charset="0"/>
                        </a:rPr>
                        <a:t>Serving:</a:t>
                      </a:r>
                      <a:r>
                        <a:rPr kumimoji="0" lang="en-US" sz="1000" b="0" i="0" u="none" strike="noStrike" cap="none" normalizeH="0" baseline="0" dirty="0" smtClean="0">
                          <a:ln>
                            <a:noFill/>
                          </a:ln>
                          <a:solidFill>
                            <a:srgbClr val="003366"/>
                          </a:solidFill>
                          <a:effectLst/>
                          <a:latin typeface="Arial" charset="0"/>
                          <a:ea typeface="Times New Roman" charset="0"/>
                        </a:rPr>
                        <a:t> Chatham, Durham, Johnston, Lee, Orange, and Wake Counties and 44 other counties from the Triangle to the coast</a:t>
                      </a:r>
                      <a:endParaRPr kumimoji="0" lang="en-US" sz="1000" b="0" i="0" u="none" strike="noStrike" cap="none" normalizeH="0" baseline="0" dirty="0" smtClean="0">
                        <a:ln>
                          <a:noFill/>
                        </a:ln>
                        <a:solidFill>
                          <a:schemeClr val="tx1"/>
                        </a:solidFill>
                        <a:effectLst/>
                        <a:latin typeface="Arial" charset="0"/>
                        <a:ea typeface="Times New Roman" charset="0"/>
                      </a:endParaRPr>
                    </a:p>
                  </a:txBody>
                  <a:tcPr marL="12424" marR="12424" marT="11906" marB="11906" horzOverflow="overflow">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solidFill>
                      <a:srgbClr val="E5E5E5"/>
                    </a:solidFill>
                  </a:tcPr>
                </a:tc>
              </a:tr>
            </a:tbl>
          </a:graphicData>
        </a:graphic>
      </p:graphicFrame>
      <p:pic>
        <p:nvPicPr>
          <p:cNvPr id="39" name="Picture 79"/>
          <p:cNvPicPr>
            <a:picLocks noChangeAspect="1" noChangeArrowheads="1"/>
          </p:cNvPicPr>
          <p:nvPr/>
        </p:nvPicPr>
        <p:blipFill>
          <a:blip r:embed="rId4" cstate="print"/>
          <a:srcRect/>
          <a:stretch>
            <a:fillRect/>
          </a:stretch>
        </p:blipFill>
        <p:spPr bwMode="auto">
          <a:xfrm>
            <a:off x="5715000" y="5867400"/>
            <a:ext cx="2217655" cy="485378"/>
          </a:xfrm>
          <a:prstGeom prst="rect">
            <a:avLst/>
          </a:prstGeom>
          <a:noFill/>
          <a:ln w="28575">
            <a:solidFill>
              <a:schemeClr val="bg2"/>
            </a:solidFill>
            <a:miter lim="800000"/>
            <a:headEnd/>
            <a:tailEnd/>
          </a:ln>
        </p:spPr>
      </p:pic>
      <p:graphicFrame>
        <p:nvGraphicFramePr>
          <p:cNvPr id="40" name="Table 39"/>
          <p:cNvGraphicFramePr>
            <a:graphicFrameLocks noGrp="1"/>
          </p:cNvGraphicFramePr>
          <p:nvPr>
            <p:extLst>
              <p:ext uri="{D42A27DB-BD31-4B8C-83A1-F6EECF244321}">
                <p14:modId xmlns:p14="http://schemas.microsoft.com/office/powerpoint/2010/main" val="508964539"/>
              </p:ext>
            </p:extLst>
          </p:nvPr>
        </p:nvGraphicFramePr>
        <p:xfrm>
          <a:off x="457200" y="2057400"/>
          <a:ext cx="3733800" cy="591502"/>
        </p:xfrm>
        <a:graphic>
          <a:graphicData uri="http://schemas.openxmlformats.org/drawingml/2006/table">
            <a:tbl>
              <a:tblPr/>
              <a:tblGrid>
                <a:gridCol w="3733800"/>
              </a:tblGrid>
              <a:tr h="59150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Calibri" charset="0"/>
                        <a:ea typeface="Calibri" charset="0"/>
                        <a:cs typeface="Times New Roman"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smtClean="0">
                          <a:ln>
                            <a:noFill/>
                          </a:ln>
                          <a:solidFill>
                            <a:srgbClr val="003366"/>
                          </a:solidFill>
                          <a:effectLst/>
                          <a:latin typeface="Arial" charset="0"/>
                          <a:ea typeface="Times New Roman" charset="0"/>
                        </a:rPr>
                        <a:t>Eastern &amp; Western North Carolina  Chapters of the Alzheimer’s Association</a:t>
                      </a:r>
                      <a:endParaRPr kumimoji="0" lang="en-US" sz="1000" b="0" i="0" u="none" strike="noStrike" cap="none" normalizeH="0" baseline="0" dirty="0" smtClean="0">
                        <a:ln>
                          <a:noFill/>
                        </a:ln>
                        <a:solidFill>
                          <a:schemeClr val="tx1"/>
                        </a:solidFill>
                        <a:effectLst/>
                        <a:latin typeface="Arial" charset="0"/>
                        <a:ea typeface="Calibri" charset="0"/>
                      </a:endParaRPr>
                    </a:p>
                  </a:txBody>
                  <a:tcPr marL="12424" marR="12424" marT="11906" marB="11906" anchor="ctr" horzOverflow="overflow">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solidFill>
                      <a:srgbClr val="D2D2D2"/>
                    </a:solidFill>
                  </a:tcPr>
                </a:tc>
              </a:tr>
            </a:tbl>
          </a:graphicData>
        </a:graphic>
      </p:graphicFrame>
      <p:graphicFrame>
        <p:nvGraphicFramePr>
          <p:cNvPr id="41" name="Table 40"/>
          <p:cNvGraphicFramePr>
            <a:graphicFrameLocks noGrp="1"/>
          </p:cNvGraphicFramePr>
          <p:nvPr/>
        </p:nvGraphicFramePr>
        <p:xfrm>
          <a:off x="5257800" y="3048000"/>
          <a:ext cx="3124200" cy="515302"/>
        </p:xfrm>
        <a:graphic>
          <a:graphicData uri="http://schemas.openxmlformats.org/drawingml/2006/table">
            <a:tbl>
              <a:tblPr/>
              <a:tblGrid>
                <a:gridCol w="3124200"/>
              </a:tblGrid>
              <a:tr h="51530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Calibri" charset="0"/>
                        <a:ea typeface="Calibri" charset="0"/>
                        <a:cs typeface="Times New Roman"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rgbClr val="003366"/>
                          </a:solidFill>
                          <a:effectLst/>
                          <a:latin typeface="Arial" charset="0"/>
                          <a:ea typeface="Times New Roman" charset="0"/>
                        </a:rPr>
                        <a:t>AACOP Recruitment Events in the </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rgbClr val="003366"/>
                          </a:solidFill>
                          <a:effectLst/>
                          <a:latin typeface="Arial" charset="0"/>
                          <a:ea typeface="Times New Roman" charset="0"/>
                        </a:rPr>
                        <a:t>Triangle Area</a:t>
                      </a:r>
                      <a:endParaRPr kumimoji="0" lang="en-US" sz="1200" b="0" i="0" u="none" strike="noStrike" cap="none" normalizeH="0" baseline="0" dirty="0" smtClean="0">
                        <a:ln>
                          <a:noFill/>
                        </a:ln>
                        <a:solidFill>
                          <a:schemeClr val="tx1"/>
                        </a:solidFill>
                        <a:effectLst/>
                        <a:latin typeface="Arial" charset="0"/>
                        <a:ea typeface="Calibri" charset="0"/>
                      </a:endParaRPr>
                    </a:p>
                  </a:txBody>
                  <a:tcPr marL="12424" marR="12424" marT="11906" marB="11906" anchor="ctr" horzOverflow="overflow">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solidFill>
                      <a:srgbClr val="D2D2D2"/>
                    </a:solidFill>
                  </a:tcPr>
                </a:tc>
              </a:tr>
            </a:tbl>
          </a:graphicData>
        </a:graphic>
      </p:graphicFrame>
      <p:cxnSp>
        <p:nvCxnSpPr>
          <p:cNvPr id="42" name="Straight Arrow Connector 41"/>
          <p:cNvCxnSpPr/>
          <p:nvPr/>
        </p:nvCxnSpPr>
        <p:spPr>
          <a:xfrm>
            <a:off x="3124200" y="3810000"/>
            <a:ext cx="2209800" cy="533400"/>
          </a:xfrm>
          <a:prstGeom prst="straightConnector1">
            <a:avLst/>
          </a:prstGeom>
          <a:ln w="2857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5-Point Star 42"/>
          <p:cNvSpPr/>
          <p:nvPr/>
        </p:nvSpPr>
        <p:spPr>
          <a:xfrm>
            <a:off x="3352800" y="4495800"/>
            <a:ext cx="152400" cy="152400"/>
          </a:xfrm>
          <a:prstGeom prst="star5">
            <a:avLst/>
          </a:prstGeom>
          <a:solidFill>
            <a:schemeClr val="bg1">
              <a:lumMod val="75000"/>
              <a:lumOff val="25000"/>
            </a:schemeClr>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429000" y="4495800"/>
            <a:ext cx="1143000" cy="246221"/>
          </a:xfrm>
          <a:prstGeom prst="rect">
            <a:avLst/>
          </a:prstGeom>
          <a:noFill/>
        </p:spPr>
        <p:txBody>
          <a:bodyPr wrap="square" rtlCol="0">
            <a:spAutoFit/>
          </a:bodyPr>
          <a:lstStyle/>
          <a:p>
            <a:r>
              <a:rPr lang="en-US" sz="1000" b="1" dirty="0" smtClean="0">
                <a:solidFill>
                  <a:schemeClr val="bg1"/>
                </a:solidFill>
              </a:rPr>
              <a:t>Jacksonville</a:t>
            </a:r>
            <a:endParaRPr lang="en-US" sz="1000" b="1"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of Tier II study</a:t>
            </a:r>
            <a:endParaRPr lang="en-US" dirty="0"/>
          </a:p>
        </p:txBody>
      </p:sp>
      <p:sp>
        <p:nvSpPr>
          <p:cNvPr id="3" name="Content Placeholder 2"/>
          <p:cNvSpPr>
            <a:spLocks noGrp="1"/>
          </p:cNvSpPr>
          <p:nvPr>
            <p:ph sz="quarter" idx="1"/>
          </p:nvPr>
        </p:nvSpPr>
        <p:spPr>
          <a:xfrm>
            <a:off x="0" y="1219200"/>
            <a:ext cx="8686800" cy="4937760"/>
          </a:xfrm>
        </p:spPr>
        <p:txBody>
          <a:bodyPr>
            <a:normAutofit/>
          </a:bodyPr>
          <a:lstStyle/>
          <a:p>
            <a:pPr>
              <a:buNone/>
            </a:pPr>
            <a:r>
              <a:rPr lang="en-US" dirty="0" smtClean="0"/>
              <a:t>		</a:t>
            </a:r>
          </a:p>
          <a:p>
            <a:pPr>
              <a:buNone/>
            </a:pPr>
            <a:endParaRPr lang="en-US" sz="2000" b="1" u="sng" dirty="0"/>
          </a:p>
          <a:p>
            <a:pPr>
              <a:buNone/>
            </a:pPr>
            <a:r>
              <a:rPr lang="en-US" sz="2000" b="1" dirty="0" smtClean="0"/>
              <a:t>	           </a:t>
            </a:r>
            <a:r>
              <a:rPr lang="en-US" sz="2400" b="1" u="sng" dirty="0" smtClean="0"/>
              <a:t>Baseline   1yr	  2yr	  3yr	    4yr	     5yr</a:t>
            </a:r>
          </a:p>
          <a:p>
            <a:pPr>
              <a:buNone/>
            </a:pPr>
            <a:r>
              <a:rPr lang="en-US" sz="2400" b="1" dirty="0" smtClean="0">
                <a:solidFill>
                  <a:schemeClr val="accent1"/>
                </a:solidFill>
              </a:rPr>
              <a:t>White</a:t>
            </a:r>
            <a:r>
              <a:rPr lang="en-US" sz="2400" dirty="0" smtClean="0"/>
              <a:t>	  </a:t>
            </a:r>
            <a:r>
              <a:rPr lang="en-US" sz="2400" b="1" dirty="0" smtClean="0">
                <a:solidFill>
                  <a:schemeClr val="accent1"/>
                </a:solidFill>
              </a:rPr>
              <a:t>462 W     359 W	 290 W 195W</a:t>
            </a:r>
            <a:r>
              <a:rPr lang="en-US" sz="2400" b="1" dirty="0">
                <a:solidFill>
                  <a:schemeClr val="accent1"/>
                </a:solidFill>
              </a:rPr>
              <a:t> </a:t>
            </a:r>
            <a:r>
              <a:rPr lang="en-US" sz="2400" b="1" dirty="0" smtClean="0">
                <a:solidFill>
                  <a:schemeClr val="accent1"/>
                </a:solidFill>
              </a:rPr>
              <a:t> 118W</a:t>
            </a:r>
            <a:r>
              <a:rPr lang="en-US" sz="2400" b="1" dirty="0">
                <a:solidFill>
                  <a:schemeClr val="accent1"/>
                </a:solidFill>
              </a:rPr>
              <a:t> </a:t>
            </a:r>
            <a:r>
              <a:rPr lang="en-US" sz="2400" b="1" dirty="0" smtClean="0">
                <a:solidFill>
                  <a:schemeClr val="accent1"/>
                </a:solidFill>
              </a:rPr>
              <a:t> 38W</a:t>
            </a:r>
          </a:p>
          <a:p>
            <a:pPr>
              <a:buNone/>
            </a:pPr>
            <a:r>
              <a:rPr lang="en-US" sz="2400" b="1" dirty="0" smtClean="0"/>
              <a:t>Black	  118B        94B	 65B	  36B	    5B	     0B</a:t>
            </a:r>
          </a:p>
          <a:p>
            <a:pPr>
              <a:buNone/>
            </a:pPr>
            <a:r>
              <a:rPr lang="en-US" sz="2000" dirty="0" smtClean="0"/>
              <a:t>Total	     580	           453	   355	    231	     123	      38</a:t>
            </a:r>
          </a:p>
          <a:p>
            <a:pPr>
              <a:buNone/>
            </a:pP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Design of Tier II study, protocol</a:t>
            </a:r>
            <a:endParaRPr lang="en-US" dirty="0"/>
          </a:p>
        </p:txBody>
      </p:sp>
      <p:sp>
        <p:nvSpPr>
          <p:cNvPr id="3" name="Content Placeholder 2"/>
          <p:cNvSpPr>
            <a:spLocks noGrp="1"/>
          </p:cNvSpPr>
          <p:nvPr>
            <p:ph sz="quarter" idx="1"/>
          </p:nvPr>
        </p:nvSpPr>
        <p:spPr/>
        <p:txBody>
          <a:bodyPr>
            <a:normAutofit lnSpcReduction="10000"/>
          </a:bodyPr>
          <a:lstStyle/>
          <a:p>
            <a:pPr marL="342900" indent="-342900">
              <a:buClr>
                <a:schemeClr val="tx2"/>
              </a:buClr>
              <a:buSzTx/>
            </a:pPr>
            <a:r>
              <a:rPr lang="en-US" sz="2800" dirty="0">
                <a:latin typeface="Arial" charset="0"/>
                <a:ea typeface="ＭＳ Ｐゴシック" charset="0"/>
                <a:cs typeface="ＭＳ Ｐゴシック" charset="0"/>
              </a:rPr>
              <a:t>Demographic information</a:t>
            </a:r>
          </a:p>
          <a:p>
            <a:pPr marL="342900" indent="-342900">
              <a:buClr>
                <a:schemeClr val="tx2"/>
              </a:buClr>
              <a:buSzTx/>
            </a:pPr>
            <a:r>
              <a:rPr lang="en-US" sz="2800" dirty="0">
                <a:latin typeface="Arial" charset="0"/>
                <a:ea typeface="ＭＳ Ｐゴシック" charset="0"/>
                <a:cs typeface="ＭＳ Ｐゴシック" charset="0"/>
              </a:rPr>
              <a:t>Medical history</a:t>
            </a:r>
          </a:p>
          <a:p>
            <a:pPr marL="342900" indent="-342900">
              <a:buClr>
                <a:schemeClr val="tx2"/>
              </a:buClr>
              <a:buSzTx/>
            </a:pPr>
            <a:r>
              <a:rPr lang="en-US" sz="2800" dirty="0">
                <a:latin typeface="Arial" charset="0"/>
                <a:ea typeface="ＭＳ Ｐゴシック" charset="0"/>
                <a:cs typeface="ＭＳ Ｐゴシック" charset="0"/>
              </a:rPr>
              <a:t>Medication</a:t>
            </a:r>
          </a:p>
          <a:p>
            <a:pPr marL="342900" indent="-342900">
              <a:buClr>
                <a:schemeClr val="tx2"/>
              </a:buClr>
              <a:buSzTx/>
            </a:pPr>
            <a:r>
              <a:rPr lang="en-US" sz="2800" dirty="0">
                <a:latin typeface="Arial" charset="0"/>
                <a:ea typeface="ＭＳ Ｐゴシック" charset="0"/>
                <a:cs typeface="ＭＳ Ｐゴシック" charset="0"/>
              </a:rPr>
              <a:t>Family history</a:t>
            </a:r>
          </a:p>
          <a:p>
            <a:pPr marL="342900" indent="-342900">
              <a:buClr>
                <a:schemeClr val="tx2"/>
              </a:buClr>
              <a:buSzTx/>
            </a:pPr>
            <a:r>
              <a:rPr lang="en-US" sz="2800" dirty="0">
                <a:latin typeface="Arial" charset="0"/>
                <a:ea typeface="ＭＳ Ｐゴシック" charset="0"/>
                <a:cs typeface="ＭＳ Ｐゴシック" charset="0"/>
              </a:rPr>
              <a:t>Selected environmental exposures</a:t>
            </a:r>
          </a:p>
          <a:p>
            <a:pPr marL="342900" indent="-342900">
              <a:buClr>
                <a:schemeClr val="tx2"/>
              </a:buClr>
              <a:buSzTx/>
            </a:pPr>
            <a:r>
              <a:rPr lang="en-US" sz="2800" dirty="0">
                <a:latin typeface="Arial" charset="0"/>
                <a:ea typeface="ＭＳ Ｐゴシック" charset="0"/>
                <a:cs typeface="ＭＳ Ｐゴシック" charset="0"/>
              </a:rPr>
              <a:t>Examination findings</a:t>
            </a:r>
          </a:p>
          <a:p>
            <a:pPr marL="342900" indent="-342900">
              <a:buClr>
                <a:schemeClr val="tx2"/>
              </a:buClr>
              <a:buSzTx/>
            </a:pPr>
            <a:r>
              <a:rPr lang="en-US" sz="2800" dirty="0" err="1">
                <a:latin typeface="Arial" charset="0"/>
                <a:ea typeface="ＭＳ Ｐゴシック" charset="0"/>
                <a:cs typeface="ＭＳ Ｐゴシック" charset="0"/>
              </a:rPr>
              <a:t>Neuropsychologic</a:t>
            </a:r>
            <a:r>
              <a:rPr lang="en-US" sz="2800" dirty="0">
                <a:latin typeface="Arial" charset="0"/>
                <a:ea typeface="ＭＳ Ｐゴシック" charset="0"/>
                <a:cs typeface="ＭＳ Ｐゴシック" charset="0"/>
              </a:rPr>
              <a:t> test results</a:t>
            </a:r>
          </a:p>
          <a:p>
            <a:pPr marL="342900" indent="-342900">
              <a:buClr>
                <a:schemeClr val="tx2"/>
              </a:buClr>
              <a:buSzTx/>
            </a:pPr>
            <a:r>
              <a:rPr lang="en-US" sz="2800" dirty="0">
                <a:latin typeface="Arial" charset="0"/>
                <a:ea typeface="ＭＳ Ｐゴシック" charset="0"/>
                <a:cs typeface="ＭＳ Ｐゴシック" charset="0"/>
              </a:rPr>
              <a:t>Diagnosis</a:t>
            </a:r>
          </a:p>
          <a:p>
            <a:pPr marL="342900" indent="-342900">
              <a:buClr>
                <a:schemeClr val="tx2"/>
              </a:buClr>
              <a:buSzTx/>
            </a:pPr>
            <a:r>
              <a:rPr lang="en-US" sz="2800" dirty="0">
                <a:latin typeface="Arial" charset="0"/>
                <a:ea typeface="ＭＳ Ｐゴシック" charset="0"/>
                <a:cs typeface="ＭＳ Ｐゴシック" charset="0"/>
              </a:rPr>
              <a:t>DNA bank</a:t>
            </a:r>
          </a:p>
          <a:p>
            <a:pPr marL="342900" indent="-342900">
              <a:buClr>
                <a:schemeClr val="tx2"/>
              </a:buClr>
              <a:buSzTx/>
            </a:pPr>
            <a:r>
              <a:rPr lang="en-US" sz="2800" dirty="0">
                <a:latin typeface="Arial" charset="0"/>
                <a:ea typeface="ＭＳ Ｐゴシック" charset="0"/>
                <a:cs typeface="ＭＳ Ｐゴシック" charset="0"/>
              </a:rPr>
              <a:t>Approximately 40% autopsy rate</a:t>
            </a:r>
          </a:p>
          <a:p>
            <a:endParaRPr lang="en-US" dirty="0"/>
          </a:p>
        </p:txBody>
      </p:sp>
    </p:spTree>
    <p:extLst>
      <p:ext uri="{BB962C8B-B14F-4D97-AF65-F5344CB8AC3E}">
        <p14:creationId xmlns:p14="http://schemas.microsoft.com/office/powerpoint/2010/main" val="105097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of Tier II study, Cognitive variables</a:t>
            </a:r>
            <a:endParaRPr lang="en-US" dirty="0"/>
          </a:p>
        </p:txBody>
      </p:sp>
      <p:sp>
        <p:nvSpPr>
          <p:cNvPr id="3" name="Content Placeholder 2"/>
          <p:cNvSpPr>
            <a:spLocks noGrp="1"/>
          </p:cNvSpPr>
          <p:nvPr>
            <p:ph sz="quarter" idx="1"/>
          </p:nvPr>
        </p:nvSpPr>
        <p:spPr/>
        <p:txBody>
          <a:bodyPr>
            <a:normAutofit fontScale="92500" lnSpcReduction="10000"/>
          </a:bodyPr>
          <a:lstStyle/>
          <a:p>
            <a:pPr>
              <a:buNone/>
            </a:pPr>
            <a:r>
              <a:rPr lang="en-US" sz="2800" dirty="0" smtClean="0"/>
              <a:t>Memory:   </a:t>
            </a:r>
            <a:r>
              <a:rPr lang="en-US" dirty="0" smtClean="0"/>
              <a:t>WMS-R Logical memory, CERAD word lists (total learning, delayed, recognition), Benton Visual Retention Test, Constructional Praxis (delayed recall and recognition)</a:t>
            </a:r>
          </a:p>
          <a:p>
            <a:pPr>
              <a:buNone/>
            </a:pPr>
            <a:r>
              <a:rPr lang="en-US" sz="2800" dirty="0" smtClean="0"/>
              <a:t>Executive Function: </a:t>
            </a:r>
            <a:r>
              <a:rPr lang="en-US" dirty="0" smtClean="0"/>
              <a:t>Trails B, Digit Symbol Substitution Speed, EXIT25, Ascending digits</a:t>
            </a:r>
          </a:p>
          <a:p>
            <a:pPr>
              <a:buNone/>
            </a:pPr>
            <a:r>
              <a:rPr lang="en-US" sz="2800" dirty="0" smtClean="0"/>
              <a:t>Language: </a:t>
            </a:r>
            <a:r>
              <a:rPr lang="en-US" dirty="0" smtClean="0"/>
              <a:t>Animal fluency, Lexical fluency (MAE controlled oral word association - letters CFL), UDS Vegetable fluency, Boston Naming-30 item</a:t>
            </a:r>
          </a:p>
          <a:p>
            <a:pPr>
              <a:buNone/>
            </a:pPr>
            <a:r>
              <a:rPr lang="en-US" sz="2800" dirty="0" smtClean="0"/>
              <a:t>Visual/Spatial: </a:t>
            </a:r>
            <a:r>
              <a:rPr lang="en-US" dirty="0" smtClean="0"/>
              <a:t>Constructional Praxis copy</a:t>
            </a:r>
          </a:p>
          <a:p>
            <a:pPr>
              <a:buNone/>
            </a:pPr>
            <a:r>
              <a:rPr lang="en-US" sz="2800" dirty="0" smtClean="0"/>
              <a:t>Global: </a:t>
            </a:r>
            <a:r>
              <a:rPr lang="en-US" dirty="0" smtClean="0"/>
              <a:t>MMSE</a:t>
            </a:r>
          </a:p>
          <a:p>
            <a:pPr>
              <a:buNone/>
            </a:pPr>
            <a:r>
              <a:rPr lang="en-US" sz="2800" dirty="0" smtClean="0"/>
              <a:t>Attention/Speed: </a:t>
            </a:r>
            <a:r>
              <a:rPr lang="en-US" dirty="0" smtClean="0"/>
              <a:t>Trails A, digits forward</a:t>
            </a:r>
          </a:p>
          <a:p>
            <a:pPr>
              <a:buNone/>
            </a:pPr>
            <a:r>
              <a:rPr lang="en-US" sz="2800" dirty="0" smtClean="0"/>
              <a:t>Crystallized ability / Pre-morbid IQ: </a:t>
            </a:r>
            <a:r>
              <a:rPr lang="en-US" dirty="0" smtClean="0"/>
              <a:t>Shipley Vocabulary</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Design of Tier II study, Other variables</a:t>
            </a:r>
            <a:endParaRPr lang="en-US" dirty="0"/>
          </a:p>
        </p:txBody>
      </p:sp>
      <p:sp>
        <p:nvSpPr>
          <p:cNvPr id="3" name="Content Placeholder 2"/>
          <p:cNvSpPr>
            <a:spLocks noGrp="1"/>
          </p:cNvSpPr>
          <p:nvPr>
            <p:ph sz="quarter" idx="1"/>
          </p:nvPr>
        </p:nvSpPr>
        <p:spPr/>
        <p:txBody>
          <a:bodyPr/>
          <a:lstStyle/>
          <a:p>
            <a:pPr>
              <a:buNone/>
            </a:pPr>
            <a:r>
              <a:rPr lang="en-US" dirty="0" smtClean="0"/>
              <a:t>ADL: Blessed DRS items - Personal Care, Feeding</a:t>
            </a:r>
          </a:p>
          <a:p>
            <a:pPr>
              <a:buNone/>
            </a:pPr>
            <a:r>
              <a:rPr lang="en-US" dirty="0" smtClean="0"/>
              <a:t>IADL: Functional Activities Questionnaire (FAQ), Blessed Dementia Rating Scale, and CDR</a:t>
            </a:r>
          </a:p>
          <a:p>
            <a:pPr>
              <a:buNone/>
            </a:pPr>
            <a:r>
              <a:rPr lang="en-US" dirty="0" smtClean="0"/>
              <a:t>Physical function: UDS form B1 collected, e.g. vitals, vision, hearing</a:t>
            </a:r>
          </a:p>
          <a:p>
            <a:pPr>
              <a:buNone/>
            </a:pPr>
            <a:r>
              <a:rPr lang="en-US" dirty="0" smtClean="0"/>
              <a:t>Comorbid Diseases (other than vascular): UDS (Form A5) health history collected, for example, vascular risk conditions, CVD, neurological disorders, substance use, psychiatric disorders, and UPDRS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
          <p:cNvSpPr>
            <a:spLocks noChangeArrowheads="1"/>
          </p:cNvSpPr>
          <p:nvPr/>
        </p:nvSpPr>
        <p:spPr bwMode="auto">
          <a:xfrm>
            <a:off x="5029200" y="1752600"/>
            <a:ext cx="3505200" cy="1371600"/>
          </a:xfrm>
          <a:prstGeom prst="round2DiagRect">
            <a:avLst/>
          </a:prstGeom>
          <a:ln>
            <a:headEnd/>
            <a:tailEnd/>
          </a:ln>
        </p:spPr>
        <p:style>
          <a:lnRef idx="1">
            <a:schemeClr val="accent4"/>
          </a:lnRef>
          <a:fillRef idx="2">
            <a:schemeClr val="accent4"/>
          </a:fillRef>
          <a:effectRef idx="1">
            <a:schemeClr val="accent4"/>
          </a:effectRef>
          <a:fontRef idx="minor">
            <a:schemeClr val="dk1"/>
          </a:fontRef>
        </p:style>
        <p:txBody>
          <a:bodyPr lIns="24235" tIns="12117" rIns="24235" bIns="12117"/>
          <a:lstStyle/>
          <a:p>
            <a:pPr marL="134953" indent="-134953" defTabSz="997014">
              <a:defRPr/>
            </a:pPr>
            <a:r>
              <a:rPr lang="en-US" sz="200" dirty="0">
                <a:solidFill>
                  <a:schemeClr val="tx1"/>
                </a:solidFill>
                <a:latin typeface="Arial" charset="0"/>
                <a:cs typeface="Arial" charset="0"/>
              </a:rPr>
              <a:t>  </a:t>
            </a:r>
          </a:p>
          <a:p>
            <a:pPr marL="134953" indent="-134953" defTabSz="997014">
              <a:defRPr/>
            </a:pPr>
            <a:r>
              <a:rPr lang="en-US" sz="1200" dirty="0">
                <a:solidFill>
                  <a:schemeClr val="tx1"/>
                </a:solidFill>
                <a:latin typeface="Arial" charset="0"/>
                <a:cs typeface="Arial" charset="0"/>
              </a:rPr>
              <a:t>	The current investigation examined the criteria for </a:t>
            </a:r>
            <a:r>
              <a:rPr lang="en-US" sz="1200" dirty="0" err="1">
                <a:solidFill>
                  <a:schemeClr val="tx1"/>
                </a:solidFill>
                <a:latin typeface="Arial" charset="0"/>
                <a:cs typeface="Arial" charset="0"/>
              </a:rPr>
              <a:t>prAD</a:t>
            </a:r>
            <a:r>
              <a:rPr lang="en-US" sz="1200" dirty="0">
                <a:solidFill>
                  <a:schemeClr val="tx1"/>
                </a:solidFill>
                <a:latin typeface="Arial" charset="0"/>
                <a:cs typeface="Arial" charset="0"/>
              </a:rPr>
              <a:t> in a more diverse sample of African Americans (</a:t>
            </a:r>
            <a:r>
              <a:rPr lang="en-US" sz="1200" dirty="0" err="1">
                <a:solidFill>
                  <a:schemeClr val="tx1"/>
                </a:solidFill>
                <a:latin typeface="Arial" charset="0"/>
                <a:cs typeface="Arial" charset="0"/>
              </a:rPr>
              <a:t>AfAms</a:t>
            </a:r>
            <a:r>
              <a:rPr lang="en-US" sz="1200" dirty="0">
                <a:solidFill>
                  <a:schemeClr val="tx1"/>
                </a:solidFill>
                <a:latin typeface="Arial" charset="0"/>
                <a:cs typeface="Arial" charset="0"/>
              </a:rPr>
              <a:t>) and Caucasians, and tested the utility of a revised </a:t>
            </a:r>
            <a:r>
              <a:rPr lang="en-US" sz="1200" dirty="0" err="1">
                <a:solidFill>
                  <a:schemeClr val="tx1"/>
                </a:solidFill>
                <a:latin typeface="Arial" charset="0"/>
                <a:cs typeface="Arial" charset="0"/>
              </a:rPr>
              <a:t>prAD</a:t>
            </a:r>
            <a:r>
              <a:rPr lang="en-US" sz="1200" dirty="0">
                <a:solidFill>
                  <a:schemeClr val="tx1"/>
                </a:solidFill>
                <a:latin typeface="Arial" charset="0"/>
                <a:cs typeface="Arial" charset="0"/>
              </a:rPr>
              <a:t> diagnosis in identifying cases that converted  to AD over a 3-year follow-up period. </a:t>
            </a:r>
          </a:p>
        </p:txBody>
      </p:sp>
      <p:sp>
        <p:nvSpPr>
          <p:cNvPr id="9220" name="Rectangle 996"/>
          <p:cNvSpPr>
            <a:spLocks noChangeArrowheads="1"/>
          </p:cNvSpPr>
          <p:nvPr/>
        </p:nvSpPr>
        <p:spPr bwMode="auto">
          <a:xfrm>
            <a:off x="452816" y="5092568"/>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21" name="Rectangle 998"/>
          <p:cNvSpPr>
            <a:spLocks noChangeArrowheads="1"/>
          </p:cNvSpPr>
          <p:nvPr/>
        </p:nvSpPr>
        <p:spPr bwMode="auto">
          <a:xfrm>
            <a:off x="452816" y="5092568"/>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22" name="Rectangle 1000"/>
          <p:cNvSpPr>
            <a:spLocks noChangeArrowheads="1"/>
          </p:cNvSpPr>
          <p:nvPr/>
        </p:nvSpPr>
        <p:spPr bwMode="auto">
          <a:xfrm>
            <a:off x="452816" y="5141846"/>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23" name="Rectangle 1002"/>
          <p:cNvSpPr>
            <a:spLocks noChangeArrowheads="1"/>
          </p:cNvSpPr>
          <p:nvPr/>
        </p:nvSpPr>
        <p:spPr bwMode="auto">
          <a:xfrm>
            <a:off x="452816" y="5141846"/>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24" name="Rectangle 1005"/>
          <p:cNvSpPr>
            <a:spLocks noChangeArrowheads="1"/>
          </p:cNvSpPr>
          <p:nvPr/>
        </p:nvSpPr>
        <p:spPr bwMode="auto">
          <a:xfrm>
            <a:off x="306539" y="5125640"/>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25" name="Rectangle 1008"/>
          <p:cNvSpPr>
            <a:spLocks noChangeArrowheads="1"/>
          </p:cNvSpPr>
          <p:nvPr/>
        </p:nvSpPr>
        <p:spPr bwMode="auto">
          <a:xfrm>
            <a:off x="452816" y="5282406"/>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26" name="Rectangle 1010"/>
          <p:cNvSpPr>
            <a:spLocks noChangeArrowheads="1"/>
          </p:cNvSpPr>
          <p:nvPr/>
        </p:nvSpPr>
        <p:spPr bwMode="auto">
          <a:xfrm>
            <a:off x="452816" y="5282406"/>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27" name="Rectangle 1012"/>
          <p:cNvSpPr>
            <a:spLocks noChangeArrowheads="1"/>
          </p:cNvSpPr>
          <p:nvPr/>
        </p:nvSpPr>
        <p:spPr bwMode="auto">
          <a:xfrm>
            <a:off x="452816" y="5332015"/>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28" name="Rectangle 1014"/>
          <p:cNvSpPr>
            <a:spLocks noChangeArrowheads="1"/>
          </p:cNvSpPr>
          <p:nvPr/>
        </p:nvSpPr>
        <p:spPr bwMode="auto">
          <a:xfrm>
            <a:off x="452816" y="5332015"/>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29" name="Rectangle 1016"/>
          <p:cNvSpPr>
            <a:spLocks noChangeArrowheads="1"/>
          </p:cNvSpPr>
          <p:nvPr/>
        </p:nvSpPr>
        <p:spPr bwMode="auto">
          <a:xfrm>
            <a:off x="452816" y="5381294"/>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30" name="Rectangle 1018"/>
          <p:cNvSpPr>
            <a:spLocks noChangeArrowheads="1"/>
          </p:cNvSpPr>
          <p:nvPr/>
        </p:nvSpPr>
        <p:spPr bwMode="auto">
          <a:xfrm>
            <a:off x="452816" y="5381294"/>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31" name="Rectangle 1020"/>
          <p:cNvSpPr>
            <a:spLocks noChangeArrowheads="1"/>
          </p:cNvSpPr>
          <p:nvPr/>
        </p:nvSpPr>
        <p:spPr bwMode="auto">
          <a:xfrm>
            <a:off x="452816" y="5431234"/>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32" name="Rectangle 1022"/>
          <p:cNvSpPr>
            <a:spLocks noChangeArrowheads="1"/>
          </p:cNvSpPr>
          <p:nvPr/>
        </p:nvSpPr>
        <p:spPr bwMode="auto">
          <a:xfrm>
            <a:off x="452816" y="5431234"/>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33" name="Rectangle 1025"/>
          <p:cNvSpPr>
            <a:spLocks noChangeArrowheads="1"/>
          </p:cNvSpPr>
          <p:nvPr/>
        </p:nvSpPr>
        <p:spPr bwMode="auto">
          <a:xfrm>
            <a:off x="303137" y="5415359"/>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p>
        </p:txBody>
      </p:sp>
      <p:sp>
        <p:nvSpPr>
          <p:cNvPr id="9234" name="Rectangle 1028"/>
          <p:cNvSpPr>
            <a:spLocks noChangeArrowheads="1"/>
          </p:cNvSpPr>
          <p:nvPr/>
        </p:nvSpPr>
        <p:spPr bwMode="auto">
          <a:xfrm>
            <a:off x="452816" y="5571794"/>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35" name="Rectangle 1030"/>
          <p:cNvSpPr>
            <a:spLocks noChangeArrowheads="1"/>
          </p:cNvSpPr>
          <p:nvPr/>
        </p:nvSpPr>
        <p:spPr bwMode="auto">
          <a:xfrm>
            <a:off x="452816" y="5571794"/>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36" name="Rectangle 1033"/>
          <p:cNvSpPr>
            <a:spLocks noChangeArrowheads="1"/>
          </p:cNvSpPr>
          <p:nvPr/>
        </p:nvSpPr>
        <p:spPr bwMode="auto">
          <a:xfrm>
            <a:off x="452816" y="5621404"/>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37" name="Rectangle 1035"/>
          <p:cNvSpPr>
            <a:spLocks noChangeArrowheads="1"/>
          </p:cNvSpPr>
          <p:nvPr/>
        </p:nvSpPr>
        <p:spPr bwMode="auto">
          <a:xfrm>
            <a:off x="452816" y="5621404"/>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38" name="Rectangle 1050"/>
          <p:cNvSpPr>
            <a:spLocks noChangeArrowheads="1"/>
          </p:cNvSpPr>
          <p:nvPr/>
        </p:nvSpPr>
        <p:spPr bwMode="auto">
          <a:xfrm>
            <a:off x="452816" y="6059289"/>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39" name="Rectangle 1052"/>
          <p:cNvSpPr>
            <a:spLocks noChangeArrowheads="1"/>
          </p:cNvSpPr>
          <p:nvPr/>
        </p:nvSpPr>
        <p:spPr bwMode="auto">
          <a:xfrm>
            <a:off x="452816" y="6059289"/>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40" name="Rectangle 1054"/>
          <p:cNvSpPr>
            <a:spLocks noChangeArrowheads="1"/>
          </p:cNvSpPr>
          <p:nvPr/>
        </p:nvSpPr>
        <p:spPr bwMode="auto">
          <a:xfrm>
            <a:off x="452816" y="6108568"/>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41" name="Rectangle 1056"/>
          <p:cNvSpPr>
            <a:spLocks noChangeArrowheads="1"/>
          </p:cNvSpPr>
          <p:nvPr/>
        </p:nvSpPr>
        <p:spPr bwMode="auto">
          <a:xfrm>
            <a:off x="452816" y="6108568"/>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42" name="Rectangle 1058"/>
          <p:cNvSpPr>
            <a:spLocks noChangeArrowheads="1"/>
          </p:cNvSpPr>
          <p:nvPr/>
        </p:nvSpPr>
        <p:spPr bwMode="auto">
          <a:xfrm>
            <a:off x="452816" y="6158508"/>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43" name="Rectangle 1060"/>
          <p:cNvSpPr>
            <a:spLocks noChangeArrowheads="1"/>
          </p:cNvSpPr>
          <p:nvPr/>
        </p:nvSpPr>
        <p:spPr bwMode="auto">
          <a:xfrm>
            <a:off x="452816" y="6158508"/>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44" name="Rectangle 1063"/>
          <p:cNvSpPr>
            <a:spLocks noChangeArrowheads="1"/>
          </p:cNvSpPr>
          <p:nvPr/>
        </p:nvSpPr>
        <p:spPr bwMode="auto">
          <a:xfrm>
            <a:off x="452816" y="6208117"/>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45" name="Rectangle 1065"/>
          <p:cNvSpPr>
            <a:spLocks noChangeArrowheads="1"/>
          </p:cNvSpPr>
          <p:nvPr/>
        </p:nvSpPr>
        <p:spPr bwMode="auto">
          <a:xfrm>
            <a:off x="452816" y="6208117"/>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46" name="Rectangle 1068"/>
          <p:cNvSpPr>
            <a:spLocks noChangeArrowheads="1"/>
          </p:cNvSpPr>
          <p:nvPr/>
        </p:nvSpPr>
        <p:spPr bwMode="auto">
          <a:xfrm>
            <a:off x="439587" y="6307005"/>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47" name="Rectangle 1070"/>
          <p:cNvSpPr>
            <a:spLocks noChangeArrowheads="1"/>
          </p:cNvSpPr>
          <p:nvPr/>
        </p:nvSpPr>
        <p:spPr bwMode="auto">
          <a:xfrm>
            <a:off x="439587" y="6307005"/>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48" name="Rectangle 1073"/>
          <p:cNvSpPr>
            <a:spLocks noChangeArrowheads="1"/>
          </p:cNvSpPr>
          <p:nvPr/>
        </p:nvSpPr>
        <p:spPr bwMode="auto">
          <a:xfrm>
            <a:off x="439587" y="6406555"/>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49" name="Rectangle 1075"/>
          <p:cNvSpPr>
            <a:spLocks noChangeArrowheads="1"/>
          </p:cNvSpPr>
          <p:nvPr/>
        </p:nvSpPr>
        <p:spPr bwMode="auto">
          <a:xfrm>
            <a:off x="439587" y="6406555"/>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50" name="Rectangle 1077"/>
          <p:cNvSpPr>
            <a:spLocks noChangeArrowheads="1"/>
          </p:cNvSpPr>
          <p:nvPr/>
        </p:nvSpPr>
        <p:spPr bwMode="auto">
          <a:xfrm>
            <a:off x="439586" y="6461456"/>
            <a:ext cx="6412" cy="30778"/>
          </a:xfrm>
          <a:prstGeom prst="rect">
            <a:avLst/>
          </a:prstGeom>
          <a:noFill/>
          <a:ln w="9525">
            <a:noFill/>
            <a:miter lim="800000"/>
            <a:headEnd/>
            <a:tailEnd/>
          </a:ln>
        </p:spPr>
        <p:txBody>
          <a:bodyPr wrap="none" lIns="0" tIns="0" rIns="0" bIns="0">
            <a:spAutoFit/>
          </a:bodyPr>
          <a:lstStyle/>
          <a:p>
            <a:pPr defTabSz="242488"/>
            <a:r>
              <a:rPr lang="en-US" sz="200" dirty="0">
                <a:solidFill>
                  <a:srgbClr val="000000"/>
                </a:solidFill>
                <a:latin typeface="Arial" charset="0"/>
              </a:rPr>
              <a:t> </a:t>
            </a:r>
            <a:endParaRPr lang="en-US" sz="500" dirty="0"/>
          </a:p>
        </p:txBody>
      </p:sp>
      <p:sp>
        <p:nvSpPr>
          <p:cNvPr id="9251" name="Rectangle 1079"/>
          <p:cNvSpPr>
            <a:spLocks noChangeArrowheads="1"/>
          </p:cNvSpPr>
          <p:nvPr/>
        </p:nvSpPr>
        <p:spPr bwMode="auto">
          <a:xfrm>
            <a:off x="439586" y="6461456"/>
            <a:ext cx="6412" cy="30778"/>
          </a:xfrm>
          <a:prstGeom prst="rect">
            <a:avLst/>
          </a:prstGeom>
          <a:noFill/>
          <a:ln w="9525">
            <a:noFill/>
            <a:miter lim="800000"/>
            <a:headEnd/>
            <a:tailEnd/>
          </a:ln>
        </p:spPr>
        <p:txBody>
          <a:bodyPr wrap="none" lIns="0" tIns="0" rIns="0" bIns="0">
            <a:spAutoFit/>
          </a:bodyPr>
          <a:lstStyle/>
          <a:p>
            <a:pPr defTabSz="242488"/>
            <a:r>
              <a:rPr lang="en-US" sz="200" dirty="0">
                <a:solidFill>
                  <a:srgbClr val="000000"/>
                </a:solidFill>
                <a:latin typeface="Arial" charset="0"/>
              </a:rPr>
              <a:t> </a:t>
            </a:r>
            <a:endParaRPr lang="en-US" sz="500" dirty="0"/>
          </a:p>
        </p:txBody>
      </p:sp>
      <p:sp>
        <p:nvSpPr>
          <p:cNvPr id="9253" name="Rectangle 513"/>
          <p:cNvSpPr>
            <a:spLocks noChangeArrowheads="1"/>
          </p:cNvSpPr>
          <p:nvPr/>
        </p:nvSpPr>
        <p:spPr bwMode="auto">
          <a:xfrm>
            <a:off x="8712729" y="5404445"/>
            <a:ext cx="1134" cy="1654"/>
          </a:xfrm>
          <a:prstGeom prst="rect">
            <a:avLst/>
          </a:prstGeom>
          <a:solidFill>
            <a:srgbClr val="000000"/>
          </a:solidFill>
          <a:ln w="9525">
            <a:noFill/>
            <a:miter lim="800000"/>
            <a:headEnd/>
            <a:tailEnd/>
          </a:ln>
        </p:spPr>
        <p:txBody>
          <a:bodyPr lIns="20510" tIns="10255" rIns="20510" bIns="10255"/>
          <a:lstStyle/>
          <a:p>
            <a:endParaRPr lang="en-US"/>
          </a:p>
        </p:txBody>
      </p:sp>
      <p:sp>
        <p:nvSpPr>
          <p:cNvPr id="9254" name="Rectangle 516"/>
          <p:cNvSpPr>
            <a:spLocks noChangeArrowheads="1"/>
          </p:cNvSpPr>
          <p:nvPr/>
        </p:nvSpPr>
        <p:spPr bwMode="auto">
          <a:xfrm>
            <a:off x="8712729" y="5404445"/>
            <a:ext cx="1134" cy="1654"/>
          </a:xfrm>
          <a:prstGeom prst="rect">
            <a:avLst/>
          </a:prstGeom>
          <a:solidFill>
            <a:srgbClr val="000000"/>
          </a:solidFill>
          <a:ln w="9525">
            <a:noFill/>
            <a:miter lim="800000"/>
            <a:headEnd/>
            <a:tailEnd/>
          </a:ln>
        </p:spPr>
        <p:txBody>
          <a:bodyPr lIns="20510" tIns="10255" rIns="20510" bIns="10255"/>
          <a:lstStyle/>
          <a:p>
            <a:endParaRPr lang="en-US"/>
          </a:p>
        </p:txBody>
      </p:sp>
      <p:sp>
        <p:nvSpPr>
          <p:cNvPr id="9255" name="Rectangle 602"/>
          <p:cNvSpPr>
            <a:spLocks noChangeArrowheads="1"/>
          </p:cNvSpPr>
          <p:nvPr/>
        </p:nvSpPr>
        <p:spPr bwMode="auto">
          <a:xfrm>
            <a:off x="7126741" y="5346568"/>
            <a:ext cx="1134" cy="1984"/>
          </a:xfrm>
          <a:prstGeom prst="rect">
            <a:avLst/>
          </a:prstGeom>
          <a:solidFill>
            <a:srgbClr val="000000"/>
          </a:solidFill>
          <a:ln w="9525">
            <a:noFill/>
            <a:miter lim="800000"/>
            <a:headEnd/>
            <a:tailEnd/>
          </a:ln>
        </p:spPr>
        <p:txBody>
          <a:bodyPr lIns="20510" tIns="10255" rIns="20510" bIns="10255"/>
          <a:lstStyle/>
          <a:p>
            <a:endParaRPr lang="en-US"/>
          </a:p>
        </p:txBody>
      </p:sp>
      <p:sp>
        <p:nvSpPr>
          <p:cNvPr id="2213" name="Text Box 639"/>
          <p:cNvSpPr txBox="1">
            <a:spLocks noChangeArrowheads="1"/>
          </p:cNvSpPr>
          <p:nvPr/>
        </p:nvSpPr>
        <p:spPr bwMode="auto">
          <a:xfrm>
            <a:off x="5181600" y="1524000"/>
            <a:ext cx="781926" cy="180307"/>
          </a:xfrm>
          <a:prstGeom prst="round2DiagRect">
            <a:avLst/>
          </a:prstGeom>
          <a:solidFill>
            <a:srgbClr val="002060"/>
          </a:solidFill>
          <a:ln w="9525">
            <a:noFill/>
            <a:miter lim="800000"/>
            <a:headEnd/>
            <a:tailEnd/>
          </a:ln>
        </p:spPr>
        <p:txBody>
          <a:bodyPr wrap="none" lIns="24235" tIns="12117" rIns="24235" bIns="12117">
            <a:spAutoFit/>
          </a:bodyPr>
          <a:lstStyle/>
          <a:p>
            <a:pPr defTabSz="242488">
              <a:defRPr/>
            </a:pPr>
            <a:r>
              <a:rPr lang="en-US" sz="900" dirty="0">
                <a:solidFill>
                  <a:srgbClr val="EAD13E"/>
                </a:solidFill>
                <a:effectLst>
                  <a:outerShdw blurRad="38100" dist="38100" dir="2700000" algn="tl">
                    <a:srgbClr val="000000">
                      <a:alpha val="43137"/>
                    </a:srgbClr>
                  </a:outerShdw>
                </a:effectLst>
                <a:latin typeface="Arial" charset="0"/>
              </a:rPr>
              <a:t>OBJECTIVES</a:t>
            </a:r>
          </a:p>
        </p:txBody>
      </p:sp>
      <p:sp>
        <p:nvSpPr>
          <p:cNvPr id="2099" name="Text Box 1111"/>
          <p:cNvSpPr txBox="1">
            <a:spLocks noChangeArrowheads="1"/>
          </p:cNvSpPr>
          <p:nvPr/>
        </p:nvSpPr>
        <p:spPr bwMode="auto">
          <a:xfrm>
            <a:off x="323926" y="1320195"/>
            <a:ext cx="972155" cy="180307"/>
          </a:xfrm>
          <a:prstGeom prst="round2DiagRect">
            <a:avLst/>
          </a:prstGeom>
          <a:solidFill>
            <a:srgbClr val="002060"/>
          </a:solidFill>
          <a:ln w="9525">
            <a:noFill/>
            <a:miter lim="800000"/>
            <a:headEnd/>
            <a:tailEnd/>
          </a:ln>
        </p:spPr>
        <p:txBody>
          <a:bodyPr lIns="24235" tIns="12117" rIns="24235" bIns="12117">
            <a:spAutoFit/>
          </a:bodyPr>
          <a:lstStyle/>
          <a:p>
            <a:pPr defTabSz="242488">
              <a:defRPr/>
            </a:pPr>
            <a:r>
              <a:rPr lang="en-US" sz="900" dirty="0" smtClean="0">
                <a:solidFill>
                  <a:srgbClr val="EAD13E"/>
                </a:solidFill>
                <a:effectLst>
                  <a:outerShdw blurRad="38100" dist="38100" dir="2700000" algn="tl">
                    <a:srgbClr val="000000"/>
                  </a:outerShdw>
                </a:effectLst>
                <a:latin typeface="Arial" charset="0"/>
              </a:rPr>
              <a:t>BACKGROUND</a:t>
            </a:r>
            <a:endParaRPr lang="en-US" sz="900" dirty="0">
              <a:solidFill>
                <a:srgbClr val="EAD13E"/>
              </a:solidFill>
              <a:effectLst>
                <a:outerShdw blurRad="38100" dist="38100" dir="2700000" algn="tl">
                  <a:srgbClr val="000000"/>
                </a:outerShdw>
              </a:effectLst>
              <a:latin typeface="Arial" charset="0"/>
            </a:endParaRPr>
          </a:p>
        </p:txBody>
      </p:sp>
      <p:sp>
        <p:nvSpPr>
          <p:cNvPr id="9265" name="Text Box 1113"/>
          <p:cNvSpPr txBox="1">
            <a:spLocks noChangeArrowheads="1"/>
          </p:cNvSpPr>
          <p:nvPr/>
        </p:nvSpPr>
        <p:spPr bwMode="auto">
          <a:xfrm>
            <a:off x="143259" y="1481921"/>
            <a:ext cx="4200141" cy="1865875"/>
          </a:xfrm>
          <a:prstGeom prst="round2DiagRect">
            <a:avLst/>
          </a:prstGeom>
          <a:ln>
            <a:headEnd/>
            <a:tailEnd/>
          </a:ln>
        </p:spPr>
        <p:style>
          <a:lnRef idx="1">
            <a:schemeClr val="accent4"/>
          </a:lnRef>
          <a:fillRef idx="2">
            <a:schemeClr val="accent4"/>
          </a:fillRef>
          <a:effectRef idx="1">
            <a:schemeClr val="accent4"/>
          </a:effectRef>
          <a:fontRef idx="minor">
            <a:schemeClr val="dk1"/>
          </a:fontRef>
        </p:style>
        <p:txBody>
          <a:bodyPr wrap="square" lIns="24235" tIns="12117" rIns="24235" bIns="12117">
            <a:spAutoFit/>
          </a:bodyPr>
          <a:lstStyle/>
          <a:p>
            <a:pPr defTabSz="242488"/>
            <a:r>
              <a:rPr lang="en-US" sz="800" dirty="0">
                <a:solidFill>
                  <a:srgbClr val="000000"/>
                </a:solidFill>
                <a:latin typeface="Arial" charset="0"/>
                <a:cs typeface="Arial" charset="0"/>
              </a:rPr>
              <a:t>	</a:t>
            </a:r>
            <a:r>
              <a:rPr lang="en-US" sz="1200" dirty="0">
                <a:solidFill>
                  <a:srgbClr val="000000"/>
                </a:solidFill>
                <a:latin typeface="Arial" charset="0"/>
                <a:cs typeface="Arial" charset="0"/>
              </a:rPr>
              <a:t>Previous research in our population-based work has described criteria for the </a:t>
            </a:r>
            <a:r>
              <a:rPr lang="en-US" sz="1200" dirty="0" err="1">
                <a:solidFill>
                  <a:srgbClr val="000000"/>
                </a:solidFill>
                <a:latin typeface="Arial" charset="0"/>
                <a:cs typeface="Arial" charset="0"/>
              </a:rPr>
              <a:t>prodromal</a:t>
            </a:r>
            <a:r>
              <a:rPr lang="en-US" sz="1200" dirty="0">
                <a:solidFill>
                  <a:srgbClr val="000000"/>
                </a:solidFill>
                <a:latin typeface="Arial" charset="0"/>
                <a:cs typeface="Arial" charset="0"/>
              </a:rPr>
              <a:t> stage of Alzheimer’s disease expression (</a:t>
            </a:r>
            <a:r>
              <a:rPr lang="en-US" sz="1200" dirty="0" err="1">
                <a:solidFill>
                  <a:schemeClr val="tx1"/>
                </a:solidFill>
                <a:latin typeface="Arial" charset="0"/>
                <a:cs typeface="Arial" charset="0"/>
              </a:rPr>
              <a:t>prAD</a:t>
            </a:r>
            <a:r>
              <a:rPr lang="en-US" sz="1200" dirty="0">
                <a:solidFill>
                  <a:srgbClr val="000000"/>
                </a:solidFill>
                <a:latin typeface="Arial" charset="0"/>
                <a:cs typeface="Arial" charset="0"/>
              </a:rPr>
              <a:t>) which has good diagnostic stability and predictive value for incident dementia three years later. </a:t>
            </a:r>
          </a:p>
          <a:p>
            <a:pPr defTabSz="242488"/>
            <a:endParaRPr lang="en-US" sz="1200" dirty="0">
              <a:solidFill>
                <a:srgbClr val="000000"/>
              </a:solidFill>
              <a:latin typeface="Arial" charset="0"/>
              <a:cs typeface="Arial" charset="0"/>
            </a:endParaRPr>
          </a:p>
          <a:p>
            <a:pPr defTabSz="242488"/>
            <a:r>
              <a:rPr lang="en-US" sz="1200" dirty="0">
                <a:solidFill>
                  <a:srgbClr val="000000"/>
                </a:solidFill>
                <a:latin typeface="Arial" charset="0"/>
                <a:cs typeface="Arial" charset="0"/>
              </a:rPr>
              <a:t>	The </a:t>
            </a:r>
            <a:r>
              <a:rPr lang="en-US" sz="1200" dirty="0" err="1">
                <a:solidFill>
                  <a:srgbClr val="000000"/>
                </a:solidFill>
                <a:latin typeface="Arial" charset="0"/>
                <a:cs typeface="Arial" charset="0"/>
              </a:rPr>
              <a:t>prAD</a:t>
            </a:r>
            <a:r>
              <a:rPr lang="en-US" sz="1200" dirty="0">
                <a:solidFill>
                  <a:srgbClr val="000000"/>
                </a:solidFill>
                <a:latin typeface="Arial" charset="0"/>
                <a:cs typeface="Arial" charset="0"/>
              </a:rPr>
              <a:t> criteria require demonstration of memory impairment and/or evidence of impairment in instrumental activities of daily living (IADLs). </a:t>
            </a:r>
            <a:r>
              <a:rPr lang="en-US" sz="1200" dirty="0">
                <a:solidFill>
                  <a:srgbClr val="000000"/>
                </a:solidFill>
              </a:rPr>
              <a:t> </a:t>
            </a:r>
            <a:endParaRPr lang="en-US" sz="1200" dirty="0">
              <a:solidFill>
                <a:schemeClr val="bg1"/>
              </a:solidFill>
              <a:latin typeface="Arial" charset="0"/>
              <a:cs typeface="Arial" charset="0"/>
            </a:endParaRPr>
          </a:p>
        </p:txBody>
      </p:sp>
      <p:pic>
        <p:nvPicPr>
          <p:cNvPr id="9266" name="Picture 1121" descr="DUKEUW"/>
          <p:cNvPicPr>
            <a:picLocks noChangeAspect="1" noChangeArrowheads="1"/>
          </p:cNvPicPr>
          <p:nvPr/>
        </p:nvPicPr>
        <p:blipFill>
          <a:blip r:embed="rId3" cstate="print"/>
          <a:srcRect/>
          <a:stretch>
            <a:fillRect/>
          </a:stretch>
        </p:blipFill>
        <p:spPr bwMode="auto">
          <a:xfrm>
            <a:off x="316744" y="426310"/>
            <a:ext cx="603250" cy="633346"/>
          </a:xfrm>
          <a:prstGeom prst="rect">
            <a:avLst/>
          </a:prstGeom>
          <a:noFill/>
          <a:ln w="9525">
            <a:noFill/>
            <a:miter lim="800000"/>
            <a:headEnd/>
            <a:tailEnd/>
          </a:ln>
        </p:spPr>
      </p:pic>
      <p:sp>
        <p:nvSpPr>
          <p:cNvPr id="9827" name="Text Box 2659"/>
          <p:cNvSpPr txBox="1">
            <a:spLocks noChangeArrowheads="1"/>
          </p:cNvSpPr>
          <p:nvPr/>
        </p:nvSpPr>
        <p:spPr bwMode="auto">
          <a:xfrm>
            <a:off x="381000" y="3429000"/>
            <a:ext cx="638133" cy="180307"/>
          </a:xfrm>
          <a:prstGeom prst="round2DiagRect">
            <a:avLst/>
          </a:prstGeom>
          <a:solidFill>
            <a:srgbClr val="002060"/>
          </a:solidFill>
          <a:ln w="9525">
            <a:noFill/>
            <a:miter lim="800000"/>
            <a:headEnd/>
            <a:tailEnd/>
          </a:ln>
          <a:effectLst/>
        </p:spPr>
        <p:txBody>
          <a:bodyPr wrap="none" lIns="24235" tIns="12117" rIns="24235" bIns="12117">
            <a:spAutoFit/>
          </a:bodyPr>
          <a:lstStyle/>
          <a:p>
            <a:pPr algn="ctr" defTabSz="242488">
              <a:defRPr/>
            </a:pPr>
            <a:r>
              <a:rPr lang="en-US" sz="900" dirty="0">
                <a:solidFill>
                  <a:srgbClr val="EAD13E"/>
                </a:solidFill>
                <a:effectLst>
                  <a:outerShdw blurRad="38100" dist="38100" dir="2700000" algn="tl">
                    <a:srgbClr val="000000"/>
                  </a:outerShdw>
                </a:effectLst>
                <a:latin typeface="Arial" charset="0"/>
              </a:rPr>
              <a:t>METHODS</a:t>
            </a:r>
          </a:p>
        </p:txBody>
      </p:sp>
      <p:sp>
        <p:nvSpPr>
          <p:cNvPr id="9271" name="Rectangle 2660"/>
          <p:cNvSpPr>
            <a:spLocks noChangeArrowheads="1"/>
          </p:cNvSpPr>
          <p:nvPr/>
        </p:nvSpPr>
        <p:spPr bwMode="auto">
          <a:xfrm>
            <a:off x="228600" y="3657600"/>
            <a:ext cx="4038600" cy="2660055"/>
          </a:xfrm>
          <a:custGeom>
            <a:avLst/>
            <a:gdLst>
              <a:gd name="T0" fmla="*/ 2097659 w 12585700"/>
              <a:gd name="T1" fmla="*/ 0 h 13340555"/>
              <a:gd name="T2" fmla="*/ 12585700 w 12585700"/>
              <a:gd name="T3" fmla="*/ 0 h 13340555"/>
              <a:gd name="T4" fmla="*/ 12585700 w 12585700"/>
              <a:gd name="T5" fmla="*/ 0 h 13340555"/>
              <a:gd name="T6" fmla="*/ 12585700 w 12585700"/>
              <a:gd name="T7" fmla="*/ 11242896 h 13340555"/>
              <a:gd name="T8" fmla="*/ 10488041 w 12585700"/>
              <a:gd name="T9" fmla="*/ 13340555 h 13340555"/>
              <a:gd name="T10" fmla="*/ 0 w 12585700"/>
              <a:gd name="T11" fmla="*/ 13340555 h 13340555"/>
              <a:gd name="T12" fmla="*/ 0 w 12585700"/>
              <a:gd name="T13" fmla="*/ 13340555 h 13340555"/>
              <a:gd name="T14" fmla="*/ 0 w 12585700"/>
              <a:gd name="T15" fmla="*/ 2097659 h 13340555"/>
              <a:gd name="T16" fmla="*/ 2097659 w 12585700"/>
              <a:gd name="T17" fmla="*/ 0 h 133405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85700"/>
              <a:gd name="T28" fmla="*/ 0 h 13340555"/>
              <a:gd name="T29" fmla="*/ 12585700 w 12585700"/>
              <a:gd name="T30" fmla="*/ 13340555 h 133405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85700" h="13340555">
                <a:moveTo>
                  <a:pt x="2097659" y="0"/>
                </a:moveTo>
                <a:lnTo>
                  <a:pt x="12585700" y="0"/>
                </a:lnTo>
                <a:lnTo>
                  <a:pt x="12585700" y="11242896"/>
                </a:lnTo>
                <a:cubicBezTo>
                  <a:pt x="12585700" y="12401401"/>
                  <a:pt x="11646546" y="13340555"/>
                  <a:pt x="10488041" y="13340555"/>
                </a:cubicBezTo>
                <a:lnTo>
                  <a:pt x="0" y="13340555"/>
                </a:lnTo>
                <a:lnTo>
                  <a:pt x="0" y="2097659"/>
                </a:lnTo>
                <a:cubicBezTo>
                  <a:pt x="0" y="939154"/>
                  <a:pt x="939154" y="0"/>
                  <a:pt x="2097659" y="0"/>
                </a:cubicBezTo>
                <a:close/>
              </a:path>
            </a:pathLst>
          </a:custGeom>
          <a:solidFill>
            <a:srgbClr val="FAE8BE"/>
          </a:solidFill>
          <a:ln w="10033" algn="ctr">
            <a:solidFill>
              <a:srgbClr val="F5CD2D"/>
            </a:solidFill>
            <a:miter lim="800000"/>
            <a:headEnd/>
            <a:tailEnd/>
          </a:ln>
          <a:effectLst>
            <a:outerShdw dist="30000" dir="5400000" rotWithShape="0">
              <a:srgbClr val="000000">
                <a:alpha val="45000"/>
              </a:srgbClr>
            </a:outerShdw>
          </a:effectLst>
        </p:spPr>
        <p:txBody>
          <a:bodyPr lIns="65632" tIns="12117" rIns="24235" bIns="12117"/>
          <a:lstStyle/>
          <a:p>
            <a:pPr>
              <a:buFont typeface="Arial" charset="0"/>
              <a:buNone/>
            </a:pPr>
            <a:endParaRPr lang="en-US" sz="1100" dirty="0">
              <a:latin typeface="Arial" charset="0"/>
              <a:cs typeface="Arial" charset="0"/>
            </a:endParaRPr>
          </a:p>
          <a:p>
            <a:pPr>
              <a:buFont typeface="Arial" charset="0"/>
              <a:buChar char="•"/>
            </a:pPr>
            <a:r>
              <a:rPr lang="en-US" sz="800" dirty="0">
                <a:latin typeface="Arial" charset="0"/>
                <a:cs typeface="Arial" charset="0"/>
              </a:rPr>
              <a:t> </a:t>
            </a:r>
            <a:r>
              <a:rPr lang="en-US" sz="1200" dirty="0" smtClean="0">
                <a:latin typeface="Arial" charset="0"/>
                <a:cs typeface="Arial" charset="0"/>
              </a:rPr>
              <a:t>Participants:  </a:t>
            </a:r>
            <a:r>
              <a:rPr lang="en-US" sz="1200" dirty="0">
                <a:latin typeface="Arial" charset="0"/>
                <a:cs typeface="Arial" charset="0"/>
              </a:rPr>
              <a:t>(</a:t>
            </a:r>
            <a:r>
              <a:rPr lang="en-US" sz="1200" b="1" dirty="0">
                <a:latin typeface="Arial" charset="0"/>
                <a:cs typeface="Arial" charset="0"/>
              </a:rPr>
              <a:t>n=300</a:t>
            </a:r>
            <a:r>
              <a:rPr lang="en-US" sz="1200" dirty="0">
                <a:latin typeface="Arial" charset="0"/>
                <a:cs typeface="Arial" charset="0"/>
              </a:rPr>
              <a:t>) </a:t>
            </a:r>
            <a:r>
              <a:rPr lang="en-US" sz="1200" dirty="0" smtClean="0">
                <a:latin typeface="Arial" charset="0"/>
                <a:cs typeface="Arial" charset="0"/>
              </a:rPr>
              <a:t>cognitively normal, </a:t>
            </a:r>
            <a:r>
              <a:rPr lang="en-US" sz="1200" dirty="0">
                <a:latin typeface="Arial" charset="0"/>
                <a:cs typeface="Arial" charset="0"/>
              </a:rPr>
              <a:t>not demented at </a:t>
            </a:r>
            <a:r>
              <a:rPr lang="en-US" sz="1200" dirty="0" smtClean="0">
                <a:latin typeface="Arial" charset="0"/>
                <a:cs typeface="Arial" charset="0"/>
              </a:rPr>
              <a:t>baseline</a:t>
            </a:r>
            <a:endParaRPr lang="en-US" sz="1200" dirty="0">
              <a:latin typeface="Arial" charset="0"/>
              <a:cs typeface="Arial" charset="0"/>
            </a:endParaRPr>
          </a:p>
          <a:p>
            <a:pPr>
              <a:buFont typeface="Arial" charset="0"/>
              <a:buChar char="•"/>
            </a:pPr>
            <a:r>
              <a:rPr lang="en-US" sz="1200" dirty="0">
                <a:latin typeface="Arial" charset="0"/>
                <a:cs typeface="Arial" charset="0"/>
              </a:rPr>
              <a:t>  Participants were 18% </a:t>
            </a:r>
            <a:r>
              <a:rPr lang="en-US" sz="1200" dirty="0" err="1">
                <a:latin typeface="Arial" charset="0"/>
                <a:cs typeface="Arial" charset="0"/>
              </a:rPr>
              <a:t>AfAm</a:t>
            </a:r>
            <a:r>
              <a:rPr lang="en-US" sz="1200" dirty="0">
                <a:latin typeface="Arial" charset="0"/>
                <a:cs typeface="Arial" charset="0"/>
              </a:rPr>
              <a:t>, mean age = 75   </a:t>
            </a:r>
          </a:p>
          <a:p>
            <a:pPr>
              <a:buFont typeface="Arial" charset="0"/>
              <a:buChar char="•"/>
            </a:pPr>
            <a:r>
              <a:rPr lang="en-US" sz="1200" dirty="0">
                <a:latin typeface="Arial" charset="0"/>
                <a:cs typeface="Arial" charset="0"/>
              </a:rPr>
              <a:t>  Diagnoses were algorithmically applied retrospectively, based on the following </a:t>
            </a:r>
            <a:r>
              <a:rPr lang="en-US" sz="1200" b="1" dirty="0">
                <a:latin typeface="Arial" charset="0"/>
                <a:cs typeface="Arial" charset="0"/>
              </a:rPr>
              <a:t>CRITERIA</a:t>
            </a:r>
            <a:r>
              <a:rPr lang="en-US" sz="1200" dirty="0">
                <a:latin typeface="Arial" charset="0"/>
                <a:cs typeface="Arial" charset="0"/>
              </a:rPr>
              <a:t>: </a:t>
            </a:r>
          </a:p>
          <a:p>
            <a:r>
              <a:rPr lang="en-US" sz="1200" b="1" dirty="0" smtClean="0">
                <a:latin typeface="Arial" charset="0"/>
                <a:cs typeface="Arial" charset="0"/>
              </a:rPr>
              <a:t>    </a:t>
            </a:r>
            <a:r>
              <a:rPr lang="en-US" sz="1200" b="1" dirty="0" err="1" smtClean="0">
                <a:latin typeface="Arial" charset="0"/>
                <a:cs typeface="Arial" charset="0"/>
              </a:rPr>
              <a:t>prAD</a:t>
            </a:r>
            <a:r>
              <a:rPr lang="en-US" sz="1200" dirty="0">
                <a:latin typeface="Arial" charset="0"/>
                <a:cs typeface="Arial" charset="0"/>
              </a:rPr>
              <a:t>: Memory </a:t>
            </a:r>
            <a:r>
              <a:rPr lang="en-US" sz="1200" b="1" i="1" dirty="0">
                <a:latin typeface="Arial" charset="0"/>
                <a:cs typeface="Arial" charset="0"/>
              </a:rPr>
              <a:t>AND/OR</a:t>
            </a:r>
            <a:r>
              <a:rPr lang="en-US" sz="1200" dirty="0">
                <a:latin typeface="Arial" charset="0"/>
                <a:cs typeface="Arial" charset="0"/>
              </a:rPr>
              <a:t> functional impairment </a:t>
            </a:r>
          </a:p>
          <a:p>
            <a:r>
              <a:rPr lang="en-US" sz="1200" b="1" dirty="0" smtClean="0">
                <a:latin typeface="Arial" charset="0"/>
                <a:cs typeface="Arial" charset="0"/>
              </a:rPr>
              <a:t>    </a:t>
            </a:r>
            <a:r>
              <a:rPr lang="en-US" sz="1200" b="1" dirty="0" err="1" smtClean="0">
                <a:latin typeface="Arial" charset="0"/>
                <a:cs typeface="Arial" charset="0"/>
              </a:rPr>
              <a:t>prAD</a:t>
            </a:r>
            <a:r>
              <a:rPr lang="en-US" sz="1200" b="1" dirty="0">
                <a:latin typeface="Arial" charset="0"/>
                <a:cs typeface="Arial" charset="0"/>
              </a:rPr>
              <a:t>-r</a:t>
            </a:r>
            <a:r>
              <a:rPr lang="en-US" sz="1200" dirty="0">
                <a:latin typeface="Arial" charset="0"/>
                <a:cs typeface="Arial" charset="0"/>
              </a:rPr>
              <a:t>: Memory </a:t>
            </a:r>
            <a:r>
              <a:rPr lang="en-US" sz="1200" b="1" i="1" dirty="0">
                <a:latin typeface="Arial" charset="0"/>
                <a:cs typeface="Arial" charset="0"/>
              </a:rPr>
              <a:t>AND</a:t>
            </a:r>
            <a:r>
              <a:rPr lang="en-US" sz="1200" dirty="0">
                <a:latin typeface="Arial" charset="0"/>
                <a:cs typeface="Arial" charset="0"/>
              </a:rPr>
              <a:t> either functional or executive impairment</a:t>
            </a:r>
          </a:p>
          <a:p>
            <a:r>
              <a:rPr lang="en-US" sz="1200" b="1" dirty="0" smtClean="0">
                <a:latin typeface="Arial" charset="0"/>
                <a:cs typeface="Arial" charset="0"/>
              </a:rPr>
              <a:t>    </a:t>
            </a:r>
            <a:r>
              <a:rPr lang="en-US" sz="1200" b="1" dirty="0" err="1" smtClean="0">
                <a:latin typeface="Arial" charset="0"/>
                <a:cs typeface="Arial" charset="0"/>
              </a:rPr>
              <a:t>fMCI</a:t>
            </a:r>
            <a:r>
              <a:rPr lang="en-US" sz="1200" dirty="0">
                <a:latin typeface="Arial" charset="0"/>
                <a:cs typeface="Arial" charset="0"/>
              </a:rPr>
              <a:t>: Functional impairment (e.g. CDR=0.5) </a:t>
            </a:r>
          </a:p>
          <a:p>
            <a:pPr>
              <a:buFont typeface="Arial" charset="0"/>
              <a:buChar char="•"/>
            </a:pPr>
            <a:r>
              <a:rPr lang="en-US" sz="1200" dirty="0">
                <a:latin typeface="Arial" charset="0"/>
                <a:cs typeface="Arial" charset="0"/>
              </a:rPr>
              <a:t>  Accuracy in identifying incident AD (based on consensus dx), was calculated by: sensitivity, </a:t>
            </a:r>
            <a:r>
              <a:rPr lang="en-US" sz="1200" dirty="0" err="1" smtClean="0">
                <a:latin typeface="Arial" charset="0"/>
                <a:cs typeface="Arial" charset="0"/>
              </a:rPr>
              <a:t>specificitypositive</a:t>
            </a:r>
            <a:r>
              <a:rPr lang="en-US" sz="1200" dirty="0" smtClean="0">
                <a:latin typeface="Arial" charset="0"/>
                <a:cs typeface="Arial" charset="0"/>
              </a:rPr>
              <a:t> </a:t>
            </a:r>
            <a:r>
              <a:rPr lang="en-US" sz="1200" dirty="0">
                <a:latin typeface="Arial" charset="0"/>
                <a:cs typeface="Arial" charset="0"/>
              </a:rPr>
              <a:t>and negative predictive values (PPV, NPV) over 3 years, also</a:t>
            </a:r>
            <a:r>
              <a:rPr lang="en-US" sz="1200" dirty="0" smtClean="0">
                <a:latin typeface="Arial" charset="0"/>
                <a:cs typeface="Arial" charset="0"/>
              </a:rPr>
              <a:t>: </a:t>
            </a:r>
            <a:r>
              <a:rPr lang="en-US" sz="1200" dirty="0">
                <a:latin typeface="Arial" charset="0"/>
                <a:cs typeface="Arial" charset="0"/>
              </a:rPr>
              <a:t>reversion to normal cognition,    </a:t>
            </a:r>
          </a:p>
        </p:txBody>
      </p:sp>
      <p:graphicFrame>
        <p:nvGraphicFramePr>
          <p:cNvPr id="88" name="Table 87"/>
          <p:cNvGraphicFramePr>
            <a:graphicFrameLocks noGrp="1"/>
          </p:cNvGraphicFramePr>
          <p:nvPr>
            <p:extLst>
              <p:ext uri="{D42A27DB-BD31-4B8C-83A1-F6EECF244321}">
                <p14:modId xmlns:p14="http://schemas.microsoft.com/office/powerpoint/2010/main" val="2333423"/>
              </p:ext>
            </p:extLst>
          </p:nvPr>
        </p:nvGraphicFramePr>
        <p:xfrm>
          <a:off x="4724401" y="3581400"/>
          <a:ext cx="4114798" cy="2590800"/>
        </p:xfrm>
        <a:graphic>
          <a:graphicData uri="http://schemas.openxmlformats.org/drawingml/2006/table">
            <a:tbl>
              <a:tblPr/>
              <a:tblGrid>
                <a:gridCol w="1098840"/>
                <a:gridCol w="695990"/>
                <a:gridCol w="695990"/>
                <a:gridCol w="927988"/>
                <a:gridCol w="695990"/>
              </a:tblGrid>
              <a:tr h="694273">
                <a:tc>
                  <a:txBody>
                    <a:bodyPr/>
                    <a:lstStyle/>
                    <a:p>
                      <a:pPr marL="0" marR="0" algn="ctr">
                        <a:spcBef>
                          <a:spcPts val="0"/>
                        </a:spcBef>
                        <a:spcAft>
                          <a:spcPts val="0"/>
                        </a:spcAft>
                      </a:pPr>
                      <a:r>
                        <a:rPr lang="en-US" sz="1050" b="1" dirty="0" smtClean="0">
                          <a:latin typeface="Arial" pitchFamily="34" charset="0"/>
                          <a:ea typeface="Times New Roman"/>
                          <a:cs typeface="Arial" pitchFamily="34" charset="0"/>
                        </a:rPr>
                        <a:t>Demographic Characteristics</a:t>
                      </a:r>
                      <a:endParaRPr lang="en-US" sz="1050" dirty="0">
                        <a:latin typeface="Arial" pitchFamily="34" charset="0"/>
                        <a:ea typeface="Times New Roman"/>
                        <a:cs typeface="Arial" pitchFamily="34" charset="0"/>
                      </a:endParaRPr>
                    </a:p>
                  </a:txBody>
                  <a:tcPr marL="14909" marR="1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1050" b="1" dirty="0" err="1" smtClean="0">
                          <a:latin typeface="Arial" pitchFamily="34" charset="0"/>
                          <a:ea typeface="Times New Roman"/>
                          <a:cs typeface="Arial" pitchFamily="34" charset="0"/>
                        </a:rPr>
                        <a:t>fMCI</a:t>
                      </a:r>
                      <a:endParaRPr lang="en-US" sz="1050" b="1" dirty="0" smtClean="0">
                        <a:latin typeface="Arial" pitchFamily="34" charset="0"/>
                        <a:ea typeface="Times New Roman"/>
                        <a:cs typeface="Arial" pitchFamily="34" charset="0"/>
                      </a:endParaRPr>
                    </a:p>
                    <a:p>
                      <a:pPr marL="0" marR="0" algn="ctr">
                        <a:spcBef>
                          <a:spcPts val="0"/>
                        </a:spcBef>
                        <a:spcAft>
                          <a:spcPts val="0"/>
                        </a:spcAft>
                      </a:pPr>
                      <a:r>
                        <a:rPr lang="en-US" sz="1050" b="1" dirty="0" smtClean="0">
                          <a:latin typeface="Arial" pitchFamily="34" charset="0"/>
                          <a:ea typeface="Times New Roman"/>
                          <a:cs typeface="Arial" pitchFamily="34" charset="0"/>
                        </a:rPr>
                        <a:t>N=159</a:t>
                      </a:r>
                      <a:endParaRPr lang="en-US" sz="1050" dirty="0">
                        <a:latin typeface="Arial" pitchFamily="34" charset="0"/>
                        <a:ea typeface="Times New Roman"/>
                        <a:cs typeface="Arial" pitchFamily="34" charset="0"/>
                      </a:endParaRPr>
                    </a:p>
                  </a:txBody>
                  <a:tcPr marL="14909" marR="1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1050" b="1" dirty="0" err="1" smtClean="0">
                          <a:latin typeface="Arial" pitchFamily="34" charset="0"/>
                          <a:ea typeface="Times New Roman"/>
                          <a:cs typeface="Arial" pitchFamily="34" charset="0"/>
                        </a:rPr>
                        <a:t>prAD</a:t>
                      </a:r>
                      <a:endParaRPr lang="en-US" sz="1050" b="1" dirty="0" smtClean="0">
                        <a:latin typeface="Arial" pitchFamily="34" charset="0"/>
                        <a:ea typeface="Times New Roman"/>
                        <a:cs typeface="Arial" pitchFamily="34" charset="0"/>
                      </a:endParaRPr>
                    </a:p>
                    <a:p>
                      <a:pPr marL="0" marR="0" algn="ctr">
                        <a:spcBef>
                          <a:spcPts val="0"/>
                        </a:spcBef>
                        <a:spcAft>
                          <a:spcPts val="0"/>
                        </a:spcAft>
                      </a:pPr>
                      <a:r>
                        <a:rPr lang="en-US" sz="1050" b="1" dirty="0" smtClean="0">
                          <a:latin typeface="Arial" pitchFamily="34" charset="0"/>
                          <a:ea typeface="Times New Roman"/>
                          <a:cs typeface="Arial" pitchFamily="34" charset="0"/>
                        </a:rPr>
                        <a:t>N=176</a:t>
                      </a:r>
                      <a:endParaRPr lang="en-US" sz="1050" dirty="0">
                        <a:latin typeface="Arial" pitchFamily="34" charset="0"/>
                        <a:ea typeface="Times New Roman"/>
                        <a:cs typeface="Arial" pitchFamily="34" charset="0"/>
                      </a:endParaRPr>
                    </a:p>
                  </a:txBody>
                  <a:tcPr marL="14909" marR="1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1050" b="1" dirty="0" err="1">
                          <a:latin typeface="Arial" pitchFamily="34" charset="0"/>
                          <a:ea typeface="Times New Roman"/>
                          <a:cs typeface="Arial" pitchFamily="34" charset="0"/>
                        </a:rPr>
                        <a:t>prAD</a:t>
                      </a:r>
                      <a:r>
                        <a:rPr lang="en-US" sz="1050" b="1" dirty="0">
                          <a:latin typeface="Arial" pitchFamily="34" charset="0"/>
                          <a:ea typeface="Times New Roman"/>
                          <a:cs typeface="Arial" pitchFamily="34" charset="0"/>
                        </a:rPr>
                        <a:t> </a:t>
                      </a:r>
                      <a:r>
                        <a:rPr lang="en-US" sz="1050" b="1" dirty="0" smtClean="0">
                          <a:latin typeface="Arial" pitchFamily="34" charset="0"/>
                          <a:ea typeface="Times New Roman"/>
                          <a:cs typeface="Arial" pitchFamily="34" charset="0"/>
                        </a:rPr>
                        <a:t>–r</a:t>
                      </a:r>
                    </a:p>
                    <a:p>
                      <a:pPr marL="0" marR="0" algn="ctr">
                        <a:spcBef>
                          <a:spcPts val="0"/>
                        </a:spcBef>
                        <a:spcAft>
                          <a:spcPts val="0"/>
                        </a:spcAft>
                      </a:pPr>
                      <a:r>
                        <a:rPr lang="en-US" sz="1050" b="1" dirty="0" smtClean="0">
                          <a:latin typeface="Arial" pitchFamily="34" charset="0"/>
                          <a:ea typeface="Times New Roman"/>
                          <a:cs typeface="Arial" pitchFamily="34" charset="0"/>
                        </a:rPr>
                        <a:t>N=28</a:t>
                      </a:r>
                      <a:endParaRPr lang="en-US" sz="1050" dirty="0">
                        <a:latin typeface="Arial" pitchFamily="34" charset="0"/>
                        <a:ea typeface="Times New Roman"/>
                        <a:cs typeface="Arial" pitchFamily="34" charset="0"/>
                      </a:endParaRPr>
                    </a:p>
                  </a:txBody>
                  <a:tcPr marL="14909" marR="1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gn="ctr">
                        <a:spcBef>
                          <a:spcPts val="0"/>
                        </a:spcBef>
                        <a:spcAft>
                          <a:spcPts val="0"/>
                        </a:spcAft>
                      </a:pPr>
                      <a:r>
                        <a:rPr lang="en-US" sz="1050" b="1" dirty="0">
                          <a:latin typeface="Arial" pitchFamily="34" charset="0"/>
                          <a:ea typeface="Times New Roman"/>
                          <a:cs typeface="Arial" pitchFamily="34" charset="0"/>
                        </a:rPr>
                        <a:t>Full </a:t>
                      </a:r>
                      <a:r>
                        <a:rPr lang="en-US" sz="1050" b="1" dirty="0" smtClean="0">
                          <a:latin typeface="Arial" pitchFamily="34" charset="0"/>
                          <a:ea typeface="Times New Roman"/>
                          <a:cs typeface="Arial" pitchFamily="34" charset="0"/>
                        </a:rPr>
                        <a:t>sample</a:t>
                      </a:r>
                    </a:p>
                    <a:p>
                      <a:pPr marL="0" marR="0" algn="ctr">
                        <a:spcBef>
                          <a:spcPts val="0"/>
                        </a:spcBef>
                        <a:spcAft>
                          <a:spcPts val="0"/>
                        </a:spcAft>
                      </a:pPr>
                      <a:r>
                        <a:rPr lang="en-US" sz="1050" b="1" dirty="0" smtClean="0">
                          <a:latin typeface="Arial" pitchFamily="34" charset="0"/>
                          <a:ea typeface="Times New Roman"/>
                          <a:cs typeface="Arial" pitchFamily="34" charset="0"/>
                        </a:rPr>
                        <a:t>N=300</a:t>
                      </a:r>
                      <a:endParaRPr lang="en-US" sz="1050" dirty="0">
                        <a:latin typeface="Arial" pitchFamily="34" charset="0"/>
                        <a:ea typeface="Times New Roman"/>
                        <a:cs typeface="Arial" pitchFamily="34" charset="0"/>
                      </a:endParaRPr>
                    </a:p>
                  </a:txBody>
                  <a:tcPr marL="14909" marR="1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90000"/>
                      </a:schemeClr>
                    </a:solidFill>
                  </a:tcPr>
                </a:tc>
              </a:tr>
              <a:tr h="253480">
                <a:tc>
                  <a:txBody>
                    <a:bodyPr/>
                    <a:lstStyle/>
                    <a:p>
                      <a:pPr marL="0" marR="0">
                        <a:spcBef>
                          <a:spcPts val="0"/>
                        </a:spcBef>
                        <a:spcAft>
                          <a:spcPts val="0"/>
                        </a:spcAft>
                      </a:pPr>
                      <a:r>
                        <a:rPr lang="en-US" sz="1050" dirty="0" smtClean="0">
                          <a:latin typeface="Arial" pitchFamily="34" charset="0"/>
                          <a:ea typeface="Times New Roman"/>
                          <a:cs typeface="Arial" pitchFamily="34" charset="0"/>
                        </a:rPr>
                        <a:t>Age, mean </a:t>
                      </a:r>
                      <a:r>
                        <a:rPr lang="en-US" sz="1050" dirty="0">
                          <a:latin typeface="Arial" pitchFamily="34" charset="0"/>
                          <a:ea typeface="Times New Roman"/>
                          <a:cs typeface="Arial" pitchFamily="34" charset="0"/>
                        </a:rPr>
                        <a:t>(SD)</a:t>
                      </a:r>
                    </a:p>
                  </a:txBody>
                  <a:tcPr marL="14909" marR="1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1050" dirty="0">
                          <a:latin typeface="Arial" pitchFamily="34" charset="0"/>
                          <a:ea typeface="Times New Roman"/>
                          <a:cs typeface="Arial" pitchFamily="34" charset="0"/>
                        </a:rPr>
                        <a:t>76.7 (8.5)</a:t>
                      </a:r>
                    </a:p>
                  </a:txBody>
                  <a:tcPr marL="14909" marR="1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1050" dirty="0">
                          <a:latin typeface="Arial" pitchFamily="34" charset="0"/>
                          <a:ea typeface="Times New Roman"/>
                          <a:cs typeface="Arial" pitchFamily="34" charset="0"/>
                        </a:rPr>
                        <a:t>76.4 (8.5)</a:t>
                      </a:r>
                    </a:p>
                  </a:txBody>
                  <a:tcPr marL="14909" marR="1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1050" dirty="0">
                          <a:latin typeface="Arial" pitchFamily="34" charset="0"/>
                          <a:ea typeface="Times New Roman"/>
                          <a:cs typeface="Arial" pitchFamily="34" charset="0"/>
                        </a:rPr>
                        <a:t>76.1(6.9)</a:t>
                      </a:r>
                    </a:p>
                  </a:txBody>
                  <a:tcPr marL="14909" marR="1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1050">
                          <a:latin typeface="Arial" pitchFamily="34" charset="0"/>
                          <a:ea typeface="Times New Roman"/>
                          <a:cs typeface="Arial" pitchFamily="34" charset="0"/>
                        </a:rPr>
                        <a:t>75.1 (8.8)</a:t>
                      </a:r>
                    </a:p>
                  </a:txBody>
                  <a:tcPr marL="14909" marR="1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236308">
                <a:tc>
                  <a:txBody>
                    <a:bodyPr/>
                    <a:lstStyle/>
                    <a:p>
                      <a:pPr marL="0" marR="0">
                        <a:spcBef>
                          <a:spcPts val="0"/>
                        </a:spcBef>
                        <a:spcAft>
                          <a:spcPts val="0"/>
                        </a:spcAft>
                      </a:pPr>
                      <a:r>
                        <a:rPr lang="en-US" sz="1050" dirty="0" smtClean="0">
                          <a:latin typeface="Arial" pitchFamily="34" charset="0"/>
                          <a:ea typeface="Times New Roman"/>
                          <a:cs typeface="Arial" pitchFamily="34" charset="0"/>
                        </a:rPr>
                        <a:t>Female (%)</a:t>
                      </a:r>
                      <a:endParaRPr lang="en-US" sz="1050" dirty="0">
                        <a:latin typeface="Arial" pitchFamily="34" charset="0"/>
                        <a:ea typeface="Times New Roman"/>
                        <a:cs typeface="Arial" pitchFamily="34" charset="0"/>
                      </a:endParaRPr>
                    </a:p>
                  </a:txBody>
                  <a:tcPr marL="14909" marR="1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1050" dirty="0">
                          <a:latin typeface="Arial" pitchFamily="34" charset="0"/>
                          <a:ea typeface="Times New Roman"/>
                          <a:cs typeface="Arial" pitchFamily="34" charset="0"/>
                        </a:rPr>
                        <a:t>57%</a:t>
                      </a:r>
                    </a:p>
                  </a:txBody>
                  <a:tcPr marL="14909" marR="1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1050" dirty="0">
                          <a:latin typeface="Arial" pitchFamily="34" charset="0"/>
                          <a:ea typeface="Times New Roman"/>
                          <a:cs typeface="Arial" pitchFamily="34" charset="0"/>
                        </a:rPr>
                        <a:t>57%</a:t>
                      </a:r>
                    </a:p>
                  </a:txBody>
                  <a:tcPr marL="14909" marR="1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1050" dirty="0">
                          <a:latin typeface="Arial" pitchFamily="34" charset="0"/>
                          <a:ea typeface="Times New Roman"/>
                          <a:cs typeface="Arial" pitchFamily="34" charset="0"/>
                        </a:rPr>
                        <a:t>62%</a:t>
                      </a:r>
                    </a:p>
                  </a:txBody>
                  <a:tcPr marL="14909" marR="1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1050">
                          <a:latin typeface="Arial" pitchFamily="34" charset="0"/>
                          <a:ea typeface="Times New Roman"/>
                          <a:cs typeface="Arial" pitchFamily="34" charset="0"/>
                        </a:rPr>
                        <a:t>60.4%</a:t>
                      </a:r>
                    </a:p>
                  </a:txBody>
                  <a:tcPr marL="14909" marR="1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433229">
                <a:tc>
                  <a:txBody>
                    <a:bodyPr/>
                    <a:lstStyle/>
                    <a:p>
                      <a:pPr marL="0" marR="0">
                        <a:spcBef>
                          <a:spcPts val="0"/>
                        </a:spcBef>
                        <a:spcAft>
                          <a:spcPts val="0"/>
                        </a:spcAft>
                      </a:pPr>
                      <a:r>
                        <a:rPr lang="en-US" sz="1050" dirty="0" smtClean="0">
                          <a:latin typeface="Arial" pitchFamily="34" charset="0"/>
                          <a:ea typeface="Times New Roman"/>
                          <a:cs typeface="Arial" pitchFamily="34" charset="0"/>
                        </a:rPr>
                        <a:t>Education, mean </a:t>
                      </a:r>
                      <a:r>
                        <a:rPr lang="en-US" sz="1050" dirty="0">
                          <a:latin typeface="Arial" pitchFamily="34" charset="0"/>
                          <a:ea typeface="Times New Roman"/>
                          <a:cs typeface="Arial" pitchFamily="34" charset="0"/>
                        </a:rPr>
                        <a:t>(SD)</a:t>
                      </a:r>
                    </a:p>
                  </a:txBody>
                  <a:tcPr marL="14909" marR="1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1050" dirty="0">
                          <a:latin typeface="Arial" pitchFamily="34" charset="0"/>
                          <a:ea typeface="Times New Roman"/>
                          <a:cs typeface="Arial" pitchFamily="34" charset="0"/>
                        </a:rPr>
                        <a:t>15.9 (2.5)</a:t>
                      </a:r>
                    </a:p>
                  </a:txBody>
                  <a:tcPr marL="14909" marR="1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1050" dirty="0">
                          <a:latin typeface="Arial" pitchFamily="34" charset="0"/>
                          <a:ea typeface="Times New Roman"/>
                          <a:cs typeface="Arial" pitchFamily="34" charset="0"/>
                        </a:rPr>
                        <a:t>15.8 (2.5)</a:t>
                      </a:r>
                    </a:p>
                  </a:txBody>
                  <a:tcPr marL="14909" marR="1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1050" dirty="0">
                          <a:latin typeface="Arial" pitchFamily="34" charset="0"/>
                          <a:ea typeface="Times New Roman"/>
                          <a:cs typeface="Arial" pitchFamily="34" charset="0"/>
                        </a:rPr>
                        <a:t>15.3(2.6)</a:t>
                      </a:r>
                    </a:p>
                  </a:txBody>
                  <a:tcPr marL="14909" marR="1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1050" dirty="0">
                          <a:latin typeface="Arial" pitchFamily="34" charset="0"/>
                          <a:ea typeface="Times New Roman"/>
                          <a:cs typeface="Arial" pitchFamily="34" charset="0"/>
                        </a:rPr>
                        <a:t>15.7 (2.5)</a:t>
                      </a:r>
                    </a:p>
                  </a:txBody>
                  <a:tcPr marL="14909" marR="1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243378">
                <a:tc gridSpan="5">
                  <a:txBody>
                    <a:bodyPr/>
                    <a:lstStyle/>
                    <a:p>
                      <a:pPr marL="0" marR="0">
                        <a:spcBef>
                          <a:spcPts val="0"/>
                        </a:spcBef>
                        <a:spcAft>
                          <a:spcPts val="0"/>
                        </a:spcAft>
                      </a:pPr>
                      <a:r>
                        <a:rPr lang="en-US" sz="1050" b="1" dirty="0">
                          <a:latin typeface="Arial" pitchFamily="34" charset="0"/>
                          <a:ea typeface="Times New Roman"/>
                          <a:cs typeface="Arial" pitchFamily="34" charset="0"/>
                        </a:rPr>
                        <a:t>Ethnicity</a:t>
                      </a:r>
                      <a:endParaRPr lang="en-US" sz="1050" dirty="0">
                        <a:latin typeface="Arial" pitchFamily="34" charset="0"/>
                        <a:ea typeface="Times New Roman"/>
                        <a:cs typeface="Arial" pitchFamily="34" charset="0"/>
                      </a:endParaRPr>
                    </a:p>
                  </a:txBody>
                  <a:tcPr marL="14909" marR="1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3378">
                <a:tc>
                  <a:txBody>
                    <a:bodyPr/>
                    <a:lstStyle/>
                    <a:p>
                      <a:pPr marL="0" marR="0" algn="r">
                        <a:spcBef>
                          <a:spcPts val="0"/>
                        </a:spcBef>
                        <a:spcAft>
                          <a:spcPts val="0"/>
                        </a:spcAft>
                      </a:pPr>
                      <a:r>
                        <a:rPr lang="en-US" sz="1050">
                          <a:latin typeface="Arial" pitchFamily="34" charset="0"/>
                          <a:ea typeface="Times New Roman"/>
                          <a:cs typeface="Arial" pitchFamily="34" charset="0"/>
                        </a:rPr>
                        <a:t>Caucasian</a:t>
                      </a:r>
                    </a:p>
                  </a:txBody>
                  <a:tcPr marL="14909" marR="1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1050">
                          <a:latin typeface="Arial" pitchFamily="34" charset="0"/>
                          <a:ea typeface="Times New Roman"/>
                          <a:cs typeface="Arial" pitchFamily="34" charset="0"/>
                        </a:rPr>
                        <a:t>80.7%</a:t>
                      </a:r>
                    </a:p>
                  </a:txBody>
                  <a:tcPr marL="14909" marR="1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1050">
                          <a:latin typeface="Arial" pitchFamily="34" charset="0"/>
                          <a:ea typeface="Times New Roman"/>
                          <a:cs typeface="Arial" pitchFamily="34" charset="0"/>
                        </a:rPr>
                        <a:t>79%</a:t>
                      </a:r>
                    </a:p>
                  </a:txBody>
                  <a:tcPr marL="14909" marR="1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1050" dirty="0">
                          <a:latin typeface="Arial" pitchFamily="34" charset="0"/>
                          <a:ea typeface="Times New Roman"/>
                          <a:cs typeface="Arial" pitchFamily="34" charset="0"/>
                        </a:rPr>
                        <a:t>71.4%</a:t>
                      </a:r>
                    </a:p>
                  </a:txBody>
                  <a:tcPr marL="14909" marR="1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1050" dirty="0">
                          <a:latin typeface="Arial" pitchFamily="34" charset="0"/>
                          <a:ea typeface="Times New Roman"/>
                          <a:cs typeface="Arial" pitchFamily="34" charset="0"/>
                        </a:rPr>
                        <a:t>81.3%</a:t>
                      </a:r>
                    </a:p>
                  </a:txBody>
                  <a:tcPr marL="14909" marR="1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486754">
                <a:tc>
                  <a:txBody>
                    <a:bodyPr/>
                    <a:lstStyle/>
                    <a:p>
                      <a:pPr marL="0" marR="0" algn="r">
                        <a:spcBef>
                          <a:spcPts val="0"/>
                        </a:spcBef>
                        <a:spcAft>
                          <a:spcPts val="0"/>
                        </a:spcAft>
                      </a:pPr>
                      <a:r>
                        <a:rPr lang="en-US" sz="1050" dirty="0">
                          <a:latin typeface="Arial" pitchFamily="34" charset="0"/>
                          <a:ea typeface="Times New Roman"/>
                          <a:cs typeface="Arial" pitchFamily="34" charset="0"/>
                        </a:rPr>
                        <a:t>African </a:t>
                      </a:r>
                      <a:r>
                        <a:rPr lang="en-US" sz="1050" dirty="0" smtClean="0">
                          <a:latin typeface="Arial" pitchFamily="34" charset="0"/>
                          <a:ea typeface="Times New Roman"/>
                          <a:cs typeface="Arial" pitchFamily="34" charset="0"/>
                        </a:rPr>
                        <a:t>American</a:t>
                      </a:r>
                      <a:endParaRPr lang="en-US" sz="1050" dirty="0">
                        <a:latin typeface="Arial" pitchFamily="34" charset="0"/>
                        <a:ea typeface="Times New Roman"/>
                        <a:cs typeface="Arial" pitchFamily="34" charset="0"/>
                      </a:endParaRPr>
                    </a:p>
                  </a:txBody>
                  <a:tcPr marL="14909" marR="1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1050" dirty="0">
                          <a:latin typeface="Arial" pitchFamily="34" charset="0"/>
                          <a:ea typeface="Times New Roman"/>
                          <a:cs typeface="Arial" pitchFamily="34" charset="0"/>
                        </a:rPr>
                        <a:t>18.7%</a:t>
                      </a:r>
                    </a:p>
                  </a:txBody>
                  <a:tcPr marL="14909" marR="1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1050" dirty="0">
                          <a:latin typeface="Arial" pitchFamily="34" charset="0"/>
                          <a:ea typeface="Times New Roman"/>
                          <a:cs typeface="Arial" pitchFamily="34" charset="0"/>
                        </a:rPr>
                        <a:t>20.4%</a:t>
                      </a:r>
                    </a:p>
                  </a:txBody>
                  <a:tcPr marL="14909" marR="1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1050" dirty="0">
                          <a:latin typeface="Arial" pitchFamily="34" charset="0"/>
                          <a:ea typeface="Times New Roman"/>
                          <a:cs typeface="Arial" pitchFamily="34" charset="0"/>
                        </a:rPr>
                        <a:t>25%</a:t>
                      </a:r>
                    </a:p>
                  </a:txBody>
                  <a:tcPr marL="14909" marR="1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1050" dirty="0">
                          <a:latin typeface="Arial" pitchFamily="34" charset="0"/>
                          <a:ea typeface="Times New Roman"/>
                          <a:cs typeface="Arial" pitchFamily="34" charset="0"/>
                        </a:rPr>
                        <a:t>18.3%</a:t>
                      </a:r>
                    </a:p>
                  </a:txBody>
                  <a:tcPr marL="14909" marR="149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
        <p:nvSpPr>
          <p:cNvPr id="4" name="TextBox 3"/>
          <p:cNvSpPr txBox="1"/>
          <p:nvPr/>
        </p:nvSpPr>
        <p:spPr>
          <a:xfrm>
            <a:off x="1581727" y="1270000"/>
            <a:ext cx="184666" cy="184666"/>
          </a:xfrm>
          <a:prstGeom prst="rect">
            <a:avLst/>
          </a:prstGeom>
          <a:noFill/>
        </p:spPr>
        <p:txBody>
          <a:bodyPr wrap="none" rtlCol="0">
            <a:spAutoFit/>
          </a:bodyPr>
          <a:lstStyle/>
          <a:p>
            <a:endParaRPr lang="en-US" dirty="0"/>
          </a:p>
        </p:txBody>
      </p:sp>
      <p:sp>
        <p:nvSpPr>
          <p:cNvPr id="58" name="Title 1"/>
          <p:cNvSpPr txBox="1">
            <a:spLocks/>
          </p:cNvSpPr>
          <p:nvPr/>
        </p:nvSpPr>
        <p:spPr>
          <a:xfrm>
            <a:off x="457200" y="152400"/>
            <a:ext cx="8229600" cy="990600"/>
          </a:xfrm>
          <a:prstGeom prst="rect">
            <a:avLst/>
          </a:prstGeom>
        </p:spPr>
        <p:txBody>
          <a:bodyPr>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z="1800" b="1" dirty="0" smtClean="0"/>
              <a:t>Detection of Prodromal Alzheimer’s Disease in Diverse Populations</a:t>
            </a:r>
          </a:p>
          <a:p>
            <a:r>
              <a:rPr lang="en-US" sz="1400" b="1" dirty="0" smtClean="0"/>
              <a:t/>
            </a:r>
            <a:br>
              <a:rPr lang="en-US" sz="1400" b="1" dirty="0" smtClean="0"/>
            </a:br>
            <a:r>
              <a:rPr lang="en-US" sz="1400" dirty="0">
                <a:latin typeface="Arial"/>
                <a:cs typeface="Arial"/>
              </a:rPr>
              <a:t>Heather R Romero, PhD • Carl Pieper, </a:t>
            </a:r>
            <a:r>
              <a:rPr lang="en-US" sz="1400" dirty="0" err="1">
                <a:latin typeface="Arial"/>
                <a:cs typeface="Arial"/>
              </a:rPr>
              <a:t>DrPH</a:t>
            </a:r>
            <a:r>
              <a:rPr lang="en-US" sz="1400" dirty="0">
                <a:latin typeface="Arial"/>
                <a:cs typeface="Arial"/>
              </a:rPr>
              <a:t>• Linda Sanders • Kathleen M. Hayden, PhD • Kathleen A Welsh-</a:t>
            </a:r>
            <a:r>
              <a:rPr lang="en-US" sz="1400" dirty="0" err="1">
                <a:latin typeface="Arial"/>
                <a:cs typeface="Arial"/>
              </a:rPr>
              <a:t>Bohmer</a:t>
            </a:r>
            <a:r>
              <a:rPr lang="en-US" sz="1400" dirty="0">
                <a:latin typeface="Arial"/>
                <a:cs typeface="Arial"/>
              </a:rPr>
              <a:t>, PhD • International Conference on Alzheimer’s Disease (2010)</a:t>
            </a:r>
          </a:p>
          <a:p>
            <a:endParaRPr lang="en-US" sz="1800" dirty="0"/>
          </a:p>
        </p:txBody>
      </p:sp>
    </p:spTree>
    <p:extLst>
      <p:ext uri="{BB962C8B-B14F-4D97-AF65-F5344CB8AC3E}">
        <p14:creationId xmlns:p14="http://schemas.microsoft.com/office/powerpoint/2010/main" val="83778747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996"/>
          <p:cNvSpPr>
            <a:spLocks noChangeArrowheads="1"/>
          </p:cNvSpPr>
          <p:nvPr/>
        </p:nvSpPr>
        <p:spPr bwMode="auto">
          <a:xfrm>
            <a:off x="452816" y="5092568"/>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21" name="Rectangle 998"/>
          <p:cNvSpPr>
            <a:spLocks noChangeArrowheads="1"/>
          </p:cNvSpPr>
          <p:nvPr/>
        </p:nvSpPr>
        <p:spPr bwMode="auto">
          <a:xfrm>
            <a:off x="452816" y="5092568"/>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22" name="Rectangle 1000"/>
          <p:cNvSpPr>
            <a:spLocks noChangeArrowheads="1"/>
          </p:cNvSpPr>
          <p:nvPr/>
        </p:nvSpPr>
        <p:spPr bwMode="auto">
          <a:xfrm>
            <a:off x="452816" y="5141846"/>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23" name="Rectangle 1002"/>
          <p:cNvSpPr>
            <a:spLocks noChangeArrowheads="1"/>
          </p:cNvSpPr>
          <p:nvPr/>
        </p:nvSpPr>
        <p:spPr bwMode="auto">
          <a:xfrm>
            <a:off x="452816" y="5141846"/>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24" name="Rectangle 1005"/>
          <p:cNvSpPr>
            <a:spLocks noChangeArrowheads="1"/>
          </p:cNvSpPr>
          <p:nvPr/>
        </p:nvSpPr>
        <p:spPr bwMode="auto">
          <a:xfrm>
            <a:off x="306539" y="5125640"/>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25" name="Rectangle 1008"/>
          <p:cNvSpPr>
            <a:spLocks noChangeArrowheads="1"/>
          </p:cNvSpPr>
          <p:nvPr/>
        </p:nvSpPr>
        <p:spPr bwMode="auto">
          <a:xfrm>
            <a:off x="452816" y="5282406"/>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26" name="Rectangle 1010"/>
          <p:cNvSpPr>
            <a:spLocks noChangeArrowheads="1"/>
          </p:cNvSpPr>
          <p:nvPr/>
        </p:nvSpPr>
        <p:spPr bwMode="auto">
          <a:xfrm>
            <a:off x="452816" y="5282406"/>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27" name="Rectangle 1012"/>
          <p:cNvSpPr>
            <a:spLocks noChangeArrowheads="1"/>
          </p:cNvSpPr>
          <p:nvPr/>
        </p:nvSpPr>
        <p:spPr bwMode="auto">
          <a:xfrm>
            <a:off x="452816" y="5332015"/>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28" name="Rectangle 1014"/>
          <p:cNvSpPr>
            <a:spLocks noChangeArrowheads="1"/>
          </p:cNvSpPr>
          <p:nvPr/>
        </p:nvSpPr>
        <p:spPr bwMode="auto">
          <a:xfrm>
            <a:off x="452816" y="5332015"/>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29" name="Rectangle 1016"/>
          <p:cNvSpPr>
            <a:spLocks noChangeArrowheads="1"/>
          </p:cNvSpPr>
          <p:nvPr/>
        </p:nvSpPr>
        <p:spPr bwMode="auto">
          <a:xfrm>
            <a:off x="452816" y="5381294"/>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30" name="Rectangle 1018"/>
          <p:cNvSpPr>
            <a:spLocks noChangeArrowheads="1"/>
          </p:cNvSpPr>
          <p:nvPr/>
        </p:nvSpPr>
        <p:spPr bwMode="auto">
          <a:xfrm>
            <a:off x="452816" y="5381294"/>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31" name="Rectangle 1020"/>
          <p:cNvSpPr>
            <a:spLocks noChangeArrowheads="1"/>
          </p:cNvSpPr>
          <p:nvPr/>
        </p:nvSpPr>
        <p:spPr bwMode="auto">
          <a:xfrm>
            <a:off x="452816" y="5431234"/>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32" name="Rectangle 1022"/>
          <p:cNvSpPr>
            <a:spLocks noChangeArrowheads="1"/>
          </p:cNvSpPr>
          <p:nvPr/>
        </p:nvSpPr>
        <p:spPr bwMode="auto">
          <a:xfrm>
            <a:off x="452816" y="5431234"/>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33" name="Rectangle 1025"/>
          <p:cNvSpPr>
            <a:spLocks noChangeArrowheads="1"/>
          </p:cNvSpPr>
          <p:nvPr/>
        </p:nvSpPr>
        <p:spPr bwMode="auto">
          <a:xfrm>
            <a:off x="303137" y="5415359"/>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p>
        </p:txBody>
      </p:sp>
      <p:sp>
        <p:nvSpPr>
          <p:cNvPr id="9234" name="Rectangle 1028"/>
          <p:cNvSpPr>
            <a:spLocks noChangeArrowheads="1"/>
          </p:cNvSpPr>
          <p:nvPr/>
        </p:nvSpPr>
        <p:spPr bwMode="auto">
          <a:xfrm>
            <a:off x="452816" y="5571794"/>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35" name="Rectangle 1030"/>
          <p:cNvSpPr>
            <a:spLocks noChangeArrowheads="1"/>
          </p:cNvSpPr>
          <p:nvPr/>
        </p:nvSpPr>
        <p:spPr bwMode="auto">
          <a:xfrm>
            <a:off x="452816" y="5571794"/>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36" name="Rectangle 1033"/>
          <p:cNvSpPr>
            <a:spLocks noChangeArrowheads="1"/>
          </p:cNvSpPr>
          <p:nvPr/>
        </p:nvSpPr>
        <p:spPr bwMode="auto">
          <a:xfrm>
            <a:off x="452816" y="5621404"/>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37" name="Rectangle 1035"/>
          <p:cNvSpPr>
            <a:spLocks noChangeArrowheads="1"/>
          </p:cNvSpPr>
          <p:nvPr/>
        </p:nvSpPr>
        <p:spPr bwMode="auto">
          <a:xfrm>
            <a:off x="452816" y="5621404"/>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38" name="Rectangle 1050"/>
          <p:cNvSpPr>
            <a:spLocks noChangeArrowheads="1"/>
          </p:cNvSpPr>
          <p:nvPr/>
        </p:nvSpPr>
        <p:spPr bwMode="auto">
          <a:xfrm>
            <a:off x="452816" y="6059289"/>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39" name="Rectangle 1052"/>
          <p:cNvSpPr>
            <a:spLocks noChangeArrowheads="1"/>
          </p:cNvSpPr>
          <p:nvPr/>
        </p:nvSpPr>
        <p:spPr bwMode="auto">
          <a:xfrm>
            <a:off x="452816" y="6059289"/>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40" name="Rectangle 1054"/>
          <p:cNvSpPr>
            <a:spLocks noChangeArrowheads="1"/>
          </p:cNvSpPr>
          <p:nvPr/>
        </p:nvSpPr>
        <p:spPr bwMode="auto">
          <a:xfrm>
            <a:off x="452816" y="6108568"/>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41" name="Rectangle 1056"/>
          <p:cNvSpPr>
            <a:spLocks noChangeArrowheads="1"/>
          </p:cNvSpPr>
          <p:nvPr/>
        </p:nvSpPr>
        <p:spPr bwMode="auto">
          <a:xfrm>
            <a:off x="452816" y="6108568"/>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42" name="Rectangle 1058"/>
          <p:cNvSpPr>
            <a:spLocks noChangeArrowheads="1"/>
          </p:cNvSpPr>
          <p:nvPr/>
        </p:nvSpPr>
        <p:spPr bwMode="auto">
          <a:xfrm>
            <a:off x="452816" y="6158508"/>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43" name="Rectangle 1060"/>
          <p:cNvSpPr>
            <a:spLocks noChangeArrowheads="1"/>
          </p:cNvSpPr>
          <p:nvPr/>
        </p:nvSpPr>
        <p:spPr bwMode="auto">
          <a:xfrm>
            <a:off x="452816" y="6158508"/>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44" name="Rectangle 1063"/>
          <p:cNvSpPr>
            <a:spLocks noChangeArrowheads="1"/>
          </p:cNvSpPr>
          <p:nvPr/>
        </p:nvSpPr>
        <p:spPr bwMode="auto">
          <a:xfrm>
            <a:off x="452816" y="6208117"/>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45" name="Rectangle 1065"/>
          <p:cNvSpPr>
            <a:spLocks noChangeArrowheads="1"/>
          </p:cNvSpPr>
          <p:nvPr/>
        </p:nvSpPr>
        <p:spPr bwMode="auto">
          <a:xfrm>
            <a:off x="452816" y="6208117"/>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46" name="Rectangle 1068"/>
          <p:cNvSpPr>
            <a:spLocks noChangeArrowheads="1"/>
          </p:cNvSpPr>
          <p:nvPr/>
        </p:nvSpPr>
        <p:spPr bwMode="auto">
          <a:xfrm>
            <a:off x="439587" y="6307005"/>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47" name="Rectangle 1070"/>
          <p:cNvSpPr>
            <a:spLocks noChangeArrowheads="1"/>
          </p:cNvSpPr>
          <p:nvPr/>
        </p:nvSpPr>
        <p:spPr bwMode="auto">
          <a:xfrm>
            <a:off x="439587" y="6307005"/>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48" name="Rectangle 1073"/>
          <p:cNvSpPr>
            <a:spLocks noChangeArrowheads="1"/>
          </p:cNvSpPr>
          <p:nvPr/>
        </p:nvSpPr>
        <p:spPr bwMode="auto">
          <a:xfrm>
            <a:off x="439587" y="6406555"/>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49" name="Rectangle 1075"/>
          <p:cNvSpPr>
            <a:spLocks noChangeArrowheads="1"/>
          </p:cNvSpPr>
          <p:nvPr/>
        </p:nvSpPr>
        <p:spPr bwMode="auto">
          <a:xfrm>
            <a:off x="439587" y="6406555"/>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50" name="Rectangle 1077"/>
          <p:cNvSpPr>
            <a:spLocks noChangeArrowheads="1"/>
          </p:cNvSpPr>
          <p:nvPr/>
        </p:nvSpPr>
        <p:spPr bwMode="auto">
          <a:xfrm>
            <a:off x="439586" y="6461456"/>
            <a:ext cx="6412" cy="30778"/>
          </a:xfrm>
          <a:prstGeom prst="rect">
            <a:avLst/>
          </a:prstGeom>
          <a:noFill/>
          <a:ln w="9525">
            <a:noFill/>
            <a:miter lim="800000"/>
            <a:headEnd/>
            <a:tailEnd/>
          </a:ln>
        </p:spPr>
        <p:txBody>
          <a:bodyPr wrap="none" lIns="0" tIns="0" rIns="0" bIns="0">
            <a:spAutoFit/>
          </a:bodyPr>
          <a:lstStyle/>
          <a:p>
            <a:pPr defTabSz="242488"/>
            <a:r>
              <a:rPr lang="en-US" sz="200" dirty="0">
                <a:solidFill>
                  <a:srgbClr val="000000"/>
                </a:solidFill>
                <a:latin typeface="Arial" charset="0"/>
              </a:rPr>
              <a:t> </a:t>
            </a:r>
            <a:endParaRPr lang="en-US" sz="500" dirty="0"/>
          </a:p>
        </p:txBody>
      </p:sp>
      <p:sp>
        <p:nvSpPr>
          <p:cNvPr id="9251" name="Rectangle 1079"/>
          <p:cNvSpPr>
            <a:spLocks noChangeArrowheads="1"/>
          </p:cNvSpPr>
          <p:nvPr/>
        </p:nvSpPr>
        <p:spPr bwMode="auto">
          <a:xfrm>
            <a:off x="439586" y="6461456"/>
            <a:ext cx="6412" cy="30778"/>
          </a:xfrm>
          <a:prstGeom prst="rect">
            <a:avLst/>
          </a:prstGeom>
          <a:noFill/>
          <a:ln w="9525">
            <a:noFill/>
            <a:miter lim="800000"/>
            <a:headEnd/>
            <a:tailEnd/>
          </a:ln>
        </p:spPr>
        <p:txBody>
          <a:bodyPr wrap="none" lIns="0" tIns="0" rIns="0" bIns="0">
            <a:spAutoFit/>
          </a:bodyPr>
          <a:lstStyle/>
          <a:p>
            <a:pPr defTabSz="242488"/>
            <a:r>
              <a:rPr lang="en-US" sz="200" dirty="0">
                <a:solidFill>
                  <a:srgbClr val="000000"/>
                </a:solidFill>
                <a:latin typeface="Arial" charset="0"/>
              </a:rPr>
              <a:t> </a:t>
            </a:r>
            <a:endParaRPr lang="en-US" sz="500" dirty="0"/>
          </a:p>
        </p:txBody>
      </p:sp>
      <p:sp>
        <p:nvSpPr>
          <p:cNvPr id="9252" name="Rectangle 21"/>
          <p:cNvSpPr>
            <a:spLocks noChangeArrowheads="1"/>
          </p:cNvSpPr>
          <p:nvPr/>
        </p:nvSpPr>
        <p:spPr bwMode="auto">
          <a:xfrm>
            <a:off x="152400" y="1600200"/>
            <a:ext cx="8458200" cy="1143000"/>
          </a:xfrm>
          <a:prstGeom prst="roundRect">
            <a:avLst/>
          </a:prstGeom>
          <a:ln>
            <a:headEnd/>
            <a:tailEnd/>
          </a:ln>
        </p:spPr>
        <p:style>
          <a:lnRef idx="1">
            <a:schemeClr val="accent4"/>
          </a:lnRef>
          <a:fillRef idx="2">
            <a:schemeClr val="accent4"/>
          </a:fillRef>
          <a:effectRef idx="1">
            <a:schemeClr val="accent4"/>
          </a:effectRef>
          <a:fontRef idx="minor">
            <a:schemeClr val="dk1"/>
          </a:fontRef>
        </p:style>
        <p:txBody>
          <a:bodyPr lIns="24235" tIns="12117" rIns="24235" bIns="12117"/>
          <a:lstStyle/>
          <a:p>
            <a:pPr>
              <a:buFont typeface="Arial" charset="0"/>
              <a:buChar char="•"/>
              <a:defRPr/>
            </a:pPr>
            <a:r>
              <a:rPr lang="en-US" sz="700" dirty="0">
                <a:solidFill>
                  <a:schemeClr val="tx1"/>
                </a:solidFill>
                <a:latin typeface="Arial" charset="0"/>
                <a:cs typeface="Arial" charset="0"/>
              </a:rPr>
              <a:t> </a:t>
            </a:r>
            <a:r>
              <a:rPr lang="en-US" sz="1100" dirty="0">
                <a:solidFill>
                  <a:schemeClr val="tx1"/>
                </a:solidFill>
                <a:latin typeface="Arial" charset="0"/>
                <a:cs typeface="Arial" charset="0"/>
              </a:rPr>
              <a:t>At baseline, approximately ½ of the participants met criteria for </a:t>
            </a:r>
            <a:r>
              <a:rPr lang="en-US" sz="1100" dirty="0" err="1">
                <a:solidFill>
                  <a:schemeClr val="tx1"/>
                </a:solidFill>
                <a:latin typeface="Arial" charset="0"/>
                <a:cs typeface="Arial" charset="0"/>
              </a:rPr>
              <a:t>prAD</a:t>
            </a:r>
            <a:r>
              <a:rPr lang="en-US" sz="1100" dirty="0">
                <a:solidFill>
                  <a:schemeClr val="tx1"/>
                </a:solidFill>
                <a:latin typeface="Arial" charset="0"/>
                <a:cs typeface="Arial" charset="0"/>
              </a:rPr>
              <a:t> and </a:t>
            </a:r>
            <a:r>
              <a:rPr lang="en-US" sz="1100" dirty="0" err="1">
                <a:solidFill>
                  <a:schemeClr val="tx1"/>
                </a:solidFill>
                <a:latin typeface="Arial" charset="0"/>
                <a:cs typeface="Arial" charset="0"/>
              </a:rPr>
              <a:t>fMCI</a:t>
            </a:r>
            <a:r>
              <a:rPr lang="en-US" sz="1100" dirty="0">
                <a:solidFill>
                  <a:schemeClr val="tx1"/>
                </a:solidFill>
                <a:latin typeface="Arial" charset="0"/>
                <a:cs typeface="Arial" charset="0"/>
              </a:rPr>
              <a:t>, while only 9% met criteria for revised </a:t>
            </a:r>
            <a:r>
              <a:rPr lang="en-US" sz="1100" dirty="0" err="1">
                <a:solidFill>
                  <a:schemeClr val="tx1"/>
                </a:solidFill>
                <a:latin typeface="Arial" charset="0"/>
                <a:cs typeface="Arial" charset="0"/>
              </a:rPr>
              <a:t>prAD</a:t>
            </a:r>
            <a:r>
              <a:rPr lang="en-US" sz="1100" dirty="0">
                <a:solidFill>
                  <a:schemeClr val="tx1"/>
                </a:solidFill>
                <a:latin typeface="Arial" charset="0"/>
                <a:cs typeface="Arial" charset="0"/>
              </a:rPr>
              <a:t>.   </a:t>
            </a:r>
          </a:p>
          <a:p>
            <a:pPr>
              <a:buFont typeface="Arial" charset="0"/>
              <a:buChar char="•"/>
              <a:defRPr/>
            </a:pPr>
            <a:r>
              <a:rPr lang="en-US" sz="1100" dirty="0">
                <a:solidFill>
                  <a:schemeClr val="tx1"/>
                </a:solidFill>
                <a:latin typeface="Arial" charset="0"/>
                <a:cs typeface="Arial" charset="0"/>
              </a:rPr>
              <a:t> The reversion rate to cognitively normal status in each impaired group was low (10-16%), but was substantially higher in </a:t>
            </a:r>
            <a:r>
              <a:rPr lang="en-US" sz="1100" dirty="0" err="1">
                <a:solidFill>
                  <a:schemeClr val="tx1"/>
                </a:solidFill>
                <a:latin typeface="Arial" charset="0"/>
                <a:cs typeface="Arial" charset="0"/>
              </a:rPr>
              <a:t>AfAms</a:t>
            </a:r>
            <a:r>
              <a:rPr lang="en-US" sz="1100" dirty="0">
                <a:solidFill>
                  <a:schemeClr val="tx1"/>
                </a:solidFill>
                <a:latin typeface="Arial" charset="0"/>
                <a:cs typeface="Arial" charset="0"/>
              </a:rPr>
              <a:t> (30%).  </a:t>
            </a:r>
          </a:p>
          <a:p>
            <a:pPr>
              <a:buFont typeface="Arial" charset="0"/>
              <a:buChar char="•"/>
              <a:defRPr/>
            </a:pPr>
            <a:r>
              <a:rPr lang="en-US" sz="1100" dirty="0">
                <a:solidFill>
                  <a:schemeClr val="tx1"/>
                </a:solidFill>
                <a:latin typeface="Arial" charset="0"/>
                <a:cs typeface="Arial" charset="0"/>
              </a:rPr>
              <a:t> Prediction of later dementia at 1 year was highest for the revised </a:t>
            </a:r>
            <a:r>
              <a:rPr lang="en-US" sz="1100" dirty="0" err="1">
                <a:solidFill>
                  <a:schemeClr val="tx1"/>
                </a:solidFill>
                <a:latin typeface="Arial" charset="0"/>
                <a:cs typeface="Arial" charset="0"/>
              </a:rPr>
              <a:t>prAD</a:t>
            </a:r>
            <a:r>
              <a:rPr lang="en-US" sz="1100" dirty="0">
                <a:solidFill>
                  <a:schemeClr val="tx1"/>
                </a:solidFill>
                <a:latin typeface="Arial" charset="0"/>
                <a:cs typeface="Arial" charset="0"/>
              </a:rPr>
              <a:t> criteria (</a:t>
            </a:r>
            <a:r>
              <a:rPr lang="en-US" sz="1100" dirty="0" err="1">
                <a:solidFill>
                  <a:schemeClr val="tx1"/>
                </a:solidFill>
                <a:latin typeface="Arial" charset="0"/>
                <a:cs typeface="Arial" charset="0"/>
              </a:rPr>
              <a:t>ppv</a:t>
            </a:r>
            <a:r>
              <a:rPr lang="en-US" sz="1100" dirty="0">
                <a:solidFill>
                  <a:schemeClr val="tx1"/>
                </a:solidFill>
                <a:latin typeface="Arial" charset="0"/>
                <a:cs typeface="Arial" charset="0"/>
              </a:rPr>
              <a:t>=0.32) compared to </a:t>
            </a:r>
            <a:r>
              <a:rPr lang="en-US" sz="1100" dirty="0" err="1">
                <a:solidFill>
                  <a:schemeClr val="tx1"/>
                </a:solidFill>
                <a:latin typeface="Arial" charset="0"/>
                <a:cs typeface="Arial" charset="0"/>
              </a:rPr>
              <a:t>fMCI</a:t>
            </a:r>
            <a:r>
              <a:rPr lang="en-US" sz="1100" dirty="0">
                <a:solidFill>
                  <a:schemeClr val="tx1"/>
                </a:solidFill>
                <a:latin typeface="Arial" charset="0"/>
                <a:cs typeface="Arial" charset="0"/>
              </a:rPr>
              <a:t> (</a:t>
            </a:r>
            <a:r>
              <a:rPr lang="en-US" sz="1100" dirty="0" err="1">
                <a:solidFill>
                  <a:schemeClr val="tx1"/>
                </a:solidFill>
                <a:latin typeface="Arial" charset="0"/>
                <a:cs typeface="Arial" charset="0"/>
              </a:rPr>
              <a:t>ppv</a:t>
            </a:r>
            <a:r>
              <a:rPr lang="en-US" sz="1100" dirty="0">
                <a:solidFill>
                  <a:schemeClr val="tx1"/>
                </a:solidFill>
                <a:latin typeface="Arial" charset="0"/>
                <a:cs typeface="Arial" charset="0"/>
              </a:rPr>
              <a:t>=.09) and the original formulation of </a:t>
            </a:r>
            <a:r>
              <a:rPr lang="en-US" sz="1100" dirty="0" err="1">
                <a:solidFill>
                  <a:schemeClr val="tx1"/>
                </a:solidFill>
                <a:latin typeface="Arial" charset="0"/>
                <a:cs typeface="Arial" charset="0"/>
              </a:rPr>
              <a:t>prAD</a:t>
            </a:r>
            <a:r>
              <a:rPr lang="en-US" sz="1100" dirty="0">
                <a:solidFill>
                  <a:schemeClr val="tx1"/>
                </a:solidFill>
                <a:latin typeface="Arial" charset="0"/>
                <a:cs typeface="Arial" charset="0"/>
              </a:rPr>
              <a:t> (</a:t>
            </a:r>
            <a:r>
              <a:rPr lang="en-US" sz="1100" dirty="0" err="1">
                <a:solidFill>
                  <a:schemeClr val="tx1"/>
                </a:solidFill>
                <a:latin typeface="Arial" charset="0"/>
                <a:cs typeface="Arial" charset="0"/>
              </a:rPr>
              <a:t>ppv</a:t>
            </a:r>
            <a:r>
              <a:rPr lang="en-US" sz="1100" dirty="0">
                <a:solidFill>
                  <a:schemeClr val="tx1"/>
                </a:solidFill>
                <a:latin typeface="Arial" charset="0"/>
                <a:cs typeface="Arial" charset="0"/>
              </a:rPr>
              <a:t>= 0.08).  </a:t>
            </a:r>
          </a:p>
          <a:p>
            <a:pPr>
              <a:buFont typeface="Arial" charset="0"/>
              <a:buChar char="•"/>
              <a:defRPr/>
            </a:pPr>
            <a:r>
              <a:rPr lang="en-US" sz="1100" dirty="0">
                <a:solidFill>
                  <a:schemeClr val="tx1"/>
                </a:solidFill>
                <a:latin typeface="Arial" charset="0"/>
                <a:cs typeface="Arial" charset="0"/>
              </a:rPr>
              <a:t> NPVs were consistently high across all diagnostic entities (.96 - 1.0).</a:t>
            </a:r>
          </a:p>
        </p:txBody>
      </p:sp>
      <p:sp>
        <p:nvSpPr>
          <p:cNvPr id="9253" name="Rectangle 513"/>
          <p:cNvSpPr>
            <a:spLocks noChangeArrowheads="1"/>
          </p:cNvSpPr>
          <p:nvPr/>
        </p:nvSpPr>
        <p:spPr bwMode="auto">
          <a:xfrm>
            <a:off x="8712729" y="5404445"/>
            <a:ext cx="1134" cy="1654"/>
          </a:xfrm>
          <a:prstGeom prst="rect">
            <a:avLst/>
          </a:prstGeom>
          <a:solidFill>
            <a:srgbClr val="000000"/>
          </a:solidFill>
          <a:ln w="9525">
            <a:noFill/>
            <a:miter lim="800000"/>
            <a:headEnd/>
            <a:tailEnd/>
          </a:ln>
        </p:spPr>
        <p:txBody>
          <a:bodyPr lIns="20510" tIns="10255" rIns="20510" bIns="10255"/>
          <a:lstStyle/>
          <a:p>
            <a:endParaRPr lang="en-US"/>
          </a:p>
        </p:txBody>
      </p:sp>
      <p:sp>
        <p:nvSpPr>
          <p:cNvPr id="9254" name="Rectangle 516"/>
          <p:cNvSpPr>
            <a:spLocks noChangeArrowheads="1"/>
          </p:cNvSpPr>
          <p:nvPr/>
        </p:nvSpPr>
        <p:spPr bwMode="auto">
          <a:xfrm>
            <a:off x="8712729" y="5404445"/>
            <a:ext cx="1134" cy="1654"/>
          </a:xfrm>
          <a:prstGeom prst="rect">
            <a:avLst/>
          </a:prstGeom>
          <a:solidFill>
            <a:srgbClr val="000000"/>
          </a:solidFill>
          <a:ln w="9525">
            <a:noFill/>
            <a:miter lim="800000"/>
            <a:headEnd/>
            <a:tailEnd/>
          </a:ln>
        </p:spPr>
        <p:txBody>
          <a:bodyPr lIns="20510" tIns="10255" rIns="20510" bIns="10255"/>
          <a:lstStyle/>
          <a:p>
            <a:endParaRPr lang="en-US"/>
          </a:p>
        </p:txBody>
      </p:sp>
      <p:sp>
        <p:nvSpPr>
          <p:cNvPr id="9255" name="Rectangle 602"/>
          <p:cNvSpPr>
            <a:spLocks noChangeArrowheads="1"/>
          </p:cNvSpPr>
          <p:nvPr/>
        </p:nvSpPr>
        <p:spPr bwMode="auto">
          <a:xfrm>
            <a:off x="7126741" y="5346568"/>
            <a:ext cx="1134" cy="1984"/>
          </a:xfrm>
          <a:prstGeom prst="rect">
            <a:avLst/>
          </a:prstGeom>
          <a:solidFill>
            <a:srgbClr val="000000"/>
          </a:solidFill>
          <a:ln w="9525">
            <a:noFill/>
            <a:miter lim="800000"/>
            <a:headEnd/>
            <a:tailEnd/>
          </a:ln>
        </p:spPr>
        <p:txBody>
          <a:bodyPr lIns="20510" tIns="10255" rIns="20510" bIns="10255"/>
          <a:lstStyle/>
          <a:p>
            <a:endParaRPr lang="en-US"/>
          </a:p>
        </p:txBody>
      </p:sp>
      <p:sp>
        <p:nvSpPr>
          <p:cNvPr id="3" name="Text Box 20"/>
          <p:cNvSpPr txBox="1">
            <a:spLocks noChangeArrowheads="1"/>
          </p:cNvSpPr>
          <p:nvPr/>
        </p:nvSpPr>
        <p:spPr bwMode="auto">
          <a:xfrm>
            <a:off x="304800" y="1371600"/>
            <a:ext cx="910923" cy="231385"/>
          </a:xfrm>
          <a:prstGeom prst="round2DiagRect">
            <a:avLst/>
          </a:prstGeom>
          <a:solidFill>
            <a:srgbClr val="002060"/>
          </a:solidFill>
          <a:ln w="9525">
            <a:noFill/>
            <a:miter lim="800000"/>
            <a:headEnd/>
            <a:tailEnd/>
          </a:ln>
          <a:effectLst/>
        </p:spPr>
        <p:txBody>
          <a:bodyPr lIns="24235" tIns="12117" rIns="24235" bIns="12117">
            <a:spAutoFit/>
          </a:bodyPr>
          <a:lstStyle/>
          <a:p>
            <a:pPr algn="ctr" defTabSz="242488">
              <a:defRPr/>
            </a:pPr>
            <a:r>
              <a:rPr lang="en-US" sz="1200" dirty="0">
                <a:solidFill>
                  <a:srgbClr val="EAD13E"/>
                </a:solidFill>
                <a:effectLst>
                  <a:outerShdw blurRad="38100" dist="38100" dir="2700000" algn="tl">
                    <a:srgbClr val="000000"/>
                  </a:outerShdw>
                </a:effectLst>
                <a:latin typeface="Arial" charset="0"/>
              </a:rPr>
              <a:t>RESULTS</a:t>
            </a:r>
          </a:p>
        </p:txBody>
      </p:sp>
      <p:pic>
        <p:nvPicPr>
          <p:cNvPr id="9266" name="Picture 1121" descr="DUKEUW"/>
          <p:cNvPicPr>
            <a:picLocks noChangeAspect="1" noChangeArrowheads="1"/>
          </p:cNvPicPr>
          <p:nvPr/>
        </p:nvPicPr>
        <p:blipFill>
          <a:blip r:embed="rId3" cstate="print"/>
          <a:srcRect/>
          <a:stretch>
            <a:fillRect/>
          </a:stretch>
        </p:blipFill>
        <p:spPr bwMode="auto">
          <a:xfrm>
            <a:off x="316744" y="426310"/>
            <a:ext cx="603250" cy="633346"/>
          </a:xfrm>
          <a:prstGeom prst="rect">
            <a:avLst/>
          </a:prstGeom>
          <a:noFill/>
          <a:ln w="9525">
            <a:noFill/>
            <a:miter lim="800000"/>
            <a:headEnd/>
            <a:tailEnd/>
          </a:ln>
        </p:spPr>
      </p:pic>
      <p:graphicFrame>
        <p:nvGraphicFramePr>
          <p:cNvPr id="76" name="Chart 75"/>
          <p:cNvGraphicFramePr/>
          <p:nvPr>
            <p:extLst>
              <p:ext uri="{D42A27DB-BD31-4B8C-83A1-F6EECF244321}">
                <p14:modId xmlns:p14="http://schemas.microsoft.com/office/powerpoint/2010/main" val="1930685569"/>
              </p:ext>
            </p:extLst>
          </p:nvPr>
        </p:nvGraphicFramePr>
        <p:xfrm>
          <a:off x="228600" y="2971800"/>
          <a:ext cx="4267200" cy="3276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1" name="Chart 80"/>
          <p:cNvGraphicFramePr/>
          <p:nvPr>
            <p:extLst>
              <p:ext uri="{D42A27DB-BD31-4B8C-83A1-F6EECF244321}">
                <p14:modId xmlns:p14="http://schemas.microsoft.com/office/powerpoint/2010/main" val="355410729"/>
              </p:ext>
            </p:extLst>
          </p:nvPr>
        </p:nvGraphicFramePr>
        <p:xfrm>
          <a:off x="4648200" y="2971800"/>
          <a:ext cx="4267200" cy="3276600"/>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1581727" y="1270000"/>
            <a:ext cx="184666" cy="184666"/>
          </a:xfrm>
          <a:prstGeom prst="rect">
            <a:avLst/>
          </a:prstGeom>
          <a:noFill/>
        </p:spPr>
        <p:txBody>
          <a:bodyPr wrap="none" rtlCol="0">
            <a:spAutoFit/>
          </a:bodyPr>
          <a:lstStyle/>
          <a:p>
            <a:endParaRPr lang="en-US" dirty="0"/>
          </a:p>
        </p:txBody>
      </p:sp>
      <p:sp>
        <p:nvSpPr>
          <p:cNvPr id="58" name="Title 1"/>
          <p:cNvSpPr txBox="1">
            <a:spLocks/>
          </p:cNvSpPr>
          <p:nvPr/>
        </p:nvSpPr>
        <p:spPr>
          <a:xfrm>
            <a:off x="457200" y="152400"/>
            <a:ext cx="8229600" cy="990600"/>
          </a:xfrm>
          <a:prstGeom prst="rect">
            <a:avLst/>
          </a:prstGeom>
        </p:spPr>
        <p:txBody>
          <a:bodyPr>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z="1800" b="1" dirty="0" smtClean="0"/>
              <a:t>Detection of Prodromal Alzheimer’s Disease in Diverse Populations</a:t>
            </a:r>
          </a:p>
          <a:p>
            <a:r>
              <a:rPr lang="en-US" sz="1400" b="1" dirty="0" smtClean="0"/>
              <a:t/>
            </a:r>
            <a:br>
              <a:rPr lang="en-US" sz="1400" b="1" dirty="0" smtClean="0"/>
            </a:br>
            <a:r>
              <a:rPr lang="en-US" sz="1400" dirty="0">
                <a:latin typeface="Arial"/>
                <a:cs typeface="Arial"/>
              </a:rPr>
              <a:t>Heather R Romero, PhD • Carl Pieper, </a:t>
            </a:r>
            <a:r>
              <a:rPr lang="en-US" sz="1400" dirty="0" err="1">
                <a:latin typeface="Arial"/>
                <a:cs typeface="Arial"/>
              </a:rPr>
              <a:t>DrPH</a:t>
            </a:r>
            <a:r>
              <a:rPr lang="en-US" sz="1400" dirty="0">
                <a:latin typeface="Arial"/>
                <a:cs typeface="Arial"/>
              </a:rPr>
              <a:t>• Linda Sanders • Kathleen M. Hayden, PhD • Kathleen A Welsh-</a:t>
            </a:r>
            <a:r>
              <a:rPr lang="en-US" sz="1400" dirty="0" err="1">
                <a:latin typeface="Arial"/>
                <a:cs typeface="Arial"/>
              </a:rPr>
              <a:t>Bohmer</a:t>
            </a:r>
            <a:r>
              <a:rPr lang="en-US" sz="1400" dirty="0">
                <a:latin typeface="Arial"/>
                <a:cs typeface="Arial"/>
              </a:rPr>
              <a:t>, PhD • International Conference on Alzheimer’s Disease (2010)</a:t>
            </a:r>
          </a:p>
          <a:p>
            <a:endParaRPr lang="en-US" sz="1800" dirty="0"/>
          </a:p>
        </p:txBody>
      </p:sp>
    </p:spTree>
    <p:extLst>
      <p:ext uri="{BB962C8B-B14F-4D97-AF65-F5344CB8AC3E}">
        <p14:creationId xmlns:p14="http://schemas.microsoft.com/office/powerpoint/2010/main" val="83778747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996"/>
          <p:cNvSpPr>
            <a:spLocks noChangeArrowheads="1"/>
          </p:cNvSpPr>
          <p:nvPr/>
        </p:nvSpPr>
        <p:spPr bwMode="auto">
          <a:xfrm>
            <a:off x="452816" y="5092568"/>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21" name="Rectangle 998"/>
          <p:cNvSpPr>
            <a:spLocks noChangeArrowheads="1"/>
          </p:cNvSpPr>
          <p:nvPr/>
        </p:nvSpPr>
        <p:spPr bwMode="auto">
          <a:xfrm>
            <a:off x="452816" y="5092568"/>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22" name="Rectangle 1000"/>
          <p:cNvSpPr>
            <a:spLocks noChangeArrowheads="1"/>
          </p:cNvSpPr>
          <p:nvPr/>
        </p:nvSpPr>
        <p:spPr bwMode="auto">
          <a:xfrm>
            <a:off x="452816" y="5141846"/>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23" name="Rectangle 1002"/>
          <p:cNvSpPr>
            <a:spLocks noChangeArrowheads="1"/>
          </p:cNvSpPr>
          <p:nvPr/>
        </p:nvSpPr>
        <p:spPr bwMode="auto">
          <a:xfrm>
            <a:off x="452816" y="5141846"/>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24" name="Rectangle 1005"/>
          <p:cNvSpPr>
            <a:spLocks noChangeArrowheads="1"/>
          </p:cNvSpPr>
          <p:nvPr/>
        </p:nvSpPr>
        <p:spPr bwMode="auto">
          <a:xfrm>
            <a:off x="306539" y="5125640"/>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25" name="Rectangle 1008"/>
          <p:cNvSpPr>
            <a:spLocks noChangeArrowheads="1"/>
          </p:cNvSpPr>
          <p:nvPr/>
        </p:nvSpPr>
        <p:spPr bwMode="auto">
          <a:xfrm>
            <a:off x="452816" y="5282406"/>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26" name="Rectangle 1010"/>
          <p:cNvSpPr>
            <a:spLocks noChangeArrowheads="1"/>
          </p:cNvSpPr>
          <p:nvPr/>
        </p:nvSpPr>
        <p:spPr bwMode="auto">
          <a:xfrm>
            <a:off x="452816" y="5282406"/>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27" name="Rectangle 1012"/>
          <p:cNvSpPr>
            <a:spLocks noChangeArrowheads="1"/>
          </p:cNvSpPr>
          <p:nvPr/>
        </p:nvSpPr>
        <p:spPr bwMode="auto">
          <a:xfrm>
            <a:off x="452816" y="5332015"/>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28" name="Rectangle 1014"/>
          <p:cNvSpPr>
            <a:spLocks noChangeArrowheads="1"/>
          </p:cNvSpPr>
          <p:nvPr/>
        </p:nvSpPr>
        <p:spPr bwMode="auto">
          <a:xfrm>
            <a:off x="452816" y="5332015"/>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29" name="Rectangle 1016"/>
          <p:cNvSpPr>
            <a:spLocks noChangeArrowheads="1"/>
          </p:cNvSpPr>
          <p:nvPr/>
        </p:nvSpPr>
        <p:spPr bwMode="auto">
          <a:xfrm>
            <a:off x="452816" y="5381294"/>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30" name="Rectangle 1018"/>
          <p:cNvSpPr>
            <a:spLocks noChangeArrowheads="1"/>
          </p:cNvSpPr>
          <p:nvPr/>
        </p:nvSpPr>
        <p:spPr bwMode="auto">
          <a:xfrm>
            <a:off x="452816" y="5381294"/>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31" name="Rectangle 1020"/>
          <p:cNvSpPr>
            <a:spLocks noChangeArrowheads="1"/>
          </p:cNvSpPr>
          <p:nvPr/>
        </p:nvSpPr>
        <p:spPr bwMode="auto">
          <a:xfrm>
            <a:off x="452816" y="5431234"/>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32" name="Rectangle 1022"/>
          <p:cNvSpPr>
            <a:spLocks noChangeArrowheads="1"/>
          </p:cNvSpPr>
          <p:nvPr/>
        </p:nvSpPr>
        <p:spPr bwMode="auto">
          <a:xfrm>
            <a:off x="452816" y="5431234"/>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33" name="Rectangle 1025"/>
          <p:cNvSpPr>
            <a:spLocks noChangeArrowheads="1"/>
          </p:cNvSpPr>
          <p:nvPr/>
        </p:nvSpPr>
        <p:spPr bwMode="auto">
          <a:xfrm>
            <a:off x="303137" y="5415359"/>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p>
        </p:txBody>
      </p:sp>
      <p:sp>
        <p:nvSpPr>
          <p:cNvPr id="9234" name="Rectangle 1028"/>
          <p:cNvSpPr>
            <a:spLocks noChangeArrowheads="1"/>
          </p:cNvSpPr>
          <p:nvPr/>
        </p:nvSpPr>
        <p:spPr bwMode="auto">
          <a:xfrm>
            <a:off x="452816" y="5571794"/>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35" name="Rectangle 1030"/>
          <p:cNvSpPr>
            <a:spLocks noChangeArrowheads="1"/>
          </p:cNvSpPr>
          <p:nvPr/>
        </p:nvSpPr>
        <p:spPr bwMode="auto">
          <a:xfrm>
            <a:off x="452816" y="5571794"/>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36" name="Rectangle 1033"/>
          <p:cNvSpPr>
            <a:spLocks noChangeArrowheads="1"/>
          </p:cNvSpPr>
          <p:nvPr/>
        </p:nvSpPr>
        <p:spPr bwMode="auto">
          <a:xfrm>
            <a:off x="452816" y="5621404"/>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37" name="Rectangle 1035"/>
          <p:cNvSpPr>
            <a:spLocks noChangeArrowheads="1"/>
          </p:cNvSpPr>
          <p:nvPr/>
        </p:nvSpPr>
        <p:spPr bwMode="auto">
          <a:xfrm>
            <a:off x="452816" y="5621404"/>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38" name="Rectangle 1050"/>
          <p:cNvSpPr>
            <a:spLocks noChangeArrowheads="1"/>
          </p:cNvSpPr>
          <p:nvPr/>
        </p:nvSpPr>
        <p:spPr bwMode="auto">
          <a:xfrm>
            <a:off x="452816" y="6059289"/>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39" name="Rectangle 1052"/>
          <p:cNvSpPr>
            <a:spLocks noChangeArrowheads="1"/>
          </p:cNvSpPr>
          <p:nvPr/>
        </p:nvSpPr>
        <p:spPr bwMode="auto">
          <a:xfrm>
            <a:off x="452816" y="6059289"/>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40" name="Rectangle 1054"/>
          <p:cNvSpPr>
            <a:spLocks noChangeArrowheads="1"/>
          </p:cNvSpPr>
          <p:nvPr/>
        </p:nvSpPr>
        <p:spPr bwMode="auto">
          <a:xfrm>
            <a:off x="452816" y="6108568"/>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41" name="Rectangle 1056"/>
          <p:cNvSpPr>
            <a:spLocks noChangeArrowheads="1"/>
          </p:cNvSpPr>
          <p:nvPr/>
        </p:nvSpPr>
        <p:spPr bwMode="auto">
          <a:xfrm>
            <a:off x="452816" y="6108568"/>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42" name="Rectangle 1058"/>
          <p:cNvSpPr>
            <a:spLocks noChangeArrowheads="1"/>
          </p:cNvSpPr>
          <p:nvPr/>
        </p:nvSpPr>
        <p:spPr bwMode="auto">
          <a:xfrm>
            <a:off x="452816" y="6158508"/>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43" name="Rectangle 1060"/>
          <p:cNvSpPr>
            <a:spLocks noChangeArrowheads="1"/>
          </p:cNvSpPr>
          <p:nvPr/>
        </p:nvSpPr>
        <p:spPr bwMode="auto">
          <a:xfrm>
            <a:off x="452816" y="6158508"/>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44" name="Rectangle 1063"/>
          <p:cNvSpPr>
            <a:spLocks noChangeArrowheads="1"/>
          </p:cNvSpPr>
          <p:nvPr/>
        </p:nvSpPr>
        <p:spPr bwMode="auto">
          <a:xfrm>
            <a:off x="452816" y="6208117"/>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45" name="Rectangle 1065"/>
          <p:cNvSpPr>
            <a:spLocks noChangeArrowheads="1"/>
          </p:cNvSpPr>
          <p:nvPr/>
        </p:nvSpPr>
        <p:spPr bwMode="auto">
          <a:xfrm>
            <a:off x="452816" y="6208117"/>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46" name="Rectangle 1068"/>
          <p:cNvSpPr>
            <a:spLocks noChangeArrowheads="1"/>
          </p:cNvSpPr>
          <p:nvPr/>
        </p:nvSpPr>
        <p:spPr bwMode="auto">
          <a:xfrm>
            <a:off x="439587" y="6307005"/>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47" name="Rectangle 1070"/>
          <p:cNvSpPr>
            <a:spLocks noChangeArrowheads="1"/>
          </p:cNvSpPr>
          <p:nvPr/>
        </p:nvSpPr>
        <p:spPr bwMode="auto">
          <a:xfrm>
            <a:off x="439587" y="6307005"/>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48" name="Rectangle 1073"/>
          <p:cNvSpPr>
            <a:spLocks noChangeArrowheads="1"/>
          </p:cNvSpPr>
          <p:nvPr/>
        </p:nvSpPr>
        <p:spPr bwMode="auto">
          <a:xfrm>
            <a:off x="439587" y="6406555"/>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49" name="Rectangle 1075"/>
          <p:cNvSpPr>
            <a:spLocks noChangeArrowheads="1"/>
          </p:cNvSpPr>
          <p:nvPr/>
        </p:nvSpPr>
        <p:spPr bwMode="auto">
          <a:xfrm>
            <a:off x="439587" y="6406555"/>
            <a:ext cx="11222" cy="46166"/>
          </a:xfrm>
          <a:prstGeom prst="rect">
            <a:avLst/>
          </a:prstGeom>
          <a:noFill/>
          <a:ln w="9525">
            <a:noFill/>
            <a:miter lim="800000"/>
            <a:headEnd/>
            <a:tailEnd/>
          </a:ln>
        </p:spPr>
        <p:txBody>
          <a:bodyPr wrap="none" lIns="0" tIns="0" rIns="0" bIns="0">
            <a:spAutoFit/>
          </a:bodyPr>
          <a:lstStyle/>
          <a:p>
            <a:pPr defTabSz="242488"/>
            <a:r>
              <a:rPr lang="en-US" sz="300" dirty="0">
                <a:solidFill>
                  <a:srgbClr val="000000"/>
                </a:solidFill>
                <a:latin typeface="Arial" charset="0"/>
              </a:rPr>
              <a:t> </a:t>
            </a:r>
            <a:endParaRPr lang="en-US" sz="500" dirty="0">
              <a:latin typeface="Arial" charset="0"/>
            </a:endParaRPr>
          </a:p>
        </p:txBody>
      </p:sp>
      <p:sp>
        <p:nvSpPr>
          <p:cNvPr id="9250" name="Rectangle 1077"/>
          <p:cNvSpPr>
            <a:spLocks noChangeArrowheads="1"/>
          </p:cNvSpPr>
          <p:nvPr/>
        </p:nvSpPr>
        <p:spPr bwMode="auto">
          <a:xfrm>
            <a:off x="439586" y="6461456"/>
            <a:ext cx="6412" cy="30778"/>
          </a:xfrm>
          <a:prstGeom prst="rect">
            <a:avLst/>
          </a:prstGeom>
          <a:noFill/>
          <a:ln w="9525">
            <a:noFill/>
            <a:miter lim="800000"/>
            <a:headEnd/>
            <a:tailEnd/>
          </a:ln>
        </p:spPr>
        <p:txBody>
          <a:bodyPr wrap="none" lIns="0" tIns="0" rIns="0" bIns="0">
            <a:spAutoFit/>
          </a:bodyPr>
          <a:lstStyle/>
          <a:p>
            <a:pPr defTabSz="242488"/>
            <a:r>
              <a:rPr lang="en-US" sz="200" dirty="0">
                <a:solidFill>
                  <a:srgbClr val="000000"/>
                </a:solidFill>
                <a:latin typeface="Arial" charset="0"/>
              </a:rPr>
              <a:t> </a:t>
            </a:r>
            <a:endParaRPr lang="en-US" sz="500" dirty="0"/>
          </a:p>
        </p:txBody>
      </p:sp>
      <p:sp>
        <p:nvSpPr>
          <p:cNvPr id="9251" name="Rectangle 1079"/>
          <p:cNvSpPr>
            <a:spLocks noChangeArrowheads="1"/>
          </p:cNvSpPr>
          <p:nvPr/>
        </p:nvSpPr>
        <p:spPr bwMode="auto">
          <a:xfrm>
            <a:off x="439586" y="6461456"/>
            <a:ext cx="6412" cy="30778"/>
          </a:xfrm>
          <a:prstGeom prst="rect">
            <a:avLst/>
          </a:prstGeom>
          <a:noFill/>
          <a:ln w="9525">
            <a:noFill/>
            <a:miter lim="800000"/>
            <a:headEnd/>
            <a:tailEnd/>
          </a:ln>
        </p:spPr>
        <p:txBody>
          <a:bodyPr wrap="none" lIns="0" tIns="0" rIns="0" bIns="0">
            <a:spAutoFit/>
          </a:bodyPr>
          <a:lstStyle/>
          <a:p>
            <a:pPr defTabSz="242488"/>
            <a:r>
              <a:rPr lang="en-US" sz="200" dirty="0">
                <a:solidFill>
                  <a:srgbClr val="000000"/>
                </a:solidFill>
                <a:latin typeface="Arial" charset="0"/>
              </a:rPr>
              <a:t> </a:t>
            </a:r>
            <a:endParaRPr lang="en-US" sz="500" dirty="0"/>
          </a:p>
        </p:txBody>
      </p:sp>
      <p:sp>
        <p:nvSpPr>
          <p:cNvPr id="9253" name="Rectangle 513"/>
          <p:cNvSpPr>
            <a:spLocks noChangeArrowheads="1"/>
          </p:cNvSpPr>
          <p:nvPr/>
        </p:nvSpPr>
        <p:spPr bwMode="auto">
          <a:xfrm>
            <a:off x="8712729" y="5404445"/>
            <a:ext cx="1134" cy="1654"/>
          </a:xfrm>
          <a:prstGeom prst="rect">
            <a:avLst/>
          </a:prstGeom>
          <a:solidFill>
            <a:srgbClr val="000000"/>
          </a:solidFill>
          <a:ln w="9525">
            <a:noFill/>
            <a:miter lim="800000"/>
            <a:headEnd/>
            <a:tailEnd/>
          </a:ln>
        </p:spPr>
        <p:txBody>
          <a:bodyPr lIns="20510" tIns="10255" rIns="20510" bIns="10255"/>
          <a:lstStyle/>
          <a:p>
            <a:endParaRPr lang="en-US"/>
          </a:p>
        </p:txBody>
      </p:sp>
      <p:sp>
        <p:nvSpPr>
          <p:cNvPr id="9254" name="Rectangle 516"/>
          <p:cNvSpPr>
            <a:spLocks noChangeArrowheads="1"/>
          </p:cNvSpPr>
          <p:nvPr/>
        </p:nvSpPr>
        <p:spPr bwMode="auto">
          <a:xfrm>
            <a:off x="8712729" y="5404445"/>
            <a:ext cx="1134" cy="1654"/>
          </a:xfrm>
          <a:prstGeom prst="rect">
            <a:avLst/>
          </a:prstGeom>
          <a:solidFill>
            <a:srgbClr val="000000"/>
          </a:solidFill>
          <a:ln w="9525">
            <a:noFill/>
            <a:miter lim="800000"/>
            <a:headEnd/>
            <a:tailEnd/>
          </a:ln>
        </p:spPr>
        <p:txBody>
          <a:bodyPr lIns="20510" tIns="10255" rIns="20510" bIns="10255"/>
          <a:lstStyle/>
          <a:p>
            <a:endParaRPr lang="en-US"/>
          </a:p>
        </p:txBody>
      </p:sp>
      <p:sp>
        <p:nvSpPr>
          <p:cNvPr id="9255" name="Rectangle 602"/>
          <p:cNvSpPr>
            <a:spLocks noChangeArrowheads="1"/>
          </p:cNvSpPr>
          <p:nvPr/>
        </p:nvSpPr>
        <p:spPr bwMode="auto">
          <a:xfrm>
            <a:off x="7126741" y="5346568"/>
            <a:ext cx="1134" cy="1984"/>
          </a:xfrm>
          <a:prstGeom prst="rect">
            <a:avLst/>
          </a:prstGeom>
          <a:solidFill>
            <a:srgbClr val="000000"/>
          </a:solidFill>
          <a:ln w="9525">
            <a:noFill/>
            <a:miter lim="800000"/>
            <a:headEnd/>
            <a:tailEnd/>
          </a:ln>
        </p:spPr>
        <p:txBody>
          <a:bodyPr lIns="20510" tIns="10255" rIns="20510" bIns="10255"/>
          <a:lstStyle/>
          <a:p>
            <a:endParaRPr lang="en-US"/>
          </a:p>
        </p:txBody>
      </p:sp>
      <p:sp>
        <p:nvSpPr>
          <p:cNvPr id="9256" name="Rectangle 631"/>
          <p:cNvSpPr>
            <a:spLocks noChangeArrowheads="1"/>
          </p:cNvSpPr>
          <p:nvPr/>
        </p:nvSpPr>
        <p:spPr bwMode="auto">
          <a:xfrm>
            <a:off x="381000" y="1828800"/>
            <a:ext cx="7772400" cy="2590800"/>
          </a:xfrm>
          <a:prstGeom prst="round2SameRect">
            <a:avLst/>
          </a:prstGeom>
          <a:ln>
            <a:headEnd/>
            <a:tailEnd/>
          </a:ln>
        </p:spPr>
        <p:style>
          <a:lnRef idx="1">
            <a:schemeClr val="accent4"/>
          </a:lnRef>
          <a:fillRef idx="2">
            <a:schemeClr val="accent4"/>
          </a:fillRef>
          <a:effectRef idx="1">
            <a:schemeClr val="accent4"/>
          </a:effectRef>
          <a:fontRef idx="minor">
            <a:schemeClr val="dk1"/>
          </a:fontRef>
        </p:style>
        <p:txBody>
          <a:bodyPr lIns="24235" tIns="12117" rIns="24235" bIns="12117"/>
          <a:lstStyle/>
          <a:p>
            <a:pPr>
              <a:defRPr/>
            </a:pPr>
            <a:r>
              <a:rPr lang="en-US" sz="2000" dirty="0">
                <a:latin typeface="Arial" charset="0"/>
                <a:cs typeface="Arial" charset="0"/>
              </a:rPr>
              <a:t>D</a:t>
            </a:r>
            <a:r>
              <a:rPr lang="en-US" sz="2000" dirty="0" smtClean="0">
                <a:latin typeface="Arial" charset="0"/>
                <a:cs typeface="Arial" charset="0"/>
              </a:rPr>
              <a:t>iagnosing </a:t>
            </a:r>
            <a:r>
              <a:rPr lang="en-US" sz="2000" dirty="0">
                <a:latin typeface="Arial" charset="0"/>
                <a:cs typeface="Arial" charset="0"/>
              </a:rPr>
              <a:t>early AD in its prodromal stage across diverse groups is facilitated by clinical criteria which require objective evidence of both memory disorder and either executive dysfunction or functional decline.   </a:t>
            </a:r>
            <a:endParaRPr lang="en-US" sz="2000" dirty="0" smtClean="0">
              <a:latin typeface="Arial" charset="0"/>
              <a:cs typeface="Arial" charset="0"/>
            </a:endParaRPr>
          </a:p>
          <a:p>
            <a:pPr>
              <a:defRPr/>
            </a:pPr>
            <a:endParaRPr lang="en-US" sz="2000" dirty="0">
              <a:latin typeface="Arial" charset="0"/>
              <a:cs typeface="Arial" charset="0"/>
            </a:endParaRPr>
          </a:p>
          <a:p>
            <a:pPr>
              <a:defRPr/>
            </a:pPr>
            <a:r>
              <a:rPr lang="en-US" sz="2000" dirty="0" smtClean="0">
                <a:latin typeface="Arial" charset="0"/>
                <a:cs typeface="Arial" charset="0"/>
              </a:rPr>
              <a:t>However</a:t>
            </a:r>
            <a:r>
              <a:rPr lang="en-US" sz="2000" dirty="0">
                <a:latin typeface="Arial" charset="0"/>
                <a:cs typeface="Arial" charset="0"/>
              </a:rPr>
              <a:t>, there is a higher degree of </a:t>
            </a:r>
            <a:r>
              <a:rPr lang="en-US" sz="2000" dirty="0" smtClean="0">
                <a:latin typeface="Arial" charset="0"/>
                <a:cs typeface="Arial" charset="0"/>
              </a:rPr>
              <a:t>variability in </a:t>
            </a:r>
            <a:r>
              <a:rPr lang="en-US" sz="2000" dirty="0" err="1">
                <a:latin typeface="Arial" charset="0"/>
                <a:cs typeface="Arial" charset="0"/>
              </a:rPr>
              <a:t>AfAms</a:t>
            </a:r>
            <a:r>
              <a:rPr lang="en-US" sz="2000" dirty="0">
                <a:latin typeface="Arial" charset="0"/>
                <a:cs typeface="Arial" charset="0"/>
              </a:rPr>
              <a:t> using this approach, </a:t>
            </a:r>
            <a:endParaRPr lang="en-US" sz="2000" dirty="0" smtClean="0">
              <a:latin typeface="Arial" charset="0"/>
              <a:cs typeface="Arial" charset="0"/>
            </a:endParaRPr>
          </a:p>
          <a:p>
            <a:pPr>
              <a:defRPr/>
            </a:pPr>
            <a:r>
              <a:rPr lang="en-US" sz="2000" dirty="0">
                <a:latin typeface="Arial" charset="0"/>
                <a:cs typeface="Arial" charset="0"/>
              </a:rPr>
              <a:t>	</a:t>
            </a:r>
            <a:endParaRPr lang="en-US" sz="2000" dirty="0" smtClean="0">
              <a:latin typeface="Arial" charset="0"/>
              <a:cs typeface="Arial" charset="0"/>
            </a:endParaRPr>
          </a:p>
          <a:p>
            <a:pPr>
              <a:defRPr/>
            </a:pPr>
            <a:endParaRPr lang="en-US" sz="2000" dirty="0">
              <a:latin typeface="Arial" charset="0"/>
              <a:cs typeface="Arial" charset="0"/>
            </a:endParaRPr>
          </a:p>
          <a:p>
            <a:pPr>
              <a:defRPr/>
            </a:pPr>
            <a:endParaRPr lang="en-US" sz="700" dirty="0">
              <a:solidFill>
                <a:schemeClr val="bg1"/>
              </a:solidFill>
              <a:latin typeface="Arial" charset="0"/>
              <a:cs typeface="Arial" charset="0"/>
            </a:endParaRPr>
          </a:p>
          <a:p>
            <a:pPr>
              <a:spcBef>
                <a:spcPct val="20000"/>
              </a:spcBef>
              <a:buFontTx/>
              <a:buChar char="•"/>
              <a:defRPr/>
            </a:pPr>
            <a:endParaRPr lang="en-US" sz="700" dirty="0">
              <a:solidFill>
                <a:schemeClr val="bg1"/>
              </a:solidFill>
              <a:latin typeface="Arial" charset="0"/>
            </a:endParaRPr>
          </a:p>
        </p:txBody>
      </p:sp>
      <p:sp>
        <p:nvSpPr>
          <p:cNvPr id="2096" name="Rectangle 652"/>
          <p:cNvSpPr>
            <a:spLocks noChangeArrowheads="1"/>
          </p:cNvSpPr>
          <p:nvPr/>
        </p:nvSpPr>
        <p:spPr bwMode="auto">
          <a:xfrm>
            <a:off x="914400" y="1447800"/>
            <a:ext cx="1600200" cy="393634"/>
          </a:xfrm>
          <a:prstGeom prst="round2DiagRect">
            <a:avLst/>
          </a:prstGeom>
          <a:solidFill>
            <a:srgbClr val="002060"/>
          </a:solidFill>
          <a:ln w="9525">
            <a:noFill/>
            <a:miter lim="800000"/>
            <a:headEnd/>
            <a:tailEnd/>
          </a:ln>
        </p:spPr>
        <p:txBody>
          <a:bodyPr lIns="24235" tIns="12117" rIns="24235" bIns="12117" anchor="ctr"/>
          <a:lstStyle/>
          <a:p>
            <a:pPr algn="ctr" defTabSz="997014">
              <a:defRPr/>
            </a:pPr>
            <a:r>
              <a:rPr lang="en-US" sz="1400" dirty="0">
                <a:solidFill>
                  <a:srgbClr val="EAD13E"/>
                </a:solidFill>
                <a:effectLst>
                  <a:outerShdw blurRad="38100" dist="38100" dir="2700000" algn="tl">
                    <a:srgbClr val="000000"/>
                  </a:outerShdw>
                </a:effectLst>
                <a:latin typeface="Arial" charset="0"/>
              </a:rPr>
              <a:t>CONCLUSIONS</a:t>
            </a:r>
          </a:p>
        </p:txBody>
      </p:sp>
      <p:pic>
        <p:nvPicPr>
          <p:cNvPr id="9266" name="Picture 1121" descr="DUKEUW"/>
          <p:cNvPicPr>
            <a:picLocks noChangeAspect="1" noChangeArrowheads="1"/>
          </p:cNvPicPr>
          <p:nvPr/>
        </p:nvPicPr>
        <p:blipFill>
          <a:blip r:embed="rId3" cstate="print"/>
          <a:srcRect/>
          <a:stretch>
            <a:fillRect/>
          </a:stretch>
        </p:blipFill>
        <p:spPr bwMode="auto">
          <a:xfrm>
            <a:off x="316744" y="426310"/>
            <a:ext cx="603250" cy="633346"/>
          </a:xfrm>
          <a:prstGeom prst="rect">
            <a:avLst/>
          </a:prstGeom>
          <a:noFill/>
          <a:ln w="9525">
            <a:noFill/>
            <a:miter lim="800000"/>
            <a:headEnd/>
            <a:tailEnd/>
          </a:ln>
        </p:spPr>
      </p:pic>
      <p:sp>
        <p:nvSpPr>
          <p:cNvPr id="4" name="TextBox 3"/>
          <p:cNvSpPr txBox="1"/>
          <p:nvPr/>
        </p:nvSpPr>
        <p:spPr>
          <a:xfrm>
            <a:off x="1581727" y="1270000"/>
            <a:ext cx="184666" cy="184666"/>
          </a:xfrm>
          <a:prstGeom prst="rect">
            <a:avLst/>
          </a:prstGeom>
          <a:noFill/>
        </p:spPr>
        <p:txBody>
          <a:bodyPr wrap="none" rtlCol="0">
            <a:spAutoFit/>
          </a:bodyPr>
          <a:lstStyle/>
          <a:p>
            <a:endParaRPr lang="en-US" dirty="0"/>
          </a:p>
        </p:txBody>
      </p:sp>
      <p:sp>
        <p:nvSpPr>
          <p:cNvPr id="58" name="Title 1"/>
          <p:cNvSpPr txBox="1">
            <a:spLocks/>
          </p:cNvSpPr>
          <p:nvPr/>
        </p:nvSpPr>
        <p:spPr>
          <a:xfrm>
            <a:off x="457200" y="152400"/>
            <a:ext cx="8229600" cy="990600"/>
          </a:xfrm>
          <a:prstGeom prst="rect">
            <a:avLst/>
          </a:prstGeom>
        </p:spPr>
        <p:txBody>
          <a:bodyPr>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z="1800" b="1" dirty="0" smtClean="0"/>
              <a:t>Detection of Prodromal Alzheimer’s Disease in Diverse Populations</a:t>
            </a:r>
          </a:p>
          <a:p>
            <a:r>
              <a:rPr lang="en-US" sz="1400" b="1" dirty="0" smtClean="0"/>
              <a:t/>
            </a:r>
            <a:br>
              <a:rPr lang="en-US" sz="1400" b="1" dirty="0" smtClean="0"/>
            </a:br>
            <a:r>
              <a:rPr lang="en-US" sz="1400" dirty="0">
                <a:latin typeface="Arial"/>
                <a:cs typeface="Arial"/>
              </a:rPr>
              <a:t>Heather R Romero, PhD • Carl Pieper, </a:t>
            </a:r>
            <a:r>
              <a:rPr lang="en-US" sz="1400" dirty="0" err="1">
                <a:latin typeface="Arial"/>
                <a:cs typeface="Arial"/>
              </a:rPr>
              <a:t>DrPH</a:t>
            </a:r>
            <a:r>
              <a:rPr lang="en-US" sz="1400" dirty="0">
                <a:latin typeface="Arial"/>
                <a:cs typeface="Arial"/>
              </a:rPr>
              <a:t>• Linda Sanders • Kathleen M. Hayden, PhD • Kathleen A Welsh-</a:t>
            </a:r>
            <a:r>
              <a:rPr lang="en-US" sz="1400" dirty="0" err="1">
                <a:latin typeface="Arial"/>
                <a:cs typeface="Arial"/>
              </a:rPr>
              <a:t>Bohmer</a:t>
            </a:r>
            <a:r>
              <a:rPr lang="en-US" sz="1400" dirty="0">
                <a:latin typeface="Arial"/>
                <a:cs typeface="Arial"/>
              </a:rPr>
              <a:t>, PhD • International Conference on Alzheimer’s Disease (2010)</a:t>
            </a:r>
          </a:p>
          <a:p>
            <a:endParaRPr lang="en-US" sz="1800" dirty="0"/>
          </a:p>
        </p:txBody>
      </p:sp>
    </p:spTree>
    <p:extLst>
      <p:ext uri="{BB962C8B-B14F-4D97-AF65-F5344CB8AC3E}">
        <p14:creationId xmlns:p14="http://schemas.microsoft.com/office/powerpoint/2010/main" val="16693491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Memory Health and Aging Study &amp;</a:t>
            </a:r>
            <a:br>
              <a:rPr lang="en-US" dirty="0" smtClean="0"/>
            </a:br>
            <a:r>
              <a:rPr lang="en-US" dirty="0" smtClean="0"/>
              <a:t>Autopsy Brain Donation Program</a:t>
            </a:r>
            <a:endParaRPr lang="en-US" dirty="0"/>
          </a:p>
        </p:txBody>
      </p:sp>
      <p:sp>
        <p:nvSpPr>
          <p:cNvPr id="3" name="Subtitle 2"/>
          <p:cNvSpPr>
            <a:spLocks noGrp="1"/>
          </p:cNvSpPr>
          <p:nvPr>
            <p:ph type="subTitle" idx="1"/>
          </p:nvPr>
        </p:nvSpPr>
        <p:spPr>
          <a:xfrm>
            <a:off x="1219200" y="5124450"/>
            <a:ext cx="6858000" cy="895350"/>
          </a:xfrm>
        </p:spPr>
        <p:txBody>
          <a:bodyPr>
            <a:normAutofit/>
          </a:bodyPr>
          <a:lstStyle/>
          <a:p>
            <a:r>
              <a:rPr lang="en-US" sz="1500" b="1" dirty="0" smtClean="0"/>
              <a:t>Friday Harbor Advanced Psychometrics Methods Workshop, 2012</a:t>
            </a:r>
          </a:p>
          <a:p>
            <a:r>
              <a:rPr lang="en-US" sz="1600" dirty="0" smtClean="0"/>
              <a:t>Heather Romero</a:t>
            </a:r>
          </a:p>
          <a:p>
            <a:endParaRPr lang="en-US" b="1" dirty="0" smtClean="0"/>
          </a:p>
          <a:p>
            <a:endParaRPr lang="en-US" b="1" dirty="0" smtClean="0"/>
          </a:p>
          <a:p>
            <a:endParaRPr lang="en-US" dirty="0"/>
          </a:p>
        </p:txBody>
      </p:sp>
      <p:pic>
        <p:nvPicPr>
          <p:cNvPr id="5" name="Picture 4"/>
          <p:cNvPicPr/>
          <p:nvPr/>
        </p:nvPicPr>
        <p:blipFill>
          <a:blip r:embed="rId3" cstate="print"/>
          <a:srcRect/>
          <a:stretch>
            <a:fillRect/>
          </a:stretch>
        </p:blipFill>
        <p:spPr bwMode="auto">
          <a:xfrm>
            <a:off x="8305800" y="228600"/>
            <a:ext cx="486410" cy="457200"/>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304800" y="228600"/>
            <a:ext cx="4343400" cy="457200"/>
          </a:xfrm>
          <a:prstGeom prst="rect">
            <a:avLst/>
          </a:prstGeom>
          <a:noFill/>
          <a:ln w="9525">
            <a:noFill/>
            <a:miter lim="800000"/>
            <a:headEnd/>
            <a:tailEnd/>
          </a:ln>
        </p:spPr>
      </p:pic>
      <p:pic>
        <p:nvPicPr>
          <p:cNvPr id="7" name="Picture 7"/>
          <p:cNvPicPr>
            <a:picLocks noChangeAspect="1" noChangeArrowheads="1"/>
          </p:cNvPicPr>
          <p:nvPr/>
        </p:nvPicPr>
        <p:blipFill>
          <a:blip r:embed="rId5" cstate="print"/>
          <a:srcRect/>
          <a:stretch>
            <a:fillRect/>
          </a:stretch>
        </p:blipFill>
        <p:spPr bwMode="auto">
          <a:xfrm>
            <a:off x="2286000" y="838200"/>
            <a:ext cx="4343400" cy="2963164"/>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smtClean="0"/>
              <a:t>EXIT25 study </a:t>
            </a:r>
            <a:r>
              <a:rPr lang="en-US" sz="2000" dirty="0" smtClean="0"/>
              <a:t>(in progress)</a:t>
            </a:r>
            <a:endParaRPr lang="en-US" sz="2000" dirty="0"/>
          </a:p>
        </p:txBody>
      </p:sp>
      <p:sp>
        <p:nvSpPr>
          <p:cNvPr id="3" name="Content Placeholder 2"/>
          <p:cNvSpPr>
            <a:spLocks noGrp="1"/>
          </p:cNvSpPr>
          <p:nvPr>
            <p:ph sz="quarter" idx="1"/>
          </p:nvPr>
        </p:nvSpPr>
        <p:spPr>
          <a:xfrm>
            <a:off x="381000" y="609600"/>
            <a:ext cx="8534400" cy="6096000"/>
          </a:xfrm>
        </p:spPr>
        <p:txBody>
          <a:bodyPr>
            <a:normAutofit/>
          </a:bodyPr>
          <a:lstStyle/>
          <a:p>
            <a:pPr>
              <a:buNone/>
            </a:pPr>
            <a:endParaRPr lang="en-US" sz="2800" dirty="0" smtClean="0"/>
          </a:p>
          <a:p>
            <a:r>
              <a:rPr lang="en-US" sz="1400" dirty="0" smtClean="0"/>
              <a:t>Objective: to </a:t>
            </a:r>
            <a:r>
              <a:rPr lang="en-US" sz="1400" dirty="0"/>
              <a:t>identify </a:t>
            </a:r>
            <a:r>
              <a:rPr lang="en-US" sz="1400" u="sng" dirty="0"/>
              <a:t>whether baseline performance on the Executive Interview (EXIT)</a:t>
            </a:r>
            <a:r>
              <a:rPr lang="en-US" sz="1400" dirty="0"/>
              <a:t>, a brief neurobehavioral exam that measures executive control, </a:t>
            </a:r>
            <a:r>
              <a:rPr lang="en-US" sz="1400" u="sng" dirty="0"/>
              <a:t>differentiated individuals with incident MCI from those who maintain normal cognition</a:t>
            </a:r>
            <a:r>
              <a:rPr lang="en-US" sz="1400" dirty="0"/>
              <a:t> over a short follow-up interval.  </a:t>
            </a:r>
            <a:endParaRPr lang="en-US" sz="3000" dirty="0" smtClean="0"/>
          </a:p>
          <a:p>
            <a:pPr marL="0" indent="0">
              <a:buNone/>
            </a:pPr>
            <a:endParaRPr lang="en-US" sz="2800" dirty="0">
              <a:latin typeface="Times New Roman"/>
            </a:endParaRPr>
          </a:p>
          <a:p>
            <a:endParaRPr lang="en-US" dirty="0"/>
          </a:p>
          <a:p>
            <a:endParaRPr lang="en-US" dirty="0" smtClean="0"/>
          </a:p>
        </p:txBody>
      </p:sp>
      <p:pic>
        <p:nvPicPr>
          <p:cNvPr id="6" name="Picture 5"/>
          <p:cNvPicPr>
            <a:picLocks noChangeAspect="1"/>
          </p:cNvPicPr>
          <p:nvPr/>
        </p:nvPicPr>
        <p:blipFill>
          <a:blip r:embed="rId3"/>
          <a:stretch>
            <a:fillRect/>
          </a:stretch>
        </p:blipFill>
        <p:spPr>
          <a:xfrm>
            <a:off x="990601" y="1676400"/>
            <a:ext cx="6629400" cy="5029200"/>
          </a:xfrm>
          <a:prstGeom prst="rect">
            <a:avLst/>
          </a:prstGeom>
        </p:spPr>
      </p:pic>
      <p:sp>
        <p:nvSpPr>
          <p:cNvPr id="5" name="Right Arrow 4"/>
          <p:cNvSpPr/>
          <p:nvPr/>
        </p:nvSpPr>
        <p:spPr>
          <a:xfrm>
            <a:off x="34561" y="44958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4035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143000"/>
            <a:ext cx="7543800" cy="3693319"/>
          </a:xfrm>
          <a:prstGeom prst="rect">
            <a:avLst/>
          </a:prstGeom>
        </p:spPr>
        <p:txBody>
          <a:bodyPr wrap="square">
            <a:spAutoFit/>
          </a:bodyPr>
          <a:lstStyle/>
          <a:p>
            <a:r>
              <a:rPr lang="en-US" u="sng" dirty="0" smtClean="0"/>
              <a:t>Definition of vascular risk conditions</a:t>
            </a:r>
          </a:p>
          <a:p>
            <a:endParaRPr lang="en-US" dirty="0"/>
          </a:p>
          <a:p>
            <a:r>
              <a:rPr lang="en-US" i="1" dirty="0" smtClean="0"/>
              <a:t>Cardiovascular disease</a:t>
            </a:r>
            <a:r>
              <a:rPr lang="en-US" dirty="0" smtClean="0"/>
              <a:t>:  </a:t>
            </a:r>
            <a:r>
              <a:rPr lang="en-US" dirty="0"/>
              <a:t>history of one or more of the following conditions: cardiac arrest/heart attack, atrial fibrillation, angioplasty/</a:t>
            </a:r>
            <a:r>
              <a:rPr lang="en-US" dirty="0" err="1"/>
              <a:t>endarterectomy</a:t>
            </a:r>
            <a:r>
              <a:rPr lang="en-US" dirty="0"/>
              <a:t>/stent, cardiac bypass procedure, pacemaker, congestive heart failure, or other cardiovascular condition. </a:t>
            </a:r>
            <a:endParaRPr lang="en-US" dirty="0" smtClean="0"/>
          </a:p>
          <a:p>
            <a:endParaRPr lang="en-US" dirty="0"/>
          </a:p>
          <a:p>
            <a:r>
              <a:rPr lang="en-US" i="1" dirty="0" smtClean="0"/>
              <a:t>Cerebrovascular disease: </a:t>
            </a:r>
            <a:r>
              <a:rPr lang="en-US" dirty="0" smtClean="0"/>
              <a:t> </a:t>
            </a:r>
            <a:r>
              <a:rPr lang="en-US" dirty="0"/>
              <a:t>history of one or more conditions including stroke, transient ischemic attack, or other cerebrovascular disease</a:t>
            </a:r>
            <a:r>
              <a:rPr lang="en-US" dirty="0" smtClean="0"/>
              <a:t>.</a:t>
            </a:r>
          </a:p>
          <a:p>
            <a:endParaRPr lang="en-US" dirty="0"/>
          </a:p>
          <a:p>
            <a:r>
              <a:rPr lang="en-US" i="1" dirty="0" smtClean="0"/>
              <a:t>Metabolic disorders: </a:t>
            </a:r>
            <a:r>
              <a:rPr lang="en-US" dirty="0" smtClean="0"/>
              <a:t> </a:t>
            </a:r>
            <a:r>
              <a:rPr lang="en-US" dirty="0"/>
              <a:t>history of one or more of the following conditions: hypertension, </a:t>
            </a:r>
            <a:r>
              <a:rPr lang="en-US" dirty="0" err="1" smtClean="0"/>
              <a:t>hypercholesterole:mia</a:t>
            </a:r>
            <a:r>
              <a:rPr lang="en-US" dirty="0"/>
              <a:t>, diabetes, B12 deficiency, thyroid disease, or incontinence.</a:t>
            </a:r>
          </a:p>
        </p:txBody>
      </p:sp>
      <p:sp>
        <p:nvSpPr>
          <p:cNvPr id="3" name="Title 1"/>
          <p:cNvSpPr txBox="1">
            <a:spLocks/>
          </p:cNvSpPr>
          <p:nvPr/>
        </p:nvSpPr>
        <p:spPr>
          <a:xfrm>
            <a:off x="457200" y="152400"/>
            <a:ext cx="8229600" cy="762000"/>
          </a:xfrm>
          <a:prstGeom prst="rect">
            <a:avLst/>
          </a:prstGeom>
        </p:spPr>
        <p:txBody>
          <a:bodyPr>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mtClean="0"/>
              <a:t>EXIT25 study </a:t>
            </a:r>
            <a:r>
              <a:rPr lang="en-US" sz="2000" smtClean="0"/>
              <a:t>(in progress)</a:t>
            </a:r>
            <a:endParaRPr lang="en-US" sz="2000" dirty="0"/>
          </a:p>
        </p:txBody>
      </p:sp>
      <p:sp>
        <p:nvSpPr>
          <p:cNvPr id="4" name="Right Arrow 3"/>
          <p:cNvSpPr/>
          <p:nvPr/>
        </p:nvSpPr>
        <p:spPr>
          <a:xfrm>
            <a:off x="0" y="22860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8406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EXIT25 study</a:t>
            </a:r>
            <a:endParaRPr lang="en-US" dirty="0"/>
          </a:p>
        </p:txBody>
      </p:sp>
      <p:sp>
        <p:nvSpPr>
          <p:cNvPr id="3" name="Content Placeholder 2"/>
          <p:cNvSpPr>
            <a:spLocks noGrp="1"/>
          </p:cNvSpPr>
          <p:nvPr>
            <p:ph sz="quarter" idx="1"/>
          </p:nvPr>
        </p:nvSpPr>
        <p:spPr/>
        <p:txBody>
          <a:bodyPr>
            <a:normAutofit fontScale="92500" lnSpcReduction="20000"/>
          </a:bodyPr>
          <a:lstStyle/>
          <a:p>
            <a:pPr marL="0" indent="0">
              <a:buNone/>
            </a:pPr>
            <a:endParaRPr lang="en-US" sz="2800" dirty="0"/>
          </a:p>
          <a:p>
            <a:r>
              <a:rPr lang="en-US" sz="2800" dirty="0"/>
              <a:t> Two-sided t-Approximation for the Wilcoxon Rank Sum test was used to determine association between baseline EXIT interview and later </a:t>
            </a:r>
            <a:r>
              <a:rPr lang="en-US" sz="2800" dirty="0" smtClean="0"/>
              <a:t>outcomes.</a:t>
            </a:r>
            <a:endParaRPr lang="en-US" dirty="0" smtClean="0"/>
          </a:p>
          <a:p>
            <a:r>
              <a:rPr lang="en-US" dirty="0" smtClean="0"/>
              <a:t>Results: The </a:t>
            </a:r>
            <a:r>
              <a:rPr lang="en-US" dirty="0"/>
              <a:t>Incident MCI group (n = 15) had lower EXIT total scores at baseline compared to the Stable group (n = 234) that maintained normal cognition</a:t>
            </a:r>
            <a:r>
              <a:rPr lang="en-US" dirty="0" smtClean="0"/>
              <a:t>.</a:t>
            </a:r>
          </a:p>
          <a:p>
            <a:r>
              <a:rPr lang="en-US" dirty="0" smtClean="0"/>
              <a:t> </a:t>
            </a:r>
            <a:r>
              <a:rPr lang="en-US" dirty="0"/>
              <a:t>When the EXIT interview was examined by subcategories (cognitive flexibility, inhibitory control, language control, motor control, and frontal release plus utilization behaviors), the Incident MCI group had particularly low scores on measures of cognitive flexibility compared to the Stable group, Z = 2.87, </a:t>
            </a:r>
            <a:r>
              <a:rPr lang="en-US" i="1" dirty="0"/>
              <a:t>p </a:t>
            </a:r>
            <a:r>
              <a:rPr lang="en-US" dirty="0"/>
              <a:t>&lt; 0.01</a:t>
            </a:r>
            <a:r>
              <a:rPr lang="en-US" dirty="0" smtClean="0"/>
              <a:t>.</a:t>
            </a:r>
          </a:p>
          <a:p>
            <a:r>
              <a:rPr lang="en-US" dirty="0" smtClean="0"/>
              <a:t> </a:t>
            </a:r>
            <a:r>
              <a:rPr lang="en-US" dirty="0">
                <a:solidFill>
                  <a:srgbClr val="FF6600"/>
                </a:solidFill>
              </a:rPr>
              <a:t>An analysis of vascular co-morbidity indicated a higher prevalence of cardiovascular disease in the incident MCI group.</a:t>
            </a:r>
            <a:r>
              <a:rPr lang="en-US" dirty="0"/>
              <a:t> </a:t>
            </a:r>
            <a:endParaRPr lang="en-US" dirty="0" smtClean="0"/>
          </a:p>
        </p:txBody>
      </p:sp>
    </p:spTree>
    <p:extLst>
      <p:ext uri="{BB962C8B-B14F-4D97-AF65-F5344CB8AC3E}">
        <p14:creationId xmlns:p14="http://schemas.microsoft.com/office/powerpoint/2010/main" val="273168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EXIT25 study</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t> </a:t>
            </a:r>
          </a:p>
        </p:txBody>
      </p:sp>
      <p:pic>
        <p:nvPicPr>
          <p:cNvPr id="5" name="Picture 4"/>
          <p:cNvPicPr>
            <a:picLocks noChangeAspect="1"/>
          </p:cNvPicPr>
          <p:nvPr/>
        </p:nvPicPr>
        <p:blipFill>
          <a:blip r:embed="rId2"/>
          <a:stretch>
            <a:fillRect/>
          </a:stretch>
        </p:blipFill>
        <p:spPr>
          <a:xfrm>
            <a:off x="459029" y="1676400"/>
            <a:ext cx="8171383" cy="4102100"/>
          </a:xfrm>
          <a:prstGeom prst="rect">
            <a:avLst/>
          </a:prstGeom>
        </p:spPr>
      </p:pic>
      <p:sp>
        <p:nvSpPr>
          <p:cNvPr id="6" name="Right Arrow 5"/>
          <p:cNvSpPr/>
          <p:nvPr/>
        </p:nvSpPr>
        <p:spPr>
          <a:xfrm>
            <a:off x="152400" y="25908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52400" y="30480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590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EXIT25 study</a:t>
            </a:r>
            <a:endParaRPr lang="en-US" dirty="0"/>
          </a:p>
        </p:txBody>
      </p:sp>
      <p:sp>
        <p:nvSpPr>
          <p:cNvPr id="3" name="Content Placeholder 2"/>
          <p:cNvSpPr>
            <a:spLocks noGrp="1"/>
          </p:cNvSpPr>
          <p:nvPr>
            <p:ph sz="quarter" idx="1"/>
          </p:nvPr>
        </p:nvSpPr>
        <p:spPr/>
        <p:txBody>
          <a:bodyPr>
            <a:normAutofit/>
          </a:bodyPr>
          <a:lstStyle/>
          <a:p>
            <a:pPr>
              <a:buNone/>
            </a:pPr>
            <a:endParaRPr lang="en-US" sz="2800" dirty="0" smtClean="0"/>
          </a:p>
          <a:p>
            <a:r>
              <a:rPr lang="en-US" dirty="0" smtClean="0"/>
              <a:t>Executive </a:t>
            </a:r>
            <a:r>
              <a:rPr lang="en-US" dirty="0"/>
              <a:t>control, and measures of cognitive flexibility in particular, may be sensitive in detecting pre-symptomatic cognitive change among individuals who develop mild cognitive impairment. Further, the EXIT interview is a clinically useful tool in determining executive dysfunction </a:t>
            </a:r>
          </a:p>
        </p:txBody>
      </p:sp>
    </p:spTree>
    <p:extLst>
      <p:ext uri="{BB962C8B-B14F-4D97-AF65-F5344CB8AC3E}">
        <p14:creationId xmlns:p14="http://schemas.microsoft.com/office/powerpoint/2010/main" val="2292979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518219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NACC</a:t>
            </a:r>
            <a:endParaRPr lang="en-US" dirty="0"/>
          </a:p>
        </p:txBody>
      </p:sp>
      <p:sp>
        <p:nvSpPr>
          <p:cNvPr id="3" name="Content Placeholder 2"/>
          <p:cNvSpPr>
            <a:spLocks noGrp="1"/>
          </p:cNvSpPr>
          <p:nvPr>
            <p:ph sz="quarter" idx="1"/>
          </p:nvPr>
        </p:nvSpPr>
        <p:spPr/>
        <p:txBody>
          <a:bodyPr>
            <a:normAutofit fontScale="70000" lnSpcReduction="20000"/>
          </a:bodyPr>
          <a:lstStyle/>
          <a:p>
            <a:pPr marL="0" lvl="1" indent="0">
              <a:spcBef>
                <a:spcPts val="600"/>
              </a:spcBef>
              <a:buClr>
                <a:schemeClr val="accent1"/>
              </a:buClr>
              <a:buNone/>
            </a:pPr>
            <a:r>
              <a:rPr lang="en-US" sz="2900" dirty="0"/>
              <a:t>African American and Latino AD Patients have longer survival than white AD </a:t>
            </a:r>
            <a:r>
              <a:rPr lang="en-US" sz="2900" dirty="0" smtClean="0"/>
              <a:t>patients</a:t>
            </a:r>
            <a:endParaRPr lang="en-US" sz="2900" dirty="0"/>
          </a:p>
          <a:p>
            <a:r>
              <a:rPr lang="en-US" dirty="0" smtClean="0"/>
              <a:t>Mehta</a:t>
            </a:r>
            <a:r>
              <a:rPr lang="en-US" dirty="0"/>
              <a:t>, KM, </a:t>
            </a:r>
            <a:r>
              <a:rPr lang="en-US" dirty="0" err="1"/>
              <a:t>Yaffe</a:t>
            </a:r>
            <a:r>
              <a:rPr lang="en-US" dirty="0"/>
              <a:t>, K, Perez-Stable, EJ, Stewart, A, Barnes, D, Kurland, BF and Miller, BL. Race/ethnic differences in AD survival in US Alzheimer's Disease Centers. Neurology, 70:1163-1170, 2008, PMC2830859.	</a:t>
            </a:r>
            <a:endParaRPr lang="en-US" dirty="0" smtClean="0"/>
          </a:p>
          <a:p>
            <a:r>
              <a:rPr lang="en-US" dirty="0" err="1" smtClean="0"/>
              <a:t>Ontaneda</a:t>
            </a:r>
            <a:r>
              <a:rPr lang="en-US" dirty="0"/>
              <a:t>, D. Race/ethnic differences in AD survival in us Alzheimer's disease centers. Neurology, 72:1620, 2009</a:t>
            </a:r>
            <a:r>
              <a:rPr lang="en-US" dirty="0" smtClean="0"/>
              <a:t>.</a:t>
            </a:r>
          </a:p>
          <a:p>
            <a:pPr marL="0" indent="0">
              <a:buNone/>
            </a:pPr>
            <a:endParaRPr lang="en-US" dirty="0" smtClean="0"/>
          </a:p>
          <a:p>
            <a:pPr marL="0" indent="0">
              <a:buNone/>
            </a:pPr>
            <a:r>
              <a:rPr lang="en-US" sz="2900" dirty="0" smtClean="0">
                <a:solidFill>
                  <a:schemeClr val="tx1">
                    <a:lumMod val="65000"/>
                    <a:lumOff val="35000"/>
                  </a:schemeClr>
                </a:solidFill>
              </a:rPr>
              <a:t>Others</a:t>
            </a:r>
          </a:p>
          <a:p>
            <a:r>
              <a:rPr lang="en-US" dirty="0" err="1" smtClean="0"/>
              <a:t>Sayegh</a:t>
            </a:r>
            <a:r>
              <a:rPr lang="en-US" dirty="0"/>
              <a:t>, P. The Functional Assessment Questionnaire: Measurement Properties in Hispanics and Non-Hispanic Whites. GSA meeting 2012,submitted 2012. (Abstract)	</a:t>
            </a:r>
            <a:endParaRPr lang="en-US" dirty="0" smtClean="0"/>
          </a:p>
          <a:p>
            <a:r>
              <a:rPr lang="en-US" dirty="0" err="1" smtClean="0"/>
              <a:t>Sayegh</a:t>
            </a:r>
            <a:r>
              <a:rPr lang="en-US" dirty="0" smtClean="0"/>
              <a:t> </a:t>
            </a:r>
            <a:r>
              <a:rPr lang="en-US" dirty="0"/>
              <a:t>P, Knight BG. Differences in dementia diagnosis predictors in Hispanics and non-Hispanic Whites. </a:t>
            </a:r>
            <a:r>
              <a:rPr lang="en-US" dirty="0" err="1"/>
              <a:t>Alzheimers</a:t>
            </a:r>
            <a:r>
              <a:rPr lang="en-US" dirty="0"/>
              <a:t> and </a:t>
            </a:r>
            <a:r>
              <a:rPr lang="en-US" dirty="0" err="1"/>
              <a:t>Dementia,submitted</a:t>
            </a:r>
            <a:r>
              <a:rPr lang="en-US" dirty="0"/>
              <a:t> 2012.	</a:t>
            </a:r>
            <a:endParaRPr lang="en-US" dirty="0" smtClean="0"/>
          </a:p>
          <a:p>
            <a:r>
              <a:rPr lang="en-US" dirty="0" err="1"/>
              <a:t>Sayegh</a:t>
            </a:r>
            <a:r>
              <a:rPr lang="en-US" dirty="0"/>
              <a:t>, P. Assessing the Cross-Cultural Measurement Properties of the Neuropsychiatric Inventory Questionnaire. GSA meeting 2012,submitted 2012. (Abstract)	</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084618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sz="quarter" idx="1"/>
          </p:nvPr>
        </p:nvSpPr>
        <p:spPr/>
        <p:txBody>
          <a:bodyPr/>
          <a:lstStyle/>
          <a:p>
            <a:r>
              <a:rPr lang="en-US" sz="2800" dirty="0" smtClean="0"/>
              <a:t>The views expressed in written conference materials or publications and by speakers and moderators do not necessarily reflect the official policies of the Department of Health and Human Services; nor does mention by trade names, commercial practices, or organizations imply endorsement by the U.S. Government.</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sz="quarter" idx="1"/>
          </p:nvPr>
        </p:nvSpPr>
        <p:spPr>
          <a:xfrm>
            <a:off x="152400" y="1219200"/>
            <a:ext cx="8610600" cy="4937760"/>
          </a:xfrm>
        </p:spPr>
        <p:txBody>
          <a:bodyPr>
            <a:normAutofit/>
          </a:bodyPr>
          <a:lstStyle/>
          <a:p>
            <a:endParaRPr lang="en-US" sz="2000" dirty="0" smtClean="0"/>
          </a:p>
          <a:p>
            <a:r>
              <a:rPr lang="en-US" sz="2000" dirty="0" smtClean="0"/>
              <a:t>This study was supported by the National Institute on Aging (NIA) for the Joseph and Kathleen Bryan Alzheimer’s Disease Core Center (P30AG028377)</a:t>
            </a:r>
          </a:p>
          <a:p>
            <a:endParaRPr lang="en-US" sz="2000" dirty="0" smtClean="0">
              <a:latin typeface="Gill Sans"/>
              <a:cs typeface="Gill Sans"/>
            </a:endParaRPr>
          </a:p>
          <a:p>
            <a:r>
              <a:rPr lang="en-US" sz="2000" dirty="0" smtClean="0">
                <a:latin typeface="Gill Sans"/>
                <a:cs typeface="Gill Sans"/>
              </a:rPr>
              <a:t>NIA </a:t>
            </a:r>
            <a:r>
              <a:rPr lang="en-US" sz="2000" dirty="0">
                <a:latin typeface="Gill Sans"/>
                <a:cs typeface="Gill Sans"/>
              </a:rPr>
              <a:t>grant: P30AG028377-04S1, Research Supplement to Promote Diversity in Health-Related Research (Dr. </a:t>
            </a:r>
            <a:r>
              <a:rPr lang="en-US" sz="2000" dirty="0" smtClean="0">
                <a:latin typeface="Gill Sans"/>
                <a:cs typeface="Gill Sans"/>
              </a:rPr>
              <a:t>Romero)</a:t>
            </a:r>
          </a:p>
          <a:p>
            <a:endParaRPr lang="en-US" sz="2000" dirty="0">
              <a:latin typeface="Gill Sans"/>
              <a:cs typeface="Gill Sans"/>
            </a:endParaRPr>
          </a:p>
          <a:p>
            <a:r>
              <a:rPr lang="en-US" sz="2000" dirty="0" smtClean="0">
                <a:latin typeface="Gill Sans"/>
                <a:cs typeface="Gill Sans"/>
              </a:rPr>
              <a:t>National Alzheimer’s Coordinating Center (NACC) </a:t>
            </a:r>
            <a:r>
              <a:rPr lang="en-US" sz="2000" dirty="0" err="1" smtClean="0">
                <a:latin typeface="Gill Sans"/>
                <a:cs typeface="Gill Sans"/>
              </a:rPr>
              <a:t>Jr</a:t>
            </a:r>
            <a:r>
              <a:rPr lang="en-US" sz="2000" dirty="0" smtClean="0">
                <a:latin typeface="Gill Sans"/>
                <a:cs typeface="Gill Sans"/>
              </a:rPr>
              <a:t> Investigator Award (Dr. Romero)</a:t>
            </a:r>
            <a:endParaRPr lang="en-US" sz="2000" dirty="0" smtClean="0"/>
          </a:p>
          <a:p>
            <a:endParaRPr lang="en-US" sz="2000" dirty="0" smtClean="0"/>
          </a:p>
          <a:p>
            <a:r>
              <a:rPr lang="en-US" sz="2000" dirty="0" smtClean="0"/>
              <a:t>Large and small private gifts from families and supporters,</a:t>
            </a:r>
          </a:p>
          <a:p>
            <a:pPr marL="0" indent="0">
              <a:buNone/>
            </a:pPr>
            <a:r>
              <a:rPr lang="en-US" sz="2000" dirty="0" smtClean="0"/>
              <a:t> the Alzheimer’s Association, and collaborations with </a:t>
            </a:r>
          </a:p>
          <a:p>
            <a:pPr marL="0" indent="0">
              <a:buNone/>
            </a:pPr>
            <a:r>
              <a:rPr lang="en-US" sz="2000" dirty="0"/>
              <a:t> </a:t>
            </a:r>
            <a:r>
              <a:rPr lang="en-US" sz="2000" dirty="0" smtClean="0"/>
              <a:t>pharmaceutical companies in Durham/Raleigh</a:t>
            </a:r>
          </a:p>
        </p:txBody>
      </p:sp>
      <p:pic>
        <p:nvPicPr>
          <p:cNvPr id="4" name="Picture 9" descr="joseph br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086600" y="4191000"/>
            <a:ext cx="1676400" cy="248584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Outline</a:t>
            </a:r>
            <a:endParaRPr lang="en-US" sz="3600" dirty="0"/>
          </a:p>
        </p:txBody>
      </p:sp>
      <p:sp>
        <p:nvSpPr>
          <p:cNvPr id="3" name="Content Placeholder 2"/>
          <p:cNvSpPr>
            <a:spLocks noGrp="1"/>
          </p:cNvSpPr>
          <p:nvPr>
            <p:ph sz="quarter" idx="1"/>
          </p:nvPr>
        </p:nvSpPr>
        <p:spPr/>
        <p:txBody>
          <a:bodyPr>
            <a:normAutofit fontScale="47500" lnSpcReduction="20000"/>
          </a:bodyPr>
          <a:lstStyle/>
          <a:p>
            <a:r>
              <a:rPr lang="en-US" sz="4400" dirty="0" smtClean="0"/>
              <a:t>Background</a:t>
            </a:r>
          </a:p>
          <a:p>
            <a:endParaRPr lang="en-US" sz="2400" dirty="0" smtClean="0">
              <a:latin typeface="Tahoma" charset="0"/>
            </a:endParaRPr>
          </a:p>
          <a:p>
            <a:r>
              <a:rPr lang="en-US" sz="2300" dirty="0" smtClean="0">
                <a:latin typeface="Tahoma" charset="0"/>
              </a:rPr>
              <a:t>Genetic </a:t>
            </a:r>
            <a:r>
              <a:rPr lang="en-US" sz="2300" dirty="0">
                <a:latin typeface="Tahoma" charset="0"/>
              </a:rPr>
              <a:t>studies at Duke with IGSP &amp; ADCs</a:t>
            </a:r>
          </a:p>
          <a:p>
            <a:pPr lvl="1">
              <a:buFont typeface="Wingdings" charset="0"/>
              <a:buChar char="Ø"/>
            </a:pPr>
            <a:r>
              <a:rPr lang="en-US" dirty="0">
                <a:latin typeface="Tahoma" charset="0"/>
              </a:rPr>
              <a:t>GWAS (Goldstein et al) </a:t>
            </a:r>
          </a:p>
          <a:p>
            <a:pPr lvl="1">
              <a:buFont typeface="Wingdings" charset="0"/>
              <a:buChar char="Ø"/>
            </a:pPr>
            <a:r>
              <a:rPr lang="en-US" dirty="0">
                <a:latin typeface="Tahoma" charset="0"/>
              </a:rPr>
              <a:t>GWAS- ADCs (</a:t>
            </a:r>
            <a:r>
              <a:rPr lang="en-US" dirty="0" err="1">
                <a:latin typeface="Tahoma" charset="0"/>
              </a:rPr>
              <a:t>Schellenberg</a:t>
            </a:r>
            <a:r>
              <a:rPr lang="en-US" dirty="0">
                <a:latin typeface="Tahoma" charset="0"/>
              </a:rPr>
              <a:t>)</a:t>
            </a:r>
          </a:p>
          <a:p>
            <a:pPr lvl="1">
              <a:buFont typeface="Wingdings" charset="0"/>
              <a:buChar char="Ø"/>
            </a:pPr>
            <a:r>
              <a:rPr lang="en-US" dirty="0">
                <a:latin typeface="Tahoma" charset="0"/>
              </a:rPr>
              <a:t>Genetics of Successful Aging (Oregon &amp; ADCs)</a:t>
            </a:r>
          </a:p>
          <a:p>
            <a:pPr lvl="1">
              <a:buFont typeface="Wingdings" charset="0"/>
              <a:buChar char="Ø"/>
            </a:pPr>
            <a:r>
              <a:rPr lang="en-US" dirty="0">
                <a:latin typeface="Tahoma" charset="0"/>
              </a:rPr>
              <a:t>Gene Splicing (Erin </a:t>
            </a:r>
            <a:r>
              <a:rPr lang="en-US" dirty="0" err="1">
                <a:latin typeface="Tahoma" charset="0"/>
              </a:rPr>
              <a:t>Heinzen</a:t>
            </a:r>
            <a:r>
              <a:rPr lang="en-US" dirty="0">
                <a:latin typeface="Tahoma" charset="0"/>
              </a:rPr>
              <a:t>) </a:t>
            </a:r>
          </a:p>
          <a:p>
            <a:pPr lvl="1">
              <a:buFont typeface="Wingdings" charset="0"/>
              <a:buChar char="Ø"/>
            </a:pPr>
            <a:r>
              <a:rPr lang="en-US" dirty="0">
                <a:latin typeface="Tahoma" charset="0"/>
              </a:rPr>
              <a:t>Ellison Successful Aging project (Chiba-</a:t>
            </a:r>
            <a:r>
              <a:rPr lang="en-US" dirty="0" err="1">
                <a:latin typeface="Tahoma" charset="0"/>
              </a:rPr>
              <a:t>Falek</a:t>
            </a:r>
            <a:r>
              <a:rPr lang="en-US" dirty="0">
                <a:latin typeface="Tahoma" charset="0"/>
              </a:rPr>
              <a:t>, PI)</a:t>
            </a:r>
          </a:p>
          <a:p>
            <a:pPr lvl="1">
              <a:buFont typeface="Wingdings" charset="0"/>
              <a:buChar char="Ø"/>
            </a:pPr>
            <a:r>
              <a:rPr lang="en-US" dirty="0">
                <a:latin typeface="Tahoma" charset="0"/>
              </a:rPr>
              <a:t>PD-AD onset (Chiba-</a:t>
            </a:r>
            <a:r>
              <a:rPr lang="en-US" dirty="0" err="1">
                <a:latin typeface="Tahoma" charset="0"/>
              </a:rPr>
              <a:t>Falek</a:t>
            </a:r>
            <a:r>
              <a:rPr lang="en-US" dirty="0">
                <a:latin typeface="Tahoma" charset="0"/>
              </a:rPr>
              <a:t> PI)</a:t>
            </a:r>
          </a:p>
          <a:p>
            <a:pPr lvl="1">
              <a:buFont typeface="Wingdings" charset="0"/>
              <a:buChar char="Ø"/>
            </a:pPr>
            <a:r>
              <a:rPr lang="en-US" dirty="0">
                <a:latin typeface="Tahoma" charset="0"/>
              </a:rPr>
              <a:t>Functional Expression (Greg Wray)</a:t>
            </a:r>
          </a:p>
          <a:p>
            <a:pPr lvl="1">
              <a:buFont typeface="Wingdings" charset="0"/>
              <a:buChar char="Ø"/>
            </a:pPr>
            <a:r>
              <a:rPr lang="en-US" dirty="0" err="1">
                <a:latin typeface="Tahoma" charset="0"/>
              </a:rPr>
              <a:t>Endophenotypes</a:t>
            </a:r>
            <a:r>
              <a:rPr lang="en-US" dirty="0">
                <a:latin typeface="Tahoma" charset="0"/>
              </a:rPr>
              <a:t> of AD (Kathleen Hayden)</a:t>
            </a:r>
          </a:p>
          <a:p>
            <a:r>
              <a:rPr lang="en-US" sz="2300" dirty="0">
                <a:latin typeface="Tahoma" charset="0"/>
              </a:rPr>
              <a:t>Biomarkers: Behavioral Neuroscience </a:t>
            </a:r>
          </a:p>
          <a:p>
            <a:pPr lvl="1">
              <a:buFont typeface="Wingdings" charset="0"/>
              <a:buChar char="Ø"/>
            </a:pPr>
            <a:r>
              <a:rPr lang="en-US" dirty="0">
                <a:latin typeface="Tahoma" charset="0"/>
              </a:rPr>
              <a:t>fMRI in MCI (BRAIN: Dr. </a:t>
            </a:r>
            <a:r>
              <a:rPr lang="en-US" dirty="0" err="1">
                <a:latin typeface="Tahoma" charset="0"/>
              </a:rPr>
              <a:t>Browndyke</a:t>
            </a:r>
            <a:r>
              <a:rPr lang="en-US" dirty="0">
                <a:latin typeface="Tahoma" charset="0"/>
              </a:rPr>
              <a:t> &amp; </a:t>
            </a:r>
            <a:r>
              <a:rPr lang="en-US" dirty="0" err="1">
                <a:latin typeface="Tahoma" charset="0"/>
              </a:rPr>
              <a:t>Tupler</a:t>
            </a:r>
            <a:r>
              <a:rPr lang="en-US" dirty="0">
                <a:latin typeface="Tahoma" charset="0"/>
              </a:rPr>
              <a:t>)</a:t>
            </a:r>
          </a:p>
          <a:p>
            <a:pPr lvl="1">
              <a:buFont typeface="Wingdings" charset="0"/>
              <a:buChar char="Ø"/>
            </a:pPr>
            <a:r>
              <a:rPr lang="en-US" dirty="0">
                <a:latin typeface="Tahoma" charset="0"/>
              </a:rPr>
              <a:t>fMRI collaborative studies (</a:t>
            </a:r>
            <a:r>
              <a:rPr lang="en-US" dirty="0" err="1">
                <a:latin typeface="Tahoma" charset="0"/>
              </a:rPr>
              <a:t>Lihong</a:t>
            </a:r>
            <a:r>
              <a:rPr lang="en-US" dirty="0">
                <a:latin typeface="Tahoma" charset="0"/>
              </a:rPr>
              <a:t> Wang- Beeson; K award </a:t>
            </a:r>
            <a:r>
              <a:rPr lang="en-US" dirty="0" err="1">
                <a:latin typeface="Tahoma" charset="0"/>
              </a:rPr>
              <a:t>Giovanello</a:t>
            </a:r>
            <a:r>
              <a:rPr lang="en-US" dirty="0">
                <a:latin typeface="Tahoma" charset="0"/>
              </a:rPr>
              <a:t> at UNC; Scott Hayes at Duke)</a:t>
            </a:r>
          </a:p>
          <a:p>
            <a:pPr lvl="1">
              <a:buFont typeface="Wingdings" charset="0"/>
              <a:buChar char="Ø"/>
            </a:pPr>
            <a:r>
              <a:rPr lang="en-US" dirty="0">
                <a:latin typeface="Tahoma" charset="0"/>
              </a:rPr>
              <a:t>Metabolomics (Rima </a:t>
            </a:r>
            <a:r>
              <a:rPr lang="en-US" dirty="0" err="1">
                <a:latin typeface="Tahoma" charset="0"/>
              </a:rPr>
              <a:t>Kaddurah-Daouk</a:t>
            </a:r>
            <a:r>
              <a:rPr lang="en-US" dirty="0">
                <a:latin typeface="Tahoma" charset="0"/>
              </a:rPr>
              <a:t> &amp; </a:t>
            </a:r>
            <a:r>
              <a:rPr lang="en-US" dirty="0" err="1">
                <a:latin typeface="Tahoma" charset="0"/>
              </a:rPr>
              <a:t>Murali</a:t>
            </a:r>
            <a:r>
              <a:rPr lang="en-US" dirty="0">
                <a:latin typeface="Tahoma" charset="0"/>
              </a:rPr>
              <a:t> </a:t>
            </a:r>
            <a:r>
              <a:rPr lang="en-US" dirty="0" err="1">
                <a:latin typeface="Tahoma" charset="0"/>
              </a:rPr>
              <a:t>Doraiswamy</a:t>
            </a:r>
            <a:r>
              <a:rPr lang="en-US" dirty="0">
                <a:latin typeface="Tahoma" charset="0"/>
              </a:rPr>
              <a:t>)</a:t>
            </a:r>
          </a:p>
          <a:p>
            <a:endParaRPr lang="en-US" sz="2800" dirty="0" smtClean="0"/>
          </a:p>
          <a:p>
            <a:endParaRPr lang="en-US" sz="2800" dirty="0" smtClean="0"/>
          </a:p>
          <a:p>
            <a:r>
              <a:rPr lang="en-US" sz="4400" dirty="0" err="1" smtClean="0">
                <a:solidFill>
                  <a:srgbClr val="FF6600"/>
                </a:solidFill>
              </a:rPr>
              <a:t>prAD</a:t>
            </a:r>
            <a:r>
              <a:rPr lang="en-US" sz="4400" dirty="0" smtClean="0">
                <a:solidFill>
                  <a:srgbClr val="FF6600"/>
                </a:solidFill>
              </a:rPr>
              <a:t> study</a:t>
            </a:r>
          </a:p>
          <a:p>
            <a:endParaRPr lang="en-US" sz="4400" dirty="0" smtClean="0">
              <a:solidFill>
                <a:srgbClr val="FF6600"/>
              </a:solidFill>
            </a:endParaRPr>
          </a:p>
          <a:p>
            <a:r>
              <a:rPr lang="en-US" sz="4400" dirty="0" smtClean="0">
                <a:solidFill>
                  <a:srgbClr val="FF6600"/>
                </a:solidFill>
              </a:rPr>
              <a:t>EXIT study</a:t>
            </a:r>
          </a:p>
          <a:p>
            <a:pPr marL="0" indent="0">
              <a:buNone/>
            </a:pPr>
            <a:r>
              <a:rPr lang="en-US" sz="2800" dirty="0" smtClean="0"/>
              <a:t>                                                       </a:t>
            </a:r>
            <a:endParaRPr lang="en-US" sz="900" dirty="0"/>
          </a:p>
        </p:txBody>
      </p:sp>
    </p:spTree>
    <p:extLst>
      <p:ext uri="{BB962C8B-B14F-4D97-AF65-F5344CB8AC3E}">
        <p14:creationId xmlns:p14="http://schemas.microsoft.com/office/powerpoint/2010/main" val="250570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sz="quarter" idx="1"/>
          </p:nvPr>
        </p:nvSpPr>
        <p:spPr/>
        <p:txBody>
          <a:bodyPr/>
          <a:lstStyle/>
          <a:p>
            <a:r>
              <a:rPr lang="en-US" dirty="0"/>
              <a:t>Established in 1985, the Bryan ADRC is one of </a:t>
            </a:r>
            <a:r>
              <a:rPr lang="en-US" dirty="0" smtClean="0"/>
              <a:t>the 32 national </a:t>
            </a:r>
            <a:r>
              <a:rPr lang="en-US" dirty="0"/>
              <a:t>Alzheimer's Disease Centers (ADC) funded by the </a:t>
            </a:r>
            <a:r>
              <a:rPr lang="en-US" u="sng" dirty="0">
                <a:hlinkClick r:id="rId2"/>
              </a:rPr>
              <a:t>National Institute on Aging (NIA)</a:t>
            </a:r>
            <a:r>
              <a:rPr lang="en-US" u="sng" dirty="0" smtClean="0">
                <a:hlinkClick r:id="rId2"/>
              </a:rPr>
              <a:t>.</a:t>
            </a:r>
            <a:endParaRPr lang="en-US" u="sng" dirty="0" smtClean="0"/>
          </a:p>
          <a:p>
            <a:r>
              <a:rPr lang="en-US" dirty="0" smtClean="0"/>
              <a:t>Goals: </a:t>
            </a:r>
          </a:p>
          <a:p>
            <a:pPr lvl="1"/>
            <a:r>
              <a:rPr lang="en-US" dirty="0" smtClean="0"/>
              <a:t>Improve </a:t>
            </a:r>
            <a:r>
              <a:rPr lang="en-US" dirty="0"/>
              <a:t>the diagnosis, care, and treatment for AD patients </a:t>
            </a:r>
            <a:endParaRPr lang="en-US" dirty="0" smtClean="0"/>
          </a:p>
          <a:p>
            <a:pPr lvl="1"/>
            <a:r>
              <a:rPr lang="en-US" dirty="0"/>
              <a:t>T</a:t>
            </a:r>
            <a:r>
              <a:rPr lang="en-US" dirty="0" smtClean="0"/>
              <a:t>ranslate </a:t>
            </a:r>
            <a:r>
              <a:rPr lang="en-US" dirty="0"/>
              <a:t>genetic and other basic science discoveries into practical treatments and disease prevention</a:t>
            </a:r>
            <a:r>
              <a:rPr lang="en-US" dirty="0" smtClean="0"/>
              <a:t>.</a:t>
            </a:r>
          </a:p>
          <a:p>
            <a:pPr lvl="1"/>
            <a:r>
              <a:rPr lang="en-US" dirty="0">
                <a:cs typeface="Gill Sans"/>
              </a:rPr>
              <a:t>Examine factors influencing early transitions in disease (normal-</a:t>
            </a:r>
            <a:r>
              <a:rPr lang="en-US" dirty="0" err="1">
                <a:cs typeface="Gill Sans"/>
              </a:rPr>
              <a:t>prodAD</a:t>
            </a:r>
            <a:r>
              <a:rPr lang="en-US" dirty="0">
                <a:cs typeface="Gill Sans"/>
              </a:rPr>
              <a:t>-full disease)</a:t>
            </a:r>
          </a:p>
          <a:p>
            <a:pPr lvl="1"/>
            <a:endParaRPr lang="en-US" dirty="0"/>
          </a:p>
        </p:txBody>
      </p:sp>
      <p:pic>
        <p:nvPicPr>
          <p:cNvPr id="4" name="Picture 5" descr="Image map of United States: see below for listings by st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343400" y="4568825"/>
            <a:ext cx="3695700" cy="2289175"/>
          </a:xfrm>
          <a:prstGeom prst="rect">
            <a:avLst/>
          </a:prstGeom>
          <a:noFill/>
        </p:spPr>
      </p:pic>
    </p:spTree>
    <p:extLst>
      <p:ext uri="{BB962C8B-B14F-4D97-AF65-F5344CB8AC3E}">
        <p14:creationId xmlns:p14="http://schemas.microsoft.com/office/powerpoint/2010/main" val="2014934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Bryan ADRC team, </a:t>
            </a:r>
            <a:r>
              <a:rPr lang="en-US" dirty="0" smtClean="0"/>
              <a:t>Administrative Core</a:t>
            </a:r>
            <a:endParaRPr lang="en-US" dirty="0"/>
          </a:p>
        </p:txBody>
      </p:sp>
      <p:sp>
        <p:nvSpPr>
          <p:cNvPr id="3" name="Content Placeholder 2"/>
          <p:cNvSpPr>
            <a:spLocks noGrp="1"/>
          </p:cNvSpPr>
          <p:nvPr>
            <p:ph sz="quarter" idx="1"/>
          </p:nvPr>
        </p:nvSpPr>
        <p:spPr/>
        <p:txBody>
          <a:bodyPr/>
          <a:lstStyle/>
          <a:p>
            <a:r>
              <a:rPr lang="en-US" dirty="0"/>
              <a:t>Administrative </a:t>
            </a:r>
            <a:r>
              <a:rPr lang="en-US" dirty="0" smtClean="0"/>
              <a:t>Core</a:t>
            </a:r>
            <a:endParaRPr lang="en-US" dirty="0" smtClean="0">
              <a:solidFill>
                <a:schemeClr val="tx1"/>
              </a:solidFill>
            </a:endParaRPr>
          </a:p>
          <a:p>
            <a:pPr lvl="1">
              <a:lnSpc>
                <a:spcPct val="200000"/>
              </a:lnSpc>
            </a:pPr>
            <a:r>
              <a:rPr lang="en-US" dirty="0" smtClean="0">
                <a:solidFill>
                  <a:schemeClr val="tx1"/>
                </a:solidFill>
              </a:rPr>
              <a:t>Kathleen </a:t>
            </a:r>
            <a:r>
              <a:rPr lang="en-US" dirty="0">
                <a:solidFill>
                  <a:schemeClr val="tx1"/>
                </a:solidFill>
              </a:rPr>
              <a:t>Welsh-</a:t>
            </a:r>
            <a:r>
              <a:rPr lang="en-US" dirty="0" err="1">
                <a:solidFill>
                  <a:schemeClr val="tx1"/>
                </a:solidFill>
              </a:rPr>
              <a:t>Bohmer</a:t>
            </a:r>
            <a:r>
              <a:rPr lang="en-US" dirty="0">
                <a:solidFill>
                  <a:schemeClr val="tx1"/>
                </a:solidFill>
              </a:rPr>
              <a:t>, PhD, ABCN (director)</a:t>
            </a:r>
          </a:p>
          <a:p>
            <a:pPr lvl="1">
              <a:lnSpc>
                <a:spcPct val="200000"/>
              </a:lnSpc>
            </a:pPr>
            <a:r>
              <a:rPr lang="en-US" dirty="0">
                <a:solidFill>
                  <a:schemeClr val="tx1"/>
                </a:solidFill>
              </a:rPr>
              <a:t>James R. Burke, MD, PhD (associate director</a:t>
            </a:r>
            <a:r>
              <a:rPr lang="en-US" dirty="0" smtClean="0">
                <a:solidFill>
                  <a:schemeClr val="tx1"/>
                </a:solidFill>
              </a:rPr>
              <a:t>)</a:t>
            </a:r>
          </a:p>
          <a:p>
            <a:pPr lvl="1">
              <a:lnSpc>
                <a:spcPct val="200000"/>
              </a:lnSpc>
            </a:pPr>
            <a:r>
              <a:rPr lang="en-US" dirty="0" smtClean="0">
                <a:solidFill>
                  <a:schemeClr val="tx1"/>
                </a:solidFill>
              </a:rPr>
              <a:t>Brenda </a:t>
            </a:r>
            <a:r>
              <a:rPr lang="en-US" dirty="0" err="1" smtClean="0">
                <a:solidFill>
                  <a:schemeClr val="tx1"/>
                </a:solidFill>
              </a:rPr>
              <a:t>Plassman</a:t>
            </a:r>
            <a:r>
              <a:rPr lang="en-US" dirty="0" smtClean="0">
                <a:solidFill>
                  <a:schemeClr val="tx1"/>
                </a:solidFill>
              </a:rPr>
              <a:t>, PhD</a:t>
            </a:r>
            <a:endParaRPr lang="en-US" dirty="0">
              <a:solidFill>
                <a:schemeClr val="tx1"/>
              </a:solidFill>
            </a:endParaRPr>
          </a:p>
          <a:p>
            <a:pPr lvl="1">
              <a:lnSpc>
                <a:spcPct val="200000"/>
              </a:lnSpc>
            </a:pPr>
            <a:r>
              <a:rPr lang="en-US" dirty="0">
                <a:solidFill>
                  <a:schemeClr val="tx1"/>
                </a:solidFill>
              </a:rPr>
              <a:t>Roberta </a:t>
            </a:r>
            <a:r>
              <a:rPr lang="en-US" dirty="0" err="1">
                <a:solidFill>
                  <a:schemeClr val="tx1"/>
                </a:solidFill>
              </a:rPr>
              <a:t>Demery</a:t>
            </a:r>
            <a:r>
              <a:rPr lang="en-US" dirty="0">
                <a:solidFill>
                  <a:schemeClr val="tx1"/>
                </a:solidFill>
              </a:rPr>
              <a:t> (administrative assistant)</a:t>
            </a:r>
          </a:p>
          <a:p>
            <a:pPr marL="0" indent="0">
              <a:buNone/>
            </a:pPr>
            <a:endParaRPr lang="en-US" dirty="0"/>
          </a:p>
        </p:txBody>
      </p:sp>
      <p:pic>
        <p:nvPicPr>
          <p:cNvPr id="4" name="Picture 3" descr="Kathleen Welsh-Bohmer, Ph.D., ABCN"/>
          <p:cNvPicPr/>
          <p:nvPr/>
        </p:nvPicPr>
        <p:blipFill>
          <a:blip r:embed="rId3" cstate="print"/>
          <a:srcRect/>
          <a:stretch>
            <a:fillRect/>
          </a:stretch>
        </p:blipFill>
        <p:spPr bwMode="auto">
          <a:xfrm>
            <a:off x="6705600" y="1143000"/>
            <a:ext cx="1295400" cy="1285875"/>
          </a:xfrm>
          <a:prstGeom prst="rect">
            <a:avLst/>
          </a:prstGeom>
          <a:noFill/>
          <a:ln w="9525">
            <a:noFill/>
            <a:miter lim="800000"/>
            <a:headEnd/>
            <a:tailEnd/>
          </a:ln>
        </p:spPr>
      </p:pic>
      <p:pic>
        <p:nvPicPr>
          <p:cNvPr id="5" name="fullResImage" descr="http://www.dukehealth.org/repository/dukehealth/2010/01/15/09/22/51/7222/BurkeJames2010.jpg"/>
          <p:cNvPicPr/>
          <p:nvPr/>
        </p:nvPicPr>
        <p:blipFill>
          <a:blip r:embed="rId4" cstate="print"/>
          <a:srcRect/>
          <a:stretch>
            <a:fillRect/>
          </a:stretch>
        </p:blipFill>
        <p:spPr bwMode="auto">
          <a:xfrm>
            <a:off x="8153400" y="2286000"/>
            <a:ext cx="885825" cy="1328738"/>
          </a:xfrm>
          <a:prstGeom prst="rect">
            <a:avLst/>
          </a:prstGeom>
          <a:noFill/>
          <a:ln w="9525">
            <a:noFill/>
            <a:miter lim="800000"/>
            <a:headEnd/>
            <a:tailEnd/>
          </a:ln>
        </p:spPr>
      </p:pic>
      <p:pic>
        <p:nvPicPr>
          <p:cNvPr id="6" name="Picture 5" descr="Roberta Demery"/>
          <p:cNvPicPr/>
          <p:nvPr/>
        </p:nvPicPr>
        <p:blipFill>
          <a:blip r:embed="rId5" cstate="print"/>
          <a:srcRect/>
          <a:stretch>
            <a:fillRect/>
          </a:stretch>
        </p:blipFill>
        <p:spPr bwMode="auto">
          <a:xfrm>
            <a:off x="6781800" y="3276600"/>
            <a:ext cx="1143000" cy="1209675"/>
          </a:xfrm>
          <a:prstGeom prst="rect">
            <a:avLst/>
          </a:prstGeom>
          <a:noFill/>
          <a:ln w="9525">
            <a:noFill/>
            <a:miter lim="800000"/>
            <a:headEnd/>
            <a:tailEnd/>
          </a:ln>
        </p:spPr>
      </p:pic>
    </p:spTree>
    <p:extLst>
      <p:ext uri="{BB962C8B-B14F-4D97-AF65-F5344CB8AC3E}">
        <p14:creationId xmlns:p14="http://schemas.microsoft.com/office/powerpoint/2010/main" val="3749764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Bryan ADRC team, Clinical Core</a:t>
            </a:r>
            <a:endParaRPr lang="en-US" dirty="0"/>
          </a:p>
        </p:txBody>
      </p:sp>
      <p:sp>
        <p:nvSpPr>
          <p:cNvPr id="3" name="Content Placeholder 2"/>
          <p:cNvSpPr>
            <a:spLocks noGrp="1"/>
          </p:cNvSpPr>
          <p:nvPr>
            <p:ph sz="quarter" idx="1"/>
          </p:nvPr>
        </p:nvSpPr>
        <p:spPr/>
        <p:txBody>
          <a:bodyPr>
            <a:normAutofit fontScale="62500" lnSpcReduction="20000"/>
          </a:bodyPr>
          <a:lstStyle/>
          <a:p>
            <a:pPr marL="0" indent="0">
              <a:buNone/>
            </a:pPr>
            <a:r>
              <a:rPr lang="en-US" dirty="0" smtClean="0"/>
              <a:t>The major aims of the Bryan ADRC's Clinical Core are to accurately phenotype ("characterize"), obtain biological specimens, and longitudinally evaluate individuals with mild </a:t>
            </a:r>
            <a:r>
              <a:rPr lang="en-US" dirty="0" err="1" smtClean="0"/>
              <a:t>neurocognitive</a:t>
            </a:r>
            <a:r>
              <a:rPr lang="en-US" dirty="0" smtClean="0"/>
              <a:t> disorders facilitating the research efforts of the Bryan ADRC.</a:t>
            </a:r>
            <a:br>
              <a:rPr lang="en-US" dirty="0" smtClean="0"/>
            </a:br>
            <a:r>
              <a:rPr lang="en-US" dirty="0" smtClean="0"/>
              <a:t/>
            </a:r>
            <a:br>
              <a:rPr lang="en-US" dirty="0" smtClean="0"/>
            </a:br>
            <a:r>
              <a:rPr lang="en-US" dirty="0" smtClean="0"/>
              <a:t>The Clinical Core’s goals are:</a:t>
            </a:r>
            <a:br>
              <a:rPr lang="en-US" dirty="0" smtClean="0"/>
            </a:br>
            <a:r>
              <a:rPr lang="en-US" dirty="0" smtClean="0"/>
              <a:t/>
            </a:r>
            <a:br>
              <a:rPr lang="en-US" dirty="0" smtClean="0"/>
            </a:br>
            <a:r>
              <a:rPr lang="en-US" i="1" u="sng" dirty="0" smtClean="0"/>
              <a:t>Growth and maintenance of a well characterized data repository of individuals with memory complaints and dementia</a:t>
            </a:r>
            <a:r>
              <a:rPr lang="en-US" dirty="0" smtClean="0"/>
              <a:t> (+2500) for inclusion in genetic studies and referral into clinical trials and other funded investigations in the Bryan ADRC. (aka Tier I) </a:t>
            </a:r>
            <a:br>
              <a:rPr lang="en-US" dirty="0" smtClean="0"/>
            </a:br>
            <a:r>
              <a:rPr lang="en-US" dirty="0" smtClean="0"/>
              <a:t/>
            </a:r>
            <a:br>
              <a:rPr lang="en-US" dirty="0" smtClean="0"/>
            </a:br>
            <a:r>
              <a:rPr lang="en-US" i="1" u="sng" dirty="0" smtClean="0"/>
              <a:t>Fostering an elaborate established database comprised of individuals with mild </a:t>
            </a:r>
            <a:r>
              <a:rPr lang="en-US" i="1" u="sng" dirty="0" err="1" smtClean="0"/>
              <a:t>neurocognitive</a:t>
            </a:r>
            <a:r>
              <a:rPr lang="en-US" i="1" u="sng" dirty="0" smtClean="0"/>
              <a:t> syndromes</a:t>
            </a:r>
            <a:r>
              <a:rPr lang="en-US" dirty="0" smtClean="0"/>
              <a:t> (+500) for detailed genomic medicine studies. (aka Tier II)</a:t>
            </a:r>
          </a:p>
          <a:p>
            <a:r>
              <a:rPr lang="en-US" dirty="0" smtClean="0"/>
              <a:t>mixed clinical and community sample</a:t>
            </a:r>
          </a:p>
          <a:p>
            <a:r>
              <a:rPr lang="en-US" dirty="0" smtClean="0"/>
              <a:t>Share all data with NACC – Uniform Data Set</a:t>
            </a:r>
          </a:p>
          <a:p>
            <a:pPr marL="0" indent="0">
              <a:buNone/>
            </a:pPr>
            <a:r>
              <a:rPr lang="en-US" i="1" u="sng" dirty="0" smtClean="0"/>
              <a:t>Actively encourage and facilitate collaborative studies</a:t>
            </a:r>
            <a:r>
              <a:rPr lang="en-US" dirty="0" smtClean="0"/>
              <a:t> which draw from the Clinical Core resources of biologic and clinical data.</a:t>
            </a:r>
            <a:br>
              <a:rPr lang="en-US" dirty="0" smtClean="0"/>
            </a:br>
            <a:r>
              <a:rPr lang="en-US" dirty="0" smtClean="0"/>
              <a:t/>
            </a:r>
            <a:br>
              <a:rPr lang="en-US" dirty="0" smtClean="0"/>
            </a:br>
            <a:r>
              <a:rPr lang="en-US" i="1" u="sng" dirty="0" smtClean="0"/>
              <a:t>Continue our successful enrollment and follow-up of research participants</a:t>
            </a:r>
            <a:r>
              <a:rPr lang="en-US" dirty="0" smtClean="0"/>
              <a:t> into the autopsy program, and increase minority enrollment into our research program through our strengthened focus on recruitment. (all autopsy participants are part of Tier II)</a:t>
            </a:r>
            <a:br>
              <a:rPr lang="en-US" dirty="0" smtClean="0"/>
            </a:br>
            <a:r>
              <a:rPr lang="en-US" dirty="0" smtClean="0"/>
              <a:t/>
            </a:r>
            <a:br>
              <a:rPr lang="en-US" dirty="0" smtClean="0"/>
            </a:br>
            <a:r>
              <a:rPr lang="en-US" i="1" u="sng" dirty="0" smtClean="0"/>
              <a:t>Engage in collaborative therapeutic clinical trials related to AD and other dementias</a:t>
            </a:r>
            <a:r>
              <a:rPr lang="en-US" dirty="0" smtClean="0"/>
              <a:t> with other Alzheimer’s Disease Centers and private industry.</a:t>
            </a:r>
          </a:p>
          <a:p>
            <a:endParaRPr lang="en-US" dirty="0"/>
          </a:p>
        </p:txBody>
      </p:sp>
      <p:sp>
        <p:nvSpPr>
          <p:cNvPr id="5" name="Right Arrow 4"/>
          <p:cNvSpPr/>
          <p:nvPr/>
        </p:nvSpPr>
        <p:spPr>
          <a:xfrm>
            <a:off x="0" y="33528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2201" y="48768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Bryan ADRC team, Clinical Core</a:t>
            </a:r>
            <a:endParaRPr lang="en-US" dirty="0"/>
          </a:p>
        </p:txBody>
      </p:sp>
      <p:sp>
        <p:nvSpPr>
          <p:cNvPr id="3" name="Content Placeholder 2"/>
          <p:cNvSpPr>
            <a:spLocks noGrp="1"/>
          </p:cNvSpPr>
          <p:nvPr>
            <p:ph sz="quarter" idx="1"/>
          </p:nvPr>
        </p:nvSpPr>
        <p:spPr/>
        <p:txBody>
          <a:bodyPr/>
          <a:lstStyle/>
          <a:p>
            <a:r>
              <a:rPr lang="en-US" sz="2000" dirty="0" smtClean="0">
                <a:hlinkClick r:id="rId2" tooltip="James R. Burke, M.D., Ph.D."/>
              </a:rPr>
              <a:t>James R. Burke, M.D., Ph.D.</a:t>
            </a:r>
            <a:r>
              <a:rPr lang="en-US" sz="2000" dirty="0" smtClean="0"/>
              <a:t> (director / neurologist)</a:t>
            </a:r>
          </a:p>
          <a:p>
            <a:r>
              <a:rPr lang="en-US" sz="2000" dirty="0" smtClean="0">
                <a:hlinkClick r:id="rId3" tooltip="Pete Gaskell, PA-C"/>
              </a:rPr>
              <a:t>Heather Romero, PhD </a:t>
            </a:r>
            <a:r>
              <a:rPr lang="en-US" sz="2000" dirty="0" smtClean="0"/>
              <a:t>(neuropsychologist) </a:t>
            </a:r>
            <a:endParaRPr lang="en-US" sz="2000" dirty="0" smtClean="0">
              <a:hlinkClick r:id="rId3" tooltip="Pete Gaskell, PA-C"/>
            </a:endParaRPr>
          </a:p>
          <a:p>
            <a:r>
              <a:rPr lang="en-US" sz="2000" dirty="0" smtClean="0">
                <a:hlinkClick r:id="rId3" tooltip="Pete Gaskell, PA-C"/>
              </a:rPr>
              <a:t>Pete Gaskell, PA-C</a:t>
            </a:r>
            <a:r>
              <a:rPr lang="en-US" sz="2000" dirty="0" smtClean="0"/>
              <a:t> (clinical assessor)</a:t>
            </a:r>
          </a:p>
          <a:p>
            <a:r>
              <a:rPr lang="en-US" sz="2000" dirty="0" smtClean="0">
                <a:hlinkClick r:id="rId4" tooltip="Michelle McCart"/>
              </a:rPr>
              <a:t>Michelle McCart</a:t>
            </a:r>
            <a:r>
              <a:rPr lang="en-US" sz="2000" dirty="0" smtClean="0"/>
              <a:t> (regulatory/IRB head)</a:t>
            </a:r>
          </a:p>
          <a:p>
            <a:r>
              <a:rPr lang="en-US" sz="2000" dirty="0" smtClean="0">
                <a:hlinkClick r:id="rId5" tooltip="Charles &quot;Chip&quot; Loughlin"/>
              </a:rPr>
              <a:t>Charles “Chip” Loughlin</a:t>
            </a:r>
            <a:r>
              <a:rPr lang="en-US" sz="2000" dirty="0" smtClean="0"/>
              <a:t> (</a:t>
            </a:r>
            <a:r>
              <a:rPr lang="en-US" sz="2000" dirty="0" err="1" smtClean="0"/>
              <a:t>psychometrist</a:t>
            </a:r>
            <a:r>
              <a:rPr lang="en-US" sz="2000" dirty="0" smtClean="0"/>
              <a:t>)</a:t>
            </a:r>
          </a:p>
          <a:p>
            <a:r>
              <a:rPr lang="en-US" sz="2000" dirty="0" smtClean="0">
                <a:hlinkClick r:id="rId6" tooltip="Ron Nelson"/>
              </a:rPr>
              <a:t>Ron Nelson</a:t>
            </a:r>
            <a:r>
              <a:rPr lang="en-US" sz="2000" dirty="0" smtClean="0"/>
              <a:t> (</a:t>
            </a:r>
            <a:r>
              <a:rPr lang="en-US" sz="2000" dirty="0" err="1" smtClean="0"/>
              <a:t>psychometrist</a:t>
            </a:r>
            <a:r>
              <a:rPr lang="en-US" sz="2000" dirty="0" smtClean="0"/>
              <a:t>)</a:t>
            </a:r>
          </a:p>
          <a:p>
            <a:r>
              <a:rPr lang="pl-PL" sz="2000" dirty="0" smtClean="0">
                <a:hlinkClick r:id="rId7" tooltip="Mari Szymanski, R.N."/>
              </a:rPr>
              <a:t>Mari Szymanski, R.N.</a:t>
            </a:r>
            <a:r>
              <a:rPr lang="pl-PL" sz="2000" dirty="0" smtClean="0"/>
              <a:t> (autopsy program director)</a:t>
            </a:r>
            <a:endParaRPr lang="en-US" sz="2000" dirty="0" smtClean="0"/>
          </a:p>
          <a:p>
            <a:r>
              <a:rPr lang="en-US" sz="2000" dirty="0" smtClean="0">
                <a:hlinkClick r:id="rId8" tooltip="Clinical Fellows &amp; Interns"/>
              </a:rPr>
              <a:t>Clinical Fellows &amp; Interns</a:t>
            </a:r>
            <a:endParaRPr lang="en-US" sz="2000" dirty="0" smtClean="0"/>
          </a:p>
          <a:p>
            <a:pPr>
              <a:buNone/>
            </a:pPr>
            <a:endParaRPr lang="en-US" dirty="0"/>
          </a:p>
        </p:txBody>
      </p:sp>
      <p:pic>
        <p:nvPicPr>
          <p:cNvPr id="4" name="Picture 3" descr="Pete Gaskell, PA-C"/>
          <p:cNvPicPr/>
          <p:nvPr/>
        </p:nvPicPr>
        <p:blipFill>
          <a:blip r:embed="rId9" cstate="print"/>
          <a:srcRect/>
          <a:stretch>
            <a:fillRect/>
          </a:stretch>
        </p:blipFill>
        <p:spPr bwMode="auto">
          <a:xfrm>
            <a:off x="152400" y="4876800"/>
            <a:ext cx="1428750" cy="1438275"/>
          </a:xfrm>
          <a:prstGeom prst="rect">
            <a:avLst/>
          </a:prstGeom>
          <a:noFill/>
          <a:ln w="9525">
            <a:noFill/>
            <a:miter lim="800000"/>
            <a:headEnd/>
            <a:tailEnd/>
          </a:ln>
        </p:spPr>
      </p:pic>
      <p:pic>
        <p:nvPicPr>
          <p:cNvPr id="5" name="Picture 4" descr="Michelle McCart"/>
          <p:cNvPicPr/>
          <p:nvPr/>
        </p:nvPicPr>
        <p:blipFill>
          <a:blip r:embed="rId10" cstate="print"/>
          <a:srcRect/>
          <a:stretch>
            <a:fillRect/>
          </a:stretch>
        </p:blipFill>
        <p:spPr bwMode="auto">
          <a:xfrm>
            <a:off x="1752600" y="4495800"/>
            <a:ext cx="1428750" cy="1438275"/>
          </a:xfrm>
          <a:prstGeom prst="rect">
            <a:avLst/>
          </a:prstGeom>
          <a:noFill/>
          <a:ln w="9525">
            <a:noFill/>
            <a:miter lim="800000"/>
            <a:headEnd/>
            <a:tailEnd/>
          </a:ln>
        </p:spPr>
      </p:pic>
      <p:pic>
        <p:nvPicPr>
          <p:cNvPr id="6" name="Picture 5" descr="Charles &quot;Chip&quot; Loughlin"/>
          <p:cNvPicPr/>
          <p:nvPr/>
        </p:nvPicPr>
        <p:blipFill>
          <a:blip r:embed="rId11" cstate="print"/>
          <a:srcRect/>
          <a:stretch>
            <a:fillRect/>
          </a:stretch>
        </p:blipFill>
        <p:spPr bwMode="auto">
          <a:xfrm>
            <a:off x="3429000" y="4876800"/>
            <a:ext cx="1428750" cy="1438275"/>
          </a:xfrm>
          <a:prstGeom prst="rect">
            <a:avLst/>
          </a:prstGeom>
          <a:noFill/>
          <a:ln w="9525">
            <a:noFill/>
            <a:miter lim="800000"/>
            <a:headEnd/>
            <a:tailEnd/>
          </a:ln>
        </p:spPr>
      </p:pic>
      <p:pic>
        <p:nvPicPr>
          <p:cNvPr id="7" name="Picture 6" descr="Ron Nelson"/>
          <p:cNvPicPr/>
          <p:nvPr/>
        </p:nvPicPr>
        <p:blipFill>
          <a:blip r:embed="rId12" cstate="print"/>
          <a:srcRect/>
          <a:stretch>
            <a:fillRect/>
          </a:stretch>
        </p:blipFill>
        <p:spPr bwMode="auto">
          <a:xfrm>
            <a:off x="4800600" y="4495800"/>
            <a:ext cx="1428750" cy="1428750"/>
          </a:xfrm>
          <a:prstGeom prst="rect">
            <a:avLst/>
          </a:prstGeom>
          <a:noFill/>
          <a:ln w="9525">
            <a:noFill/>
            <a:miter lim="800000"/>
            <a:headEnd/>
            <a:tailEnd/>
          </a:ln>
        </p:spPr>
      </p:pic>
      <p:pic>
        <p:nvPicPr>
          <p:cNvPr id="8" name="Picture 7" descr="Mari Szymanski, R.N."/>
          <p:cNvPicPr/>
          <p:nvPr/>
        </p:nvPicPr>
        <p:blipFill>
          <a:blip r:embed="rId13" cstate="print"/>
          <a:srcRect/>
          <a:stretch>
            <a:fillRect/>
          </a:stretch>
        </p:blipFill>
        <p:spPr bwMode="auto">
          <a:xfrm>
            <a:off x="6553200" y="4876800"/>
            <a:ext cx="1428750" cy="143827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2.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Origin</Template>
  <TotalTime>1647</TotalTime>
  <Words>1797</Words>
  <Application>Microsoft Macintosh PowerPoint</Application>
  <PresentationFormat>On-screen Show (4:3)</PresentationFormat>
  <Paragraphs>386</Paragraphs>
  <Slides>26</Slides>
  <Notes>11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Origin</vt:lpstr>
      <vt:lpstr>What’s this?</vt:lpstr>
      <vt:lpstr>Memory Health and Aging Study &amp; Autopsy Brain Donation Program</vt:lpstr>
      <vt:lpstr>Disclosures</vt:lpstr>
      <vt:lpstr>Acknowledgements</vt:lpstr>
      <vt:lpstr>Outline</vt:lpstr>
      <vt:lpstr>History</vt:lpstr>
      <vt:lpstr>Bryan ADRC team, Administrative Core</vt:lpstr>
      <vt:lpstr>Bryan ADRC team, Clinical Core</vt:lpstr>
      <vt:lpstr>Bryan ADRC team, Clinical Core</vt:lpstr>
      <vt:lpstr>Bryan ADRC team  Bioinformatics Core; Neuropathology Core</vt:lpstr>
      <vt:lpstr>Bryan ADRC team;  Education Core</vt:lpstr>
      <vt:lpstr>African American Community Outreach Program (AACOP)</vt:lpstr>
      <vt:lpstr>Design of Tier II study</vt:lpstr>
      <vt:lpstr>Design of Tier II study, protocol</vt:lpstr>
      <vt:lpstr>Design of Tier II study, Cognitive variables</vt:lpstr>
      <vt:lpstr>Design of Tier II study, Other variables</vt:lpstr>
      <vt:lpstr>PowerPoint Presentation</vt:lpstr>
      <vt:lpstr>PowerPoint Presentation</vt:lpstr>
      <vt:lpstr>PowerPoint Presentation</vt:lpstr>
      <vt:lpstr>EXIT25 study (in progress)</vt:lpstr>
      <vt:lpstr>PowerPoint Presentation</vt:lpstr>
      <vt:lpstr>EXIT25 study</vt:lpstr>
      <vt:lpstr>EXIT25 study</vt:lpstr>
      <vt:lpstr>EXIT25 study</vt:lpstr>
      <vt:lpstr>Questions???</vt:lpstr>
      <vt:lpstr>NACC</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Heather Romero</dc:creator>
  <cp:lastModifiedBy>M Romero</cp:lastModifiedBy>
  <cp:revision>137</cp:revision>
  <dcterms:created xsi:type="dcterms:W3CDTF">2012-06-05T14:19:27Z</dcterms:created>
  <dcterms:modified xsi:type="dcterms:W3CDTF">2012-06-12T17:11:41Z</dcterms:modified>
</cp:coreProperties>
</file>