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4049" r:id="rId3"/>
  </p:sldMasterIdLst>
  <p:notesMasterIdLst>
    <p:notesMasterId r:id="rId29"/>
  </p:notesMasterIdLst>
  <p:handoutMasterIdLst>
    <p:handoutMasterId r:id="rId30"/>
  </p:handoutMasterIdLst>
  <p:sldIdLst>
    <p:sldId id="567" r:id="rId4"/>
    <p:sldId id="629" r:id="rId5"/>
    <p:sldId id="628" r:id="rId6"/>
    <p:sldId id="621" r:id="rId7"/>
    <p:sldId id="627" r:id="rId8"/>
    <p:sldId id="625" r:id="rId9"/>
    <p:sldId id="626" r:id="rId10"/>
    <p:sldId id="622" r:id="rId11"/>
    <p:sldId id="623" r:id="rId12"/>
    <p:sldId id="624" r:id="rId13"/>
    <p:sldId id="609" r:id="rId14"/>
    <p:sldId id="603" r:id="rId15"/>
    <p:sldId id="610" r:id="rId16"/>
    <p:sldId id="611" r:id="rId17"/>
    <p:sldId id="612" r:id="rId18"/>
    <p:sldId id="587" r:id="rId19"/>
    <p:sldId id="619" r:id="rId20"/>
    <p:sldId id="594" r:id="rId21"/>
    <p:sldId id="613" r:id="rId22"/>
    <p:sldId id="615" r:id="rId23"/>
    <p:sldId id="589" r:id="rId24"/>
    <p:sldId id="590" r:id="rId25"/>
    <p:sldId id="595" r:id="rId26"/>
    <p:sldId id="614" r:id="rId27"/>
    <p:sldId id="596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6633"/>
    <a:srgbClr val="EC1C3A"/>
    <a:srgbClr val="002060"/>
    <a:srgbClr val="0038A8"/>
    <a:srgbClr val="B7838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2070" autoAdjust="0"/>
  </p:normalViewPr>
  <p:slideViewPr>
    <p:cSldViewPr>
      <p:cViewPr varScale="1">
        <p:scale>
          <a:sx n="72" d="100"/>
          <a:sy n="72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14" y="-8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5B77BB9-E9A8-4F89-B621-D9E13C6D7E68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2AE655-005B-4AD7-B6E5-EAB0CBE77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3222FD-AA78-4823-8D1E-FB9243F8E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6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222FD-AA78-4823-8D1E-FB9243F8EB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184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Cognitive training that targets reasoning and speed of processing can improve the cognitive-specific sense of personal control over one's life in older adults.</a:t>
            </a:r>
          </a:p>
        </p:txBody>
      </p:sp>
    </p:spTree>
    <p:extLst>
      <p:ext uri="{BB962C8B-B14F-4D97-AF65-F5344CB8AC3E}">
        <p14:creationId xmlns:p14="http://schemas.microsoft.com/office/powerpoint/2010/main" val="200507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272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098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321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80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426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92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222FD-AA78-4823-8D1E-FB9243F8EB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222FD-AA78-4823-8D1E-FB9243F8EB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0E2E2-85D4-4A8E-9A3B-17306C9C87F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39BC6A-DF5F-4CC0-B0CF-22C72C08A7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700088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432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90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dirty="0" smtClean="0"/>
              <a:t>Posttest: Near transfer for all training arm (87% speed, 74% reasoning &amp; 26% memory)</a:t>
            </a:r>
          </a:p>
          <a:p>
            <a:pPr lvl="1"/>
            <a:r>
              <a:rPr lang="en-US" dirty="0" smtClean="0"/>
              <a:t>Two Year Posttest: maintained</a:t>
            </a:r>
          </a:p>
          <a:p>
            <a:pPr lvl="1"/>
            <a:r>
              <a:rPr lang="en-US" dirty="0" smtClean="0"/>
              <a:t>Booster: Near transfer increased for speed and reasoning training.</a:t>
            </a:r>
          </a:p>
        </p:txBody>
      </p:sp>
    </p:spTree>
    <p:extLst>
      <p:ext uri="{BB962C8B-B14F-4D97-AF65-F5344CB8AC3E}">
        <p14:creationId xmlns:p14="http://schemas.microsoft.com/office/powerpoint/2010/main" val="235605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4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40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Cognitive training that targets reasoning and speed of processing can improve the cognitive-specific sense of personal control over one's life in older adults.</a:t>
            </a:r>
          </a:p>
        </p:txBody>
      </p:sp>
    </p:spTree>
    <p:extLst>
      <p:ext uri="{BB962C8B-B14F-4D97-AF65-F5344CB8AC3E}">
        <p14:creationId xmlns:p14="http://schemas.microsoft.com/office/powerpoint/2010/main" val="200507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F27D9E-4DBD-47CB-9898-F4CD70C0C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90CD-AFB6-4307-B7EC-F85FD40C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0A88-7D01-4CD3-B310-5FA067076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F8B7-751D-4A92-A056-45541D762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BB3D-10FE-4C80-B7C8-244DB34F1EB0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E8A3-FECE-46D3-991F-E7F9BA9F1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05E0-25C5-4436-AB83-A2681B63F0AB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E588-9CC3-46F8-8F73-00E96271B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92E5-2BFC-416C-8FBD-8B1B1B7F8AD7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5239-633E-475B-BCC4-34C84B763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AF14-E5FF-4361-9C21-295EA4C58421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A0C0-2DA1-425C-894A-E25988FC7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4979-F3F0-4172-81C9-70ADB5C5F2C2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C6D1-E983-47C5-A110-D06E955C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C35D-3EFB-466D-98DA-786BC38A674D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0B1D-0648-4358-AB8D-1C4002988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FADA-57EA-4064-A183-DAF7AD3A5FF0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5996-C488-49F1-A782-6494F63F8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5255-CD56-4594-97C2-1C8E33076703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C5E6-995F-4FB9-B896-3D5849375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76DD-3889-46B0-A294-7BB9C01C732B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2CF1-B62F-464C-8C40-E8B979CD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ABA0-36B3-4BF1-B4AC-DF564BB3BAE6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39A9-0EEC-4335-A340-F16DFC756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B874-8E82-460B-9F94-07303F0CC00A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E5C1-6FC5-44D9-9C51-EC6010FD1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7D9E-4DBD-47CB-9898-F4CD70C0C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DE1E12-52A6-4D29-82F7-8EF56583D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D76F0-EF78-4FFA-BB97-4230B5CEB407}" type="datetime1">
              <a:rPr lang="en-US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5B5-848D-40A2-B3DB-829085BEF0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395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1E12-52A6-4D29-82F7-8EF56583D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81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24A9A-BF07-4F77-B985-A9B76B965EC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779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39ED-31C5-4719-A5B4-46908CB500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674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54F0-57B6-4F07-B386-E46160562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203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8A1F-63C1-4961-973A-BC8310B6B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65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0269-40D6-4BA3-BD74-B1D4366ED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930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E93B-72BA-45B8-BCE7-16B97CEB72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0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90CD-AFB6-4307-B7EC-F85FD40C8A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001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0A88-7D01-4CD3-B310-5FA0670760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2A39ED-31C5-4719-A5B4-46908CB5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DB54F0-57B6-4F07-B386-E46160562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FB8A1F-63C1-4961-973A-BC8310B6B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52400" y="5562600"/>
            <a:ext cx="1308100" cy="1143000"/>
            <a:chOff x="3648" y="3504"/>
            <a:chExt cx="824" cy="7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3504"/>
              <a:ext cx="55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896" y="3840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EINSTEIN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AGING </a:t>
              </a:r>
            </a:p>
            <a:p>
              <a:pPr defTabSz="750888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800" b="1">
                  <a:latin typeface="Lucida Sans" pitchFamily="34" charset="0"/>
                  <a:cs typeface="+mn-cs"/>
                </a:rPr>
                <a:t>STUDY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640269-40D6-4BA3-BD74-B1D4366ED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933E93B-72BA-45B8-BCE7-16B97CEB7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48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E95C264-9BD5-4699-BE71-7864A0235E87}" type="datetimeFigureOut">
              <a:rPr lang="en-US"/>
              <a:pPr>
                <a:defRPr/>
              </a:pPr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F3B2AA2-F16B-4201-A4A5-B40E01B2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25488"/>
            <a:ext cx="8229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801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458885-7C71-4ABF-90F0-04F85499789E}" type="datetime1">
              <a:rPr lang="en-US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0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0801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9.png"/><Relationship Id="rId5" Type="http://schemas.openxmlformats.org/officeDocument/2006/relationships/image" Target="../media/image22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9.png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9.png"/><Relationship Id="rId5" Type="http://schemas.openxmlformats.org/officeDocument/2006/relationships/image" Target="../media/image27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9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9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9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185" y="2895600"/>
            <a:ext cx="8915400" cy="1828800"/>
          </a:xfrm>
        </p:spPr>
        <p:txBody>
          <a:bodyPr/>
          <a:lstStyle/>
          <a:p>
            <a:r>
              <a:rPr lang="en-US" cap="none" dirty="0" smtClean="0">
                <a:solidFill>
                  <a:schemeClr val="bg2"/>
                </a:solidFill>
              </a:rPr>
              <a:t/>
            </a:r>
            <a:br>
              <a:rPr lang="en-US" cap="none" dirty="0" smtClean="0">
                <a:solidFill>
                  <a:schemeClr val="bg2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>Processing Speed Training</a:t>
            </a:r>
            <a:r>
              <a:rPr lang="en-US" cap="none" smtClean="0">
                <a:solidFill>
                  <a:schemeClr val="tx1"/>
                </a:solidFill>
              </a:rPr>
              <a:t>: </a:t>
            </a:r>
            <a:br>
              <a:rPr lang="en-US" cap="none" smtClean="0">
                <a:solidFill>
                  <a:schemeClr val="tx1"/>
                </a:solidFill>
              </a:rPr>
            </a:br>
            <a:r>
              <a:rPr lang="en-US" cap="none" smtClean="0">
                <a:solidFill>
                  <a:schemeClr val="tx1"/>
                </a:solidFill>
              </a:rPr>
              <a:t>Does it work?</a:t>
            </a:r>
            <a:r>
              <a:rPr lang="en-US" cap="none" dirty="0" smtClean="0">
                <a:solidFill>
                  <a:schemeClr val="tx1"/>
                </a:solidFill>
              </a:rPr>
              <a:t/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/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sz="3200" cap="none" dirty="0" smtClean="0">
                <a:solidFill>
                  <a:schemeClr val="tx1"/>
                </a:solidFill>
              </a:rPr>
              <a:t>Lesley A. Ross, PhD</a:t>
            </a:r>
            <a:br>
              <a:rPr lang="en-US" sz="3200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bg2"/>
                </a:solidFill>
              </a:rPr>
              <a:t/>
            </a:r>
            <a:br>
              <a:rPr lang="en-US" cap="none" dirty="0" smtClean="0">
                <a:solidFill>
                  <a:schemeClr val="bg2"/>
                </a:solidFill>
              </a:rPr>
            </a:br>
            <a:r>
              <a:rPr lang="en-US" sz="2000" cap="none" dirty="0" smtClean="0">
                <a:solidFill>
                  <a:schemeClr val="tx1"/>
                </a:solidFill>
              </a:rPr>
              <a:t>Center for Healthy Aging</a:t>
            </a:r>
            <a:br>
              <a:rPr lang="en-US" sz="2000" cap="none" dirty="0" smtClean="0">
                <a:solidFill>
                  <a:schemeClr val="tx1"/>
                </a:solidFill>
              </a:rPr>
            </a:br>
            <a:r>
              <a:rPr lang="en-US" sz="2000" cap="none" dirty="0" smtClean="0">
                <a:solidFill>
                  <a:schemeClr val="tx1"/>
                </a:solidFill>
              </a:rPr>
              <a:t>Department of Human Development and Family Studies</a:t>
            </a:r>
            <a:br>
              <a:rPr lang="en-US" sz="2000" cap="none" dirty="0" smtClean="0">
                <a:solidFill>
                  <a:schemeClr val="tx1"/>
                </a:solidFill>
              </a:rPr>
            </a:br>
            <a:r>
              <a:rPr lang="en-US" sz="2000" cap="none" dirty="0" smtClean="0">
                <a:solidFill>
                  <a:schemeClr val="tx1"/>
                </a:solidFill>
              </a:rPr>
              <a:t>College of Health and Human Development</a:t>
            </a:r>
            <a:br>
              <a:rPr lang="en-US" sz="2000" cap="none" dirty="0" smtClean="0">
                <a:solidFill>
                  <a:schemeClr val="tx1"/>
                </a:solidFill>
              </a:rPr>
            </a:br>
            <a:r>
              <a:rPr lang="en-US" sz="2000" cap="none" dirty="0" smtClean="0">
                <a:solidFill>
                  <a:schemeClr val="tx1"/>
                </a:solidFill>
              </a:rPr>
              <a:t>The Pennsylvania State University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486400"/>
            <a:ext cx="9144001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267200"/>
            <a:ext cx="2714171" cy="2279904"/>
          </a:xfrm>
          <a:prstGeom prst="rect">
            <a:avLst/>
          </a:prstGeom>
        </p:spPr>
      </p:pic>
      <p:pic>
        <p:nvPicPr>
          <p:cNvPr id="8" name="P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517246"/>
            <a:ext cx="2286000" cy="13407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04800" y="48768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itchFamily="34" charset="0"/>
                <a:cs typeface="Arial" pitchFamily="34" charset="0"/>
              </a:rPr>
              <a:t>Conflict of Interest: None</a:t>
            </a:r>
          </a:p>
        </p:txBody>
      </p:sp>
    </p:spTree>
    <p:extLst>
      <p:ext uri="{BB962C8B-B14F-4D97-AF65-F5344CB8AC3E}">
        <p14:creationId xmlns:p14="http://schemas.microsoft.com/office/powerpoint/2010/main" val="96636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en-US" sz="3200" smtClean="0">
              <a:ea typeface="ヒラギノ角ゴ Pro W3"/>
              <a:cs typeface="ヒラギノ角ゴ Pro W3"/>
            </a:endParaRPr>
          </a:p>
        </p:txBody>
      </p:sp>
      <p:pic>
        <p:nvPicPr>
          <p:cNvPr id="13316" name="Picture 4" descr="UFOV4redu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-282575"/>
            <a:ext cx="9688513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46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725488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Fighting the clock?</a:t>
            </a:r>
            <a:endParaRPr lang="en-US" dirty="0"/>
          </a:p>
        </p:txBody>
      </p:sp>
      <p:pic>
        <p:nvPicPr>
          <p:cNvPr id="4100" name="Picture 4" descr="http://www.thedistractionnetwork.com/images/death-seat-13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2"/>
          <a:stretch/>
        </p:blipFill>
        <p:spPr bwMode="auto">
          <a:xfrm>
            <a:off x="1569720" y="1547191"/>
            <a:ext cx="582035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3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44424" y="533400"/>
            <a:ext cx="8077200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85800"/>
            <a:ext cx="7260107" cy="556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2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44424" y="1143000"/>
            <a:ext cx="8077200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Five year </a:t>
            </a:r>
            <a:r>
              <a:rPr lang="en-US" b="1" dirty="0"/>
              <a:t>Post-Test</a:t>
            </a:r>
            <a:r>
              <a:rPr lang="en-US" b="1" dirty="0" smtClean="0"/>
              <a:t>:</a:t>
            </a:r>
            <a:r>
              <a:rPr lang="en-US" i="1" dirty="0" smtClean="0"/>
              <a:t> </a:t>
            </a:r>
            <a:r>
              <a:rPr lang="en-US" sz="1600" dirty="0" smtClean="0"/>
              <a:t>(Willis et al, 2006; Ball et al., 2013)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intervention demonstrated near transfer to cognitive domains trained </a:t>
            </a:r>
            <a:r>
              <a:rPr lang="en-US" dirty="0" smtClean="0"/>
              <a:t>(Memory</a:t>
            </a:r>
            <a:r>
              <a:rPr lang="en-US" dirty="0"/>
              <a:t>= 0.23, </a:t>
            </a:r>
            <a:r>
              <a:rPr lang="en-US" dirty="0" smtClean="0"/>
              <a:t>Reasoning=0.26</a:t>
            </a:r>
            <a:r>
              <a:rPr lang="en-US" dirty="0"/>
              <a:t>, </a:t>
            </a:r>
            <a:r>
              <a:rPr lang="en-US" dirty="0" smtClean="0"/>
              <a:t>Speed=0.76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Booster increased effect size for </a:t>
            </a:r>
            <a:r>
              <a:rPr lang="en-US" dirty="0" smtClean="0"/>
              <a:t>Reasoning </a:t>
            </a:r>
            <a:r>
              <a:rPr lang="en-US" dirty="0"/>
              <a:t>(0.28) and </a:t>
            </a:r>
            <a:r>
              <a:rPr lang="en-US" dirty="0" smtClean="0"/>
              <a:t>Speed </a:t>
            </a:r>
            <a:r>
              <a:rPr lang="en-US" dirty="0"/>
              <a:t>(0.85)</a:t>
            </a:r>
          </a:p>
          <a:p>
            <a:r>
              <a:rPr lang="en-US" b="1" dirty="0" smtClean="0"/>
              <a:t>Ten year </a:t>
            </a:r>
            <a:r>
              <a:rPr lang="en-US" b="1" dirty="0"/>
              <a:t>Post-Test</a:t>
            </a:r>
            <a:r>
              <a:rPr lang="en-US" b="1" dirty="0" smtClean="0"/>
              <a:t>: </a:t>
            </a:r>
            <a:r>
              <a:rPr lang="en-US" sz="1600" dirty="0" smtClean="0"/>
              <a:t>(</a:t>
            </a:r>
            <a:r>
              <a:rPr lang="en-US" sz="1600" dirty="0" err="1" smtClean="0"/>
              <a:t>Rebok</a:t>
            </a:r>
            <a:r>
              <a:rPr lang="en-US" sz="1600" dirty="0" smtClean="0"/>
              <a:t> et </a:t>
            </a:r>
            <a:r>
              <a:rPr lang="en-US" sz="1600" dirty="0"/>
              <a:t>al, </a:t>
            </a:r>
            <a:r>
              <a:rPr lang="en-US" sz="1600" dirty="0" smtClean="0"/>
              <a:t>2014)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Reasoning (0.23) and Speed (0.66) training maintained near transfer</a:t>
            </a:r>
          </a:p>
          <a:p>
            <a:pPr lvl="1"/>
            <a:r>
              <a:rPr lang="en-US" dirty="0" smtClean="0"/>
              <a:t>Booster increased effect size for Reasoning (0.21) and Speed (0.62)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3340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Near Transfer?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44424" y="1143000"/>
            <a:ext cx="8494776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Reasoning:</a:t>
            </a:r>
          </a:p>
          <a:p>
            <a:pPr lvl="1"/>
            <a:r>
              <a:rPr lang="en-US" dirty="0" smtClean="0"/>
              <a:t>Less reported difficulty with everyday activities (IADLs) at 5 years and 10 years </a:t>
            </a:r>
            <a:r>
              <a:rPr lang="en-US" sz="1600" dirty="0" smtClean="0"/>
              <a:t>(Willis </a:t>
            </a:r>
            <a:r>
              <a:rPr lang="en-US" sz="1600" dirty="0"/>
              <a:t>et al, </a:t>
            </a:r>
            <a:r>
              <a:rPr lang="en-US" sz="1600" dirty="0" smtClean="0"/>
              <a:t>2006; </a:t>
            </a:r>
            <a:r>
              <a:rPr lang="en-US" sz="1600" dirty="0" err="1" smtClean="0"/>
              <a:t>Rebok</a:t>
            </a:r>
            <a:r>
              <a:rPr lang="en-US" sz="1600" dirty="0" smtClean="0"/>
              <a:t> </a:t>
            </a:r>
            <a:r>
              <a:rPr lang="en-US" sz="1600" dirty="0"/>
              <a:t>et al., 2014)</a:t>
            </a:r>
          </a:p>
          <a:p>
            <a:r>
              <a:rPr lang="en-US" b="1" dirty="0" smtClean="0"/>
              <a:t>Speed:</a:t>
            </a:r>
          </a:p>
          <a:p>
            <a:pPr lvl="1"/>
            <a:r>
              <a:rPr lang="en-US" dirty="0" smtClean="0"/>
              <a:t>Booster </a:t>
            </a:r>
            <a:r>
              <a:rPr lang="en-US" dirty="0"/>
              <a:t>trained demonstrated better performance on </a:t>
            </a:r>
            <a:r>
              <a:rPr lang="en-US" dirty="0" smtClean="0"/>
              <a:t>IADLs </a:t>
            </a:r>
            <a:r>
              <a:rPr lang="en-US" sz="1600" dirty="0" smtClean="0"/>
              <a:t>(</a:t>
            </a:r>
            <a:r>
              <a:rPr lang="en-US" sz="1600" dirty="0"/>
              <a:t>Willis et al, 2006)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reported difficulty with </a:t>
            </a:r>
            <a:r>
              <a:rPr lang="en-US" dirty="0" smtClean="0"/>
              <a:t>IADLs </a:t>
            </a:r>
            <a:r>
              <a:rPr lang="en-US" dirty="0"/>
              <a:t>at 10 years </a:t>
            </a:r>
            <a:r>
              <a:rPr lang="en-US" sz="1200" dirty="0"/>
              <a:t>(</a:t>
            </a:r>
            <a:r>
              <a:rPr lang="en-US" sz="1600" dirty="0" err="1"/>
              <a:t>Rebok</a:t>
            </a:r>
            <a:r>
              <a:rPr lang="en-US" sz="1600" dirty="0"/>
              <a:t> et al., 2014)</a:t>
            </a:r>
          </a:p>
          <a:p>
            <a:pPr lvl="1"/>
            <a:endParaRPr lang="en-US" sz="1200" dirty="0" smtClean="0"/>
          </a:p>
          <a:p>
            <a:r>
              <a:rPr lang="en-US" b="1" dirty="0" smtClean="0"/>
              <a:t>Memory:</a:t>
            </a:r>
          </a:p>
          <a:p>
            <a:pPr lvl="1"/>
            <a:r>
              <a:rPr lang="en-US" dirty="0" smtClean="0"/>
              <a:t>Less reported difficulty with IADLs at 10 years </a:t>
            </a:r>
            <a:r>
              <a:rPr lang="en-US" sz="1600" dirty="0" smtClean="0"/>
              <a:t>(</a:t>
            </a:r>
            <a:r>
              <a:rPr lang="en-US" sz="1600" dirty="0" err="1" smtClean="0"/>
              <a:t>Rebok</a:t>
            </a:r>
            <a:r>
              <a:rPr lang="en-US" sz="1600" dirty="0"/>
              <a:t> </a:t>
            </a:r>
            <a:r>
              <a:rPr lang="en-US" sz="1600" dirty="0" smtClean="0"/>
              <a:t>et al., 2014)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Reasoning (0.23) and speed (0.66) training maintained near transfer</a:t>
            </a:r>
          </a:p>
          <a:p>
            <a:pPr lvl="1"/>
            <a:r>
              <a:rPr lang="en-US" dirty="0" smtClean="0"/>
              <a:t>Booster increased effect size for reasoning (0.21) and speed (0.62)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3340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Far or Everyday Transfer?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8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52400" y="1371600"/>
            <a:ext cx="8839200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Improvements in internal locus of control at 5 years:</a:t>
            </a:r>
          </a:p>
          <a:p>
            <a:pPr lvl="2"/>
            <a:r>
              <a:rPr lang="en-US" dirty="0" smtClean="0"/>
              <a:t>Reasoning and Speed training </a:t>
            </a:r>
            <a:r>
              <a:rPr lang="en-US" sz="1600" dirty="0" smtClean="0"/>
              <a:t>(</a:t>
            </a:r>
            <a:r>
              <a:rPr lang="en-US" sz="1600" dirty="0" err="1" smtClean="0"/>
              <a:t>Wolinsky</a:t>
            </a:r>
            <a:r>
              <a:rPr lang="en-US" sz="1600" dirty="0" smtClean="0"/>
              <a:t> et al., 2009)</a:t>
            </a:r>
            <a:endParaRPr lang="en-US" sz="1600" dirty="0"/>
          </a:p>
          <a:p>
            <a:r>
              <a:rPr lang="en-US" b="1" dirty="0" smtClean="0"/>
              <a:t>Health:</a:t>
            </a:r>
          </a:p>
          <a:p>
            <a:pPr lvl="2"/>
            <a:r>
              <a:rPr lang="en-US" dirty="0" smtClean="0"/>
              <a:t>Protective </a:t>
            </a:r>
            <a:r>
              <a:rPr lang="en-US" dirty="0"/>
              <a:t>effects </a:t>
            </a:r>
            <a:r>
              <a:rPr lang="en-US" dirty="0" smtClean="0"/>
              <a:t>for self-rated health in </a:t>
            </a:r>
            <a:r>
              <a:rPr lang="en-US" dirty="0"/>
              <a:t>years 2, 3 and 5 for Speed </a:t>
            </a:r>
            <a:r>
              <a:rPr lang="en-US" dirty="0" smtClean="0"/>
              <a:t>training </a:t>
            </a:r>
            <a:r>
              <a:rPr lang="en-US" sz="1600" dirty="0"/>
              <a:t>(</a:t>
            </a:r>
            <a:r>
              <a:rPr lang="en-US" sz="1600" dirty="0" err="1"/>
              <a:t>Wolinksy</a:t>
            </a:r>
            <a:r>
              <a:rPr lang="en-US" sz="1600" dirty="0"/>
              <a:t> et al, </a:t>
            </a:r>
            <a:r>
              <a:rPr lang="en-US" sz="1600" dirty="0" smtClean="0"/>
              <a:t>2010)</a:t>
            </a:r>
          </a:p>
          <a:p>
            <a:pPr lvl="2"/>
            <a:r>
              <a:rPr lang="en-US" dirty="0" smtClean="0"/>
              <a:t>Reduced health expenditures </a:t>
            </a:r>
            <a:r>
              <a:rPr lang="en-US" sz="1600" dirty="0"/>
              <a:t>(</a:t>
            </a:r>
            <a:r>
              <a:rPr lang="en-US" sz="1600" dirty="0" err="1"/>
              <a:t>Wolinksy</a:t>
            </a:r>
            <a:r>
              <a:rPr lang="en-US" sz="1600" dirty="0"/>
              <a:t> et al, </a:t>
            </a:r>
            <a:r>
              <a:rPr lang="en-US" sz="1600" dirty="0" smtClean="0"/>
              <a:t>2009)</a:t>
            </a:r>
            <a:endParaRPr lang="en-US" sz="1600" dirty="0"/>
          </a:p>
          <a:p>
            <a:r>
              <a:rPr lang="en-US" b="1" dirty="0" smtClean="0"/>
              <a:t>Depression:</a:t>
            </a:r>
          </a:p>
          <a:p>
            <a:pPr lvl="2"/>
            <a:r>
              <a:rPr lang="en-US" dirty="0" smtClean="0"/>
              <a:t>Reduced depressive symptoms and risk of clinical depression for Speed training </a:t>
            </a:r>
            <a:r>
              <a:rPr lang="en-US" sz="1600" dirty="0" smtClean="0"/>
              <a:t>(</a:t>
            </a:r>
            <a:r>
              <a:rPr lang="en-US" sz="1600" dirty="0" err="1" smtClean="0"/>
              <a:t>Wolinsky</a:t>
            </a:r>
            <a:r>
              <a:rPr lang="en-US" sz="1600" dirty="0" smtClean="0"/>
              <a:t> et al., 2009; 2009)</a:t>
            </a:r>
          </a:p>
          <a:p>
            <a:pPr marL="0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3340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Far or Everyday Transfer?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8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81000" y="1323670"/>
            <a:ext cx="8077200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Driving Cessation</a:t>
            </a:r>
          </a:p>
          <a:p>
            <a:pPr lvl="1"/>
            <a:r>
              <a:rPr lang="en-US" dirty="0"/>
              <a:t>At-risk older adults who completed 8 or more sessions of Speed of Processing Training were 40% less likely to cease driving over the next three </a:t>
            </a:r>
            <a:r>
              <a:rPr lang="en-US" dirty="0" smtClean="0"/>
              <a:t>years </a:t>
            </a:r>
            <a:r>
              <a:rPr lang="en-US" sz="1600" dirty="0" smtClean="0"/>
              <a:t>(Edwards et al., 2009)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60325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Far or Everyday Transfer?</a:t>
            </a:r>
            <a:endParaRPr lang="en-US" dirty="0"/>
          </a:p>
        </p:txBody>
      </p:sp>
      <p:pic>
        <p:nvPicPr>
          <p:cNvPr id="8" name="Picture 2" descr="C:\Users\lesleyross\Pictures\Presentations\country r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9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3340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Far or Everyday Transfer?</a:t>
            </a:r>
            <a:endParaRPr 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6081712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Cambria" pitchFamily="18" charset="0"/>
                <a:cs typeface="Arial" pitchFamily="34" charset="0"/>
              </a:rPr>
              <a:t>Ross et al., under revision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36511"/>
              </p:ext>
            </p:extLst>
          </p:nvPr>
        </p:nvGraphicFramePr>
        <p:xfrm>
          <a:off x="307975" y="1608138"/>
          <a:ext cx="8461375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hart" r:id="rId6" imgW="8473530" imgH="3878496" progId="Excel.Chart.8">
                  <p:embed/>
                </p:oleObj>
              </mc:Choice>
              <mc:Fallback>
                <p:oleObj name="Chart" r:id="rId6" imgW="8473530" imgH="3878496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608138"/>
                        <a:ext cx="8461375" cy="387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5729288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i="1">
                <a:latin typeface="Arial" pitchFamily="34" charset="0"/>
                <a:cs typeface="Arial" pitchFamily="34" charset="0"/>
              </a:rPr>
              <a:t>p</a:t>
            </a:r>
            <a:r>
              <a:rPr lang="en-AU" altLang="en-US" sz="2400">
                <a:latin typeface="Arial" pitchFamily="34" charset="0"/>
                <a:cs typeface="Arial" pitchFamily="34" charset="0"/>
              </a:rPr>
              <a:t>=.016</a:t>
            </a:r>
            <a:endParaRPr lang="en-US" altLang="en-US" sz="2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90800" y="4648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62600" y="4648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2595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5562600"/>
            <a:ext cx="4305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HR=0.52, 95%CI=(0.28-0.95), p</a:t>
            </a:r>
            <a:r>
              <a:rPr lang="en-US" sz="1600" b="1" dirty="0"/>
              <a:t>=.</a:t>
            </a:r>
            <a:r>
              <a:rPr lang="en-US" sz="1600" b="1" dirty="0" smtClean="0"/>
              <a:t>03</a:t>
            </a:r>
          </a:p>
          <a:p>
            <a:r>
              <a:rPr lang="en-US" sz="1600" dirty="0" smtClean="0"/>
              <a:t>Adj</a:t>
            </a:r>
            <a:r>
              <a:rPr lang="en-US" sz="1600" dirty="0"/>
              <a:t>. for education, gender and baseline </a:t>
            </a:r>
            <a:r>
              <a:rPr lang="en-US" sz="1600" dirty="0" smtClean="0"/>
              <a:t>mileage (n=263)</a:t>
            </a:r>
            <a:endParaRPr lang="en-US" sz="1600" dirty="0"/>
          </a:p>
          <a:p>
            <a:endParaRPr lang="en-US" sz="1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5407" r="23905" b="2310"/>
          <a:stretch/>
        </p:blipFill>
        <p:spPr bwMode="auto">
          <a:xfrm>
            <a:off x="304800" y="1295400"/>
            <a:ext cx="4220877" cy="419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6791" r="24962" b="2478"/>
          <a:stretch/>
        </p:blipFill>
        <p:spPr bwMode="auto">
          <a:xfrm>
            <a:off x="4648200" y="1295400"/>
            <a:ext cx="4152900" cy="415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5400" y="5486400"/>
            <a:ext cx="4305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HR=0.49, 95%CI=(0.26-0.92), p</a:t>
            </a:r>
            <a:r>
              <a:rPr lang="en-US" sz="1600" b="1" dirty="0"/>
              <a:t>=.</a:t>
            </a:r>
            <a:r>
              <a:rPr lang="en-US" sz="1600" b="1" dirty="0" smtClean="0"/>
              <a:t>03</a:t>
            </a:r>
          </a:p>
          <a:p>
            <a:r>
              <a:rPr lang="en-US" sz="1600" dirty="0" smtClean="0"/>
              <a:t>Adj</a:t>
            </a:r>
            <a:r>
              <a:rPr lang="en-US" sz="1600" dirty="0"/>
              <a:t>. for education, gender and baseline </a:t>
            </a:r>
            <a:r>
              <a:rPr lang="en-US" sz="1600" dirty="0" smtClean="0"/>
              <a:t>mileage (n=254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53340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Far or Everyday Transfer: 10 Years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7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29697" y="1099361"/>
            <a:ext cx="8077200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3340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Far or Everyday Transfer?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60" y="1598476"/>
            <a:ext cx="9140825" cy="4605338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6200" y="6192497"/>
            <a:ext cx="845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National Household Travel Survey VMT by Age and NHTSA </a:t>
            </a:r>
            <a:r>
              <a:rPr lang="en-US" altLang="en-US" sz="1400" dirty="0" smtClean="0"/>
              <a:t>FARS</a:t>
            </a:r>
            <a:endParaRPr lang="en-US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4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cs typeface="+mj-cs"/>
              </a:rPr>
              <a:t>Acknowledgements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Funded in part by Grant R13 AG030995 from the National Institute on Aging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685800" y="6248400"/>
            <a:ext cx="3505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Friday Harbor Psychometrics, 2014</a:t>
            </a:r>
          </a:p>
        </p:txBody>
      </p:sp>
    </p:spTree>
    <p:extLst>
      <p:ext uri="{BB962C8B-B14F-4D97-AF65-F5344CB8AC3E}">
        <p14:creationId xmlns:p14="http://schemas.microsoft.com/office/powerpoint/2010/main" val="105024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29697" y="1099361"/>
            <a:ext cx="8077200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1" name="Picture 3" descr="LICE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066800"/>
            <a:ext cx="39306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8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8224" y="60960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Five Year Crash Results: Unadjusted</a:t>
            </a:r>
            <a:endParaRPr lang="en-US" dirty="0"/>
          </a:p>
        </p:txBody>
      </p:sp>
      <p:graphicFrame>
        <p:nvGraphicFramePr>
          <p:cNvPr id="8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68821"/>
              </p:ext>
            </p:extLst>
          </p:nvPr>
        </p:nvGraphicFramePr>
        <p:xfrm>
          <a:off x="357651" y="1444769"/>
          <a:ext cx="8239442" cy="4727431"/>
        </p:xfrm>
        <a:graphic>
          <a:graphicData uri="http://schemas.openxmlformats.org/drawingml/2006/table">
            <a:tbl>
              <a:tblPr/>
              <a:tblGrid>
                <a:gridCol w="1515521"/>
                <a:gridCol w="1265779"/>
                <a:gridCol w="1828800"/>
                <a:gridCol w="1905000"/>
                <a:gridCol w="1724342"/>
              </a:tblGrid>
              <a:tr h="1031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Control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N=409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Memory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N=175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Reasoning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Speed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N=179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912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Person-time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42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Any crash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0.77 (0.52-1.16)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 (0.46-1.14)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0.87 (0.59-1.29)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2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At-fault crash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0.86 (0.56-1.32)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0.67 (0.40-1.12)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0.55 (0.33-0.92)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2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Person-miles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42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Any crash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0.84 (0.56-1.27)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0.81 (0.51-1.26)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0.91 (0.62-1.35)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2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At-fault crash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0.93 (0.61-1.44)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0.74 (0.44-1.24)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0.58 (0.35-0.97)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1722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Ball et al., 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0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28600" y="479793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Five Year Crash Results: Adjusted</a:t>
            </a:r>
            <a:endParaRPr lang="en-US" dirty="0"/>
          </a:p>
        </p:txBody>
      </p:sp>
      <p:graphicFrame>
        <p:nvGraphicFramePr>
          <p:cNvPr id="10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94875"/>
              </p:ext>
            </p:extLst>
          </p:nvPr>
        </p:nvGraphicFramePr>
        <p:xfrm>
          <a:off x="364601" y="1295400"/>
          <a:ext cx="8316732" cy="4495799"/>
        </p:xfrm>
        <a:graphic>
          <a:graphicData uri="http://schemas.openxmlformats.org/drawingml/2006/table">
            <a:tbl>
              <a:tblPr/>
              <a:tblGrid>
                <a:gridCol w="1507838"/>
                <a:gridCol w="1682535"/>
                <a:gridCol w="1686830"/>
                <a:gridCol w="1683966"/>
                <a:gridCol w="1755563"/>
              </a:tblGrid>
              <a:tr h="9886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Control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N=409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Memory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N=175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Reasoning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Speed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N=179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09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Person-time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Any crash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 (0.48-1.10)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0.67 (0.43-1.05)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0.79 (0.53-1.17)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At-fault crash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 (0.53-1.27)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0.44 (0.24-0.82)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0.52 (0.31-0.87)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09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Person-mile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Any crash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0.80 (0.53-1.21)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0.71 (0.45-1.11)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 (0.55-1.22)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At-fault crash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 ( -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0.93 (0.60-1.45)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0.50 (0.27-0.92)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0.57 (0.34-0.96)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1722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Ball et al., 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8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0312"/>
            <a:ext cx="5626608" cy="3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135" y="6553200"/>
            <a:ext cx="5897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The Department of Human Development and Family Studies</a:t>
            </a:r>
            <a:endParaRPr lang="en-US" sz="1050" cap="all" dirty="0">
              <a:solidFill>
                <a:schemeClr val="bg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52400"/>
            <a:ext cx="264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The Center for Healthy Aging</a:t>
            </a:r>
            <a:endParaRPr lang="en-US" sz="1400" cap="small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7200" y="609600"/>
            <a:ext cx="8229600" cy="69215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/>
            <a:r>
              <a:rPr lang="en-US" dirty="0" smtClean="0"/>
              <a:t>10 Year State-reported Crashes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217" y="5559287"/>
            <a:ext cx="4305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HR=0.48, 95%CI=(0.24-0.98), p</a:t>
            </a:r>
            <a:r>
              <a:rPr lang="en-US" sz="1800" b="1" dirty="0"/>
              <a:t>=.</a:t>
            </a:r>
            <a:r>
              <a:rPr lang="en-US" sz="1800" b="1" dirty="0" smtClean="0"/>
              <a:t>04</a:t>
            </a:r>
          </a:p>
          <a:p>
            <a:r>
              <a:rPr lang="en-US" sz="1800" dirty="0" smtClean="0"/>
              <a:t>Adj</a:t>
            </a:r>
            <a:r>
              <a:rPr lang="en-US" sz="1800" dirty="0"/>
              <a:t>. </a:t>
            </a:r>
            <a:r>
              <a:rPr lang="en-US" sz="1800" dirty="0" smtClean="0"/>
              <a:t>for gender, study site, health </a:t>
            </a:r>
            <a:r>
              <a:rPr lang="en-US" sz="1800" dirty="0"/>
              <a:t>and baseline </a:t>
            </a:r>
            <a:r>
              <a:rPr lang="en-US" sz="1800" dirty="0" smtClean="0"/>
              <a:t>mileage (n=270)</a:t>
            </a:r>
            <a:endParaRPr lang="en-US" sz="1800" dirty="0"/>
          </a:p>
          <a:p>
            <a:endParaRPr lang="en-US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4653" r="23756"/>
          <a:stretch/>
        </p:blipFill>
        <p:spPr bwMode="auto">
          <a:xfrm>
            <a:off x="295222" y="1295400"/>
            <a:ext cx="414129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14900" y="5559287"/>
            <a:ext cx="4305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HR=0.47, 95%CI=(0.23-0.96), p</a:t>
            </a:r>
            <a:r>
              <a:rPr lang="en-US" sz="1800" b="1" dirty="0"/>
              <a:t>=.</a:t>
            </a:r>
            <a:r>
              <a:rPr lang="en-US" sz="1800" b="1" dirty="0" smtClean="0"/>
              <a:t>04</a:t>
            </a:r>
          </a:p>
          <a:p>
            <a:r>
              <a:rPr lang="en-US" sz="1800" dirty="0" smtClean="0"/>
              <a:t>Adj</a:t>
            </a:r>
            <a:r>
              <a:rPr lang="en-US" sz="1800" dirty="0"/>
              <a:t>. </a:t>
            </a:r>
            <a:r>
              <a:rPr lang="en-US" sz="1800" dirty="0" smtClean="0"/>
              <a:t>for gender, study site, health </a:t>
            </a:r>
            <a:r>
              <a:rPr lang="en-US" sz="1800" dirty="0"/>
              <a:t>and baseline </a:t>
            </a:r>
            <a:r>
              <a:rPr lang="en-US" sz="1800" dirty="0" smtClean="0"/>
              <a:t>mileage (n=263)</a:t>
            </a:r>
            <a:endParaRPr lang="en-US" sz="1800" dirty="0"/>
          </a:p>
          <a:p>
            <a:endParaRPr lang="en-US" sz="2400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4651" r="24436" b="2613"/>
          <a:stretch/>
        </p:blipFill>
        <p:spPr bwMode="auto">
          <a:xfrm>
            <a:off x="4572000" y="1295400"/>
            <a:ext cx="4114800" cy="416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5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B8A1F-63C1-4961-973A-BC8310B6B11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4" descr="eldelrycro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6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8915400" cy="1828800"/>
          </a:xfrm>
        </p:spPr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</a:rPr>
              <a:t>Questions?</a:t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/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sz="3200" u="sng" cap="none" dirty="0" smtClean="0">
                <a:solidFill>
                  <a:schemeClr val="tx1"/>
                </a:solidFill>
              </a:rPr>
              <a:t>Contact:</a:t>
            </a:r>
            <a:r>
              <a:rPr lang="en-US" sz="3200" cap="none" dirty="0" smtClean="0">
                <a:solidFill>
                  <a:schemeClr val="tx1"/>
                </a:solidFill>
              </a:rPr>
              <a:t/>
            </a:r>
            <a:br>
              <a:rPr lang="en-US" sz="3200" cap="none" dirty="0" smtClean="0">
                <a:solidFill>
                  <a:schemeClr val="tx1"/>
                </a:solidFill>
              </a:rPr>
            </a:br>
            <a:r>
              <a:rPr lang="en-US" sz="3200" cap="none" dirty="0" smtClean="0">
                <a:solidFill>
                  <a:schemeClr val="tx1"/>
                </a:solidFill>
              </a:rPr>
              <a:t>Lesley Ross, PhD</a:t>
            </a:r>
            <a:br>
              <a:rPr lang="en-US" sz="3200" cap="none" dirty="0" smtClean="0">
                <a:solidFill>
                  <a:schemeClr val="tx1"/>
                </a:solidFill>
              </a:rPr>
            </a:br>
            <a:r>
              <a:rPr lang="en-US" sz="3200" cap="none" dirty="0" smtClean="0">
                <a:solidFill>
                  <a:schemeClr val="tx1"/>
                </a:solidFill>
              </a:rPr>
              <a:t>lross@psu.edu</a:t>
            </a:r>
            <a:br>
              <a:rPr lang="en-US" sz="3200" cap="none" dirty="0" smtClean="0">
                <a:solidFill>
                  <a:schemeClr val="tx1"/>
                </a:solidFill>
              </a:rPr>
            </a:br>
            <a:r>
              <a:rPr lang="en-US" sz="3200" cap="none" dirty="0">
                <a:solidFill>
                  <a:schemeClr val="tx1"/>
                </a:solidFill>
              </a:rPr>
              <a:t/>
            </a:r>
            <a:br>
              <a:rPr lang="en-US" sz="3200" cap="none" dirty="0">
                <a:solidFill>
                  <a:schemeClr val="tx1"/>
                </a:solidFill>
              </a:rPr>
            </a:br>
            <a:r>
              <a:rPr lang="en-US" sz="2400" i="1" cap="none" dirty="0">
                <a:solidFill>
                  <a:schemeClr val="tx1"/>
                </a:solidFill>
              </a:rPr>
              <a:t>Study of Health Aging &amp; Applied Research Programs lab</a:t>
            </a:r>
            <a:br>
              <a:rPr lang="en-US" sz="2400" i="1" cap="none" dirty="0">
                <a:solidFill>
                  <a:schemeClr val="tx1"/>
                </a:solidFill>
              </a:rPr>
            </a:br>
            <a:r>
              <a:rPr lang="en-US" sz="3200" cap="none" dirty="0" smtClean="0">
                <a:solidFill>
                  <a:schemeClr val="tx1"/>
                </a:solidFill>
              </a:rPr>
              <a:t>www.SHAARP.org</a:t>
            </a:r>
            <a:endParaRPr lang="en-US" sz="2400" i="1" cap="non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486400"/>
            <a:ext cx="9144001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3314699" cy="22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17246"/>
            <a:ext cx="2286000" cy="134075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569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cs typeface="+mj-cs"/>
              </a:rPr>
              <a:t>Acknowledgements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Funded in part by Grant R13 AG030995 from the National Institute on Aging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685800" y="6248400"/>
            <a:ext cx="3505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Friday Harbor Psychometrics, 2014</a:t>
            </a:r>
          </a:p>
        </p:txBody>
      </p:sp>
    </p:spTree>
    <p:extLst>
      <p:ext uri="{BB962C8B-B14F-4D97-AF65-F5344CB8AC3E}">
        <p14:creationId xmlns:p14="http://schemas.microsoft.com/office/powerpoint/2010/main" val="255902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ヒラギノ角ゴ Pro W3"/>
              </a:rPr>
              <a:t>Theory</a:t>
            </a:r>
          </a:p>
        </p:txBody>
      </p:sp>
      <p:pic>
        <p:nvPicPr>
          <p:cNvPr id="10243" name="Picture 4" descr="Schai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6687" y="2590800"/>
            <a:ext cx="5889625" cy="4300538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57200" y="1545848"/>
            <a:ext cx="7848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Cambria" panose="02040503050406030204" pitchFamily="18" charset="0"/>
              </a:rPr>
              <a:t>Processing speed is the ability to accurately perceive and interpret a range of complex sensory information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48600" y="60198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Schaie, 2004</a:t>
            </a:r>
          </a:p>
        </p:txBody>
      </p:sp>
    </p:spTree>
    <p:extLst>
      <p:ext uri="{BB962C8B-B14F-4D97-AF65-F5344CB8AC3E}">
        <p14:creationId xmlns:p14="http://schemas.microsoft.com/office/powerpoint/2010/main" val="322651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724400" y="228600"/>
            <a:ext cx="4572000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latin typeface="Arial Narrow" pitchFamily="34" charset="0"/>
              </a:rPr>
              <a:t>Welcome to UFOV</a:t>
            </a:r>
            <a:r>
              <a:rPr lang="en-US" altLang="en-US" sz="3600" b="1" baseline="30000">
                <a:latin typeface="Arial Narrow" pitchFamily="34" charset="0"/>
              </a:rPr>
              <a:t>®</a:t>
            </a:r>
            <a:r>
              <a:rPr lang="en-US" altLang="en-US" sz="3200" b="1">
                <a:latin typeface="Arial Narrow" pitchFamily="34" charset="0"/>
              </a:rPr>
              <a:t> Test 1</a:t>
            </a:r>
          </a:p>
          <a:p>
            <a:pPr algn="ctr" eaLnBrk="0" hangingPunct="0"/>
            <a:endParaRPr lang="en-US" altLang="en-US" sz="3200" b="1">
              <a:latin typeface="Arial Narrow" pitchFamily="34" charset="0"/>
            </a:endParaRPr>
          </a:p>
          <a:p>
            <a:pPr algn="ctr" eaLnBrk="0" hangingPunct="0"/>
            <a:r>
              <a:rPr lang="en-US" altLang="en-US" sz="3200">
                <a:latin typeface="Arial Narrow" pitchFamily="34" charset="0"/>
              </a:rPr>
              <a:t>This exercise will measure how fast you can identify a single object.  </a:t>
            </a:r>
          </a:p>
          <a:p>
            <a:pPr algn="ctr" eaLnBrk="0" hangingPunct="0"/>
            <a:r>
              <a:rPr lang="en-US" altLang="en-US" sz="2400"/>
              <a:t> </a:t>
            </a:r>
          </a:p>
          <a:p>
            <a:pPr algn="ctr" eaLnBrk="0" hangingPunct="0"/>
            <a:endParaRPr lang="en-US" altLang="en-US" sz="2000"/>
          </a:p>
          <a:p>
            <a:pPr algn="ctr" eaLnBrk="0" hangingPunct="0"/>
            <a:endParaRPr lang="en-US" altLang="en-US" sz="2400" i="1">
              <a:latin typeface="Times New Roman" pitchFamily="18" charset="0"/>
            </a:endParaRPr>
          </a:p>
        </p:txBody>
      </p:sp>
      <p:pic>
        <p:nvPicPr>
          <p:cNvPr id="91140" name="Picture 4" descr="UFOVOld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886200" cy="256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task1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2848"/>
            <a:ext cx="3505200" cy="31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task1carortru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42849"/>
            <a:ext cx="4225646" cy="31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3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1000" y="533400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Cambria" panose="02040503050406030204" pitchFamily="18" charset="0"/>
              </a:rPr>
              <a:t>Welcome to UFOV</a:t>
            </a:r>
            <a:r>
              <a:rPr lang="en-US" altLang="en-US" sz="2400" b="1" baseline="30000">
                <a:latin typeface="Cambria" panose="02040503050406030204" pitchFamily="18" charset="0"/>
              </a:rPr>
              <a:t>®</a:t>
            </a:r>
            <a:r>
              <a:rPr lang="en-US" altLang="en-US" sz="2400" b="1">
                <a:latin typeface="Cambria" panose="02040503050406030204" pitchFamily="18" charset="0"/>
              </a:rPr>
              <a:t> Test 2</a:t>
            </a:r>
          </a:p>
          <a:p>
            <a:pPr algn="ctr"/>
            <a:endParaRPr lang="en-US" altLang="en-US" sz="2400" b="1">
              <a:latin typeface="Cambria" panose="02040503050406030204" pitchFamily="18" charset="0"/>
            </a:endParaRPr>
          </a:p>
          <a:p>
            <a:pPr algn="ctr"/>
            <a:r>
              <a:rPr lang="en-US" altLang="en-US" sz="2400">
                <a:latin typeface="Cambria" panose="02040503050406030204" pitchFamily="18" charset="0"/>
              </a:rPr>
              <a:t>This exercise will measure how fast you can divide your attention between two objects.  </a:t>
            </a:r>
          </a:p>
          <a:p>
            <a:pPr algn="ctr"/>
            <a:endParaRPr lang="en-US" altLang="en-US" sz="2000"/>
          </a:p>
          <a:p>
            <a:pPr algn="ctr"/>
            <a:endParaRPr lang="en-US" altLang="en-US" sz="2000"/>
          </a:p>
          <a:p>
            <a:pPr algn="ctr"/>
            <a:endParaRPr lang="en-US" altLang="en-US" sz="2400" i="1">
              <a:latin typeface="Times New Roman" panose="02020603050405020304" pitchFamily="18" charset="0"/>
            </a:endParaRPr>
          </a:p>
        </p:txBody>
      </p:sp>
      <p:pic>
        <p:nvPicPr>
          <p:cNvPr id="93187" name="Picture 3" descr="carort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0386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Tas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1148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 descr="Tas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35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57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aror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89313"/>
            <a:ext cx="39624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 descr="Tas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429000"/>
            <a:ext cx="3822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28600"/>
            <a:ext cx="49530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mbria" panose="02040503050406030204" pitchFamily="18" charset="0"/>
              </a:rPr>
              <a:t>   Welcome to UFOV</a:t>
            </a:r>
            <a:r>
              <a:rPr lang="en-US" altLang="en-US" sz="2400" b="1" baseline="30000">
                <a:latin typeface="Cambria" panose="02040503050406030204" pitchFamily="18" charset="0"/>
              </a:rPr>
              <a:t>®</a:t>
            </a:r>
            <a:r>
              <a:rPr lang="en-US" altLang="en-US" sz="2400" b="1">
                <a:latin typeface="Cambria" panose="02040503050406030204" pitchFamily="18" charset="0"/>
              </a:rPr>
              <a:t> Test 3</a:t>
            </a:r>
            <a:r>
              <a:rPr lang="en-US" altLang="en-US" sz="2400" b="1">
                <a:solidFill>
                  <a:schemeClr val="hlink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/>
            <a:endParaRPr lang="en-US" altLang="en-US" sz="2400" b="1">
              <a:solidFill>
                <a:schemeClr val="hlink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n-US" sz="2400">
                <a:latin typeface="Cambria" panose="02040503050406030204" pitchFamily="18" charset="0"/>
              </a:rPr>
              <a:t>This exercise will measure how fast you can divide your attention between two objects when the outside object is </a:t>
            </a:r>
          </a:p>
          <a:p>
            <a:pPr algn="ctr" eaLnBrk="1" hangingPunct="1"/>
            <a:r>
              <a:rPr lang="en-US" altLang="en-US" sz="2400">
                <a:latin typeface="Cambria" panose="02040503050406030204" pitchFamily="18" charset="0"/>
              </a:rPr>
              <a:t>surrounded by clutter.</a:t>
            </a:r>
          </a:p>
          <a:p>
            <a:pPr algn="ctr" eaLnBrk="1" hangingPunct="1"/>
            <a:endParaRPr lang="en-US" altLang="en-US" sz="2800">
              <a:latin typeface="Arial Narrow" panose="020B0606020202030204" pitchFamily="34" charset="0"/>
            </a:endParaRPr>
          </a:p>
          <a:p>
            <a:pPr algn="ctr" eaLnBrk="1" hangingPunct="1"/>
            <a:endParaRPr lang="en-US" altLang="en-US" sz="2400"/>
          </a:p>
          <a:p>
            <a:pPr algn="ctr" eaLnBrk="1" hangingPunct="1"/>
            <a:endParaRPr lang="en-US" altLang="en-US" sz="2400" i="1">
              <a:latin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53000" y="152400"/>
            <a:ext cx="4419600" cy="3581400"/>
            <a:chOff x="719" y="2592"/>
            <a:chExt cx="1776" cy="1303"/>
          </a:xfrm>
        </p:grpSpPr>
        <p:pic>
          <p:nvPicPr>
            <p:cNvPr id="18438" name="Picture 6" descr="Task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592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719" y="3744"/>
              <a:ext cx="177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545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en-US" sz="3200" smtClean="0">
              <a:ea typeface="ヒラギノ角ゴ Pro W3"/>
              <a:cs typeface="ヒラギノ角ゴ Pro W3"/>
            </a:endParaRPr>
          </a:p>
        </p:txBody>
      </p:sp>
      <p:pic>
        <p:nvPicPr>
          <p:cNvPr id="11268" name="Picture 6" descr="signcha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22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ヒラギノ角ゴ Pro W3"/>
              </a:rPr>
              <a:t>What is Speed of Processing Training?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00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ヒラギノ角ゴ Pro W3"/>
                <a:cs typeface="ヒラギノ角ゴ Pro W3"/>
              </a:rPr>
              <a:t>Trainer-guided practice of computer-based nonverbal exercises involving target detection, identification, discrimination and localization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ヒラギノ角ゴ Pro W3"/>
                <a:cs typeface="ヒラギノ角ゴ Pro W3"/>
              </a:rPr>
              <a:t>Modifiable exercises that are customized to the individual’s level and current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ヒラギノ角ゴ Pro W3"/>
                <a:cs typeface="ヒラギノ角ゴ Pro W3"/>
              </a:rPr>
              <a:t>Can be conducted in groups of three or individually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ヒラギノ角ゴ Pro W3"/>
                <a:cs typeface="ヒラギノ角ゴ Pro W3"/>
              </a:rPr>
              <a:t>Usually done in 10 sessions across 5 weeks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ヒラギノ角ゴ Pro W3"/>
                <a:cs typeface="ヒラギノ角ゴ Pro W3"/>
              </a:rPr>
              <a:t>Effective regardless of education level, race, or gender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ヒラギノ角ゴ Pro W3"/>
                <a:cs typeface="ヒラギノ角ゴ Pro W3"/>
              </a:rPr>
              <a:t>Strongest effects in ‘at-risk’ individuals  </a:t>
            </a:r>
          </a:p>
        </p:txBody>
      </p:sp>
      <p:pic>
        <p:nvPicPr>
          <p:cNvPr id="12292" name="Picture 4" descr="UFOVOld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28194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08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AS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nn St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63482</TotalTime>
  <Words>1366</Words>
  <Application>Microsoft Macintosh PowerPoint</Application>
  <PresentationFormat>On-screen Show (4:3)</PresentationFormat>
  <Paragraphs>186</Paragraphs>
  <Slides>25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EAS</vt:lpstr>
      <vt:lpstr>Custom Design</vt:lpstr>
      <vt:lpstr>Penn State</vt:lpstr>
      <vt:lpstr>Chart</vt:lpstr>
      <vt:lpstr> Processing Speed Training:  Does it work?  Lesley A. Ross, PhD  Center for Healthy Aging Department of Human Development and Family Studies College of Health and Human Development The Pennsylvania State University</vt:lpstr>
      <vt:lpstr>PowerPoint Presentation</vt:lpstr>
      <vt:lpstr>PowerPoint Presentation</vt:lpstr>
      <vt:lpstr>Theory</vt:lpstr>
      <vt:lpstr>PowerPoint Presentation</vt:lpstr>
      <vt:lpstr>PowerPoint Presentation</vt:lpstr>
      <vt:lpstr>PowerPoint Presentation</vt:lpstr>
      <vt:lpstr>PowerPoint Presentation</vt:lpstr>
      <vt:lpstr>What is Speed of Processing Training?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Contact: Lesley Ross, PhD lross@psu.edu  Study of Health Aging &amp; Applied Research Programs lab www.SHAARP.org</vt:lpstr>
    </vt:vector>
  </TitlesOfParts>
  <Company>Albert Einstein College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Molly Zimmerman</dc:creator>
  <cp:lastModifiedBy>Dan Mungas</cp:lastModifiedBy>
  <cp:revision>2255</cp:revision>
  <cp:lastPrinted>2014-06-06T16:37:36Z</cp:lastPrinted>
  <dcterms:created xsi:type="dcterms:W3CDTF">2008-11-14T21:51:27Z</dcterms:created>
  <dcterms:modified xsi:type="dcterms:W3CDTF">2014-06-11T00:48:58Z</dcterms:modified>
</cp:coreProperties>
</file>