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22" r:id="rId3"/>
    <p:sldId id="320" r:id="rId4"/>
    <p:sldId id="278" r:id="rId5"/>
    <p:sldId id="280" r:id="rId6"/>
    <p:sldId id="273" r:id="rId7"/>
    <p:sldId id="274" r:id="rId8"/>
    <p:sldId id="321" r:id="rId9"/>
    <p:sldId id="290" r:id="rId10"/>
    <p:sldId id="291" r:id="rId11"/>
    <p:sldId id="292" r:id="rId12"/>
    <p:sldId id="296" r:id="rId13"/>
    <p:sldId id="293" r:id="rId14"/>
    <p:sldId id="294" r:id="rId15"/>
    <p:sldId id="295" r:id="rId16"/>
    <p:sldId id="281" r:id="rId17"/>
    <p:sldId id="282" r:id="rId18"/>
    <p:sldId id="298" r:id="rId19"/>
    <p:sldId id="297" r:id="rId20"/>
    <p:sldId id="299" r:id="rId21"/>
    <p:sldId id="300" r:id="rId22"/>
    <p:sldId id="304" r:id="rId23"/>
    <p:sldId id="303" r:id="rId24"/>
    <p:sldId id="305" r:id="rId25"/>
    <p:sldId id="308" r:id="rId26"/>
    <p:sldId id="307" r:id="rId27"/>
    <p:sldId id="287" r:id="rId28"/>
    <p:sldId id="267" r:id="rId29"/>
    <p:sldId id="309" r:id="rId30"/>
    <p:sldId id="288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277" r:id="rId42"/>
    <p:sldId id="28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64648-A7DB-4422-AA2A-26004D2E9E66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961A2-92C0-43F5-9AD1-D323065C7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2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2E47A1D7-4F45-224D-8FF7-4F7C27C4BC83}" type="slidenum">
              <a:rPr lang="en-US" altLang="x-none" sz="1200"/>
              <a:pPr/>
              <a:t>2</a:t>
            </a:fld>
            <a:endParaRPr lang="en-US" altLang="x-none" sz="120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6545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59E2CDA-7978-429E-90C1-2D210E39B861}" type="slidenum">
              <a:rPr lang="en-US" altLang="en-US" sz="1200" smtClean="0"/>
              <a:pPr eaLnBrk="1" hangingPunct="1"/>
              <a:t>22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033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536355-A504-4FEA-BD2C-3385C6630574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6200" y="8687039"/>
            <a:ext cx="2971800" cy="45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5594122-644B-4A01-9C43-77733AF9A65F}" type="slidenum">
              <a:rPr lang="en-US" altLang="en-US">
                <a:latin typeface="Arial" charset="0"/>
              </a:rPr>
              <a:pPr algn="r">
                <a:spcBef>
                  <a:spcPct val="0"/>
                </a:spcBef>
              </a:pPr>
              <a:t>23</a:t>
            </a:fld>
            <a:endParaRPr lang="en-US" altLang="en-US">
              <a:latin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687388"/>
            <a:ext cx="6115050" cy="3440112"/>
          </a:xfrm>
          <a:solidFill>
            <a:srgbClr val="FFFFFF"/>
          </a:solidFill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975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E6C025C-A73C-4213-972F-090E073F81A0}" type="slidenum">
              <a:rPr lang="en-US" altLang="en-US" sz="1200" smtClean="0"/>
              <a:pPr eaLnBrk="1" hangingPunct="1"/>
              <a:t>24</a:t>
            </a:fld>
            <a:endParaRPr lang="en-US" altLang="en-US" sz="1200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fld id="{5C2E6A72-F653-47E6-83BE-8F7CE84B83A2}" type="slidenum">
              <a:rPr lang="en-US" altLang="en-US" sz="1200">
                <a:latin typeface="Arial" pitchFamily="34" charset="0"/>
              </a:rPr>
              <a:pPr algn="r"/>
              <a:t>24</a:t>
            </a:fld>
            <a:endParaRPr lang="en-US" altLang="en-US" sz="1200">
              <a:latin typeface="Arial" pitchFamily="34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solidFill>
            <a:srgbClr val="FFFFFF"/>
          </a:solidFill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4107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32E1625-20EE-4983-869D-1EC90DBE953B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1C8C48E-A3CA-495F-B434-C54A4635F07D}" type="slidenum">
              <a:rPr lang="en-US" altLang="en-US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85800"/>
            <a:ext cx="6096000" cy="3429000"/>
          </a:xfrm>
          <a:solidFill>
            <a:srgbClr val="FFFFFF"/>
          </a:solidFill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654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74A6941-3BEA-4FBD-93CC-AC31DEE35AD0}" type="slidenum">
              <a:rPr lang="en-US" altLang="en-US" sz="1200" smtClean="0"/>
              <a:pPr eaLnBrk="1" hangingPunct="1"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75462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21A7C6-770F-486C-9DD8-EA9987014241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50800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0A9C06-D752-4858-8159-D878B2A0A832}" type="slidenum">
              <a:rPr lang="en-US" altLang="en-US" smtClean="0">
                <a:latin typeface="Calibri" panose="020F0502020204030204" pitchFamily="34" charset="0"/>
              </a:rPr>
              <a:pPr/>
              <a:t>28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51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DE9A38-1535-4444-8409-D0C8DD14D7E6}" type="slidenum">
              <a:rPr lang="en-US" altLang="en-US" smtClean="0">
                <a:latin typeface="Calibri" panose="020F0502020204030204" pitchFamily="34" charset="0"/>
              </a:rPr>
              <a:pPr/>
              <a:t>29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67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617489-DE22-4643-B16A-4DA663C76ABF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295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9E4FA12-462E-4716-BD88-D1A68B17CB13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04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4D280C1-ECB0-405C-8B45-8F1874D70469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21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1A243B7-B3DA-4161-8280-4331A4F6D6BA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47809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D6C4654-FB83-4D71-A581-EB842E36C6D1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79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Calibri" panose="020F050202020403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925C1A-BE22-40AD-A190-CE6E98911D3E}" type="slidenum">
              <a:rPr lang="en-US" altLang="en-US"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08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16ADCA-7B98-4713-B444-29F4497112E5}" type="slidenum">
              <a:rPr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37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AB2727-7E45-4E78-9F15-1900967A8E3D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23555" name="Rectangle 205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8B67CB-7D37-4DFF-8BE4-594AA7854F98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2321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316B3C0-F910-447D-BF69-29D744F5056B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27651" name="Rectangle 205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2DB4DF-53EA-4064-B911-F0CDD34CAC2E}" type="slidenum">
              <a:rPr lang="en-US" altLang="en-US"/>
              <a:pPr algn="r"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1829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8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6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28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03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0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4809A-1BE1-4DC9-A42D-AABEEBC523DA}" type="datetimeFigureOut">
              <a:rPr lang="en-US" smtClean="0"/>
              <a:t>8/20/2018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6CAE0-EA33-4FA8-9424-B3165D5E4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7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61457"/>
            <a:ext cx="9144000" cy="893763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+mn-lt"/>
              </a:rPr>
              <a:t>Studying </a:t>
            </a:r>
            <a:r>
              <a:rPr lang="en-US" sz="4800" dirty="0">
                <a:latin typeface="+mn-lt"/>
              </a:rPr>
              <a:t>Cognitive Reserve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14541"/>
          </a:xfrm>
        </p:spPr>
        <p:txBody>
          <a:bodyPr>
            <a:normAutofit/>
          </a:bodyPr>
          <a:lstStyle/>
          <a:p>
            <a:r>
              <a:rPr lang="en-US" sz="3500" dirty="0"/>
              <a:t>Yaakov Stern</a:t>
            </a:r>
          </a:p>
          <a:p>
            <a:r>
              <a:rPr lang="en-US" dirty="0"/>
              <a:t>Cognitive Neuroscience Division, Department of Neurology</a:t>
            </a:r>
          </a:p>
          <a:p>
            <a:r>
              <a:rPr lang="en-US" dirty="0"/>
              <a:t>Columbia University College of Physicians and </a:t>
            </a:r>
            <a:r>
              <a:rPr lang="en-US" dirty="0" smtClean="0"/>
              <a:t>Surgeons</a:t>
            </a:r>
          </a:p>
          <a:p>
            <a:endParaRPr lang="en-US" dirty="0"/>
          </a:p>
          <a:p>
            <a:r>
              <a:rPr lang="en-US" sz="1800" dirty="0"/>
              <a:t>academiccommons.columbia.edu</a:t>
            </a:r>
          </a:p>
          <a:p>
            <a:endParaRPr lang="en-US" dirty="0"/>
          </a:p>
        </p:txBody>
      </p:sp>
      <p:pic>
        <p:nvPicPr>
          <p:cNvPr id="4" name="Picture 4" descr="CU_1C_C_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37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491" y="1193549"/>
            <a:ext cx="8021638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748714" y="2438400"/>
            <a:ext cx="1045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 TUR" pitchFamily="18" charset="0"/>
              </a:rPr>
              <a:t>22 years</a:t>
            </a:r>
            <a:endParaRPr lang="en-US" altLang="en-US" sz="2800">
              <a:solidFill>
                <a:schemeClr val="accent2"/>
              </a:solidFill>
              <a:latin typeface="Times New Roman TUR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81801" y="4114800"/>
            <a:ext cx="10454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 TUR" pitchFamily="18" charset="0"/>
              </a:rPr>
              <a:t>15 years</a:t>
            </a:r>
            <a:endParaRPr lang="en-US" altLang="en-US" sz="2800">
              <a:solidFill>
                <a:schemeClr val="accent2"/>
              </a:solidFill>
              <a:latin typeface="Times New Roman TUR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848600" y="3124201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 TUR" pitchFamily="18" charset="0"/>
              </a:rPr>
              <a:t>18 years</a:t>
            </a:r>
            <a:endParaRPr lang="en-US" altLang="en-US" sz="2800">
              <a:solidFill>
                <a:schemeClr val="accent2"/>
              </a:solidFill>
              <a:latin typeface="Times New Roman TUR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069793" y="1375389"/>
            <a:ext cx="4724400" cy="466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Education * AD path = 0.088, p&lt;.01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030029" y="6273575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Bennett DA et al, Neurology 2003</a:t>
            </a:r>
            <a:endParaRPr lang="en-US" altLang="en-US" sz="4400" dirty="0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title"/>
          </p:nvPr>
        </p:nvSpPr>
        <p:spPr>
          <a:xfrm>
            <a:off x="781390" y="-8882"/>
            <a:ext cx="10726057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Interaction of AD </a:t>
            </a:r>
            <a:r>
              <a:rPr lang="en-US" altLang="en-US" sz="3600" dirty="0" smtClean="0"/>
              <a:t>pathology and education: CR proxy </a:t>
            </a:r>
            <a:r>
              <a:rPr lang="en-US" altLang="en-US" sz="3600" dirty="0"/>
              <a:t>m</a:t>
            </a:r>
            <a:r>
              <a:rPr lang="en-US" altLang="en-US" sz="3600" dirty="0" smtClean="0"/>
              <a:t>oderates</a:t>
            </a:r>
            <a:endParaRPr lang="en-US" altLang="en-US" sz="3600" dirty="0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975435" y="6206874"/>
            <a:ext cx="4314323" cy="396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Summary Measure of AD Pathology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 rot="-5400000">
            <a:off x="590060" y="3230675"/>
            <a:ext cx="3122971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Global Cognitive Function</a:t>
            </a:r>
          </a:p>
        </p:txBody>
      </p:sp>
    </p:spTree>
    <p:extLst>
      <p:ext uri="{BB962C8B-B14F-4D97-AF65-F5344CB8AC3E}">
        <p14:creationId xmlns:p14="http://schemas.microsoft.com/office/powerpoint/2010/main" val="7414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1227" r="2439" b="13681"/>
          <a:stretch/>
        </p:blipFill>
        <p:spPr bwMode="auto">
          <a:xfrm>
            <a:off x="1676400" y="965197"/>
            <a:ext cx="7010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939928" y="1422397"/>
            <a:ext cx="1946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ICV: Intracranial 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BM: Brain Volume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HC: Hippocampal Volume</a:t>
            </a:r>
          </a:p>
        </p:txBody>
      </p:sp>
      <p:sp>
        <p:nvSpPr>
          <p:cNvPr id="2" name="Rectangle 1"/>
          <p:cNvSpPr/>
          <p:nvPr/>
        </p:nvSpPr>
        <p:spPr>
          <a:xfrm>
            <a:off x="7696200" y="1489667"/>
            <a:ext cx="2667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component of episodic memory related to demographic variables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18724" y="4165597"/>
            <a:ext cx="242067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component of episodic memory related to demographic variables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72402" y="2660468"/>
            <a:ext cx="2667001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residual component of episodic memory not explained by  demographic and MRI variables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</a:rPr>
              <a:t>= CR!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57903" y="4622797"/>
            <a:ext cx="196082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1201" y="1920848"/>
            <a:ext cx="1842976" cy="7779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1"/>
          </p:cNvCxnSpPr>
          <p:nvPr/>
        </p:nvCxnSpPr>
        <p:spPr>
          <a:xfrm flipH="1">
            <a:off x="6012713" y="3399132"/>
            <a:ext cx="1759686" cy="2100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76400" y="5679143"/>
            <a:ext cx="90872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This residual “acts like” CR: correlates with NART, predicts risk of dementia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05902" y="6267535"/>
            <a:ext cx="2236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Reed et al, Brain 2010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00103" y="-64496"/>
            <a:ext cx="10515600" cy="1325563"/>
          </a:xfrm>
        </p:spPr>
        <p:txBody>
          <a:bodyPr/>
          <a:lstStyle/>
          <a:p>
            <a:r>
              <a:rPr lang="en-US" dirty="0" smtClean="0"/>
              <a:t>Residual models of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 of residual measures of CR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78637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The residual is a quantitative measure of the effect of CR at the present time, rather than just a CR proxy</a:t>
            </a:r>
          </a:p>
          <a:p>
            <a:pPr lvl="1"/>
            <a:r>
              <a:rPr lang="en-US" dirty="0" smtClean="0"/>
              <a:t>The residual can change as CR is increased or depleted</a:t>
            </a:r>
          </a:p>
          <a:p>
            <a:r>
              <a:rPr lang="en-US" dirty="0" smtClean="0"/>
              <a:t>Weakness</a:t>
            </a:r>
          </a:p>
          <a:p>
            <a:pPr lvl="1"/>
            <a:r>
              <a:rPr lang="en-US" dirty="0" smtClean="0"/>
              <a:t>Brain and demographic measures account for a small proportion of the variance in cognition</a:t>
            </a:r>
          </a:p>
          <a:p>
            <a:pPr lvl="2"/>
            <a:r>
              <a:rPr lang="en-US" dirty="0" smtClean="0"/>
              <a:t>This is particularly the case in “normal” aging</a:t>
            </a:r>
          </a:p>
          <a:p>
            <a:pPr lvl="1"/>
            <a:r>
              <a:rPr lang="en-US" dirty="0" smtClean="0"/>
              <a:t>The residual always harbors a lot more that CR</a:t>
            </a:r>
          </a:p>
          <a:p>
            <a:pPr lvl="1"/>
            <a:r>
              <a:rPr lang="en-US" dirty="0" smtClean="0"/>
              <a:t>There are a lot of “moving parts”</a:t>
            </a:r>
          </a:p>
          <a:p>
            <a:pPr lvl="2"/>
            <a:r>
              <a:rPr lang="en-US" dirty="0" smtClean="0"/>
              <a:t>Can yield unexpected findings in longitudinal studies</a:t>
            </a:r>
          </a:p>
          <a:p>
            <a:pPr lvl="2"/>
            <a:r>
              <a:rPr lang="en-US" dirty="0" smtClean="0"/>
              <a:t>e.g., learning effect on tests yield increasing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31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90" y="897857"/>
            <a:ext cx="5000625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1443790" y="4156995"/>
            <a:ext cx="99019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Illustration of the algorithm for computing BM, explained on mock data for one participant, marked with a large bolded dot. </a:t>
            </a:r>
          </a:p>
          <a:p>
            <a:pPr>
              <a:spcBef>
                <a:spcPct val="0"/>
              </a:spcBef>
            </a:pPr>
            <a:r>
              <a:rPr lang="en-US" altLang="en-US" sz="1600" dirty="0" smtClean="0">
                <a:latin typeface="Arial" panose="020B0604020202020204" pitchFamily="34" charset="0"/>
              </a:rPr>
              <a:t>The </a:t>
            </a:r>
            <a:r>
              <a:rPr lang="en-US" altLang="en-US" sz="1600" dirty="0">
                <a:latin typeface="Arial" panose="020B0604020202020204" pitchFamily="34" charset="0"/>
              </a:rPr>
              <a:t>participant is 45 years old and her brain-structural variable is 1.33 of the mean of her age-matched peers in the 10-year age window [40,50]; her BM value thus is positive with BM = 0.33, that is, her brain structure compares favorably to her age-matched peers. </a:t>
            </a:r>
          </a:p>
          <a:p>
            <a:pPr>
              <a:spcBef>
                <a:spcPct val="0"/>
              </a:spcBef>
            </a:pPr>
            <a:r>
              <a:rPr lang="en-US" altLang="en-US" sz="1600" dirty="0">
                <a:latin typeface="Arial" panose="020B0604020202020204" pitchFamily="34" charset="0"/>
              </a:rPr>
              <a:t>The computation depicted in this </a:t>
            </a:r>
            <a:r>
              <a:rPr lang="en-US" altLang="en-US" sz="1600" dirty="0" smtClean="0">
                <a:latin typeface="Arial" panose="020B0604020202020204" pitchFamily="34" charset="0"/>
              </a:rPr>
              <a:t>figure </a:t>
            </a:r>
            <a:r>
              <a:rPr lang="en-US" altLang="en-US" sz="1600" dirty="0">
                <a:latin typeface="Arial" panose="020B0604020202020204" pitchFamily="34" charset="0"/>
              </a:rPr>
              <a:t>is performed for 3 modalities (cortical thickness, cortical volume, </a:t>
            </a:r>
            <a:r>
              <a:rPr lang="en-US" altLang="en-US" sz="1600" dirty="0" smtClean="0">
                <a:latin typeface="Arial" panose="020B0604020202020204" pitchFamily="34" charset="0"/>
              </a:rPr>
              <a:t>white matter tract </a:t>
            </a:r>
            <a:r>
              <a:rPr lang="en-US" altLang="en-US" sz="1600" dirty="0">
                <a:latin typeface="Arial" panose="020B0604020202020204" pitchFamily="34" charset="0"/>
              </a:rPr>
              <a:t>integrity) and the resulting BM values are averaged to result in one overall BM value.</a:t>
            </a:r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>
          <a:xfrm>
            <a:off x="866272" y="0"/>
            <a:ext cx="10262937" cy="11430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CR and BM are orthogonal, but have common </a:t>
            </a:r>
            <a:r>
              <a:rPr lang="en-US" altLang="en-US" sz="3600" dirty="0" smtClean="0"/>
              <a:t>influences: Estimating </a:t>
            </a:r>
            <a:r>
              <a:rPr lang="en-US" altLang="en-US" sz="3600" dirty="0"/>
              <a:t>brain maintenance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8356489" y="6354271"/>
            <a:ext cx="29892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Habeck et al, Cerebral Cortex 2016 </a:t>
            </a:r>
          </a:p>
        </p:txBody>
      </p:sp>
    </p:spTree>
    <p:extLst>
      <p:ext uri="{BB962C8B-B14F-4D97-AF65-F5344CB8AC3E}">
        <p14:creationId xmlns:p14="http://schemas.microsoft.com/office/powerpoint/2010/main" val="664974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dirty="0"/>
              <a:t>CR and BM are orthogonal, but have common </a:t>
            </a:r>
            <a:r>
              <a:rPr lang="en-US" altLang="en-US" sz="4000" dirty="0" smtClean="0"/>
              <a:t>influences: </a:t>
            </a:r>
            <a:r>
              <a:rPr lang="en-US" altLang="en-US" sz="4000" dirty="0"/>
              <a:t>Estimating </a:t>
            </a:r>
            <a:r>
              <a:rPr lang="en-US" altLang="en-US" sz="4000" dirty="0" smtClean="0"/>
              <a:t>CR</a:t>
            </a:r>
          </a:p>
        </p:txBody>
      </p:sp>
      <p:sp>
        <p:nvSpPr>
          <p:cNvPr id="36867" name="Content Placeholder 5"/>
          <p:cNvSpPr>
            <a:spLocks noGrp="1"/>
          </p:cNvSpPr>
          <p:nvPr>
            <p:ph idx="1"/>
          </p:nvPr>
        </p:nvSpPr>
        <p:spPr>
          <a:xfrm>
            <a:off x="1058779" y="2875551"/>
            <a:ext cx="9661358" cy="3001962"/>
          </a:xfrm>
        </p:spPr>
        <p:txBody>
          <a:bodyPr/>
          <a:lstStyle/>
          <a:p>
            <a:r>
              <a:rPr lang="en-US" altLang="en-US" i="1" dirty="0" smtClean="0"/>
              <a:t>cog</a:t>
            </a:r>
            <a:r>
              <a:rPr lang="en-US" altLang="en-US" dirty="0" smtClean="0"/>
              <a:t> is our cognitive measure of interest (=memory, fluid reasoning, processing speed, or vocabulary)</a:t>
            </a:r>
          </a:p>
          <a:p>
            <a:r>
              <a:rPr lang="en-US" altLang="en-US" dirty="0" smtClean="0"/>
              <a:t>We predict </a:t>
            </a:r>
            <a:r>
              <a:rPr lang="en-US" altLang="en-US" i="1" dirty="0" smtClean="0"/>
              <a:t>cog</a:t>
            </a:r>
            <a:r>
              <a:rPr lang="en-US" altLang="en-US" dirty="0" smtClean="0"/>
              <a:t> with the brain measures</a:t>
            </a:r>
          </a:p>
          <a:p>
            <a:r>
              <a:rPr lang="en-US" altLang="en-US" dirty="0" smtClean="0"/>
              <a:t>The residual is our estimate of CR</a:t>
            </a:r>
          </a:p>
          <a:p>
            <a:r>
              <a:rPr lang="en-US" altLang="en-US" dirty="0" smtClean="0"/>
              <a:t>The 4 derived CR measures could be described by one underlying construct (latent variable)</a:t>
            </a:r>
          </a:p>
        </p:txBody>
      </p:sp>
      <p:pic>
        <p:nvPicPr>
          <p:cNvPr id="3686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1793717"/>
            <a:ext cx="6610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7413886" y="6266044"/>
            <a:ext cx="3603885" cy="34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Habeck et al, Cerebral Cortex 2016 </a:t>
            </a:r>
          </a:p>
        </p:txBody>
      </p:sp>
    </p:spTree>
    <p:extLst>
      <p:ext uri="{BB962C8B-B14F-4D97-AF65-F5344CB8AC3E}">
        <p14:creationId xmlns:p14="http://schemas.microsoft.com/office/powerpoint/2010/main" val="2208125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Cognitive reserve and brain maintenance are orthogonal, but have common influences </a:t>
            </a:r>
          </a:p>
        </p:txBody>
      </p:sp>
      <p:pic>
        <p:nvPicPr>
          <p:cNvPr id="378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2666" y="1816438"/>
            <a:ext cx="7805737" cy="4125912"/>
          </a:xfrm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44064" y="6296025"/>
            <a:ext cx="403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Habeck et al, Cerebral Cortex 2016 </a:t>
            </a:r>
          </a:p>
        </p:txBody>
      </p:sp>
    </p:spTree>
    <p:extLst>
      <p:ext uri="{BB962C8B-B14F-4D97-AF65-F5344CB8AC3E}">
        <p14:creationId xmlns:p14="http://schemas.microsoft.com/office/powerpoint/2010/main" val="175360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/>
          <p:cNvGrpSpPr>
            <a:grpSpLocks/>
          </p:cNvGrpSpPr>
          <p:nvPr/>
        </p:nvGrpSpPr>
        <p:grpSpPr bwMode="auto">
          <a:xfrm>
            <a:off x="2504191" y="1267326"/>
            <a:ext cx="7467600" cy="4876800"/>
            <a:chOff x="1143000" y="1143000"/>
            <a:chExt cx="7467600" cy="4876800"/>
          </a:xfrm>
        </p:grpSpPr>
        <p:sp>
          <p:nvSpPr>
            <p:cNvPr id="11269" name="Rectangle 24"/>
            <p:cNvSpPr>
              <a:spLocks noChangeArrowheads="1"/>
            </p:cNvSpPr>
            <p:nvPr/>
          </p:nvSpPr>
          <p:spPr bwMode="auto">
            <a:xfrm>
              <a:off x="5141963" y="3772601"/>
              <a:ext cx="1017444" cy="62072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Task or NP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performance,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Clinical Outcome</a:t>
              </a:r>
            </a:p>
          </p:txBody>
        </p:sp>
        <p:grpSp>
          <p:nvGrpSpPr>
            <p:cNvPr id="11270" name="Group 8"/>
            <p:cNvGrpSpPr>
              <a:grpSpLocks/>
            </p:cNvGrpSpPr>
            <p:nvPr/>
          </p:nvGrpSpPr>
          <p:grpSpPr bwMode="auto">
            <a:xfrm>
              <a:off x="2008926" y="1143000"/>
              <a:ext cx="2845881" cy="1623264"/>
              <a:chOff x="1182" y="1776"/>
              <a:chExt cx="4113" cy="2954"/>
            </a:xfrm>
          </p:grpSpPr>
          <p:sp>
            <p:nvSpPr>
              <p:cNvPr id="11294" name="Rectangle 5"/>
              <p:cNvSpPr>
                <a:spLocks noChangeArrowheads="1"/>
              </p:cNvSpPr>
              <p:nvPr/>
            </p:nvSpPr>
            <p:spPr bwMode="auto">
              <a:xfrm>
                <a:off x="5147" y="3554"/>
                <a:ext cx="148" cy="1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en-US" sz="3600"/>
              </a:p>
            </p:txBody>
          </p:sp>
          <p:pic>
            <p:nvPicPr>
              <p:cNvPr id="11295" name="Picture 6" descr="Fig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2" y="1776"/>
                <a:ext cx="3456" cy="225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271" name="Object 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70" b="-4985"/>
            <a:stretch>
              <a:fillRect/>
            </a:stretch>
          </p:blipFill>
          <p:spPr bwMode="auto">
            <a:xfrm>
              <a:off x="4722453" y="1259326"/>
              <a:ext cx="2801769" cy="1065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2" name="TextBox 17"/>
            <p:cNvSpPr txBox="1">
              <a:spLocks noChangeArrowheads="1"/>
            </p:cNvSpPr>
            <p:nvPr/>
          </p:nvSpPr>
          <p:spPr bwMode="auto">
            <a:xfrm>
              <a:off x="1143000" y="3621803"/>
              <a:ext cx="211721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  <a:cs typeface="Arial" panose="020B0604020202020204" pitchFamily="34" charset="0"/>
                </a:rPr>
                <a:t>Gray Matter Volume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  <a:cs typeface="Arial" panose="020B0604020202020204" pitchFamily="34" charset="0"/>
                </a:rPr>
                <a:t>Cortical Thickness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  <a:cs typeface="Arial" panose="020B0604020202020204" pitchFamily="34" charset="0"/>
                </a:rPr>
                <a:t>WMH Burden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  <a:cs typeface="Arial" panose="020B0604020202020204" pitchFamily="34" charset="0"/>
                </a:rPr>
                <a:t>WM Tract integrity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Resting CBF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Times New Roman" panose="02020603050405020304" pitchFamily="18" charset="0"/>
                  <a:cs typeface="Arial" panose="020B0604020202020204" pitchFamily="34" charset="0"/>
                </a:rPr>
                <a:t>Amyloid/Tau burden</a:t>
              </a:r>
              <a:endParaRPr lang="en-US" altLang="en-US" sz="1000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3" name="TextBox 18"/>
            <p:cNvSpPr txBox="1">
              <a:spLocks noChangeArrowheads="1"/>
            </p:cNvSpPr>
            <p:nvPr/>
          </p:nvSpPr>
          <p:spPr bwMode="auto">
            <a:xfrm>
              <a:off x="6481697" y="3613428"/>
              <a:ext cx="2128903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rPr>
                <a:t>Activation Task Performance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rPr>
                <a:t>Cognitive Domains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rPr>
                <a:t>Function / ADL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rPr>
                <a:t>Cognitive decline over time/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rPr>
                <a:t>Incident MCI/AD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74" name="Rectangle 24"/>
            <p:cNvSpPr>
              <a:spLocks noChangeArrowheads="1"/>
            </p:cNvSpPr>
            <p:nvPr/>
          </p:nvSpPr>
          <p:spPr bwMode="auto">
            <a:xfrm>
              <a:off x="2668270" y="3795579"/>
              <a:ext cx="1126936" cy="6176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Brain morphology,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integrity or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pathology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5" name="Rectangle 24"/>
            <p:cNvSpPr>
              <a:spLocks noChangeArrowheads="1"/>
            </p:cNvSpPr>
            <p:nvPr/>
          </p:nvSpPr>
          <p:spPr bwMode="auto">
            <a:xfrm>
              <a:off x="3891515" y="2841509"/>
              <a:ext cx="1015892" cy="6176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Task-related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alt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ctivation,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connectivity</a:t>
              </a:r>
              <a:endParaRPr lang="en-US" alt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76" name="Rectangle 24"/>
            <p:cNvSpPr>
              <a:spLocks noChangeArrowheads="1"/>
            </p:cNvSpPr>
            <p:nvPr/>
          </p:nvSpPr>
          <p:spPr bwMode="auto">
            <a:xfrm>
              <a:off x="3891515" y="4702149"/>
              <a:ext cx="1015892" cy="6176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</a:t>
              </a:r>
              <a:r>
                <a:rPr lang="en-US" altLang="en-US" sz="1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proxy or</a:t>
              </a:r>
              <a:endParaRPr lang="en-US" altLang="en-US" sz="1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CR-specific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network</a:t>
              </a:r>
            </a:p>
          </p:txBody>
        </p:sp>
        <p:cxnSp>
          <p:nvCxnSpPr>
            <p:cNvPr id="15" name="Straight Arrow Connector 14"/>
            <p:cNvCxnSpPr>
              <a:stCxn id="11276" idx="0"/>
            </p:cNvCxnSpPr>
            <p:nvPr/>
          </p:nvCxnSpPr>
          <p:spPr bwMode="auto">
            <a:xfrm flipH="1" flipV="1">
              <a:off x="3600450" y="3409950"/>
              <a:ext cx="798513" cy="12922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274" idx="0"/>
              <a:endCxn id="11275" idx="1"/>
            </p:cNvCxnSpPr>
            <p:nvPr/>
          </p:nvCxnSpPr>
          <p:spPr bwMode="auto">
            <a:xfrm flipV="1">
              <a:off x="3232150" y="3149600"/>
              <a:ext cx="658813" cy="6461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275" idx="3"/>
            </p:cNvCxnSpPr>
            <p:nvPr/>
          </p:nvCxnSpPr>
          <p:spPr bwMode="auto">
            <a:xfrm>
              <a:off x="4906963" y="3149600"/>
              <a:ext cx="742950" cy="63023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1274" idx="3"/>
            </p:cNvCxnSpPr>
            <p:nvPr/>
          </p:nvCxnSpPr>
          <p:spPr bwMode="auto">
            <a:xfrm flipV="1">
              <a:off x="3795713" y="4102100"/>
              <a:ext cx="1323975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ight Brace 20"/>
            <p:cNvSpPr/>
            <p:nvPr/>
          </p:nvSpPr>
          <p:spPr bwMode="auto">
            <a:xfrm>
              <a:off x="2216150" y="3621088"/>
              <a:ext cx="330200" cy="1103312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22" name="Right Brace 21"/>
            <p:cNvSpPr/>
            <p:nvPr/>
          </p:nvSpPr>
          <p:spPr bwMode="auto">
            <a:xfrm flipH="1">
              <a:off x="6237288" y="3600450"/>
              <a:ext cx="344487" cy="925513"/>
            </a:xfrm>
            <a:prstGeom prst="rightBrace">
              <a:avLst>
                <a:gd name="adj1" fmla="val 0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24" name="Right Brace 23"/>
            <p:cNvSpPr/>
            <p:nvPr/>
          </p:nvSpPr>
          <p:spPr bwMode="auto">
            <a:xfrm rot="16200000" flipH="1">
              <a:off x="4555332" y="-219869"/>
              <a:ext cx="311150" cy="5627687"/>
            </a:xfrm>
            <a:prstGeom prst="rightBrace">
              <a:avLst>
                <a:gd name="adj1" fmla="val 8333"/>
                <a:gd name="adj2" fmla="val 4551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1284" name="Rectangle 24"/>
            <p:cNvSpPr>
              <a:spLocks noChangeArrowheads="1"/>
            </p:cNvSpPr>
            <p:nvPr/>
          </p:nvSpPr>
          <p:spPr bwMode="auto">
            <a:xfrm>
              <a:off x="1659220" y="2917577"/>
              <a:ext cx="1017444" cy="411082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Age</a:t>
              </a:r>
            </a:p>
          </p:txBody>
        </p:sp>
        <p:sp>
          <p:nvSpPr>
            <p:cNvPr id="11285" name="Rectangle 24"/>
            <p:cNvSpPr>
              <a:spLocks noChangeArrowheads="1"/>
            </p:cNvSpPr>
            <p:nvPr/>
          </p:nvSpPr>
          <p:spPr bwMode="auto">
            <a:xfrm>
              <a:off x="2195396" y="5602688"/>
              <a:ext cx="1017444" cy="397080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Genetics</a:t>
              </a:r>
            </a:p>
          </p:txBody>
        </p:sp>
        <p:sp>
          <p:nvSpPr>
            <p:cNvPr id="11286" name="Rectangle 24"/>
            <p:cNvSpPr>
              <a:spLocks noChangeArrowheads="1"/>
            </p:cNvSpPr>
            <p:nvPr/>
          </p:nvSpPr>
          <p:spPr bwMode="auto">
            <a:xfrm>
              <a:off x="3460326" y="5608718"/>
              <a:ext cx="1017444" cy="411082"/>
            </a:xfrm>
            <a:prstGeom prst="rect">
              <a:avLst/>
            </a:prstGeom>
            <a:noFill/>
            <a:ln w="19050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Life Experience/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</a:rPr>
                <a:t>Exposures</a:t>
              </a:r>
            </a:p>
          </p:txBody>
        </p:sp>
        <p:cxnSp>
          <p:nvCxnSpPr>
            <p:cNvPr id="10" name="Straight Arrow Connector 9"/>
            <p:cNvCxnSpPr>
              <a:stCxn id="11284" idx="2"/>
              <a:endCxn id="11274" idx="0"/>
            </p:cNvCxnSpPr>
            <p:nvPr/>
          </p:nvCxnSpPr>
          <p:spPr>
            <a:xfrm>
              <a:off x="2167942" y="3328659"/>
              <a:ext cx="1063796" cy="466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285" idx="0"/>
              <a:endCxn id="11274" idx="2"/>
            </p:cNvCxnSpPr>
            <p:nvPr/>
          </p:nvCxnSpPr>
          <p:spPr>
            <a:xfrm flipV="1">
              <a:off x="2703513" y="4413250"/>
              <a:ext cx="528637" cy="11890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1286" idx="0"/>
              <a:endCxn id="11274" idx="2"/>
            </p:cNvCxnSpPr>
            <p:nvPr/>
          </p:nvCxnSpPr>
          <p:spPr>
            <a:xfrm flipH="1" flipV="1">
              <a:off x="3232150" y="4413250"/>
              <a:ext cx="736600" cy="11953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2" name="Straight Arrow Connector 45071"/>
            <p:cNvCxnSpPr>
              <a:stCxn id="11285" idx="0"/>
              <a:endCxn id="11276" idx="2"/>
            </p:cNvCxnSpPr>
            <p:nvPr/>
          </p:nvCxnSpPr>
          <p:spPr>
            <a:xfrm flipV="1">
              <a:off x="2703513" y="5319713"/>
              <a:ext cx="1695450" cy="2825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74" name="Straight Arrow Connector 45073"/>
            <p:cNvCxnSpPr>
              <a:stCxn id="11286" idx="0"/>
              <a:endCxn id="11276" idx="2"/>
            </p:cNvCxnSpPr>
            <p:nvPr/>
          </p:nvCxnSpPr>
          <p:spPr>
            <a:xfrm flipV="1">
              <a:off x="3968750" y="5319713"/>
              <a:ext cx="430213" cy="2889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1276" idx="0"/>
            </p:cNvCxnSpPr>
            <p:nvPr/>
          </p:nvCxnSpPr>
          <p:spPr bwMode="auto">
            <a:xfrm flipV="1">
              <a:off x="4398963" y="3335338"/>
              <a:ext cx="742950" cy="13668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1276" idx="0"/>
            </p:cNvCxnSpPr>
            <p:nvPr/>
          </p:nvCxnSpPr>
          <p:spPr bwMode="auto">
            <a:xfrm flipH="1" flipV="1">
              <a:off x="4368800" y="4102100"/>
              <a:ext cx="30163" cy="60007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1074057" y="228600"/>
            <a:ext cx="936534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4000" dirty="0" smtClean="0"/>
              <a:t>A scheme for the study of CR, incorporating imaging</a:t>
            </a:r>
            <a:endParaRPr lang="en-US" altLang="en-US" sz="4000" dirty="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7461703" y="6248400"/>
            <a:ext cx="44810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 smtClean="0"/>
              <a:t>Stern</a:t>
            </a:r>
            <a:r>
              <a:rPr lang="en-US" altLang="en-US" sz="1600" dirty="0"/>
              <a:t>, Brain Imaging and Behavior (2017) </a:t>
            </a:r>
          </a:p>
        </p:txBody>
      </p:sp>
    </p:spTree>
    <p:extLst>
      <p:ext uri="{BB962C8B-B14F-4D97-AF65-F5344CB8AC3E}">
        <p14:creationId xmlns:p14="http://schemas.microsoft.com/office/powerpoint/2010/main" val="956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gure1 E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6" t="11229" r="2" b="13629"/>
          <a:stretch>
            <a:fillRect/>
          </a:stretch>
        </p:blipFill>
        <p:spPr bwMode="auto">
          <a:xfrm>
            <a:off x="2789238" y="1524000"/>
            <a:ext cx="6659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Longitudinal version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7275514" y="6324600"/>
            <a:ext cx="4611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dirty="0" smtClean="0"/>
              <a:t>Stern</a:t>
            </a:r>
            <a:r>
              <a:rPr lang="en-US" altLang="en-US" sz="1600" dirty="0"/>
              <a:t>, Brain Imaging and Behavior (2017) </a:t>
            </a:r>
          </a:p>
        </p:txBody>
      </p:sp>
    </p:spTree>
    <p:extLst>
      <p:ext uri="{BB962C8B-B14F-4D97-AF65-F5344CB8AC3E}">
        <p14:creationId xmlns:p14="http://schemas.microsoft.com/office/powerpoint/2010/main" val="116273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94" y="4220824"/>
            <a:ext cx="11492265" cy="2521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68" y="100819"/>
            <a:ext cx="6929144" cy="41200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34286" y="319315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Steffener et al, PLOS </a:t>
            </a:r>
            <a:r>
              <a:rPr lang="en-US" sz="1400" dirty="0" smtClean="0"/>
              <a:t>ONE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5602513"/>
            <a:ext cx="11437257" cy="1040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5558" y="6458109"/>
            <a:ext cx="333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Steffener et al, PLOS </a:t>
            </a:r>
            <a:r>
              <a:rPr lang="en-US" sz="1400" dirty="0" smtClean="0"/>
              <a:t>ONE</a:t>
            </a:r>
            <a:r>
              <a:rPr lang="en-US" dirty="0" smtClean="0"/>
              <a:t>,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3" t="-1639" r="-810" b="49181"/>
          <a:stretch>
            <a:fillRect/>
          </a:stretch>
        </p:blipFill>
        <p:spPr bwMode="auto">
          <a:xfrm>
            <a:off x="3029856" y="156408"/>
            <a:ext cx="62484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56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Acknowledgements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/>
              <a:t>Funded in part by Grant R13AG030995 from the National Institute on Aging</a:t>
            </a:r>
          </a:p>
          <a:p>
            <a:pPr eaLnBrk="1" hangingPunct="1">
              <a:lnSpc>
                <a:spcPct val="90000"/>
              </a:lnSpc>
            </a:pPr>
            <a:endParaRPr lang="en-US" altLang="x-none"/>
          </a:p>
          <a:p>
            <a:pPr eaLnBrk="1" hangingPunct="1">
              <a:lnSpc>
                <a:spcPct val="90000"/>
              </a:lnSpc>
            </a:pPr>
            <a:r>
              <a:rPr lang="en-US" altLang="x-none"/>
              <a:t>The views expressed in written conference materials or publications and by speakers and moderators do not necessarily reflect the official policies of the Department of Health and Human Services; nor does mention by trade names, commercial practices, or organizations imply endorsement by the U.S. Government.</a:t>
            </a:r>
          </a:p>
        </p:txBody>
      </p:sp>
    </p:spTree>
    <p:extLst>
      <p:ext uri="{BB962C8B-B14F-4D97-AF65-F5344CB8AC3E}">
        <p14:creationId xmlns:p14="http://schemas.microsoft.com/office/powerpoint/2010/main" val="21029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5189" y="228600"/>
            <a:ext cx="8843211" cy="11430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pPr eaLnBrk="1" hangingPunct="1"/>
            <a:r>
              <a:rPr lang="en-US" altLang="en-US" sz="5400" dirty="0" smtClean="0"/>
              <a:t>Neural implementations of CR: Neural reserve</a:t>
            </a:r>
            <a:endParaRPr lang="en-US" altLang="en-US" sz="54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5189" y="1713021"/>
            <a:ext cx="9793706" cy="4199021"/>
          </a:xfrm>
        </p:spPr>
        <p:txBody>
          <a:bodyPr vert="horz" lIns="92075" tIns="46038" rIns="92075" bIns="46038" rtlCol="0">
            <a:normAutofit fontScale="77500" lnSpcReduction="20000"/>
          </a:bodyPr>
          <a:lstStyle/>
          <a:p>
            <a:r>
              <a:rPr lang="en-US" altLang="en-US" dirty="0" smtClean="0"/>
              <a:t>Represents </a:t>
            </a:r>
            <a:r>
              <a:rPr lang="en-US" dirty="0"/>
              <a:t>normally occurring individual differences in the capacity to perform tasks or cope with increases in task difficulty</a:t>
            </a:r>
            <a:r>
              <a:rPr lang="en-US" dirty="0" smtClean="0"/>
              <a:t>.</a:t>
            </a:r>
          </a:p>
          <a:p>
            <a:r>
              <a:rPr lang="en-US" dirty="0"/>
              <a:t>These differences may result from innate differences (e.g. in intelligence) or </a:t>
            </a:r>
            <a:r>
              <a:rPr lang="en-US" dirty="0" smtClean="0"/>
              <a:t>may </a:t>
            </a:r>
            <a:r>
              <a:rPr lang="en-US" dirty="0"/>
              <a:t>be modulated through life </a:t>
            </a:r>
            <a:r>
              <a:rPr lang="en-US" dirty="0" smtClean="0"/>
              <a:t>exposures </a:t>
            </a:r>
            <a:endParaRPr lang="en-US" altLang="en-US" dirty="0" smtClean="0"/>
          </a:p>
          <a:p>
            <a:r>
              <a:rPr lang="en-US" altLang="en-US" dirty="0" smtClean="0"/>
              <a:t>Might be characterized in terms of </a:t>
            </a:r>
          </a:p>
          <a:p>
            <a:pPr lvl="1"/>
            <a:r>
              <a:rPr lang="en-US" altLang="en-US" dirty="0" smtClean="0"/>
              <a:t>differential efficiency and/or capacity</a:t>
            </a:r>
          </a:p>
          <a:p>
            <a:pPr lvl="1"/>
            <a:r>
              <a:rPr lang="en-US" altLang="en-US" dirty="0" smtClean="0"/>
              <a:t>flexibility of solution strategies</a:t>
            </a:r>
          </a:p>
          <a:p>
            <a:r>
              <a:rPr lang="en-US" dirty="0"/>
              <a:t>Networks that </a:t>
            </a:r>
            <a:r>
              <a:rPr lang="en-US" dirty="0" err="1"/>
              <a:t>subserve</a:t>
            </a:r>
            <a:r>
              <a:rPr lang="en-US" dirty="0"/>
              <a:t> neural reserve </a:t>
            </a:r>
            <a:r>
              <a:rPr lang="en-US" dirty="0" smtClean="0"/>
              <a:t>are </a:t>
            </a:r>
            <a:r>
              <a:rPr lang="en-US" altLang="en-US" dirty="0" smtClean="0"/>
              <a:t>present in young and older healthy individuals, as well as those suffering from pathology</a:t>
            </a:r>
          </a:p>
          <a:p>
            <a:r>
              <a:rPr lang="en-US" dirty="0" smtClean="0"/>
              <a:t>should </a:t>
            </a:r>
            <a:r>
              <a:rPr lang="en-US" dirty="0"/>
              <a:t>be comparable in young and old subjects</a:t>
            </a:r>
            <a:endParaRPr lang="en-US" altLang="en-US" dirty="0" smtClean="0"/>
          </a:p>
          <a:p>
            <a:r>
              <a:rPr lang="en-US" altLang="en-US" dirty="0" smtClean="0"/>
              <a:t>Those </a:t>
            </a:r>
            <a:r>
              <a:rPr lang="en-US" altLang="en-US" dirty="0"/>
              <a:t>with higher neural reserve can better maintain performance </a:t>
            </a:r>
            <a:r>
              <a:rPr lang="en-US" altLang="en-US" dirty="0" smtClean="0"/>
              <a:t>when challenged by  aging or brain pathology, </a:t>
            </a:r>
          </a:p>
          <a:p>
            <a:r>
              <a:rPr lang="en-US" altLang="en-US" dirty="0" smtClean="0"/>
              <a:t>Compare to the STAC model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10663" y="6268453"/>
            <a:ext cx="336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 et al, Cerebral Cortex 2005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6746" y="352926"/>
            <a:ext cx="8775033" cy="1143000"/>
          </a:xfrm>
        </p:spPr>
        <p:txBody>
          <a:bodyPr vert="horz" lIns="92075" tIns="46038" rIns="92075" bIns="46038" rtlCol="0" anchor="ctr">
            <a:normAutofit fontScale="90000"/>
          </a:bodyPr>
          <a:lstStyle/>
          <a:p>
            <a:r>
              <a:rPr lang="en-US" altLang="en-US" sz="4800" dirty="0"/>
              <a:t>Neural implementations of CR: Neural Compensation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50494" y="1644315"/>
            <a:ext cx="10046369" cy="3781926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/>
            <a:r>
              <a:rPr lang="en-US" altLang="en-US" dirty="0"/>
              <a:t>The use of alternate networks, not normally used, as a response to disruption of normal networks </a:t>
            </a:r>
          </a:p>
          <a:p>
            <a:pPr eaLnBrk="1" hangingPunct="1"/>
            <a:r>
              <a:rPr lang="en-US" altLang="en-US" dirty="0"/>
              <a:t>Can consist of </a:t>
            </a:r>
          </a:p>
          <a:p>
            <a:pPr lvl="1" eaLnBrk="1" hangingPunct="1"/>
            <a:r>
              <a:rPr lang="en-US" altLang="en-US" dirty="0"/>
              <a:t>Reorganization of brain areas in existing network</a:t>
            </a:r>
          </a:p>
          <a:p>
            <a:pPr lvl="1" eaLnBrk="1" hangingPunct="1"/>
            <a:r>
              <a:rPr lang="en-US" altLang="en-US" dirty="0"/>
              <a:t>Recruitment of alternate brain areas</a:t>
            </a:r>
          </a:p>
          <a:p>
            <a:pPr eaLnBrk="1" hangingPunct="1"/>
            <a:r>
              <a:rPr lang="en-US" altLang="en-US" dirty="0"/>
              <a:t>Compensation may be beneficial or an indicator or deficit</a:t>
            </a:r>
          </a:p>
          <a:p>
            <a:pPr eaLnBrk="1" hangingPunct="1"/>
            <a:r>
              <a:rPr lang="en-US" altLang="en-US" dirty="0"/>
              <a:t>The ability or need to recruit compensatory networks may vary as function of CR</a:t>
            </a:r>
          </a:p>
        </p:txBody>
      </p:sp>
    </p:spTree>
    <p:extLst>
      <p:ext uri="{BB962C8B-B14F-4D97-AF65-F5344CB8AC3E}">
        <p14:creationId xmlns:p14="http://schemas.microsoft.com/office/powerpoint/2010/main" val="25263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33924" y="573505"/>
            <a:ext cx="10106527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/>
              <a:t>Exploring neural reserve and compensation </a:t>
            </a:r>
            <a:r>
              <a:rPr lang="en-US" sz="3600" dirty="0" smtClean="0"/>
              <a:t>using </a:t>
            </a:r>
            <a:r>
              <a:rPr lang="en-US" sz="3600" dirty="0"/>
              <a:t>the modified Sternberg task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19623" y="2286000"/>
            <a:ext cx="10335128" cy="29236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40 young and 18 old subjects performing </a:t>
            </a:r>
            <a:r>
              <a:rPr lang="en-US" altLang="en-US" dirty="0" smtClean="0"/>
              <a:t>a modified letter Sternberg task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fMRI measures:  Slope of fMRI signal with respect to set size, </a:t>
            </a:r>
            <a:r>
              <a:rPr lang="en-US" altLang="en-US" dirty="0" smtClean="0"/>
              <a:t>during retention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 covariance </a:t>
            </a:r>
            <a:r>
              <a:rPr lang="en-US" altLang="en-US" dirty="0"/>
              <a:t>analytic approach </a:t>
            </a:r>
            <a:r>
              <a:rPr lang="en-US" altLang="en-US" dirty="0" smtClean="0"/>
              <a:t>(MLM) determined </a:t>
            </a:r>
            <a:r>
              <a:rPr lang="en-US" altLang="en-US" dirty="0"/>
              <a:t>the number of  spatial patterns representing </a:t>
            </a:r>
            <a:r>
              <a:rPr lang="en-US" altLang="en-US" dirty="0" smtClean="0"/>
              <a:t>brain </a:t>
            </a:r>
            <a:r>
              <a:rPr lang="en-US" altLang="en-US" dirty="0"/>
              <a:t>activity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63524" y="6083634"/>
            <a:ext cx="3146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600" dirty="0" err="1"/>
              <a:t>Zarahn</a:t>
            </a:r>
            <a:r>
              <a:rPr lang="en-US" altLang="en-US" sz="1600" dirty="0"/>
              <a:t> et al., </a:t>
            </a:r>
            <a:r>
              <a:rPr lang="en-US" altLang="en-US" sz="1600" dirty="0" err="1"/>
              <a:t>Neurobiol</a:t>
            </a:r>
            <a:r>
              <a:rPr lang="en-US" altLang="en-US" sz="1600" dirty="0"/>
              <a:t> Aging 2007</a:t>
            </a:r>
          </a:p>
        </p:txBody>
      </p:sp>
    </p:spTree>
    <p:extLst>
      <p:ext uri="{BB962C8B-B14F-4D97-AF65-F5344CB8AC3E}">
        <p14:creationId xmlns:p14="http://schemas.microsoft.com/office/powerpoint/2010/main" val="293860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2209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/>
              <a:t>Modified Sternberg task</a:t>
            </a:r>
          </a:p>
        </p:txBody>
      </p:sp>
      <p:grpSp>
        <p:nvGrpSpPr>
          <p:cNvPr id="29699" name="Group 8"/>
          <p:cNvGrpSpPr>
            <a:grpSpLocks/>
          </p:cNvGrpSpPr>
          <p:nvPr/>
        </p:nvGrpSpPr>
        <p:grpSpPr bwMode="auto">
          <a:xfrm>
            <a:off x="1828801" y="1295400"/>
            <a:ext cx="4959021" cy="3048000"/>
            <a:chOff x="1182" y="1776"/>
            <a:chExt cx="4118" cy="2258"/>
          </a:xfrm>
        </p:grpSpPr>
        <p:sp>
          <p:nvSpPr>
            <p:cNvPr id="29702" name="Rectangle 5"/>
            <p:cNvSpPr>
              <a:spLocks noChangeArrowheads="1"/>
            </p:cNvSpPr>
            <p:nvPr/>
          </p:nvSpPr>
          <p:spPr bwMode="auto">
            <a:xfrm>
              <a:off x="5147" y="3554"/>
              <a:ext cx="153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pic>
          <p:nvPicPr>
            <p:cNvPr id="29703" name="Picture 6" descr="Fig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" y="1776"/>
              <a:ext cx="3456" cy="22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6172200" y="1246189"/>
          <a:ext cx="41910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hart" r:id="rId5" imgW="5334000" imgH="4521200" progId="Excel.Chart.8">
                  <p:embed/>
                </p:oleObj>
              </mc:Choice>
              <mc:Fallback>
                <p:oleObj name="Chart" r:id="rId5" imgW="5334000" imgH="4521200" progId="Excel.Chart.8">
                  <p:embed/>
                  <p:pic>
                    <p:nvPicPr>
                      <p:cNvPr id="2970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246189"/>
                        <a:ext cx="4191000" cy="343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2133600" y="4648200"/>
            <a:ext cx="807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dirty="0"/>
              <a:t>”Load-related” activation:  the change in activation as set size increases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We focus on load-related activation because CR might be more related to the coping with increases in task demand than to task-specific features.</a:t>
            </a:r>
          </a:p>
        </p:txBody>
      </p:sp>
    </p:spTree>
    <p:extLst>
      <p:ext uri="{BB962C8B-B14F-4D97-AF65-F5344CB8AC3E}">
        <p14:creationId xmlns:p14="http://schemas.microsoft.com/office/powerpoint/2010/main" val="246011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/>
              <a:t>L</a:t>
            </a:r>
            <a:r>
              <a:rPr lang="en-US" altLang="en-US" sz="4000" dirty="0" smtClean="0"/>
              <a:t>oad-related activation during encoding: </a:t>
            </a:r>
            <a:r>
              <a:rPr lang="en-US" altLang="en-US" sz="4000" dirty="0"/>
              <a:t>Neural </a:t>
            </a:r>
            <a:r>
              <a:rPr lang="en-US" altLang="en-US" sz="4000" dirty="0" smtClean="0"/>
              <a:t>reserve</a:t>
            </a:r>
            <a:endParaRPr lang="en-US" altLang="en-US" sz="40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43600" y="2819400"/>
            <a:ext cx="4724400" cy="3048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Both young and old expressed the same pattern during encoding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Older subjects expressed this pattern to a greater degree, although their performance was poorer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This network becomes more inefficient with aging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rgbClr val="FF0000"/>
                </a:solidFill>
              </a:rPr>
              <a:t>       Neural reserve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4" y="1524001"/>
            <a:ext cx="3240087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440613" y="6367463"/>
            <a:ext cx="2990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itchFamily="34" charset="0"/>
              </a:rPr>
              <a:t>Zarahn et al., Neurobiol Aging 2007</a:t>
            </a:r>
          </a:p>
        </p:txBody>
      </p:sp>
      <p:pic>
        <p:nvPicPr>
          <p:cNvPr id="49158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295400"/>
            <a:ext cx="34766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Line 20"/>
          <p:cNvSpPr>
            <a:spLocks noChangeShapeType="1"/>
          </p:cNvSpPr>
          <p:nvPr/>
        </p:nvSpPr>
        <p:spPr bwMode="auto">
          <a:xfrm>
            <a:off x="6264441" y="5501191"/>
            <a:ext cx="381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 rot="-5400000">
            <a:off x="838994" y="3339307"/>
            <a:ext cx="34051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Arial" pitchFamily="34" charset="0"/>
              </a:rPr>
              <a:t>Greater Network Expression</a:t>
            </a:r>
          </a:p>
          <a:p>
            <a:pPr eaLnBrk="1" hangingPunct="1"/>
            <a:endParaRPr lang="en-US" altLang="en-US" sz="2000">
              <a:latin typeface="Arial" pitchFamily="34" charset="0"/>
            </a:endParaRPr>
          </a:p>
        </p:txBody>
      </p:sp>
      <p:sp>
        <p:nvSpPr>
          <p:cNvPr id="49161" name="TextBox 10"/>
          <p:cNvSpPr txBox="1">
            <a:spLocks noChangeArrowheads="1"/>
          </p:cNvSpPr>
          <p:nvPr/>
        </p:nvSpPr>
        <p:spPr bwMode="auto">
          <a:xfrm>
            <a:off x="3473451" y="5649914"/>
            <a:ext cx="183197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itchFamily="34" charset="0"/>
              </a:rPr>
              <a:t>Young         Old</a:t>
            </a:r>
          </a:p>
        </p:txBody>
      </p:sp>
      <p:cxnSp>
        <p:nvCxnSpPr>
          <p:cNvPr id="28682" name="Straight Arrow Connector 8"/>
          <p:cNvCxnSpPr>
            <a:cxnSpLocks noChangeShapeType="1"/>
          </p:cNvCxnSpPr>
          <p:nvPr/>
        </p:nvCxnSpPr>
        <p:spPr bwMode="auto">
          <a:xfrm rot="5400000">
            <a:off x="1105694" y="3813969"/>
            <a:ext cx="3276600" cy="1588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0540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31758" y="76200"/>
            <a:ext cx="9236242" cy="1143000"/>
          </a:xfrm>
        </p:spPr>
        <p:txBody>
          <a:bodyPr/>
          <a:lstStyle/>
          <a:p>
            <a:r>
              <a:rPr lang="en-US" altLang="en-US" sz="3200" dirty="0"/>
              <a:t>Load-related activation during encoding: </a:t>
            </a:r>
            <a:r>
              <a:rPr lang="en-US" altLang="en-US" sz="3200" dirty="0" smtClean="0"/>
              <a:t>a second pattern</a:t>
            </a:r>
            <a:endParaRPr lang="en-US" altLang="en-US" sz="3200" b="1" dirty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81312" y="1565335"/>
            <a:ext cx="4267200" cy="3617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A  </a:t>
            </a:r>
            <a:r>
              <a:rPr lang="en-US" altLang="en-US" sz="2400" dirty="0"/>
              <a:t>second pattern was expressed primarily by the elders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Higher expression was associated with poorer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FF0000"/>
                </a:solidFill>
              </a:rPr>
              <a:t>--&gt; Neural compensation or de-differentiation?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7081312" y="6249989"/>
            <a:ext cx="30151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Zarahn et al., Neurobiology of Aging </a:t>
            </a:r>
            <a:r>
              <a:rPr lang="en-US" altLang="en-US" sz="1200" dirty="0" smtClean="0">
                <a:latin typeface="Arial" panose="020B0604020202020204" pitchFamily="34" charset="0"/>
              </a:rPr>
              <a:t>2007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0810" y="1692515"/>
            <a:ext cx="5101389" cy="4132127"/>
            <a:chOff x="1163048" y="1872989"/>
            <a:chExt cx="4684299" cy="3706574"/>
          </a:xfrm>
        </p:grpSpPr>
        <p:pic>
          <p:nvPicPr>
            <p:cNvPr id="430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079" y="1872989"/>
              <a:ext cx="4630268" cy="370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014" name="Group 13"/>
            <p:cNvGrpSpPr>
              <a:grpSpLocks/>
            </p:cNvGrpSpPr>
            <p:nvPr/>
          </p:nvGrpSpPr>
          <p:grpSpPr bwMode="auto">
            <a:xfrm>
              <a:off x="2275169" y="4258044"/>
              <a:ext cx="855477" cy="438752"/>
              <a:chOff x="240" y="3744"/>
              <a:chExt cx="480" cy="250"/>
            </a:xfrm>
          </p:grpSpPr>
          <p:sp>
            <p:nvSpPr>
              <p:cNvPr id="43021" name="Text Box 7"/>
              <p:cNvSpPr txBox="1">
                <a:spLocks noChangeArrowheads="1"/>
              </p:cNvSpPr>
              <p:nvPr/>
            </p:nvSpPr>
            <p:spPr bwMode="auto">
              <a:xfrm>
                <a:off x="240" y="374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Elder 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Young </a:t>
                </a:r>
                <a:endParaRPr lang="en-US" altLang="en-US" sz="1600"/>
              </a:p>
            </p:txBody>
          </p:sp>
          <p:sp>
            <p:nvSpPr>
              <p:cNvPr id="43022" name="Rectangle 8"/>
              <p:cNvSpPr>
                <a:spLocks noChangeArrowheads="1"/>
              </p:cNvSpPr>
              <p:nvPr/>
            </p:nvSpPr>
            <p:spPr bwMode="auto">
              <a:xfrm>
                <a:off x="588" y="3786"/>
                <a:ext cx="48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3023" name="Rectangle 11"/>
              <p:cNvSpPr>
                <a:spLocks noChangeArrowheads="1"/>
              </p:cNvSpPr>
              <p:nvPr/>
            </p:nvSpPr>
            <p:spPr bwMode="auto">
              <a:xfrm>
                <a:off x="588" y="3888"/>
                <a:ext cx="48" cy="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fr-FR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43024" name="Rectangle 12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48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fr-FR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17" name="TextBox 16"/>
            <p:cNvSpPr txBox="1">
              <a:spLocks noChangeArrowheads="1"/>
            </p:cNvSpPr>
            <p:nvPr/>
          </p:nvSpPr>
          <p:spPr bwMode="auto">
            <a:xfrm rot="16200000">
              <a:off x="107505" y="3109298"/>
              <a:ext cx="2697446" cy="5863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Greater Network Expression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anose="020B0604020202020204" pitchFamily="34" charset="0"/>
              </a:endParaRPr>
            </a:p>
          </p:txBody>
        </p:sp>
        <p:sp>
          <p:nvSpPr>
            <p:cNvPr id="43018" name="TextBox 19"/>
            <p:cNvSpPr txBox="1">
              <a:spLocks noChangeArrowheads="1"/>
            </p:cNvSpPr>
            <p:nvPr/>
          </p:nvSpPr>
          <p:spPr bwMode="auto">
            <a:xfrm>
              <a:off x="1995358" y="5082897"/>
              <a:ext cx="3445076" cy="340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Less Efficient Processing (RT slope)</a:t>
              </a:r>
            </a:p>
          </p:txBody>
        </p:sp>
        <p:cxnSp>
          <p:nvCxnSpPr>
            <p:cNvPr id="29707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158703" y="3570054"/>
              <a:ext cx="2864171" cy="35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1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7"/>
          <p:cNvSpPr txBox="1">
            <a:spLocks noChangeArrowheads="1"/>
          </p:cNvSpPr>
          <p:nvPr/>
        </p:nvSpPr>
        <p:spPr bwMode="auto">
          <a:xfrm>
            <a:off x="1323474" y="3429001"/>
            <a:ext cx="97816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/>
              <a:t>  Overlays show an outline in black of the primary retention network. This defined the search space for a voxel-based morphometry analyses.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/>
              <a:t>  In the yellow voxels (left SMA), decreased grey matter density was related to increased expression of </a:t>
            </a:r>
            <a:r>
              <a:rPr lang="en-US" altLang="en-US" sz="2400" dirty="0" smtClean="0"/>
              <a:t>pattern </a:t>
            </a:r>
            <a:r>
              <a:rPr lang="en-US" altLang="en-US" sz="2400" dirty="0"/>
              <a:t>2:  as grey matter density decreased in a portion of </a:t>
            </a:r>
            <a:r>
              <a:rPr lang="en-US" altLang="en-US" sz="2400" dirty="0" smtClean="0"/>
              <a:t>pattern </a:t>
            </a:r>
            <a:r>
              <a:rPr lang="en-US" altLang="en-US" sz="2400" dirty="0"/>
              <a:t>1, expression of pattern 2 increased  </a:t>
            </a:r>
            <a:endParaRPr lang="en-US" altLang="en-US" sz="24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  This suggests that pattern 2 is compensatory, and may help maintain performance</a:t>
            </a:r>
            <a:endParaRPr lang="en-US" altLang="en-US" sz="2400" dirty="0"/>
          </a:p>
          <a:p>
            <a:pPr eaLnBrk="1" hangingPunct="1">
              <a:buFontTx/>
              <a:buChar char="•"/>
            </a:pPr>
            <a:r>
              <a:rPr lang="en-US" altLang="en-US" sz="2400" dirty="0"/>
              <a:t>          </a:t>
            </a:r>
            <a:r>
              <a:rPr lang="en-US" altLang="en-US" sz="2400" dirty="0">
                <a:solidFill>
                  <a:srgbClr val="FF3300"/>
                </a:solidFill>
              </a:rPr>
              <a:t>Neural Compensation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1125" y="152400"/>
            <a:ext cx="9529012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Is the increased expression of Pattern 2 </a:t>
            </a:r>
            <a:r>
              <a:rPr lang="en-US" altLang="en-US" sz="3200" dirty="0" smtClean="0"/>
              <a:t>dedifferentiation </a:t>
            </a:r>
            <a:r>
              <a:rPr lang="en-US" altLang="en-US" sz="3200" dirty="0"/>
              <a:t>or neural compensation?</a:t>
            </a:r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/>
        </p:nvGraphicFramePr>
        <p:xfrm>
          <a:off x="2362200" y="1301750"/>
          <a:ext cx="7467600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ocument" r:id="rId4" imgW="6654800" imgH="1463040" progId="Word.Document.8">
                  <p:embed/>
                </p:oleObj>
              </mc:Choice>
              <mc:Fallback>
                <p:oleObj name="Document" r:id="rId4" imgW="6654800" imgH="1463040" progId="Word.Document.8">
                  <p:embed/>
                  <p:pic>
                    <p:nvPicPr>
                      <p:cNvPr id="5120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951"/>
                      <a:stretch>
                        <a:fillRect/>
                      </a:stretch>
                    </p:blipFill>
                    <p:spPr bwMode="auto">
                      <a:xfrm>
                        <a:off x="2362200" y="1301750"/>
                        <a:ext cx="7467600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905000" y="38862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6351588" y="6550026"/>
            <a:ext cx="4164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itchFamily="34" charset="0"/>
                <a:cs typeface="Arial" pitchFamily="34" charset="0"/>
              </a:rPr>
              <a:t>Steffener at al., Brain Imaging and Behavior  2009</a:t>
            </a:r>
          </a:p>
        </p:txBody>
      </p:sp>
      <p:sp>
        <p:nvSpPr>
          <p:cNvPr id="51207" name="Line 20"/>
          <p:cNvSpPr>
            <a:spLocks noChangeShapeType="1"/>
          </p:cNvSpPr>
          <p:nvPr/>
        </p:nvSpPr>
        <p:spPr bwMode="auto">
          <a:xfrm>
            <a:off x="1714500" y="6224338"/>
            <a:ext cx="3810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42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7644" y="53340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dirty="0" smtClean="0"/>
              <a:t>A task invariant CR network</a:t>
            </a:r>
            <a:endParaRPr lang="en-US" altLang="en-US" sz="4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576137" y="1676400"/>
            <a:ext cx="8379076" cy="4419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CR allows people to better maintain function in multiple activities and cognitive domains in the face of brain pathology.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If a particular brain network </a:t>
            </a:r>
            <a:r>
              <a:rPr lang="en-US" altLang="en-US" dirty="0" err="1"/>
              <a:t>subserves</a:t>
            </a:r>
            <a:r>
              <a:rPr lang="en-US" altLang="en-US" dirty="0"/>
              <a:t> CR, it should be active across tasks with varying processing demands.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Goal: Can we identify a pattern of CR-related brain activity 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 that is common across 12 different tasks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 whose expression correlates with a CR proxy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whose expression moderates the relationship between cortical thickness and cognition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whose expression in other tasks correlates with that proxy</a:t>
            </a:r>
          </a:p>
        </p:txBody>
      </p:sp>
    </p:spTree>
    <p:extLst>
      <p:ext uri="{BB962C8B-B14F-4D97-AF65-F5344CB8AC3E}">
        <p14:creationId xmlns:p14="http://schemas.microsoft.com/office/powerpoint/2010/main" val="5999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16" y="1588"/>
            <a:ext cx="8604584" cy="9953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n-lt"/>
                <a:cs typeface="Aharoni" panose="02010803020104030203" pitchFamily="2" charset="-79"/>
              </a:rPr>
              <a:t>Deriving a task-invariant CR network</a:t>
            </a:r>
            <a:endParaRPr lang="en-US" dirty="0"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612232" y="838200"/>
            <a:ext cx="8879305" cy="4897438"/>
          </a:xfrm>
        </p:spPr>
        <p:txBody>
          <a:bodyPr/>
          <a:lstStyle/>
          <a:p>
            <a:r>
              <a:rPr lang="en-US" altLang="en-US" sz="1800" dirty="0"/>
              <a:t>255 subjects, age 20-80, with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/>
              <a:t>complete</a:t>
            </a:r>
            <a:r>
              <a:rPr lang="en-US" altLang="en-US" sz="1800" dirty="0">
                <a:solidFill>
                  <a:srgbClr val="FF0000"/>
                </a:solidFill>
              </a:rPr>
              <a:t> neuroimaging for 12 different tasks</a:t>
            </a:r>
          </a:p>
          <a:p>
            <a:r>
              <a:rPr lang="en-US" altLang="en-US" sz="1800" dirty="0"/>
              <a:t>Randomly divide data into derivation and test samples </a:t>
            </a:r>
          </a:p>
          <a:p>
            <a:r>
              <a:rPr lang="en-US" altLang="en-US" sz="1800" dirty="0"/>
              <a:t>In derivation sample, </a:t>
            </a:r>
            <a:r>
              <a:rPr lang="en-US" altLang="en-US" sz="1800" dirty="0">
                <a:solidFill>
                  <a:srgbClr val="FF0000"/>
                </a:solidFill>
              </a:rPr>
              <a:t> derive best-fit NART patterns</a:t>
            </a:r>
          </a:p>
          <a:p>
            <a:r>
              <a:rPr lang="en-US" altLang="en-US" sz="1800" dirty="0"/>
              <a:t>Project derived pattern into test sample and estimate NART in all 12 tasks</a:t>
            </a:r>
          </a:p>
          <a:p>
            <a:r>
              <a:rPr lang="en-US" altLang="en-US" sz="1800" dirty="0"/>
              <a:t>Repeat steps 500 times, each time storing the derived patterns and the test prediction quality</a:t>
            </a:r>
          </a:p>
          <a:p>
            <a:r>
              <a:rPr lang="en-US" altLang="en-US" sz="1800" dirty="0"/>
              <a:t>Compute weighted Z-map of pattern loadings for the 500 patterns</a:t>
            </a:r>
          </a:p>
        </p:txBody>
      </p:sp>
      <p:pic>
        <p:nvPicPr>
          <p:cNvPr id="235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 t="20370" r="1666" b="20741"/>
          <a:stretch>
            <a:fillRect/>
          </a:stretch>
        </p:blipFill>
        <p:spPr bwMode="auto">
          <a:xfrm>
            <a:off x="1447800" y="3429000"/>
            <a:ext cx="91440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7119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 dirty="0" smtClean="0"/>
              <a:t>Expression of the task-invariant CR network in a different fMRI activation task correlates with NART IQ </a:t>
            </a:r>
          </a:p>
        </p:txBody>
      </p:sp>
      <p:pic>
        <p:nvPicPr>
          <p:cNvPr id="532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7" y="2008552"/>
            <a:ext cx="6153836" cy="4091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610600" y="6400800"/>
            <a:ext cx="347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Stern et al, Neuroimage 2018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195" y="1641604"/>
            <a:ext cx="6154738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61225" y="344527"/>
            <a:ext cx="4957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/>
              <a:t>Expression of the task-invariant CR network </a:t>
            </a:r>
            <a:r>
              <a:rPr lang="en-US" altLang="en-US" sz="2800" dirty="0"/>
              <a:t>moderates between cortical thickness and task performance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971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798813" y="160337"/>
            <a:ext cx="5915025" cy="993775"/>
          </a:xfrm>
        </p:spPr>
        <p:txBody>
          <a:bodyPr/>
          <a:lstStyle/>
          <a:p>
            <a:r>
              <a:rPr lang="en-US" altLang="en-US" smtClean="0"/>
              <a:t>Thanks to:</a:t>
            </a:r>
            <a:endParaRPr lang="en-US" altLang="en-US" dirty="0" smtClean="0"/>
          </a:p>
        </p:txBody>
      </p:sp>
      <p:sp>
        <p:nvSpPr>
          <p:cNvPr id="6147" name="Content Placeholder 3"/>
          <p:cNvSpPr>
            <a:spLocks noGrp="1"/>
          </p:cNvSpPr>
          <p:nvPr>
            <p:ph sz="half" idx="1"/>
          </p:nvPr>
        </p:nvSpPr>
        <p:spPr>
          <a:xfrm>
            <a:off x="2125167" y="1325645"/>
            <a:ext cx="3262313" cy="41275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/>
              <a:t>Co-Investigators: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Christian Habeck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Qolomreza Razlighi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Yunglin Gazes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Jason </a:t>
            </a:r>
            <a:r>
              <a:rPr lang="en-US" altLang="en-US" sz="2400" dirty="0" err="1" smtClean="0"/>
              <a:t>Steffener</a:t>
            </a:r>
            <a:endParaRPr lang="en-US" alt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Seonjoo Lee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Teal </a:t>
            </a:r>
            <a:r>
              <a:rPr lang="en-US" altLang="en-US" sz="2400" dirty="0" err="1" smtClean="0"/>
              <a:t>Eich</a:t>
            </a:r>
            <a:endParaRPr lang="en-US" alt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400" dirty="0" smtClean="0"/>
          </a:p>
        </p:txBody>
      </p:sp>
      <p:sp>
        <p:nvSpPr>
          <p:cNvPr id="6148" name="Content Placeholder 4"/>
          <p:cNvSpPr>
            <a:spLocks noGrp="1"/>
          </p:cNvSpPr>
          <p:nvPr>
            <p:ph sz="half" idx="2"/>
          </p:nvPr>
        </p:nvSpPr>
        <p:spPr>
          <a:xfrm>
            <a:off x="6477000" y="1295400"/>
            <a:ext cx="3295650" cy="3963988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b="1" dirty="0" smtClean="0"/>
              <a:t>Assistance: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Emil Agarunov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Lamia </a:t>
            </a:r>
            <a:r>
              <a:rPr lang="en-US" altLang="en-US" sz="2400" dirty="0" err="1" smtClean="0"/>
              <a:t>Haider</a:t>
            </a:r>
            <a:endParaRPr lang="en-US" alt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Ann Okawa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Ashley </a:t>
            </a:r>
            <a:r>
              <a:rPr lang="en-US" altLang="en-US" sz="2400" dirty="0" err="1" smtClean="0"/>
              <a:t>Mensing</a:t>
            </a:r>
            <a:endParaRPr lang="en-US" altLang="en-US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David Parker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Maria Pleshkevich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smtClean="0"/>
              <a:t>Jayant Sakhardande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dirty="0" err="1" smtClean="0"/>
              <a:t>Angeliki</a:t>
            </a:r>
            <a:r>
              <a:rPr lang="en-US" altLang="en-US" sz="2400" dirty="0" smtClean="0"/>
              <a:t> Tsapanou</a:t>
            </a:r>
          </a:p>
        </p:txBody>
      </p:sp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3021559" y="5453145"/>
            <a:ext cx="5821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Support: National Institute on Aging</a:t>
            </a:r>
          </a:p>
        </p:txBody>
      </p:sp>
    </p:spTree>
    <p:extLst>
      <p:ext uri="{BB962C8B-B14F-4D97-AF65-F5344CB8AC3E}">
        <p14:creationId xmlns:p14="http://schemas.microsoft.com/office/powerpoint/2010/main" val="36274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4000"/>
              <a:t>Requirements/testbeds for functional models of CR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4558" y="1690690"/>
            <a:ext cx="9938084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Correlate with a CR proxy</a:t>
            </a:r>
          </a:p>
          <a:p>
            <a:pPr lvl="1">
              <a:defRPr/>
            </a:pPr>
            <a:r>
              <a:rPr lang="en-US" dirty="0" smtClean="0"/>
              <a:t>Crucial when correlation is used for derivation</a:t>
            </a:r>
          </a:p>
          <a:p>
            <a:pPr lvl="1">
              <a:defRPr/>
            </a:pPr>
            <a:r>
              <a:rPr lang="en-US" dirty="0" smtClean="0"/>
              <a:t>Important when derivation is based on moderation</a:t>
            </a:r>
          </a:p>
          <a:p>
            <a:pPr>
              <a:defRPr/>
            </a:pPr>
            <a:r>
              <a:rPr lang="en-US" dirty="0" smtClean="0"/>
              <a:t>Moderate between brain and cognition</a:t>
            </a:r>
          </a:p>
          <a:p>
            <a:pPr lvl="1">
              <a:defRPr/>
            </a:pPr>
            <a:r>
              <a:rPr lang="en-US" dirty="0" smtClean="0"/>
              <a:t>Crucial for the CR assumption</a:t>
            </a:r>
          </a:p>
          <a:p>
            <a:pPr lvl="1">
              <a:defRPr/>
            </a:pPr>
            <a:r>
              <a:rPr lang="en-US" dirty="0" smtClean="0"/>
              <a:t>Are there situations where it is </a:t>
            </a:r>
            <a:r>
              <a:rPr lang="en-US" dirty="0"/>
              <a:t>sufficient </a:t>
            </a:r>
            <a:r>
              <a:rPr lang="en-US" dirty="0" smtClean="0"/>
              <a:t>to simply account for additional variance over brain aging/pathology?  </a:t>
            </a:r>
          </a:p>
          <a:p>
            <a:pPr lvl="1">
              <a:defRPr/>
            </a:pPr>
            <a:r>
              <a:rPr lang="en-US" dirty="0" smtClean="0"/>
              <a:t>We need standardized testbeds that all can use</a:t>
            </a:r>
          </a:p>
          <a:p>
            <a:pPr>
              <a:defRPr/>
            </a:pPr>
            <a:r>
              <a:rPr lang="en-US" dirty="0" smtClean="0"/>
              <a:t>Forward apply and replicate in other data sets</a:t>
            </a:r>
          </a:p>
          <a:p>
            <a:pPr lvl="1">
              <a:defRPr/>
            </a:pPr>
            <a:r>
              <a:rPr lang="en-US" dirty="0" smtClean="0"/>
              <a:t>An important level of proof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Requires sharing of data/CR candidates across research groups</a:t>
            </a:r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7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475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Can we derive task-invariant CR networks in resting BOLD?</a:t>
            </a:r>
            <a:endParaRPr lang="en-US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2875"/>
            <a:ext cx="10515600" cy="44964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Analytic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strategy:</a:t>
            </a:r>
            <a:endParaRPr lang="en-US" dirty="0" smtClean="0"/>
          </a:p>
          <a:p>
            <a:r>
              <a:rPr lang="en-US" dirty="0" smtClean="0"/>
              <a:t>298 people aged 40-80</a:t>
            </a:r>
          </a:p>
          <a:p>
            <a:r>
              <a:rPr lang="en-US" dirty="0" smtClean="0"/>
              <a:t>Take resting-state connectomes in Power’s 264 ROIs </a:t>
            </a:r>
          </a:p>
          <a:p>
            <a:r>
              <a:rPr lang="en-US" dirty="0" smtClean="0"/>
              <a:t>Perform SSM-PCA on the connectomes with education and NART IQ as the dependent variables</a:t>
            </a:r>
          </a:p>
          <a:p>
            <a:r>
              <a:rPr lang="en-US" dirty="0" smtClean="0"/>
              <a:t>Check whether expression of connectivity pattern contributed directly to the 4 cognitive outcomes, or moderates the relationship between mean cortical thickness and the outcomes</a:t>
            </a:r>
          </a:p>
          <a:p>
            <a:r>
              <a:rPr lang="en-US" dirty="0" smtClean="0"/>
              <a:t>Check that pattern expression is uncorrelated with mean cortical thickness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33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67" y="0"/>
            <a:ext cx="10515600" cy="1325563"/>
          </a:xfrm>
        </p:spPr>
        <p:txBody>
          <a:bodyPr/>
          <a:lstStyle/>
          <a:p>
            <a:r>
              <a:rPr lang="en-US" dirty="0" smtClean="0"/>
              <a:t>Connectome for Education     </a:t>
            </a:r>
            <a:r>
              <a:rPr lang="en-US" sz="2800" dirty="0" smtClean="0"/>
              <a:t>PC1-10, p=0.0028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90" y="1529579"/>
            <a:ext cx="6096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0" y="1529579"/>
            <a:ext cx="6096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118" y="5787025"/>
            <a:ext cx="26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loadings at Z&lt;-1.5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516" y="5741549"/>
            <a:ext cx="254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loadings at Z&gt;1.5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101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the education resting BOLD CR pattern relate to cognition or moderate between cortical thickness and cognition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05194" y="356892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        T              p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3.8267     0.0002           mean cortical thickness   </a:t>
            </a:r>
          </a:p>
          <a:p>
            <a:r>
              <a:rPr lang="en-US" sz="2000" dirty="0" smtClean="0"/>
              <a:t>    0.3550    0.7229           pattern score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-2.3302    0.0205           pattern score * mean thickness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4723" y="3613032"/>
            <a:ext cx="1004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Memory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591691" y="499987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        T              p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0.6963   0.4868           mean cortical thickness 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 5.4564    0.0000          pattern score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 -2.9167   0.0038           pattern score * mean thickness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7083" y="5094781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Vocabulary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517554" y="21658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        T              p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4.6113    0.0000           mean cortical thickness   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3.5136    0.0005           pattern score</a:t>
            </a:r>
          </a:p>
          <a:p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-3.0355   0.0026           pattern score * mean thickness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87083" y="2282201"/>
            <a:ext cx="1074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</a:t>
            </a:r>
          </a:p>
          <a:p>
            <a:r>
              <a:rPr lang="en-US" b="1" dirty="0" smtClean="0"/>
              <a:t>cognition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155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922"/>
          <a:stretch/>
        </p:blipFill>
        <p:spPr>
          <a:xfrm>
            <a:off x="2471351" y="1337784"/>
            <a:ext cx="7385336" cy="5102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7395" y="173152"/>
            <a:ext cx="10849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Moderation of the vocabulary-thickness relationship by expression of the education CR pattern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9867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62" y="350729"/>
            <a:ext cx="8055270" cy="604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054" y="2505205"/>
            <a:ext cx="31633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relationship between the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attern score and mean cortical thickness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9810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81" y="375294"/>
            <a:ext cx="10515600" cy="1325563"/>
          </a:xfrm>
        </p:spPr>
        <p:txBody>
          <a:bodyPr/>
          <a:lstStyle/>
          <a:p>
            <a:r>
              <a:rPr lang="en-US" dirty="0" smtClean="0"/>
              <a:t>Connectome for IQ             </a:t>
            </a:r>
            <a:r>
              <a:rPr lang="en-US" sz="3200" dirty="0" smtClean="0"/>
              <a:t>PC1-9, p=0.0058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6096000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6096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1118" y="5787025"/>
            <a:ext cx="26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loadings at Z&lt;-1.5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55464" y="5787025"/>
            <a:ext cx="254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loadings at Z&gt;1.5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09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the IQ resting </a:t>
            </a:r>
            <a:r>
              <a:rPr lang="en-US" dirty="0"/>
              <a:t>BOLD CR </a:t>
            </a:r>
            <a:r>
              <a:rPr lang="en-US" dirty="0" smtClean="0"/>
              <a:t>pattern relate </a:t>
            </a:r>
            <a:r>
              <a:rPr lang="en-US" dirty="0"/>
              <a:t>to cognition </a:t>
            </a:r>
            <a:r>
              <a:rPr lang="en-US" dirty="0" smtClean="0"/>
              <a:t>or moderate </a:t>
            </a:r>
            <a:r>
              <a:rPr lang="en-US" dirty="0"/>
              <a:t>between cortical thickness and cognition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16906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        T              p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 4.6207    </a:t>
            </a:r>
            <a:r>
              <a:rPr lang="en-US" dirty="0" smtClean="0"/>
              <a:t>0.0000       mean thickness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    3.4667    </a:t>
            </a:r>
            <a:r>
              <a:rPr lang="en-US" dirty="0" smtClean="0">
                <a:solidFill>
                  <a:srgbClr val="FF0000"/>
                </a:solidFill>
              </a:rPr>
              <a:t>0.0006       pattern score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-2.0424    </a:t>
            </a:r>
            <a:r>
              <a:rPr lang="en-US" dirty="0" smtClean="0">
                <a:solidFill>
                  <a:srgbClr val="FF0000"/>
                </a:solidFill>
              </a:rPr>
              <a:t>0.0420       interaction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2992" y="2314493"/>
            <a:ext cx="159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Total cognition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883957" y="32178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3.7438    </a:t>
            </a:r>
            <a:r>
              <a:rPr lang="en-US" dirty="0"/>
              <a:t>0.0002 </a:t>
            </a:r>
            <a:r>
              <a:rPr lang="en-US" dirty="0" smtClean="0"/>
              <a:t>	    mean </a:t>
            </a:r>
            <a:r>
              <a:rPr lang="en-US" dirty="0"/>
              <a:t>thickness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3.2702    </a:t>
            </a:r>
            <a:r>
              <a:rPr lang="en-US" dirty="0" smtClean="0">
                <a:solidFill>
                  <a:srgbClr val="FF0000"/>
                </a:solidFill>
              </a:rPr>
              <a:t>0.0012       </a:t>
            </a:r>
            <a:r>
              <a:rPr lang="en-US" dirty="0">
                <a:solidFill>
                  <a:srgbClr val="FF0000"/>
                </a:solidFill>
              </a:rPr>
              <a:t>pattern score</a:t>
            </a:r>
          </a:p>
          <a:p>
            <a:r>
              <a:rPr lang="en-US" dirty="0"/>
              <a:t>   -0.9003    </a:t>
            </a:r>
            <a:r>
              <a:rPr lang="en-US" dirty="0" smtClean="0"/>
              <a:t>0.3687       </a:t>
            </a:r>
            <a:r>
              <a:rPr lang="en-US" dirty="0"/>
              <a:t>interaction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0652" y="3494851"/>
            <a:ext cx="163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Fluid reasoning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4835047" y="44181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   5.1287    </a:t>
            </a:r>
            <a:r>
              <a:rPr lang="en-US" dirty="0"/>
              <a:t>0.0000 </a:t>
            </a:r>
            <a:r>
              <a:rPr lang="en-US" dirty="0" smtClean="0"/>
              <a:t>      mean </a:t>
            </a:r>
            <a:r>
              <a:rPr lang="en-US" dirty="0"/>
              <a:t>thickness</a:t>
            </a:r>
          </a:p>
          <a:p>
            <a:r>
              <a:rPr lang="en-US" dirty="0"/>
              <a:t>    0.9065    0.3654 </a:t>
            </a:r>
            <a:r>
              <a:rPr lang="en-US" dirty="0" smtClean="0"/>
              <a:t>      pattern </a:t>
            </a:r>
            <a:r>
              <a:rPr lang="en-US" dirty="0"/>
              <a:t>score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-2.0757    0.0388 </a:t>
            </a:r>
            <a:r>
              <a:rPr lang="en-US" dirty="0" smtClean="0">
                <a:solidFill>
                  <a:srgbClr val="FF0000"/>
                </a:solidFill>
              </a:rPr>
              <a:t>      interaction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8100" y="458159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Speed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883957" y="56683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0.6177    </a:t>
            </a:r>
            <a:r>
              <a:rPr lang="en-US" dirty="0"/>
              <a:t>0.5372 </a:t>
            </a:r>
            <a:r>
              <a:rPr lang="en-US" dirty="0" smtClean="0"/>
              <a:t>     mean </a:t>
            </a:r>
            <a:r>
              <a:rPr lang="en-US" dirty="0"/>
              <a:t>thickness</a:t>
            </a:r>
          </a:p>
          <a:p>
            <a:r>
              <a:rPr lang="en-US" dirty="0">
                <a:solidFill>
                  <a:srgbClr val="FF0000"/>
                </a:solidFill>
              </a:rPr>
              <a:t>    5.7769    0.0000 </a:t>
            </a:r>
            <a:r>
              <a:rPr lang="en-US" dirty="0" smtClean="0">
                <a:solidFill>
                  <a:srgbClr val="FF0000"/>
                </a:solidFill>
              </a:rPr>
              <a:t>     pattern </a:t>
            </a:r>
            <a:r>
              <a:rPr lang="en-US" dirty="0">
                <a:solidFill>
                  <a:srgbClr val="FF0000"/>
                </a:solidFill>
              </a:rPr>
              <a:t>score</a:t>
            </a:r>
          </a:p>
          <a:p>
            <a:r>
              <a:rPr lang="en-US" dirty="0">
                <a:solidFill>
                  <a:srgbClr val="FF0000"/>
                </a:solidFill>
              </a:rPr>
              <a:t>   -2.6867    0.0076 </a:t>
            </a:r>
            <a:r>
              <a:rPr lang="en-US" dirty="0" smtClean="0">
                <a:solidFill>
                  <a:srgbClr val="FF0000"/>
                </a:solidFill>
              </a:rPr>
              <a:t>     interaction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0652" y="5668345"/>
            <a:ext cx="1250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Vocabulary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1330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6578" cy="1325563"/>
          </a:xfrm>
        </p:spPr>
        <p:txBody>
          <a:bodyPr/>
          <a:lstStyle/>
          <a:p>
            <a:r>
              <a:rPr lang="en-US" dirty="0" smtClean="0"/>
              <a:t>Is expression of the education and IQ patterns related?  YES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41" y="1690688"/>
            <a:ext cx="6587836" cy="493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12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70" y="3898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Moderation analysis with simultaneous entry and all interaction terms: Total cognition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2014971" y="2020510"/>
            <a:ext cx="79322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</a:t>
            </a:r>
            <a:r>
              <a:rPr lang="en-US" sz="2800" b="1" dirty="0" smtClean="0"/>
              <a:t>T</a:t>
            </a:r>
            <a:r>
              <a:rPr lang="en-US" sz="2800" dirty="0" smtClean="0"/>
              <a:t>            </a:t>
            </a:r>
            <a:r>
              <a:rPr lang="en-US" sz="2800" b="1" dirty="0" smtClean="0"/>
              <a:t>p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-2.4413    0.0153          intercept</a:t>
            </a:r>
          </a:p>
          <a:p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4.1905    0.0000          mean cortical thickness (THX)</a:t>
            </a:r>
          </a:p>
          <a:p>
            <a:r>
              <a:rPr lang="en-US" sz="2800" dirty="0" smtClean="0"/>
              <a:t>    1.1746    0.2412          education pattern (EDU)</a:t>
            </a:r>
          </a:p>
          <a:p>
            <a:r>
              <a:rPr lang="en-US" sz="2800" dirty="0" smtClean="0"/>
              <a:t>    1.3931    0.1647          IQ pattern (NART)</a:t>
            </a:r>
          </a:p>
          <a:p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FF0000"/>
                </a:solidFill>
              </a:rPr>
              <a:t>-2.0989    0.0367         THX  * EDU</a:t>
            </a:r>
          </a:p>
          <a:p>
            <a:r>
              <a:rPr lang="en-US" sz="2800" dirty="0" smtClean="0"/>
              <a:t>    0.2982    0.7658          THX * NART</a:t>
            </a:r>
          </a:p>
          <a:p>
            <a:r>
              <a:rPr lang="en-US" sz="2800" dirty="0" smtClean="0"/>
              <a:t>   -0.2460    0.8059          EDU * NART</a:t>
            </a:r>
          </a:p>
          <a:p>
            <a:r>
              <a:rPr lang="en-US" sz="2800" dirty="0" smtClean="0"/>
              <a:t>    0.1130    0.9101          THX * EDU * NART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5899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7685" y="381000"/>
            <a:ext cx="10617009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Whitepaper: </a:t>
            </a:r>
            <a:r>
              <a:rPr lang="en-US" dirty="0" smtClean="0"/>
              <a:t>Defining </a:t>
            </a:r>
            <a:r>
              <a:rPr lang="en-US" dirty="0"/>
              <a:t>and investigating cognitive reserve, brain reserve and brain maintenance</a:t>
            </a:r>
            <a:br>
              <a:rPr lang="en-US" dirty="0"/>
            </a:br>
            <a:r>
              <a:rPr lang="en-US" altLang="en-US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77686" y="1709057"/>
            <a:ext cx="1001543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Brain reserve:  More neurobiological capital (e.g. neurons/ synapses) to lose</a:t>
            </a: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Brain maintenance: R</a:t>
            </a:r>
            <a:r>
              <a:rPr lang="en-US" altLang="en-US" dirty="0" smtClean="0"/>
              <a:t>educed development of primary age-related brain changes and pathologies</a:t>
            </a:r>
            <a:endParaRPr lang="en-US" altLang="en-US" dirty="0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Cognitive Reserve: A</a:t>
            </a:r>
            <a:r>
              <a:rPr lang="en-US" altLang="en-US" dirty="0" smtClean="0"/>
              <a:t>daptability (i.e., flexibility, efficiency, capacity, compensation) of functional brain processes (i.e. cognition)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Also offers potential measures and research approaches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cs typeface="Times New Roman" panose="02020603050405020304" pitchFamily="18" charset="0"/>
              </a:rPr>
              <a:t>Addresses some issues; </a:t>
            </a:r>
            <a:r>
              <a:rPr lang="en-US" altLang="en-US" dirty="0" err="1" smtClean="0">
                <a:cs typeface="Times New Roman" panose="02020603050405020304" pitchFamily="18" charset="0"/>
              </a:rPr>
              <a:t>e.g</a:t>
            </a:r>
            <a:r>
              <a:rPr lang="en-US" altLang="en-US" dirty="0" smtClean="0">
                <a:cs typeface="Times New Roman" panose="02020603050405020304" pitchFamily="18" charset="0"/>
              </a:rPr>
              <a:t>, are BR and CR separable?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72307" y="6216525"/>
            <a:ext cx="3543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Stern et al, </a:t>
            </a:r>
            <a:r>
              <a:rPr lang="en-US" dirty="0" err="1" smtClean="0"/>
              <a:t>Alz</a:t>
            </a:r>
            <a:r>
              <a:rPr lang="en-US" dirty="0" smtClean="0"/>
              <a:t> &amp; Dementia, in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9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4610" y="770939"/>
            <a:ext cx="122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835511" y="1417270"/>
            <a:ext cx="324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intercept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 cortical thickness (THX)</a:t>
            </a:r>
          </a:p>
          <a:p>
            <a:r>
              <a:rPr lang="en-US" dirty="0" smtClean="0"/>
              <a:t>education pattern (EDU)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IQ pattern (NART)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THX  * EDU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THX * NART</a:t>
            </a:r>
          </a:p>
          <a:p>
            <a:r>
              <a:rPr lang="en-US" dirty="0" smtClean="0"/>
              <a:t>EDU * NART</a:t>
            </a:r>
          </a:p>
          <a:p>
            <a:r>
              <a:rPr lang="en-US" dirty="0" smtClean="0"/>
              <a:t>THX * EDU * NART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3797" y="3758569"/>
            <a:ext cx="241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Fluid Reasoning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816454" y="4024880"/>
            <a:ext cx="196399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        </a:t>
            </a:r>
            <a:r>
              <a:rPr lang="en-US" b="1" dirty="0" smtClean="0"/>
              <a:t>T</a:t>
            </a:r>
            <a:r>
              <a:rPr lang="en-US" dirty="0" smtClean="0"/>
              <a:t>            </a:t>
            </a:r>
            <a:r>
              <a:rPr lang="en-US" b="1" dirty="0" smtClean="0"/>
              <a:t>p</a:t>
            </a:r>
          </a:p>
          <a:p>
            <a:r>
              <a:rPr lang="en-US" dirty="0" smtClean="0"/>
              <a:t>   -2.6530    0.0084</a:t>
            </a:r>
          </a:p>
          <a:p>
            <a:r>
              <a:rPr lang="en-US" dirty="0" smtClean="0"/>
              <a:t>    3.8181    0.0002</a:t>
            </a:r>
          </a:p>
          <a:p>
            <a:r>
              <a:rPr lang="en-US" dirty="0" smtClean="0"/>
              <a:t>   -0.6529    0.5144</a:t>
            </a:r>
          </a:p>
          <a:p>
            <a:r>
              <a:rPr lang="en-US" dirty="0" smtClean="0"/>
              <a:t>    2.5725    0.0106</a:t>
            </a:r>
          </a:p>
          <a:p>
            <a:r>
              <a:rPr lang="en-US" dirty="0" smtClean="0"/>
              <a:t>   -1.9596    0.0511</a:t>
            </a:r>
          </a:p>
          <a:p>
            <a:r>
              <a:rPr lang="en-US" dirty="0" smtClean="0"/>
              <a:t>    0.7634    0.4459</a:t>
            </a:r>
          </a:p>
          <a:p>
            <a:r>
              <a:rPr lang="en-US" dirty="0" smtClean="0"/>
              <a:t>   -0.1028    0.9182</a:t>
            </a:r>
          </a:p>
          <a:p>
            <a:r>
              <a:rPr lang="en-US" dirty="0" smtClean="0"/>
              <a:t>   -1.0259    0.3059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6454" y="1140271"/>
            <a:ext cx="1963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</a:t>
            </a:r>
            <a:r>
              <a:rPr lang="en-US" b="1" dirty="0" smtClean="0"/>
              <a:t>T               p</a:t>
            </a:r>
          </a:p>
          <a:p>
            <a:r>
              <a:rPr lang="en-US" dirty="0"/>
              <a:t> </a:t>
            </a:r>
            <a:r>
              <a:rPr lang="en-US" dirty="0" smtClean="0"/>
              <a:t>  -3.5282    0.0005</a:t>
            </a:r>
          </a:p>
          <a:p>
            <a:r>
              <a:rPr lang="en-US" dirty="0" smtClean="0"/>
              <a:t>    3.7002    0.0003</a:t>
            </a:r>
          </a:p>
          <a:p>
            <a:r>
              <a:rPr lang="en-US" dirty="0" smtClean="0"/>
              <a:t>    0.3461    0.7295</a:t>
            </a:r>
          </a:p>
          <a:p>
            <a:r>
              <a:rPr lang="en-US" dirty="0" smtClean="0"/>
              <a:t>   -0.2276    0.8201</a:t>
            </a:r>
          </a:p>
          <a:p>
            <a:r>
              <a:rPr lang="en-US" dirty="0" smtClean="0"/>
              <a:t>   -3.7128    0.0002</a:t>
            </a:r>
          </a:p>
          <a:p>
            <a:r>
              <a:rPr lang="en-US" dirty="0" smtClean="0"/>
              <a:t>    3.0577    0.0025</a:t>
            </a:r>
          </a:p>
          <a:p>
            <a:r>
              <a:rPr lang="en-US" dirty="0" smtClean="0"/>
              <a:t>    0.0976    0.9223</a:t>
            </a:r>
          </a:p>
          <a:p>
            <a:r>
              <a:rPr lang="en-US" dirty="0" smtClean="0"/>
              <a:t>   -0.0951    0.9243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32853" y="4301879"/>
            <a:ext cx="324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intercept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 cortical thickness (THX)</a:t>
            </a:r>
          </a:p>
          <a:p>
            <a:r>
              <a:rPr lang="en-US" dirty="0" smtClean="0"/>
              <a:t>education pattern (EDU)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IQ pattern (NART)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THX  * EDU</a:t>
            </a:r>
          </a:p>
          <a:p>
            <a:r>
              <a:rPr lang="en-US" dirty="0" smtClean="0"/>
              <a:t>THX * NART</a:t>
            </a:r>
          </a:p>
          <a:p>
            <a:r>
              <a:rPr lang="en-US" dirty="0" smtClean="0"/>
              <a:t>EDU * NART</a:t>
            </a:r>
          </a:p>
          <a:p>
            <a:r>
              <a:rPr lang="en-US" dirty="0" smtClean="0"/>
              <a:t>THX * EDU * NART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73423" y="1104341"/>
            <a:ext cx="20560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T               p</a:t>
            </a:r>
          </a:p>
          <a:p>
            <a:r>
              <a:rPr lang="en-US" dirty="0" smtClean="0"/>
              <a:t>   -4.6496    0.0000</a:t>
            </a:r>
          </a:p>
          <a:p>
            <a:r>
              <a:rPr lang="en-US" dirty="0" smtClean="0"/>
              <a:t>    4.9252    0.0000</a:t>
            </a:r>
          </a:p>
          <a:p>
            <a:r>
              <a:rPr lang="en-US" dirty="0" smtClean="0"/>
              <a:t>    0.0440    0.9650</a:t>
            </a:r>
          </a:p>
          <a:p>
            <a:r>
              <a:rPr lang="en-US" dirty="0" smtClean="0"/>
              <a:t>    0.5856    0.5587</a:t>
            </a:r>
          </a:p>
          <a:p>
            <a:r>
              <a:rPr lang="en-US" dirty="0" smtClean="0"/>
              <a:t>    0.0490    0.9610</a:t>
            </a:r>
          </a:p>
          <a:p>
            <a:r>
              <a:rPr lang="en-US" dirty="0" smtClean="0"/>
              <a:t>   -1.4351    0.1524</a:t>
            </a:r>
          </a:p>
          <a:p>
            <a:r>
              <a:rPr lang="en-US" dirty="0" smtClean="0"/>
              <a:t>    0.3883    0.6981</a:t>
            </a:r>
          </a:p>
          <a:p>
            <a:r>
              <a:rPr lang="en-US" dirty="0" smtClean="0"/>
              <a:t>   -0.6096    0.5426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958419" y="1381340"/>
            <a:ext cx="324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intercept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mean cortical thickness (THX)</a:t>
            </a:r>
          </a:p>
          <a:p>
            <a:r>
              <a:rPr lang="en-US" dirty="0" smtClean="0"/>
              <a:t>education pattern (EDU)</a:t>
            </a:r>
          </a:p>
          <a:p>
            <a:r>
              <a:rPr lang="en-US" dirty="0" smtClean="0"/>
              <a:t> IQ pattern (NART)</a:t>
            </a:r>
          </a:p>
          <a:p>
            <a:r>
              <a:rPr lang="en-US" dirty="0" smtClean="0"/>
              <a:t>THX  * EDU</a:t>
            </a:r>
          </a:p>
          <a:p>
            <a:r>
              <a:rPr lang="en-US" dirty="0" smtClean="0"/>
              <a:t>THX * NART</a:t>
            </a:r>
          </a:p>
          <a:p>
            <a:r>
              <a:rPr lang="en-US" dirty="0" smtClean="0"/>
              <a:t>EDU * NART</a:t>
            </a:r>
          </a:p>
          <a:p>
            <a:r>
              <a:rPr lang="en-US" dirty="0" smtClean="0"/>
              <a:t>THX * EDU * NART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1983" y="4011020"/>
            <a:ext cx="19111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b="1" dirty="0" smtClean="0"/>
              <a:t>  T             p</a:t>
            </a:r>
          </a:p>
          <a:p>
            <a:r>
              <a:rPr lang="en-US" dirty="0"/>
              <a:t> </a:t>
            </a:r>
            <a:r>
              <a:rPr lang="en-US" dirty="0" smtClean="0"/>
              <a:t>   4.1370    0.0000</a:t>
            </a:r>
          </a:p>
          <a:p>
            <a:r>
              <a:rPr lang="en-US" dirty="0" smtClean="0"/>
              <a:t>    0.3050    0.7606</a:t>
            </a:r>
          </a:p>
          <a:p>
            <a:r>
              <a:rPr lang="en-US" dirty="0" smtClean="0"/>
              <a:t>    1.6907    0.0920</a:t>
            </a:r>
          </a:p>
          <a:p>
            <a:r>
              <a:rPr lang="en-US" dirty="0" smtClean="0"/>
              <a:t>    2.1733    0.0306</a:t>
            </a:r>
          </a:p>
          <a:p>
            <a:r>
              <a:rPr lang="en-US" dirty="0" smtClean="0"/>
              <a:t>   -1.3842    0.1674</a:t>
            </a:r>
          </a:p>
          <a:p>
            <a:r>
              <a:rPr lang="en-US" dirty="0" smtClean="0"/>
              <a:t>   -0.5960    0.5517</a:t>
            </a:r>
          </a:p>
          <a:p>
            <a:r>
              <a:rPr lang="en-US" dirty="0" smtClean="0"/>
              <a:t>   -1.6417    0.1018</a:t>
            </a:r>
          </a:p>
          <a:p>
            <a:r>
              <a:rPr lang="en-US" dirty="0" smtClean="0"/>
              <a:t>    0.8627    0.3891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58419" y="4254769"/>
            <a:ext cx="32447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intercept</a:t>
            </a:r>
          </a:p>
          <a:p>
            <a:r>
              <a:rPr lang="en-US" dirty="0" smtClean="0"/>
              <a:t>mean cortical thickness (THX)</a:t>
            </a:r>
          </a:p>
          <a:p>
            <a:r>
              <a:rPr lang="en-US" dirty="0" smtClean="0"/>
              <a:t>education pattern (EDU)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IQ pattern (NART)</a:t>
            </a:r>
          </a:p>
          <a:p>
            <a:r>
              <a:rPr lang="en-US" dirty="0" smtClean="0"/>
              <a:t>THX  * EDU</a:t>
            </a:r>
          </a:p>
          <a:p>
            <a:r>
              <a:rPr lang="en-US" dirty="0" smtClean="0"/>
              <a:t>THX * NART</a:t>
            </a:r>
          </a:p>
          <a:p>
            <a:r>
              <a:rPr lang="en-US" dirty="0" smtClean="0"/>
              <a:t>EDU * NART</a:t>
            </a:r>
          </a:p>
          <a:p>
            <a:r>
              <a:rPr lang="en-US" dirty="0" smtClean="0"/>
              <a:t>THX * EDU * NART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04429" y="812927"/>
            <a:ext cx="841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Speed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15977" y="3733855"/>
            <a:ext cx="1374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Vocabulary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88" y="-257152"/>
            <a:ext cx="10515600" cy="1325563"/>
          </a:xfrm>
        </p:spPr>
        <p:txBody>
          <a:bodyPr/>
          <a:lstStyle/>
          <a:p>
            <a:r>
              <a:rPr lang="en-US" dirty="0" smtClean="0"/>
              <a:t>Moderation analyses by cognitive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47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0496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Summary 1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44625"/>
            <a:ext cx="9954126" cy="49344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concept of reserve is promising, because it provides resilience against yet untreatable diseases</a:t>
            </a:r>
          </a:p>
          <a:p>
            <a:r>
              <a:rPr lang="en-US" dirty="0" smtClean="0"/>
              <a:t>Quantifying reserve is complex</a:t>
            </a:r>
          </a:p>
          <a:p>
            <a:r>
              <a:rPr lang="en-US" dirty="0" smtClean="0"/>
              <a:t>Life experiences that appear to impart reserve have been used as proxy measures for CR, but do not directly measure CR</a:t>
            </a:r>
          </a:p>
          <a:p>
            <a:r>
              <a:rPr lang="en-US" dirty="0" smtClean="0"/>
              <a:t>Residual measures for CR have some promise, but rely on the  assumption that all variance that is not accounted for by demographic or brain measures is CR</a:t>
            </a:r>
          </a:p>
          <a:p>
            <a:r>
              <a:rPr lang="en-US" dirty="0" smtClean="0"/>
              <a:t>Functional or resting bold imaging may identify networks that directly quantify/characterize some aspects of reserve</a:t>
            </a:r>
          </a:p>
          <a:p>
            <a:r>
              <a:rPr lang="en-US" dirty="0" smtClean="0"/>
              <a:t>At this point, care must be taken to use potential reserve measures in the appropriate research context: moderating between brain changes and clinical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44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60358" y="76200"/>
            <a:ext cx="8321842" cy="1143000"/>
          </a:xfrm>
        </p:spPr>
        <p:txBody>
          <a:bodyPr/>
          <a:lstStyle/>
          <a:p>
            <a:pPr algn="l"/>
            <a:r>
              <a:rPr lang="en-US" altLang="en-US" dirty="0" smtClean="0"/>
              <a:t>Summary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361573" y="1219200"/>
            <a:ext cx="10200774" cy="5715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Accepted, consistent definitions for CR, BR and BM will be extremely helpful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Similarly, consensus on research paradigms is needed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Common accepted testbeds will be of great use. For example, we need accepted data sets in which to test whether a </a:t>
            </a:r>
            <a:r>
              <a:rPr lang="en-US" altLang="en-US" sz="2600" dirty="0" smtClean="0"/>
              <a:t>network, or any other variable, </a:t>
            </a:r>
            <a:r>
              <a:rPr lang="en-US" altLang="en-US" sz="2600" dirty="0"/>
              <a:t>moderates between brain and behavior.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Similarly, forward application </a:t>
            </a:r>
            <a:r>
              <a:rPr lang="en-US" altLang="en-US" sz="2600" dirty="0" smtClean="0"/>
              <a:t>of findings to </a:t>
            </a:r>
            <a:r>
              <a:rPr lang="en-US" altLang="en-US" sz="2600" dirty="0"/>
              <a:t>“test” datasets will be crucial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It is exciting to see this area of research expand and become more methodologically and analytically sophisticated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600" dirty="0"/>
              <a:t>Influencing reserve may delay or reverse the effects of aging or brain pathology.  Careful, focused research will help us maximize the chance for successful intervention</a:t>
            </a:r>
          </a:p>
        </p:txBody>
      </p:sp>
    </p:spTree>
    <p:extLst>
      <p:ext uri="{BB962C8B-B14F-4D97-AF65-F5344CB8AC3E}">
        <p14:creationId xmlns:p14="http://schemas.microsoft.com/office/powerpoint/2010/main" val="287792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/>
              <a:t>Need for common terminology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690690"/>
            <a:ext cx="10323286" cy="385014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 smtClean="0"/>
              <a:t>It is important to work with common definitions/terminology</a:t>
            </a:r>
          </a:p>
          <a:p>
            <a:pPr>
              <a:defRPr/>
            </a:pPr>
            <a:r>
              <a:rPr lang="en-US" altLang="en-US" dirty="0" smtClean="0"/>
              <a:t>This is particularly important when searching for brain mechanisms</a:t>
            </a:r>
          </a:p>
          <a:p>
            <a:pPr>
              <a:defRPr/>
            </a:pPr>
            <a:r>
              <a:rPr lang="en-US" altLang="en-US" dirty="0" smtClean="0"/>
              <a:t>Example: recent paper “</a:t>
            </a:r>
            <a:r>
              <a:rPr lang="en-US" dirty="0" smtClean="0"/>
              <a:t>Dendritic </a:t>
            </a:r>
            <a:r>
              <a:rPr lang="en-US" dirty="0"/>
              <a:t>spines provide cognitive resilience against Alzheimer's </a:t>
            </a:r>
            <a:r>
              <a:rPr lang="en-US" dirty="0" smtClean="0"/>
              <a:t>disease”</a:t>
            </a:r>
          </a:p>
          <a:p>
            <a:pPr lvl="1">
              <a:defRPr/>
            </a:pP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spine extent distinguished </a:t>
            </a:r>
            <a:r>
              <a:rPr lang="en-US" dirty="0" smtClean="0"/>
              <a:t>pathologic AD </a:t>
            </a:r>
            <a:r>
              <a:rPr lang="en-US" dirty="0"/>
              <a:t>cases </a:t>
            </a:r>
            <a:r>
              <a:rPr lang="en-US" dirty="0" smtClean="0"/>
              <a:t>who did and did not have clinical AD during life</a:t>
            </a:r>
          </a:p>
          <a:p>
            <a:pPr lvl="1">
              <a:defRPr/>
            </a:pPr>
            <a:r>
              <a:rPr lang="en-US" dirty="0" smtClean="0"/>
              <a:t>“These </a:t>
            </a:r>
            <a:r>
              <a:rPr lang="en-US" dirty="0"/>
              <a:t>observations provide cellular evidence to support the hypothesis that dendritic spine plasticity is a mechanism of cognitive resilience that protects older individuals with AD pathology from developing </a:t>
            </a:r>
            <a:r>
              <a:rPr lang="en-US" dirty="0" smtClean="0"/>
              <a:t>dementia”</a:t>
            </a:r>
          </a:p>
          <a:p>
            <a:pPr lvl="1">
              <a:defRPr/>
            </a:pPr>
            <a:r>
              <a:rPr lang="en-US" dirty="0" smtClean="0"/>
              <a:t>Cognitive resilience or brain reserve?</a:t>
            </a:r>
            <a:endParaRPr lang="en-US" dirty="0"/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8027184" y="6146799"/>
            <a:ext cx="33266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Boros</a:t>
            </a:r>
            <a:r>
              <a:rPr lang="en-US" altLang="en-US" sz="1800" dirty="0">
                <a:latin typeface="Arial" panose="020B0604020202020204" pitchFamily="34" charset="0"/>
              </a:rPr>
              <a:t> et al, Ann Neurol. </a:t>
            </a:r>
            <a:r>
              <a:rPr lang="en-US" altLang="en-US" sz="1800" dirty="0" smtClean="0">
                <a:latin typeface="Arial" panose="020B0604020202020204" pitchFamily="34" charset="0"/>
              </a:rPr>
              <a:t>2017.</a:t>
            </a:r>
            <a:r>
              <a:rPr lang="en-US" altLang="en-US" sz="1800" dirty="0"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9411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reserve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538289"/>
            <a:ext cx="9376229" cy="479719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Life experiences or other factors shown to impart reserve in epidemiologic studies are often used as CR proxies</a:t>
            </a:r>
          </a:p>
          <a:p>
            <a:pPr lvl="1"/>
            <a:r>
              <a:rPr lang="en-US" dirty="0" smtClean="0"/>
              <a:t>IQ</a:t>
            </a:r>
            <a:r>
              <a:rPr lang="en-US" dirty="0"/>
              <a:t>, </a:t>
            </a:r>
            <a:r>
              <a:rPr lang="en-US" dirty="0" smtClean="0"/>
              <a:t>education/literacy</a:t>
            </a:r>
            <a:r>
              <a:rPr lang="en-US" dirty="0"/>
              <a:t>, occupational attainment and leisure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It is important to note that these are not direct measures of CR. </a:t>
            </a:r>
          </a:p>
          <a:p>
            <a:r>
              <a:rPr lang="en-US" dirty="0" smtClean="0"/>
              <a:t>Just showing that some task correlates with one of these proxies does not indicate that that task measures CR</a:t>
            </a:r>
          </a:p>
          <a:p>
            <a:r>
              <a:rPr lang="en-US" dirty="0" smtClean="0"/>
              <a:t>Rather it has to “act like” CR: moderate between brain and clinical outcome</a:t>
            </a:r>
          </a:p>
          <a:p>
            <a:r>
              <a:rPr lang="en-US" dirty="0" smtClean="0"/>
              <a:t>Instruments have been created that attempt to collect all of these various experiences, and summary scores have been created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15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Reflective versus formative variables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858" r="17103" b="20841"/>
          <a:stretch/>
        </p:blipFill>
        <p:spPr>
          <a:xfrm>
            <a:off x="1926772" y="1845107"/>
            <a:ext cx="3167744" cy="2646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630" r="11687" b="17401"/>
          <a:stretch/>
        </p:blipFill>
        <p:spPr>
          <a:xfrm>
            <a:off x="6539314" y="1816760"/>
            <a:ext cx="3500036" cy="2656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2354" y="4470001"/>
            <a:ext cx="201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Reflective model</a:t>
            </a:r>
          </a:p>
          <a:p>
            <a:pPr algn="ctr"/>
            <a:r>
              <a:rPr lang="en-US" sz="2000" dirty="0"/>
              <a:t>e.g. attention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9786" y="4487128"/>
            <a:ext cx="201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Formative model</a:t>
            </a:r>
          </a:p>
          <a:p>
            <a:pPr algn="ctr"/>
            <a:r>
              <a:rPr lang="en-US" sz="2000" dirty="0"/>
              <a:t>e.g. CR, 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1811" y="5511868"/>
            <a:ext cx="9288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Cognitive reserve </a:t>
            </a:r>
            <a:r>
              <a:rPr lang="en-US" sz="2400" dirty="0"/>
              <a:t>is a </a:t>
            </a:r>
            <a:r>
              <a:rPr lang="en-US" sz="2400" dirty="0" smtClean="0"/>
              <a:t>formative latent </a:t>
            </a:r>
            <a:r>
              <a:rPr lang="en-US" sz="2400" dirty="0"/>
              <a:t>variable, so summary scores based on factor analysis can be misguided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36365" y="6357119"/>
            <a:ext cx="2574758" cy="3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Jones at al, JINS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9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91" name="Text Box 50"/>
          <p:cNvSpPr txBox="1">
            <a:spLocks noChangeArrowheads="1"/>
          </p:cNvSpPr>
          <p:nvPr/>
        </p:nvSpPr>
        <p:spPr bwMode="auto">
          <a:xfrm>
            <a:off x="9752351" y="6339163"/>
            <a:ext cx="1951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cs typeface="Times New Roman" panose="02020603050405020304" pitchFamily="18" charset="0"/>
              </a:rPr>
              <a:t>Richards, JCEN 2003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30" y="1264531"/>
            <a:ext cx="4864503" cy="507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859" y="1250308"/>
            <a:ext cx="4683638" cy="497881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9430" y="155264"/>
            <a:ext cx="10515600" cy="1325563"/>
          </a:xfrm>
        </p:spPr>
        <p:txBody>
          <a:bodyPr/>
          <a:lstStyle/>
          <a:p>
            <a:r>
              <a:rPr lang="en-US" dirty="0"/>
              <a:t>Lifetime </a:t>
            </a:r>
            <a:r>
              <a:rPr lang="en-US" dirty="0" smtClean="0"/>
              <a:t>antecedents of cognitive reserve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7" y="1676400"/>
            <a:ext cx="3776663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8440057" y="6137653"/>
            <a:ext cx="284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Stern et al, Ann </a:t>
            </a:r>
            <a:r>
              <a:rPr lang="en-US" altLang="en-US" sz="1800" dirty="0" err="1">
                <a:latin typeface="Times New Roman" panose="02020603050405020304" pitchFamily="18" charset="0"/>
              </a:rPr>
              <a:t>Neurol</a:t>
            </a:r>
            <a:r>
              <a:rPr lang="en-US" altLang="en-US" sz="1800" dirty="0">
                <a:latin typeface="Times New Roman" panose="02020603050405020304" pitchFamily="18" charset="0"/>
              </a:rPr>
              <a:t> 1992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title"/>
          </p:nvPr>
        </p:nvSpPr>
        <p:spPr>
          <a:xfrm>
            <a:off x="845457" y="457200"/>
            <a:ext cx="9365343" cy="857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600" dirty="0" smtClean="0"/>
              <a:t>Education and regional cerebral blood flow: CR proxy explains additional variance</a:t>
            </a:r>
          </a:p>
        </p:txBody>
      </p:sp>
      <p:sp>
        <p:nvSpPr>
          <p:cNvPr id="2" name="Rectangle 1"/>
          <p:cNvSpPr/>
          <p:nvPr/>
        </p:nvSpPr>
        <p:spPr>
          <a:xfrm>
            <a:off x="5138057" y="2744800"/>
            <a:ext cx="6604000" cy="214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375" indent="-206375">
              <a:lnSpc>
                <a:spcPct val="91000"/>
              </a:lnSpc>
              <a:spcBef>
                <a:spcPct val="0"/>
              </a:spcBef>
              <a:buFontTx/>
              <a:buNone/>
            </a:pPr>
            <a:r>
              <a:rPr lang="en-US" altLang="en-US" sz="2200" dirty="0"/>
              <a:t>Predictors of P3 detector flow:                      	</a:t>
            </a:r>
            <a:r>
              <a:rPr lang="en-US" altLang="en-US" sz="2200" dirty="0" smtClean="0"/>
              <a:t>      R</a:t>
            </a:r>
            <a:r>
              <a:rPr lang="en-US" altLang="en-US" sz="2200" baseline="30000" dirty="0" smtClean="0"/>
              <a:t>2</a:t>
            </a: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200" dirty="0" err="1"/>
              <a:t>mMMS</a:t>
            </a:r>
            <a:r>
              <a:rPr lang="en-US" altLang="en-US" sz="2200" dirty="0"/>
              <a:t>, BDRS, age, age at onset, duration   </a:t>
            </a:r>
            <a:r>
              <a:rPr lang="en-US" altLang="en-US" sz="2200" dirty="0" smtClean="0"/>
              <a:t>   </a:t>
            </a:r>
            <a:r>
              <a:rPr lang="en-US" altLang="en-US" sz="2200" dirty="0"/>
              <a:t>.190</a:t>
            </a:r>
            <a:br>
              <a:rPr lang="en-US" altLang="en-US" sz="2200" dirty="0"/>
            </a:br>
            <a:r>
              <a:rPr lang="en-US" altLang="en-US" sz="2200" dirty="0"/>
              <a:t>+ education                                  </a:t>
            </a:r>
            <a:r>
              <a:rPr lang="en-US" altLang="en-US" sz="2200" dirty="0" smtClean="0"/>
              <a:t>     </a:t>
            </a:r>
            <a:r>
              <a:rPr lang="en-US" altLang="en-US" sz="2200" dirty="0"/>
              <a:t>		    </a:t>
            </a:r>
            <a:r>
              <a:rPr lang="en-US" altLang="en-US" sz="2200" dirty="0" smtClean="0"/>
              <a:t>        .</a:t>
            </a:r>
            <a:r>
              <a:rPr lang="en-US" altLang="en-US" sz="2200" dirty="0"/>
              <a:t>304</a:t>
            </a:r>
          </a:p>
          <a:p>
            <a:pPr marL="206375" indent="-206375">
              <a:lnSpc>
                <a:spcPct val="91000"/>
              </a:lnSpc>
              <a:spcBef>
                <a:spcPct val="61000"/>
              </a:spcBef>
              <a:buFontTx/>
              <a:buNone/>
            </a:pPr>
            <a:r>
              <a:rPr lang="en-US" altLang="en-US" sz="2200" dirty="0"/>
              <a:t>Predictors of PI Index flow:                          </a:t>
            </a:r>
            <a:r>
              <a:rPr lang="en-US" altLang="en-US" sz="2200" dirty="0" smtClean="0"/>
              <a:t>            </a:t>
            </a:r>
            <a:r>
              <a:rPr lang="en-US" altLang="en-US" sz="2200" dirty="0"/>
              <a:t>R</a:t>
            </a:r>
            <a:r>
              <a:rPr lang="en-US" altLang="en-US" sz="2200" baseline="30000" dirty="0"/>
              <a:t>2</a:t>
            </a:r>
            <a:r>
              <a:rPr lang="en-US" altLang="en-US" sz="2200" dirty="0"/>
              <a:t/>
            </a:r>
            <a:br>
              <a:rPr lang="en-US" altLang="en-US" sz="2200" dirty="0"/>
            </a:br>
            <a:r>
              <a:rPr lang="en-US" altLang="en-US" sz="2200" dirty="0" err="1"/>
              <a:t>mMMS</a:t>
            </a:r>
            <a:r>
              <a:rPr lang="en-US" altLang="en-US" sz="2200" dirty="0"/>
              <a:t>, BDRS, age, age at onset, duration      .187</a:t>
            </a:r>
            <a:br>
              <a:rPr lang="en-US" altLang="en-US" sz="2200" dirty="0"/>
            </a:br>
            <a:r>
              <a:rPr lang="en-US" altLang="en-US" sz="2200" dirty="0"/>
              <a:t>+ education</a:t>
            </a:r>
            <a:r>
              <a:rPr lang="en-US" altLang="en-US" sz="2200" dirty="0">
                <a:solidFill>
                  <a:srgbClr val="FFFFFF"/>
                </a:solidFill>
              </a:rPr>
              <a:t>                                                        </a:t>
            </a:r>
            <a:r>
              <a:rPr lang="en-US" altLang="en-US" sz="2200" dirty="0" smtClean="0">
                <a:solidFill>
                  <a:srgbClr val="FFFFFF"/>
                </a:solidFill>
              </a:rPr>
              <a:t>    </a:t>
            </a:r>
            <a:r>
              <a:rPr lang="en-US" altLang="en-US" sz="2000" dirty="0" smtClean="0"/>
              <a:t>.</a:t>
            </a:r>
            <a:r>
              <a:rPr lang="en-US" altLang="en-US" sz="2000" dirty="0"/>
              <a:t>251</a:t>
            </a:r>
          </a:p>
        </p:txBody>
      </p:sp>
    </p:spTree>
    <p:extLst>
      <p:ext uri="{BB962C8B-B14F-4D97-AF65-F5344CB8AC3E}">
        <p14:creationId xmlns:p14="http://schemas.microsoft.com/office/powerpoint/2010/main" val="1574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2"/>
  <p:tag name="SID" val="59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2103</TotalTime>
  <Words>2675</Words>
  <Application>Microsoft Office PowerPoint</Application>
  <PresentationFormat>Widescreen</PresentationFormat>
  <Paragraphs>389</Paragraphs>
  <Slides>42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ＭＳ Ｐゴシック</vt:lpstr>
      <vt:lpstr>ＭＳ Ｐゴシック</vt:lpstr>
      <vt:lpstr>Aharoni</vt:lpstr>
      <vt:lpstr>Arial</vt:lpstr>
      <vt:lpstr>Calibri</vt:lpstr>
      <vt:lpstr>Calibri Light</vt:lpstr>
      <vt:lpstr>Times</vt:lpstr>
      <vt:lpstr>Times New Roman</vt:lpstr>
      <vt:lpstr>Times New Roman TUR</vt:lpstr>
      <vt:lpstr>Office Theme</vt:lpstr>
      <vt:lpstr>Chart</vt:lpstr>
      <vt:lpstr>Document</vt:lpstr>
      <vt:lpstr>Studying Cognitive Reserve</vt:lpstr>
      <vt:lpstr>Acknowledgements</vt:lpstr>
      <vt:lpstr>Thanks to:</vt:lpstr>
      <vt:lpstr>Whitepaper: Defining and investigating cognitive reserve, brain reserve and brain maintenance  </vt:lpstr>
      <vt:lpstr>Need for common terminology</vt:lpstr>
      <vt:lpstr>Cognitive reserve proxies</vt:lpstr>
      <vt:lpstr>Reflective versus formative variables</vt:lpstr>
      <vt:lpstr>Lifetime antecedents of cognitive reserve</vt:lpstr>
      <vt:lpstr>Education and regional cerebral blood flow: CR proxy explains additional variance</vt:lpstr>
      <vt:lpstr>Interaction of AD pathology and education: CR proxy moderates</vt:lpstr>
      <vt:lpstr>Residual models of CR</vt:lpstr>
      <vt:lpstr>Strengths and weaknesses of residual measures of CR</vt:lpstr>
      <vt:lpstr>CR and BM are orthogonal, but have common influences: Estimating brain maintenance</vt:lpstr>
      <vt:lpstr>CR and BM are orthogonal, but have common influences: Estimating CR</vt:lpstr>
      <vt:lpstr>Cognitive reserve and brain maintenance are orthogonal, but have common influences </vt:lpstr>
      <vt:lpstr>A scheme for the study of CR, incorporating imaging</vt:lpstr>
      <vt:lpstr>Longitudinal version</vt:lpstr>
      <vt:lpstr>PowerPoint Presentation</vt:lpstr>
      <vt:lpstr>PowerPoint Presentation</vt:lpstr>
      <vt:lpstr>Neural implementations of CR: Neural reserve</vt:lpstr>
      <vt:lpstr>Neural implementations of CR: Neural Compensation</vt:lpstr>
      <vt:lpstr>Exploring neural reserve and compensation using the modified Sternberg task</vt:lpstr>
      <vt:lpstr>PowerPoint Presentation</vt:lpstr>
      <vt:lpstr>Load-related activation during encoding: Neural reserve</vt:lpstr>
      <vt:lpstr>Load-related activation during encoding: a second pattern</vt:lpstr>
      <vt:lpstr>Is the increased expression of Pattern 2 dedifferentiation or neural compensation?</vt:lpstr>
      <vt:lpstr>A task invariant CR network</vt:lpstr>
      <vt:lpstr>Deriving a task-invariant CR network</vt:lpstr>
      <vt:lpstr>Expression of the task-invariant CR network in a different fMRI activation task correlates with NART IQ </vt:lpstr>
      <vt:lpstr>Requirements/testbeds for functional models of CR</vt:lpstr>
      <vt:lpstr>Can we derive task-invariant CR networks in resting BOLD?</vt:lpstr>
      <vt:lpstr>Connectome for Education     PC1-10, p=0.0028   </vt:lpstr>
      <vt:lpstr>Does the education resting BOLD CR pattern relate to cognition or moderate between cortical thickness and cognition</vt:lpstr>
      <vt:lpstr>PowerPoint Presentation</vt:lpstr>
      <vt:lpstr>PowerPoint Presentation</vt:lpstr>
      <vt:lpstr>Connectome for IQ             PC1-9, p=0.0058</vt:lpstr>
      <vt:lpstr>Does the IQ resting BOLD CR pattern relate to cognition or moderate between cortical thickness and cognition</vt:lpstr>
      <vt:lpstr>Is expression of the education and IQ patterns related?  YES</vt:lpstr>
      <vt:lpstr>Moderation analysis with simultaneous entry and all interaction terms: Total cognition</vt:lpstr>
      <vt:lpstr>Moderation analyses by cognitive domain</vt:lpstr>
      <vt:lpstr>Summary 1</vt:lpstr>
      <vt:lpstr>Summary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Cognitive Reserve</dc:title>
  <dc:creator>Stern, Yaakov</dc:creator>
  <cp:lastModifiedBy>Yaakov Stern</cp:lastModifiedBy>
  <cp:revision>47</cp:revision>
  <dcterms:created xsi:type="dcterms:W3CDTF">2017-11-29T14:27:58Z</dcterms:created>
  <dcterms:modified xsi:type="dcterms:W3CDTF">2018-08-20T13:10:17Z</dcterms:modified>
</cp:coreProperties>
</file>