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sldIdLst>
    <p:sldId id="373" r:id="rId2"/>
    <p:sldId id="267" r:id="rId3"/>
    <p:sldId id="383" r:id="rId4"/>
    <p:sldId id="384" r:id="rId5"/>
    <p:sldId id="385" r:id="rId6"/>
    <p:sldId id="386" r:id="rId7"/>
    <p:sldId id="387" r:id="rId8"/>
    <p:sldId id="388" r:id="rId9"/>
    <p:sldId id="390" r:id="rId10"/>
    <p:sldId id="391" r:id="rId11"/>
    <p:sldId id="392" r:id="rId12"/>
    <p:sldId id="393" r:id="rId13"/>
    <p:sldId id="389" r:id="rId14"/>
    <p:sldId id="395" r:id="rId15"/>
    <p:sldId id="396" r:id="rId16"/>
    <p:sldId id="397" r:id="rId17"/>
    <p:sldId id="257" r:id="rId18"/>
    <p:sldId id="398" r:id="rId19"/>
    <p:sldId id="399" r:id="rId20"/>
    <p:sldId id="400" r:id="rId21"/>
    <p:sldId id="394" r:id="rId22"/>
    <p:sldId id="425" r:id="rId23"/>
    <p:sldId id="404" r:id="rId24"/>
    <p:sldId id="401" r:id="rId25"/>
    <p:sldId id="402" r:id="rId26"/>
    <p:sldId id="403"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9" r:id="rId41"/>
    <p:sldId id="421" r:id="rId42"/>
    <p:sldId id="420" r:id="rId43"/>
    <p:sldId id="418" r:id="rId44"/>
    <p:sldId id="424" r:id="rId45"/>
    <p:sldId id="422" r:id="rId46"/>
    <p:sldId id="423" r:id="rId47"/>
    <p:sldId id="291" r:id="rId48"/>
  </p:sldIdLst>
  <p:sldSz cx="9144000" cy="6858000" type="screen4x3"/>
  <p:notesSz cx="6858000" cy="9144000"/>
  <p:embeddedFontLst>
    <p:embeddedFont>
      <p:font typeface="Vladimir Script" panose="03050402040407070305" pitchFamily="66" charset="0"/>
      <p:regular r:id="rId50"/>
    </p:embeddedFont>
    <p:embeddedFont>
      <p:font typeface="High Tower Text" panose="02040502050506030303" pitchFamily="18" charset="0"/>
      <p:regular r:id="rId51"/>
      <p:italic r:id="rId52"/>
    </p:embeddedFont>
    <p:embeddedFont>
      <p:font typeface="Georgia" panose="02040502050405020303" pitchFamily="18" charset="0"/>
      <p:regular r:id="rId53"/>
      <p:bold r:id="rId54"/>
      <p:italic r:id="rId55"/>
      <p:boldItalic r:id="rId56"/>
    </p:embeddedFont>
    <p:embeddedFont>
      <p:font typeface="Stencil" panose="040409050D0802020404" pitchFamily="82" charset="0"/>
      <p:regular r:id="rId57"/>
    </p:embeddedFont>
    <p:embeddedFont>
      <p:font typeface="Cambria" panose="02040503050406030204" pitchFamily="18"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Cambria Math" panose="02040503050406030204" pitchFamily="18" charset="0"/>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277"/>
    <a:srgbClr val="FFFF00"/>
    <a:srgbClr val="8064A2"/>
    <a:srgbClr val="E3E7F1"/>
    <a:srgbClr val="D3DBE9"/>
    <a:srgbClr val="B4C1DA"/>
    <a:srgbClr val="E0E5F0"/>
    <a:srgbClr val="BFCADF"/>
    <a:srgbClr val="4F81BD"/>
    <a:srgbClr val="6DB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688" autoAdjust="0"/>
  </p:normalViewPr>
  <p:slideViewPr>
    <p:cSldViewPr>
      <p:cViewPr varScale="1">
        <p:scale>
          <a:sx n="110" d="100"/>
          <a:sy n="110" d="100"/>
        </p:scale>
        <p:origin x="1858" y="77"/>
      </p:cViewPr>
      <p:guideLst>
        <p:guide orient="horz" pos="2160"/>
        <p:guide pos="2880"/>
      </p:guideLst>
    </p:cSldViewPr>
  </p:slideViewPr>
  <p:outlineViewPr>
    <p:cViewPr>
      <p:scale>
        <a:sx n="33" d="100"/>
        <a:sy n="33" d="100"/>
      </p:scale>
      <p:origin x="0" y="-1633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nnifer%20Weuve\Documents\smoking\Analysis%20output%20(part%202)\summary%20of%20noncensoring%20model%20results%20incl%20indep%20corr%20matrix%200314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nnifer%20Weuve\Documents\smoking\Analysis%20output%20(part%202)\summary%20of%20noncensoring%20model%20results%20incl%20indep%20corr%20matrix%200314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Sheet1!$P$4</c:f>
              <c:strCache>
                <c:ptCount val="1"/>
                <c:pt idx="0">
                  <c:v>Difference in change per 10 years</c:v>
                </c:pt>
              </c:strCache>
            </c:strRef>
          </c:tx>
          <c:spPr>
            <a:ln w="28575">
              <a:noFill/>
            </a:ln>
            <a:effectLst>
              <a:outerShdw blurRad="50800" dist="38100" dir="2700000" algn="tl" rotWithShape="0">
                <a:prstClr val="black">
                  <a:alpha val="40000"/>
                </a:prstClr>
              </a:outerShdw>
            </a:effectLst>
          </c:spPr>
          <c:marker>
            <c:symbol val="diamond"/>
            <c:size val="10"/>
            <c:spPr>
              <a:ln w="19050">
                <a:solidFill>
                  <a:schemeClr val="accent6"/>
                </a:solidFill>
              </a:ln>
              <a:effectLst>
                <a:outerShdw blurRad="50800" dist="38100" dir="2700000" algn="tl" rotWithShape="0">
                  <a:prstClr val="black">
                    <a:alpha val="40000"/>
                  </a:prstClr>
                </a:outerShdw>
              </a:effectLst>
            </c:spPr>
          </c:marker>
          <c:dPt>
            <c:idx val="2"/>
            <c:marker>
              <c:spPr>
                <a:ln w="19050">
                  <a:solidFill>
                    <a:schemeClr val="accent5">
                      <a:lumMod val="40000"/>
                      <a:lumOff val="60000"/>
                    </a:schemeClr>
                  </a:solidFill>
                </a:ln>
                <a:effectLst>
                  <a:outerShdw blurRad="50800" dist="38100" dir="2700000" algn="tl" rotWithShape="0">
                    <a:prstClr val="black">
                      <a:alpha val="40000"/>
                    </a:prstClr>
                  </a:outerShdw>
                </a:effectLst>
              </c:spPr>
            </c:marker>
            <c:bubble3D val="0"/>
          </c:dPt>
          <c:dPt>
            <c:idx val="3"/>
            <c:marker>
              <c:spPr>
                <a:ln w="19050">
                  <a:solidFill>
                    <a:schemeClr val="accent5"/>
                  </a:solidFill>
                </a:ln>
                <a:effectLst>
                  <a:outerShdw blurRad="50800" dist="38100" dir="2700000" algn="tl" rotWithShape="0">
                    <a:prstClr val="black">
                      <a:alpha val="40000"/>
                    </a:prstClr>
                  </a:outerShdw>
                </a:effectLst>
              </c:spPr>
            </c:marker>
            <c:bubble3D val="0"/>
          </c:dPt>
          <c:errBars>
            <c:errDir val="y"/>
            <c:errBarType val="both"/>
            <c:errValType val="cust"/>
            <c:noEndCap val="0"/>
            <c:plus>
              <c:numRef>
                <c:f>Sheet1!$R$5:$R$8</c:f>
                <c:numCache>
                  <c:formatCode>General</c:formatCode>
                  <c:ptCount val="4"/>
                  <c:pt idx="0">
                    <c:v>0.10749999999999998</c:v>
                  </c:pt>
                  <c:pt idx="2">
                    <c:v>0.18630000000000005</c:v>
                  </c:pt>
                  <c:pt idx="3">
                    <c:v>0.17910000000000004</c:v>
                  </c:pt>
                </c:numCache>
              </c:numRef>
            </c:plus>
            <c:minus>
              <c:numRef>
                <c:f>Sheet1!$Q$5:$Q$8</c:f>
                <c:numCache>
                  <c:formatCode>General</c:formatCode>
                  <c:ptCount val="4"/>
                  <c:pt idx="0">
                    <c:v>0.10709999999999999</c:v>
                  </c:pt>
                  <c:pt idx="2">
                    <c:v>0.18680000000000005</c:v>
                  </c:pt>
                  <c:pt idx="3">
                    <c:v>0.1784</c:v>
                  </c:pt>
                </c:numCache>
              </c:numRef>
            </c:minus>
            <c:spPr>
              <a:ln>
                <a:solidFill>
                  <a:schemeClr val="accent1"/>
                </a:solidFill>
              </a:ln>
              <a:effectLst>
                <a:outerShdw blurRad="50800" dist="38100" dir="2700000" algn="tl" rotWithShape="0">
                  <a:prstClr val="black">
                    <a:alpha val="40000"/>
                  </a:prstClr>
                </a:outerShdw>
              </a:effectLst>
            </c:spPr>
          </c:errBars>
          <c:cat>
            <c:strRef>
              <c:f>'C:\Users\Jennifer Weuve\Documents\smoking\Analysis output (part 2)\[summary of noncensoring model results 031811.xlsx]unwtd and wtd res 111710'!$O$5:$O$8</c:f>
              <c:strCache>
                <c:ptCount val="4"/>
                <c:pt idx="0">
                  <c:v>not weighted</c:v>
                </c:pt>
                <c:pt idx="2">
                  <c:v>weighted with non-stabilized weights</c:v>
                </c:pt>
                <c:pt idx="3">
                  <c:v>weighted with stabilized weights</c:v>
                </c:pt>
              </c:strCache>
            </c:strRef>
          </c:cat>
          <c:val>
            <c:numRef>
              <c:f>Sheet1!$P$5:$P$8</c:f>
              <c:numCache>
                <c:formatCode>General</c:formatCode>
                <c:ptCount val="4"/>
                <c:pt idx="0" formatCode="0.00">
                  <c:v>-0.13500000000000001</c:v>
                </c:pt>
                <c:pt idx="2" formatCode="0.00">
                  <c:v>-0.23700000000000002</c:v>
                </c:pt>
                <c:pt idx="3" formatCode="0.00">
                  <c:v>-0.25800000000000001</c:v>
                </c:pt>
              </c:numCache>
            </c:numRef>
          </c:val>
          <c:smooth val="0"/>
        </c:ser>
        <c:dLbls>
          <c:showLegendKey val="0"/>
          <c:showVal val="0"/>
          <c:showCatName val="0"/>
          <c:showSerName val="0"/>
          <c:showPercent val="0"/>
          <c:showBubbleSize val="0"/>
        </c:dLbls>
        <c:marker val="1"/>
        <c:smooth val="0"/>
        <c:axId val="169676416"/>
        <c:axId val="169676808"/>
      </c:lineChart>
      <c:catAx>
        <c:axId val="169676416"/>
        <c:scaling>
          <c:orientation val="minMax"/>
        </c:scaling>
        <c:delete val="0"/>
        <c:axPos val="b"/>
        <c:numFmt formatCode="General" sourceLinked="0"/>
        <c:majorTickMark val="none"/>
        <c:minorTickMark val="none"/>
        <c:tickLblPos val="none"/>
        <c:spPr>
          <a:ln w="15875"/>
          <a:effectLst>
            <a:outerShdw blurRad="50800" dist="38100" dir="2700000" algn="tl" rotWithShape="0">
              <a:prstClr val="black">
                <a:alpha val="40000"/>
              </a:prstClr>
            </a:outerShdw>
          </a:effectLst>
        </c:spPr>
        <c:crossAx val="169676808"/>
        <c:crossesAt val="0"/>
        <c:auto val="1"/>
        <c:lblAlgn val="ctr"/>
        <c:lblOffset val="100"/>
        <c:noMultiLvlLbl val="0"/>
      </c:catAx>
      <c:valAx>
        <c:axId val="169676808"/>
        <c:scaling>
          <c:orientation val="minMax"/>
          <c:max val="0.05"/>
          <c:min val="-0.5"/>
        </c:scaling>
        <c:delete val="0"/>
        <c:axPos val="l"/>
        <c:majorGridlines>
          <c:spPr>
            <a:ln>
              <a:solidFill>
                <a:schemeClr val="bg1">
                  <a:lumMod val="85000"/>
                </a:schemeClr>
              </a:solidFill>
            </a:ln>
          </c:spPr>
        </c:majorGridlines>
        <c:numFmt formatCode="0.00" sourceLinked="0"/>
        <c:majorTickMark val="out"/>
        <c:minorTickMark val="none"/>
        <c:tickLblPos val="nextTo"/>
        <c:spPr>
          <a:effectLst/>
        </c:spPr>
        <c:crossAx val="169676416"/>
        <c:crosses val="autoZero"/>
        <c:crossBetween val="between"/>
        <c:majorUnit val="0.05"/>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Sheet1!$P$4</c:f>
              <c:strCache>
                <c:ptCount val="1"/>
                <c:pt idx="0">
                  <c:v>Difference in change per 10 years</c:v>
                </c:pt>
              </c:strCache>
            </c:strRef>
          </c:tx>
          <c:spPr>
            <a:ln w="28575">
              <a:noFill/>
            </a:ln>
            <a:effectLst>
              <a:outerShdw blurRad="50800" dist="38100" dir="2700000" algn="tl" rotWithShape="0">
                <a:prstClr val="black">
                  <a:alpha val="40000"/>
                </a:prstClr>
              </a:outerShdw>
            </a:effectLst>
          </c:spPr>
          <c:marker>
            <c:symbol val="diamond"/>
            <c:size val="10"/>
            <c:spPr>
              <a:ln w="19050">
                <a:solidFill>
                  <a:schemeClr val="accent6"/>
                </a:solidFill>
              </a:ln>
              <a:effectLst>
                <a:outerShdw blurRad="50800" dist="38100" dir="2700000" algn="tl" rotWithShape="0">
                  <a:prstClr val="black">
                    <a:alpha val="40000"/>
                  </a:prstClr>
                </a:outerShdw>
              </a:effectLst>
            </c:spPr>
          </c:marker>
          <c:dPt>
            <c:idx val="2"/>
            <c:marker>
              <c:spPr>
                <a:ln w="19050">
                  <a:solidFill>
                    <a:schemeClr val="accent5">
                      <a:lumMod val="40000"/>
                      <a:lumOff val="60000"/>
                    </a:schemeClr>
                  </a:solidFill>
                </a:ln>
                <a:effectLst>
                  <a:outerShdw blurRad="50800" dist="38100" dir="2700000" algn="tl" rotWithShape="0">
                    <a:prstClr val="black">
                      <a:alpha val="40000"/>
                    </a:prstClr>
                  </a:outerShdw>
                </a:effectLst>
              </c:spPr>
            </c:marker>
            <c:bubble3D val="0"/>
          </c:dPt>
          <c:dPt>
            <c:idx val="3"/>
            <c:marker>
              <c:spPr>
                <a:ln w="19050">
                  <a:solidFill>
                    <a:schemeClr val="accent5"/>
                  </a:solidFill>
                </a:ln>
                <a:effectLst>
                  <a:outerShdw blurRad="50800" dist="38100" dir="2700000" algn="tl" rotWithShape="0">
                    <a:prstClr val="black">
                      <a:alpha val="40000"/>
                    </a:prstClr>
                  </a:outerShdw>
                </a:effectLst>
              </c:spPr>
            </c:marker>
            <c:bubble3D val="0"/>
          </c:dPt>
          <c:errBars>
            <c:errDir val="y"/>
            <c:errBarType val="both"/>
            <c:errValType val="cust"/>
            <c:noEndCap val="0"/>
            <c:plus>
              <c:numRef>
                <c:f>Sheet1!$R$5:$R$8</c:f>
                <c:numCache>
                  <c:formatCode>General</c:formatCode>
                  <c:ptCount val="4"/>
                  <c:pt idx="0">
                    <c:v>0.10749999999999998</c:v>
                  </c:pt>
                  <c:pt idx="2">
                    <c:v>0.18630000000000008</c:v>
                  </c:pt>
                  <c:pt idx="3">
                    <c:v>0.17910000000000004</c:v>
                  </c:pt>
                </c:numCache>
              </c:numRef>
            </c:plus>
            <c:minus>
              <c:numRef>
                <c:f>Sheet1!$Q$5:$Q$8</c:f>
                <c:numCache>
                  <c:formatCode>General</c:formatCode>
                  <c:ptCount val="4"/>
                  <c:pt idx="0">
                    <c:v>0.10709999999999999</c:v>
                  </c:pt>
                  <c:pt idx="2">
                    <c:v>0.18680000000000008</c:v>
                  </c:pt>
                  <c:pt idx="3">
                    <c:v>0.17840000000000003</c:v>
                  </c:pt>
                </c:numCache>
              </c:numRef>
            </c:minus>
            <c:spPr>
              <a:ln>
                <a:solidFill>
                  <a:schemeClr val="accent1"/>
                </a:solidFill>
              </a:ln>
              <a:effectLst>
                <a:outerShdw blurRad="50800" dist="38100" dir="2700000" algn="tl" rotWithShape="0">
                  <a:prstClr val="black">
                    <a:alpha val="40000"/>
                  </a:prstClr>
                </a:outerShdw>
              </a:effectLst>
            </c:spPr>
          </c:errBars>
          <c:cat>
            <c:strRef>
              <c:f>'[summary of noncensoring model results 031811.xlsx]unwtd and wtd res 111710'!$O$5:$O$8</c:f>
              <c:strCache>
                <c:ptCount val="4"/>
                <c:pt idx="0">
                  <c:v>not weighted</c:v>
                </c:pt>
                <c:pt idx="2">
                  <c:v>weighted with non-stabilized weights</c:v>
                </c:pt>
                <c:pt idx="3">
                  <c:v>weighted with stabilized weights</c:v>
                </c:pt>
              </c:strCache>
            </c:strRef>
          </c:cat>
          <c:val>
            <c:numRef>
              <c:f>Sheet1!$P$5:$P$8</c:f>
              <c:numCache>
                <c:formatCode>General</c:formatCode>
                <c:ptCount val="4"/>
                <c:pt idx="0" formatCode="0.00">
                  <c:v>-0.13500000000000001</c:v>
                </c:pt>
                <c:pt idx="2" formatCode="0.00">
                  <c:v>-0.23700000000000004</c:v>
                </c:pt>
                <c:pt idx="3" formatCode="0.00">
                  <c:v>-0.25800000000000001</c:v>
                </c:pt>
              </c:numCache>
            </c:numRef>
          </c:val>
          <c:smooth val="0"/>
        </c:ser>
        <c:dLbls>
          <c:showLegendKey val="0"/>
          <c:showVal val="0"/>
          <c:showCatName val="0"/>
          <c:showSerName val="0"/>
          <c:showPercent val="0"/>
          <c:showBubbleSize val="0"/>
        </c:dLbls>
        <c:marker val="1"/>
        <c:smooth val="0"/>
        <c:axId val="169678376"/>
        <c:axId val="169678768"/>
      </c:lineChart>
      <c:catAx>
        <c:axId val="169678376"/>
        <c:scaling>
          <c:orientation val="minMax"/>
        </c:scaling>
        <c:delete val="0"/>
        <c:axPos val="b"/>
        <c:numFmt formatCode="General" sourceLinked="0"/>
        <c:majorTickMark val="none"/>
        <c:minorTickMark val="none"/>
        <c:tickLblPos val="none"/>
        <c:spPr>
          <a:ln w="15875"/>
          <a:effectLst>
            <a:outerShdw blurRad="50800" dist="38100" dir="2700000" algn="tl" rotWithShape="0">
              <a:prstClr val="black">
                <a:alpha val="40000"/>
              </a:prstClr>
            </a:outerShdw>
          </a:effectLst>
        </c:spPr>
        <c:crossAx val="169678768"/>
        <c:crossesAt val="0"/>
        <c:auto val="1"/>
        <c:lblAlgn val="ctr"/>
        <c:lblOffset val="100"/>
        <c:noMultiLvlLbl val="0"/>
      </c:catAx>
      <c:valAx>
        <c:axId val="169678768"/>
        <c:scaling>
          <c:orientation val="minMax"/>
          <c:max val="0.05"/>
          <c:min val="-0.5"/>
        </c:scaling>
        <c:delete val="0"/>
        <c:axPos val="l"/>
        <c:majorGridlines>
          <c:spPr>
            <a:ln>
              <a:solidFill>
                <a:schemeClr val="bg1">
                  <a:lumMod val="85000"/>
                </a:schemeClr>
              </a:solidFill>
            </a:ln>
          </c:spPr>
        </c:majorGridlines>
        <c:numFmt formatCode="0.00" sourceLinked="0"/>
        <c:majorTickMark val="out"/>
        <c:minorTickMark val="none"/>
        <c:tickLblPos val="nextTo"/>
        <c:spPr>
          <a:effectLst/>
        </c:spPr>
        <c:crossAx val="169678376"/>
        <c:crosses val="autoZero"/>
        <c:crossBetween val="between"/>
        <c:majorUnit val="0.05"/>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EEF3E-1765-4B52-B1A1-D3F74D99DE64}" type="datetimeFigureOut">
              <a:rPr lang="en-US" smtClean="0"/>
              <a:t>6/6/2016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DFE02-78A0-4A68-8614-890E07324C90}" type="slidenum">
              <a:rPr lang="en-US" smtClean="0"/>
              <a:t>‹#›</a:t>
            </a:fld>
            <a:endParaRPr lang="en-US"/>
          </a:p>
        </p:txBody>
      </p:sp>
    </p:spTree>
    <p:extLst>
      <p:ext uri="{BB962C8B-B14F-4D97-AF65-F5344CB8AC3E}">
        <p14:creationId xmlns:p14="http://schemas.microsoft.com/office/powerpoint/2010/main" val="302512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93DFFA-2475-48EA-BF6E-F7A957CF3C09}" type="slidenum">
              <a:rPr lang="en-US" smtClean="0"/>
              <a:pPr/>
              <a:t>4</a:t>
            </a:fld>
            <a:endParaRPr lang="en-US"/>
          </a:p>
        </p:txBody>
      </p:sp>
    </p:spTree>
    <p:extLst>
      <p:ext uri="{BB962C8B-B14F-4D97-AF65-F5344CB8AC3E}">
        <p14:creationId xmlns:p14="http://schemas.microsoft.com/office/powerpoint/2010/main" val="209650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29</a:t>
            </a:fld>
            <a:endParaRPr lang="en-US"/>
          </a:p>
        </p:txBody>
      </p:sp>
    </p:spTree>
    <p:extLst>
      <p:ext uri="{BB962C8B-B14F-4D97-AF65-F5344CB8AC3E}">
        <p14:creationId xmlns:p14="http://schemas.microsoft.com/office/powerpoint/2010/main" val="128905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p>
          <a:p>
            <a:endParaRPr lang="en-US" dirty="0" smtClean="0"/>
          </a:p>
          <a:p>
            <a:pPr marL="228600" indent="-228600">
              <a:buAutoNum type="arabicPeriod"/>
            </a:pPr>
            <a:r>
              <a:rPr lang="en-US" baseline="0" dirty="0" smtClean="0"/>
              <a:t>non-stabilized weight called </a:t>
            </a:r>
            <a:r>
              <a:rPr lang="en-US" baseline="0" dirty="0" err="1" smtClean="0"/>
              <a:t>unstabilized</a:t>
            </a:r>
            <a:r>
              <a:rPr lang="en-US" baseline="0" dirty="0" smtClean="0"/>
              <a:t> weight</a:t>
            </a:r>
          </a:p>
          <a:p>
            <a:pPr marL="228600" indent="-228600">
              <a:buAutoNum type="arabicPeriod"/>
            </a:pPr>
            <a:r>
              <a:rPr lang="en-US" baseline="0" dirty="0" smtClean="0"/>
              <a:t>Non-stabilized weight is defined as the stabilized weight shown, without conditioning on V.</a:t>
            </a:r>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30</a:t>
            </a:fld>
            <a:endParaRPr lang="en-US"/>
          </a:p>
        </p:txBody>
      </p:sp>
    </p:spTree>
    <p:extLst>
      <p:ext uri="{BB962C8B-B14F-4D97-AF65-F5344CB8AC3E}">
        <p14:creationId xmlns:p14="http://schemas.microsoft.com/office/powerpoint/2010/main" val="181031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Distribution of </a:t>
            </a:r>
            <a:r>
              <a:rPr lang="en-US" sz="1200" b="0" i="0" u="none" strike="noStrike" kern="1200" baseline="0" dirty="0" err="1" smtClean="0">
                <a:solidFill>
                  <a:schemeClr val="tx1"/>
                </a:solidFill>
                <a:latin typeface="+mn-lt"/>
                <a:ea typeface="+mn-ea"/>
                <a:cs typeface="+mn-cs"/>
              </a:rPr>
              <a:t>nonstabilized</a:t>
            </a:r>
            <a:r>
              <a:rPr lang="en-US" sz="1200" b="0" i="0" u="none" strike="noStrike" kern="1200" baseline="0" dirty="0" smtClean="0">
                <a:solidFill>
                  <a:schemeClr val="tx1"/>
                </a:solidFill>
                <a:latin typeface="+mn-lt"/>
                <a:ea typeface="+mn-ea"/>
                <a:cs typeface="+mn-cs"/>
              </a:rPr>
              <a:t> W and stabilized weights </a:t>
            </a:r>
            <a:r>
              <a:rPr lang="en-US" sz="1200" b="0" i="1" u="none" strike="noStrike" kern="1200" baseline="0" dirty="0" smtClean="0">
                <a:solidFill>
                  <a:schemeClr val="tx1"/>
                </a:solidFill>
                <a:latin typeface="+mn-lt"/>
                <a:ea typeface="+mn-ea"/>
                <a:cs typeface="+mn-cs"/>
              </a:rPr>
              <a:t>SW</a:t>
            </a:r>
            <a:r>
              <a:rPr lang="en-US" sz="1200" b="0" i="0" u="none" strike="noStrike" kern="1200" baseline="0" dirty="0" smtClean="0">
                <a:solidFill>
                  <a:schemeClr val="tx1"/>
                </a:solidFill>
                <a:latin typeface="+mn-lt"/>
                <a:ea typeface="+mn-ea"/>
                <a:cs typeface="+mn-cs"/>
              </a:rPr>
              <a:t>. The box for each group shows the location of the mean (*), median (middle horizontal bar) and quartiles (border horizontal bars). Vertical lines extend to the most extreme observations which are no more than 1.5 3 IQR beyond the quartiles. Observations beyond the vertical lines are plotted individually, if they lie within the limits of the frame.</a:t>
            </a:r>
            <a:endParaRPr lang="en-US" b="0" dirty="0"/>
          </a:p>
        </p:txBody>
      </p:sp>
      <p:sp>
        <p:nvSpPr>
          <p:cNvPr id="4" name="Slide Number Placeholder 3"/>
          <p:cNvSpPr>
            <a:spLocks noGrp="1"/>
          </p:cNvSpPr>
          <p:nvPr>
            <p:ph type="sldNum" sz="quarter" idx="10"/>
          </p:nvPr>
        </p:nvSpPr>
        <p:spPr/>
        <p:txBody>
          <a:bodyPr/>
          <a:lstStyle/>
          <a:p>
            <a:fld id="{A80DFE02-78A0-4A68-8614-890E07324C90}" type="slidenum">
              <a:rPr lang="en-US" smtClean="0"/>
              <a:t>32</a:t>
            </a:fld>
            <a:endParaRPr lang="en-US"/>
          </a:p>
        </p:txBody>
      </p:sp>
    </p:spTree>
    <p:extLst>
      <p:ext uri="{BB962C8B-B14F-4D97-AF65-F5344CB8AC3E}">
        <p14:creationId xmlns:p14="http://schemas.microsoft.com/office/powerpoint/2010/main" val="210232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Answer: close to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Informally, to achieve stabilization, one wishes to minimize the difference between the numerator and denominator of the weights such that the remaining difference reflects only the confounding due to the time-varying covariates  </a:t>
            </a:r>
            <a:r>
              <a:rPr lang="en-US" sz="1200" b="0" i="0" u="none" strike="noStrike" kern="1200" baseline="0" dirty="0" err="1" smtClean="0">
                <a:solidFill>
                  <a:schemeClr val="tx1"/>
                </a:solidFill>
                <a:latin typeface="+mn-lt"/>
                <a:ea typeface="+mn-ea"/>
                <a:cs typeface="+mn-cs"/>
              </a:rPr>
              <a:t>Lij</a:t>
            </a:r>
            <a:r>
              <a:rPr lang="en-US" sz="1200" b="0" i="0" u="none" strike="noStrike" kern="1200" baseline="0" dirty="0" smtClean="0">
                <a:solidFill>
                  <a:schemeClr val="tx1"/>
                </a:solidFill>
                <a:latin typeface="+mn-lt"/>
                <a:ea typeface="+mn-ea"/>
                <a:cs typeface="+mn-cs"/>
              </a:rPr>
              <a:t>, which cannot be appropriately adjusted for by standard regression or stratification. Colloquially, one wishes the numerator of the weight to chase the denominator but stop short of following the denominator when it comes to the set of time-varying confounders one wishes to adjust for by weighting.”</a:t>
            </a:r>
          </a:p>
          <a:p>
            <a:endParaRPr lang="en-US" dirty="0" smtClean="0"/>
          </a:p>
          <a:p>
            <a:r>
              <a:rPr lang="en-US" sz="1200" kern="1200" dirty="0" smtClean="0">
                <a:solidFill>
                  <a:schemeClr val="tx1"/>
                </a:solidFill>
                <a:effectLst/>
                <a:latin typeface="+mn-lt"/>
                <a:ea typeface="+mn-ea"/>
                <a:cs typeface="+mn-cs"/>
              </a:rPr>
              <a:t>Stabilizing the weights reduces the variance because the numerator (the probability of survival given time-constant covariates) and denominator (the probability of survival given time-constant and time-varying covariates) of the weights are usually correlated. </a:t>
            </a:r>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34</a:t>
            </a:fld>
            <a:endParaRPr lang="en-US"/>
          </a:p>
        </p:txBody>
      </p:sp>
    </p:spTree>
    <p:extLst>
      <p:ext uri="{BB962C8B-B14F-4D97-AF65-F5344CB8AC3E}">
        <p14:creationId xmlns:p14="http://schemas.microsoft.com/office/powerpoint/2010/main" val="378972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392A1EC7-3530-4D2F-8A0A-06DDB32C650A}" type="slidenum">
              <a:rPr lang="en-US" sz="1200">
                <a:latin typeface="Arial" charset="0"/>
              </a:rPr>
              <a:pPr algn="r" defTabSz="914437"/>
              <a:t>38</a:t>
            </a:fld>
            <a:endParaRPr 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latin typeface="Arial" charset="0"/>
              </a:rPr>
              <a:t>REDO (but N and </a:t>
            </a:r>
            <a:r>
              <a:rPr lang="en-US" dirty="0" err="1" smtClean="0">
                <a:latin typeface="Arial" charset="0"/>
              </a:rPr>
              <a:t>obs</a:t>
            </a:r>
            <a:r>
              <a:rPr lang="en-US" dirty="0" smtClean="0">
                <a:latin typeface="Arial" charset="0"/>
              </a:rPr>
              <a:t> are correct)</a:t>
            </a:r>
          </a:p>
        </p:txBody>
      </p:sp>
    </p:spTree>
    <p:extLst>
      <p:ext uri="{BB962C8B-B14F-4D97-AF65-F5344CB8AC3E}">
        <p14:creationId xmlns:p14="http://schemas.microsoft.com/office/powerpoint/2010/main" val="253709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39</a:t>
            </a:fld>
            <a:endParaRPr lang="en-US"/>
          </a:p>
        </p:txBody>
      </p:sp>
    </p:spTree>
    <p:extLst>
      <p:ext uri="{BB962C8B-B14F-4D97-AF65-F5344CB8AC3E}">
        <p14:creationId xmlns:p14="http://schemas.microsoft.com/office/powerpoint/2010/main" val="183204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wave-specific</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fld id="{CA93DFFA-2475-48EA-BF6E-F7A957CF3C09}" type="slidenum">
              <a:rPr lang="en-US" smtClean="0"/>
              <a:pPr/>
              <a:t>40</a:t>
            </a:fld>
            <a:endParaRPr lang="en-US"/>
          </a:p>
        </p:txBody>
      </p:sp>
    </p:spTree>
    <p:extLst>
      <p:ext uri="{BB962C8B-B14F-4D97-AF65-F5344CB8AC3E}">
        <p14:creationId xmlns:p14="http://schemas.microsoft.com/office/powerpoint/2010/main" val="3890512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wave-specific</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fld id="{CA93DFFA-2475-48EA-BF6E-F7A957CF3C09}" type="slidenum">
              <a:rPr lang="en-US" smtClean="0"/>
              <a:pPr/>
              <a:t>41</a:t>
            </a:fld>
            <a:endParaRPr lang="en-US"/>
          </a:p>
        </p:txBody>
      </p:sp>
    </p:spTree>
    <p:extLst>
      <p:ext uri="{BB962C8B-B14F-4D97-AF65-F5344CB8AC3E}">
        <p14:creationId xmlns:p14="http://schemas.microsoft.com/office/powerpoint/2010/main" val="110360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Solutions:</a:t>
            </a:r>
            <a:r>
              <a:rPr lang="en-US" baseline="0" dirty="0" smtClean="0"/>
              <a:t> truncate follow-up to a given age.</a:t>
            </a:r>
            <a:endParaRPr lang="en-US" dirty="0" smtClean="0"/>
          </a:p>
          <a:p>
            <a:r>
              <a:rPr lang="en-US" dirty="0" smtClean="0"/>
              <a:t>Death as an “absorbing” state.  What is the right counterfactual</a:t>
            </a:r>
            <a:r>
              <a:rPr lang="en-US" baseline="0" dirty="0" smtClean="0"/>
              <a:t> when you’re old?</a:t>
            </a:r>
          </a:p>
          <a:p>
            <a:r>
              <a:rPr lang="en-US" baseline="0" dirty="0" smtClean="0"/>
              <a:t>Bootstrapping</a:t>
            </a:r>
          </a:p>
          <a:p>
            <a:r>
              <a:rPr lang="en-US" baseline="0" dirty="0" smtClean="0"/>
              <a:t>Former smokers</a:t>
            </a:r>
          </a:p>
          <a:p>
            <a:r>
              <a:rPr lang="en-US" baseline="0" dirty="0" smtClean="0"/>
              <a:t>Smoking dose</a:t>
            </a:r>
          </a:p>
        </p:txBody>
      </p:sp>
      <p:sp>
        <p:nvSpPr>
          <p:cNvPr id="4" name="Slide Number Placeholder 3"/>
          <p:cNvSpPr>
            <a:spLocks noGrp="1"/>
          </p:cNvSpPr>
          <p:nvPr>
            <p:ph type="sldNum" sz="quarter" idx="10"/>
          </p:nvPr>
        </p:nvSpPr>
        <p:spPr/>
        <p:txBody>
          <a:bodyPr/>
          <a:lstStyle/>
          <a:p>
            <a:fld id="{CA93DFFA-2475-48EA-BF6E-F7A957CF3C09}" type="slidenum">
              <a:rPr lang="en-US" smtClean="0"/>
              <a:pPr/>
              <a:t>42</a:t>
            </a:fld>
            <a:endParaRPr lang="en-US"/>
          </a:p>
        </p:txBody>
      </p:sp>
    </p:spTree>
    <p:extLst>
      <p:ext uri="{BB962C8B-B14F-4D97-AF65-F5344CB8AC3E}">
        <p14:creationId xmlns:p14="http://schemas.microsoft.com/office/powerpoint/2010/main" val="109815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Solutions:</a:t>
            </a:r>
            <a:r>
              <a:rPr lang="en-US" baseline="0" dirty="0" smtClean="0"/>
              <a:t> truncate follow-up to a given age.</a:t>
            </a:r>
            <a:endParaRPr lang="en-US" dirty="0" smtClean="0"/>
          </a:p>
          <a:p>
            <a:r>
              <a:rPr lang="en-US" dirty="0" smtClean="0"/>
              <a:t>Death as an “absorbing” state.  What is the right counterfactual</a:t>
            </a:r>
            <a:r>
              <a:rPr lang="en-US" baseline="0" dirty="0" smtClean="0"/>
              <a:t> when you’re old?</a:t>
            </a:r>
          </a:p>
          <a:p>
            <a:r>
              <a:rPr lang="en-US" baseline="0" dirty="0" smtClean="0"/>
              <a:t>Bootstrapping</a:t>
            </a:r>
          </a:p>
          <a:p>
            <a:r>
              <a:rPr lang="en-US" baseline="0" dirty="0" smtClean="0"/>
              <a:t>Former smokers</a:t>
            </a:r>
          </a:p>
          <a:p>
            <a:r>
              <a:rPr lang="en-US" baseline="0" dirty="0" smtClean="0"/>
              <a:t>Smoking dose</a:t>
            </a:r>
          </a:p>
        </p:txBody>
      </p:sp>
      <p:sp>
        <p:nvSpPr>
          <p:cNvPr id="4" name="Slide Number Placeholder 3"/>
          <p:cNvSpPr>
            <a:spLocks noGrp="1"/>
          </p:cNvSpPr>
          <p:nvPr>
            <p:ph type="sldNum" sz="quarter" idx="10"/>
          </p:nvPr>
        </p:nvSpPr>
        <p:spPr/>
        <p:txBody>
          <a:bodyPr/>
          <a:lstStyle/>
          <a:p>
            <a:fld id="{CA93DFFA-2475-48EA-BF6E-F7A957CF3C09}" type="slidenum">
              <a:rPr lang="en-US" smtClean="0"/>
              <a:pPr/>
              <a:t>43</a:t>
            </a:fld>
            <a:endParaRPr lang="en-US"/>
          </a:p>
        </p:txBody>
      </p:sp>
    </p:spTree>
    <p:extLst>
      <p:ext uri="{BB962C8B-B14F-4D97-AF65-F5344CB8AC3E}">
        <p14:creationId xmlns:p14="http://schemas.microsoft.com/office/powerpoint/2010/main" val="335844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NBA</a:t>
            </a:r>
            <a:r>
              <a:rPr lang="en-US" baseline="0" dirty="0" smtClean="0"/>
              <a:t> example.  Collider bias shows up in NBA players, but probably not non-players.  This is because the bias can exist in one stratum of the collider, not </a:t>
            </a:r>
            <a:r>
              <a:rPr lang="en-US" baseline="0" dirty="0" err="1" smtClean="0"/>
              <a:t>nec</a:t>
            </a:r>
            <a:r>
              <a:rPr lang="en-US" baseline="0" dirty="0" smtClean="0"/>
              <a:t> both (but *can* it?).  In affected stratum there seems to be a need for an additional interaction between the 2 causes.  </a:t>
            </a:r>
            <a:endParaRPr lang="en-US" dirty="0"/>
          </a:p>
        </p:txBody>
      </p:sp>
      <p:sp>
        <p:nvSpPr>
          <p:cNvPr id="4" name="Slide Number Placeholder 3"/>
          <p:cNvSpPr>
            <a:spLocks noGrp="1"/>
          </p:cNvSpPr>
          <p:nvPr>
            <p:ph type="sldNum" sz="quarter" idx="10"/>
          </p:nvPr>
        </p:nvSpPr>
        <p:spPr/>
        <p:txBody>
          <a:bodyPr/>
          <a:lstStyle/>
          <a:p>
            <a:fld id="{CA93DFFA-2475-48EA-BF6E-F7A957CF3C09}" type="slidenum">
              <a:rPr lang="en-US" smtClean="0"/>
              <a:pPr/>
              <a:t>7</a:t>
            </a:fld>
            <a:endParaRPr lang="en-US"/>
          </a:p>
        </p:txBody>
      </p:sp>
    </p:spTree>
    <p:extLst>
      <p:ext uri="{BB962C8B-B14F-4D97-AF65-F5344CB8AC3E}">
        <p14:creationId xmlns:p14="http://schemas.microsoft.com/office/powerpoint/2010/main" val="3291281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Solutions:</a:t>
            </a:r>
            <a:r>
              <a:rPr lang="en-US" baseline="0" dirty="0" smtClean="0"/>
              <a:t> truncate follow-up to a given age.</a:t>
            </a:r>
            <a:endParaRPr lang="en-US" dirty="0" smtClean="0"/>
          </a:p>
          <a:p>
            <a:r>
              <a:rPr lang="en-US" dirty="0" smtClean="0"/>
              <a:t>Death as an “absorbing” state.  What is the right counterfactual</a:t>
            </a:r>
            <a:r>
              <a:rPr lang="en-US" baseline="0" dirty="0" smtClean="0"/>
              <a:t> when you’re old?</a:t>
            </a:r>
          </a:p>
          <a:p>
            <a:r>
              <a:rPr lang="en-US" baseline="0" dirty="0" smtClean="0"/>
              <a:t>Bootstrapping</a:t>
            </a:r>
          </a:p>
          <a:p>
            <a:r>
              <a:rPr lang="en-US" baseline="0" dirty="0" smtClean="0"/>
              <a:t>Former smokers</a:t>
            </a:r>
          </a:p>
          <a:p>
            <a:r>
              <a:rPr lang="en-US" baseline="0" dirty="0" smtClean="0"/>
              <a:t>Smoking dose</a:t>
            </a:r>
          </a:p>
        </p:txBody>
      </p:sp>
      <p:sp>
        <p:nvSpPr>
          <p:cNvPr id="4" name="Slide Number Placeholder 3"/>
          <p:cNvSpPr>
            <a:spLocks noGrp="1"/>
          </p:cNvSpPr>
          <p:nvPr>
            <p:ph type="sldNum" sz="quarter" idx="10"/>
          </p:nvPr>
        </p:nvSpPr>
        <p:spPr/>
        <p:txBody>
          <a:bodyPr/>
          <a:lstStyle/>
          <a:p>
            <a:fld id="{CA93DFFA-2475-48EA-BF6E-F7A957CF3C09}" type="slidenum">
              <a:rPr lang="en-US" smtClean="0"/>
              <a:pPr/>
              <a:t>44</a:t>
            </a:fld>
            <a:endParaRPr lang="en-US"/>
          </a:p>
        </p:txBody>
      </p:sp>
    </p:spTree>
    <p:extLst>
      <p:ext uri="{BB962C8B-B14F-4D97-AF65-F5344CB8AC3E}">
        <p14:creationId xmlns:p14="http://schemas.microsoft.com/office/powerpoint/2010/main" val="2231740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simple stratified point exposure analysis, their estimator is identical to the standardized estimator with the total group as the standard population. Hence, the marginal structural model is interpretable as a nonparametric multivariate standardization method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Psi0 is the logit(</a:t>
            </a:r>
            <a:r>
              <a:rPr lang="en-US" sz="1200" b="0" i="0" u="none" strike="noStrike" kern="1200" baseline="0" dirty="0" err="1" smtClean="0">
                <a:solidFill>
                  <a:schemeClr val="tx1"/>
                </a:solidFill>
                <a:latin typeface="+mn-lt"/>
                <a:ea typeface="+mn-ea"/>
                <a:cs typeface="+mn-cs"/>
              </a:rPr>
              <a:t>pr</a:t>
            </a:r>
            <a:r>
              <a:rPr lang="en-US" sz="1200" b="0" i="0" u="none" strike="noStrike" kern="1200" baseline="0" smtClean="0">
                <a:solidFill>
                  <a:schemeClr val="tx1"/>
                </a:solidFill>
                <a:latin typeface="+mn-lt"/>
                <a:ea typeface="+mn-ea"/>
                <a:cs typeface="+mn-cs"/>
              </a:rPr>
              <a:t>[Y(a0=0)])</a:t>
            </a:r>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47</a:t>
            </a:fld>
            <a:endParaRPr lang="en-US"/>
          </a:p>
        </p:txBody>
      </p:sp>
    </p:spTree>
    <p:extLst>
      <p:ext uri="{BB962C8B-B14F-4D97-AF65-F5344CB8AC3E}">
        <p14:creationId xmlns:p14="http://schemas.microsoft.com/office/powerpoint/2010/main" val="292720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tell you that</a:t>
            </a:r>
            <a:r>
              <a:rPr lang="en-US" baseline="0" dirty="0" smtClean="0"/>
              <a:t> someone who is alive and continuing in my cohort of older adults is a current smoker, then, conditional on a bunch of </a:t>
            </a:r>
            <a:r>
              <a:rPr lang="en-US" baseline="0" dirty="0" err="1" smtClean="0"/>
              <a:t>coavariates</a:t>
            </a:r>
            <a:r>
              <a:rPr lang="en-US" baseline="0" dirty="0" smtClean="0"/>
              <a:t> such as age, race, education and sex, you might guess that this person is blessed to have factors that are promoting their survival and blessed not to have factors that would hasten their demise.</a:t>
            </a:r>
            <a:endParaRPr lang="en-US" dirty="0"/>
          </a:p>
        </p:txBody>
      </p:sp>
      <p:sp>
        <p:nvSpPr>
          <p:cNvPr id="4" name="Slide Number Placeholder 3"/>
          <p:cNvSpPr>
            <a:spLocks noGrp="1"/>
          </p:cNvSpPr>
          <p:nvPr>
            <p:ph type="sldNum" sz="quarter" idx="10"/>
          </p:nvPr>
        </p:nvSpPr>
        <p:spPr/>
        <p:txBody>
          <a:bodyPr/>
          <a:lstStyle/>
          <a:p>
            <a:fld id="{CA93DFFA-2475-48EA-BF6E-F7A957CF3C09}" type="slidenum">
              <a:rPr lang="en-US" smtClean="0"/>
              <a:pPr/>
              <a:t>8</a:t>
            </a:fld>
            <a:endParaRPr lang="en-US"/>
          </a:p>
        </p:txBody>
      </p:sp>
    </p:spTree>
    <p:extLst>
      <p:ext uri="{BB962C8B-B14F-4D97-AF65-F5344CB8AC3E}">
        <p14:creationId xmlns:p14="http://schemas.microsoft.com/office/powerpoint/2010/main" val="356248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are assuming exchangeability at 2 levels.  First, if the positivity assumption is met (at least one person with any realized combo of covariates at each wave continues on to the next) and our attrition model correctly specified, then we assume that those who died or censored were exchangeable with those who continued, conditional on the </a:t>
            </a:r>
            <a:r>
              <a:rPr lang="en-US" dirty="0" err="1" smtClean="0"/>
              <a:t>covars</a:t>
            </a:r>
            <a:r>
              <a:rPr lang="en-US" dirty="0" smtClean="0"/>
              <a:t> in the attrition model.  This is the whole premise of weighting. (right?)  Second, conditional on the </a:t>
            </a:r>
            <a:r>
              <a:rPr lang="en-US" dirty="0" err="1" smtClean="0"/>
              <a:t>covars</a:t>
            </a:r>
            <a:r>
              <a:rPr lang="en-US" dirty="0" smtClean="0"/>
              <a:t> in the effect estimation (cog decline) model, we assume exchangeability between smokers and never smokers (the "ultimate exchangeability </a:t>
            </a:r>
            <a:r>
              <a:rPr lang="en-US" dirty="0" err="1" smtClean="0"/>
              <a:t>asumption</a:t>
            </a:r>
            <a:r>
              <a:rPr lang="en-US" dirty="0" smtClean="0"/>
              <a:t>").  The weighting serves this "ultimate" goal by redistributing the proportion of characteristics in the study population after differential mortality has made them </a:t>
            </a:r>
            <a:r>
              <a:rPr lang="en-US" dirty="0" err="1" smtClean="0"/>
              <a:t>unexchangeable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A93DFFA-2475-48EA-BF6E-F7A957CF3C09}" type="slidenum">
              <a:rPr lang="en-US" smtClean="0"/>
              <a:pPr/>
              <a:t>13</a:t>
            </a:fld>
            <a:endParaRPr lang="en-US"/>
          </a:p>
        </p:txBody>
      </p:sp>
    </p:spTree>
    <p:extLst>
      <p:ext uri="{BB962C8B-B14F-4D97-AF65-F5344CB8AC3E}">
        <p14:creationId xmlns:p14="http://schemas.microsoft.com/office/powerpoint/2010/main" val="131548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defTabSz="914437"/>
            <a:fld id="{392A1EC7-3530-4D2F-8A0A-06DDB32C650A}" type="slidenum">
              <a:rPr lang="en-US" sz="1200">
                <a:latin typeface="Arial" charset="0"/>
              </a:rPr>
              <a:pPr algn="r" defTabSz="914437"/>
              <a:t>15</a:t>
            </a:fld>
            <a:endParaRPr 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latin typeface="Arial" charset="0"/>
              </a:rPr>
              <a:t>Disability is a central focus of geriatric research and clinical care.  It represents the combined impact of common, often co-morbid chronic diseases and subclinical pathologic processes on a person’s ability to perform usual tasks and </a:t>
            </a:r>
            <a:r>
              <a:rPr lang="en-US" dirty="0" err="1" smtClean="0">
                <a:latin typeface="Arial" charset="0"/>
              </a:rPr>
              <a:t>activi¬ties</a:t>
            </a:r>
            <a:r>
              <a:rPr lang="en-US" dirty="0" smtClean="0">
                <a:latin typeface="Arial" charset="0"/>
              </a:rPr>
              <a:t> that are essential for self-care and independent living.  Disability is widely regarded as a key indicator of overall physical health in older age.16-17  Its prevalence increases rapidly with age, from about 10% among 65-74-year-olds to &gt;50% in those aged &gt;85,18-19 and disability is more common and appears to progress more </a:t>
            </a:r>
            <a:r>
              <a:rPr lang="en-US" dirty="0" err="1" smtClean="0">
                <a:latin typeface="Arial" charset="0"/>
              </a:rPr>
              <a:t>ra¬pidly</a:t>
            </a:r>
            <a:r>
              <a:rPr lang="en-US" dirty="0" smtClean="0">
                <a:latin typeface="Arial" charset="0"/>
              </a:rPr>
              <a:t> among African Americans than among whites.20  While mortality remains a canonical outcome of interest in health research, reducing the number of disability-affected years during late life—i.e., the “compression of morbidity,”—is of interest due to disability’s impact on loss of independence, burden on informal caregivers, and health care utilization.21 Some progress has been made in the effective postponement of disability,21 but that progress has slowed,18 and disability remains a substantial public health burden.  Indeed, it is the primary cause of long term care,22-23 and is projected to account for $350 billion in Medicare costs in 2009.24 </a:t>
            </a:r>
          </a:p>
        </p:txBody>
      </p:sp>
    </p:spTree>
    <p:extLst>
      <p:ext uri="{BB962C8B-B14F-4D97-AF65-F5344CB8AC3E}">
        <p14:creationId xmlns:p14="http://schemas.microsoft.com/office/powerpoint/2010/main" val="39900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keys for time-dependent confounding are the first 2 points</a:t>
            </a:r>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17</a:t>
            </a:fld>
            <a:endParaRPr lang="en-US"/>
          </a:p>
        </p:txBody>
      </p:sp>
    </p:spTree>
    <p:extLst>
      <p:ext uri="{BB962C8B-B14F-4D97-AF65-F5344CB8AC3E}">
        <p14:creationId xmlns:p14="http://schemas.microsoft.com/office/powerpoint/2010/main" val="2699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keys for time-dependent confounding are the first 2 points</a:t>
            </a:r>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18</a:t>
            </a:fld>
            <a:endParaRPr lang="en-US"/>
          </a:p>
        </p:txBody>
      </p:sp>
    </p:spTree>
    <p:extLst>
      <p:ext uri="{BB962C8B-B14F-4D97-AF65-F5344CB8AC3E}">
        <p14:creationId xmlns:p14="http://schemas.microsoft.com/office/powerpoint/2010/main" val="2062439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the none</a:t>
            </a:r>
            <a:r>
              <a:rPr lang="en-US" baseline="0" dirty="0" smtClean="0"/>
              <a:t> vs mod problem could be solved in part by adjusting for health status prior to </a:t>
            </a:r>
            <a:r>
              <a:rPr lang="en-US" baseline="0" dirty="0" err="1" smtClean="0"/>
              <a:t>alc</a:t>
            </a:r>
            <a:r>
              <a:rPr lang="en-US" baseline="0" dirty="0" smtClean="0"/>
              <a:t> assessment, because it is the ill health of non-drinkers that is linked to survival.</a:t>
            </a:r>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19</a:t>
            </a:fld>
            <a:endParaRPr lang="en-US"/>
          </a:p>
        </p:txBody>
      </p:sp>
    </p:spTree>
    <p:extLst>
      <p:ext uri="{BB962C8B-B14F-4D97-AF65-F5344CB8AC3E}">
        <p14:creationId xmlns:p14="http://schemas.microsoft.com/office/powerpoint/2010/main" val="417715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DFE02-78A0-4A68-8614-890E07324C90}" type="slidenum">
              <a:rPr lang="en-US" smtClean="0"/>
              <a:t>22</a:t>
            </a:fld>
            <a:endParaRPr lang="en-US"/>
          </a:p>
        </p:txBody>
      </p:sp>
    </p:spTree>
    <p:extLst>
      <p:ext uri="{BB962C8B-B14F-4D97-AF65-F5344CB8AC3E}">
        <p14:creationId xmlns:p14="http://schemas.microsoft.com/office/powerpoint/2010/main" val="415682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B3D404-4A1C-4844-8948-3B0F3EAD5407}"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18180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3D404-4A1C-4844-8948-3B0F3EAD5407}"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262866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3D404-4A1C-4844-8948-3B0F3EAD5407}"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115172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3D404-4A1C-4844-8948-3B0F3EAD5407}"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141532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B3D404-4A1C-4844-8948-3B0F3EAD5407}"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413663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B3D404-4A1C-4844-8948-3B0F3EAD5407}"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358041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B3D404-4A1C-4844-8948-3B0F3EAD5407}" type="datetimeFigureOut">
              <a:rPr lang="en-US" smtClean="0"/>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65820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B3D404-4A1C-4844-8948-3B0F3EAD5407}" type="datetimeFigureOut">
              <a:rPr lang="en-US" smtClean="0"/>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65909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3D404-4A1C-4844-8948-3B0F3EAD5407}" type="datetimeFigureOut">
              <a:rPr lang="en-US" smtClean="0"/>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383691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3D404-4A1C-4844-8948-3B0F3EAD5407}"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36177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B3D404-4A1C-4844-8948-3B0F3EAD5407}"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5CC12-CF2E-46E7-8FF6-7A83CD2F1814}" type="slidenum">
              <a:rPr lang="en-US" smtClean="0"/>
              <a:t>‹#›</a:t>
            </a:fld>
            <a:endParaRPr lang="en-US"/>
          </a:p>
        </p:txBody>
      </p:sp>
    </p:spTree>
    <p:extLst>
      <p:ext uri="{BB962C8B-B14F-4D97-AF65-F5344CB8AC3E}">
        <p14:creationId xmlns:p14="http://schemas.microsoft.com/office/powerpoint/2010/main" val="294750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3D404-4A1C-4844-8948-3B0F3EAD5407}" type="datetimeFigureOut">
              <a:rPr lang="en-US" smtClean="0"/>
              <a:t>6/6/2016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5CC12-CF2E-46E7-8FF6-7A83CD2F1814}" type="slidenum">
              <a:rPr lang="en-US" smtClean="0"/>
              <a:t>‹#›</a:t>
            </a:fld>
            <a:endParaRPr lang="en-US"/>
          </a:p>
        </p:txBody>
      </p:sp>
    </p:spTree>
    <p:extLst>
      <p:ext uri="{BB962C8B-B14F-4D97-AF65-F5344CB8AC3E}">
        <p14:creationId xmlns:p14="http://schemas.microsoft.com/office/powerpoint/2010/main" val="805563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460625"/>
          </a:xfrm>
        </p:spPr>
        <p:txBody>
          <a:bodyPr>
            <a:noAutofit/>
          </a:bodyPr>
          <a:lstStyle/>
          <a:p>
            <a:pPr>
              <a:lnSpc>
                <a:spcPts val="5000"/>
              </a:lnSpc>
            </a:pPr>
            <a:r>
              <a:rPr lang="en-US" sz="4800" dirty="0" smtClean="0"/>
              <a:t>Marginal structural models</a:t>
            </a:r>
            <a:br>
              <a:rPr lang="en-US" sz="4800" dirty="0" smtClean="0"/>
            </a:br>
            <a:r>
              <a:rPr lang="en-US" sz="4000" i="1" dirty="0" smtClean="0">
                <a:solidFill>
                  <a:schemeClr val="bg1">
                    <a:lumMod val="75000"/>
                  </a:schemeClr>
                </a:solidFill>
                <a:latin typeface="Times New Roman" panose="02020603050405020304" pitchFamily="18" charset="0"/>
                <a:cs typeface="Times New Roman" panose="02020603050405020304" pitchFamily="18" charset="0"/>
              </a:rPr>
              <a:t>for</a:t>
            </a:r>
            <a:r>
              <a:rPr lang="en-US" sz="4000" i="1" dirty="0" smtClean="0">
                <a:solidFill>
                  <a:schemeClr val="bg1">
                    <a:lumMod val="65000"/>
                  </a:schemeClr>
                </a:solidFill>
                <a:latin typeface="Times New Roman" panose="02020603050405020304" pitchFamily="18" charset="0"/>
                <a:cs typeface="Times New Roman" panose="02020603050405020304" pitchFamily="18" charset="0"/>
              </a:rPr>
              <a:t/>
            </a:r>
            <a:br>
              <a:rPr lang="en-US" sz="4000" i="1" dirty="0" smtClean="0">
                <a:solidFill>
                  <a:schemeClr val="bg1">
                    <a:lumMod val="65000"/>
                  </a:schemeClr>
                </a:solidFill>
                <a:latin typeface="Times New Roman" panose="02020603050405020304" pitchFamily="18" charset="0"/>
                <a:cs typeface="Times New Roman" panose="02020603050405020304" pitchFamily="18" charset="0"/>
              </a:rPr>
            </a:br>
            <a:r>
              <a:rPr lang="en-US" sz="4800" b="1" dirty="0" smtClean="0"/>
              <a:t>differential attrition</a:t>
            </a:r>
            <a:r>
              <a:rPr lang="en-US" sz="4800" dirty="0" smtClean="0"/>
              <a:t>,</a:t>
            </a:r>
            <a:br>
              <a:rPr lang="en-US" sz="4800" dirty="0" smtClean="0"/>
            </a:br>
            <a:r>
              <a:rPr lang="en-US" dirty="0"/>
              <a:t>t</a:t>
            </a:r>
            <a:r>
              <a:rPr lang="en-US" dirty="0" smtClean="0"/>
              <a:t>ime-varying exposures, and</a:t>
            </a:r>
            <a:br>
              <a:rPr lang="en-US" dirty="0" smtClean="0"/>
            </a:br>
            <a:r>
              <a:rPr lang="en-US" dirty="0" smtClean="0"/>
              <a:t>time-dependent confounding</a:t>
            </a:r>
            <a:endParaRPr lang="en-US" sz="4800" dirty="0"/>
          </a:p>
        </p:txBody>
      </p:sp>
      <p:sp>
        <p:nvSpPr>
          <p:cNvPr id="3" name="Subtitle 2"/>
          <p:cNvSpPr>
            <a:spLocks noGrp="1"/>
          </p:cNvSpPr>
          <p:nvPr>
            <p:ph type="subTitle" idx="1"/>
          </p:nvPr>
        </p:nvSpPr>
        <p:spPr>
          <a:xfrm>
            <a:off x="1371600" y="4267200"/>
            <a:ext cx="6400800" cy="1981200"/>
          </a:xfrm>
        </p:spPr>
        <p:txBody>
          <a:bodyPr>
            <a:normAutofit lnSpcReduction="10000"/>
          </a:bodyPr>
          <a:lstStyle/>
          <a:p>
            <a:r>
              <a:rPr lang="en-US" dirty="0" smtClean="0">
                <a:solidFill>
                  <a:schemeClr val="accent3"/>
                </a:solidFill>
              </a:rPr>
              <a:t>Jennifer </a:t>
            </a:r>
            <a:r>
              <a:rPr lang="en-US" dirty="0" err="1" smtClean="0">
                <a:solidFill>
                  <a:schemeClr val="accent3"/>
                </a:solidFill>
              </a:rPr>
              <a:t>Weuve</a:t>
            </a:r>
            <a:r>
              <a:rPr lang="en-US" dirty="0" smtClean="0">
                <a:solidFill>
                  <a:schemeClr val="accent3"/>
                </a:solidFill>
              </a:rPr>
              <a:t>, MPH, ScD</a:t>
            </a:r>
          </a:p>
          <a:p>
            <a:endParaRPr lang="en-US" dirty="0"/>
          </a:p>
          <a:p>
            <a:r>
              <a:rPr lang="en-US" sz="2600" dirty="0" smtClean="0">
                <a:solidFill>
                  <a:schemeClr val="accent5"/>
                </a:solidFill>
              </a:rPr>
              <a:t>jweuve@bu.edu</a:t>
            </a:r>
          </a:p>
          <a:p>
            <a:r>
              <a:rPr lang="en-US" sz="2600" dirty="0">
                <a:solidFill>
                  <a:schemeClr val="accent5"/>
                </a:solidFill>
              </a:rPr>
              <a:t>http://jweuve.tumblr.com/</a:t>
            </a:r>
            <a:endParaRPr lang="en-US" sz="2600" dirty="0" smtClean="0">
              <a:solidFill>
                <a:schemeClr val="accent5"/>
              </a:solidFill>
            </a:endParaRPr>
          </a:p>
          <a:p>
            <a:endParaRPr lang="en-US" dirty="0"/>
          </a:p>
        </p:txBody>
      </p:sp>
      <p:cxnSp>
        <p:nvCxnSpPr>
          <p:cNvPr id="5" name="Straight Connector 4"/>
          <p:cNvCxnSpPr/>
          <p:nvPr/>
        </p:nvCxnSpPr>
        <p:spPr>
          <a:xfrm>
            <a:off x="1295400" y="1524000"/>
            <a:ext cx="283464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029200" y="1524000"/>
            <a:ext cx="283464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57200" y="2395394"/>
            <a:ext cx="6705600" cy="805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0183" y="3996521"/>
            <a:ext cx="1350434" cy="369332"/>
          </a:xfrm>
          <a:prstGeom prst="rect">
            <a:avLst/>
          </a:prstGeom>
          <a:noFill/>
        </p:spPr>
        <p:txBody>
          <a:bodyPr wrap="none" rtlCol="0">
            <a:spAutoFit/>
          </a:bodyPr>
          <a:lstStyle/>
          <a:p>
            <a:r>
              <a:rPr lang="en-US" i="1" dirty="0" smtClean="0">
                <a:solidFill>
                  <a:srgbClr val="FF0000"/>
                </a:solidFill>
                <a:latin typeface="Times New Roman" panose="02020603050405020304" pitchFamily="18" charset="0"/>
                <a:cs typeface="Times New Roman" panose="02020603050405020304" pitchFamily="18" charset="0"/>
              </a:rPr>
              <a:t>Another talk</a:t>
            </a:r>
            <a:endParaRPr lang="en-US" i="1" dirty="0">
              <a:solidFill>
                <a:srgbClr val="FF0000"/>
              </a:solidFill>
              <a:latin typeface="Times New Roman" panose="02020603050405020304" pitchFamily="18" charset="0"/>
              <a:cs typeface="Times New Roman" panose="02020603050405020304" pitchFamily="18" charset="0"/>
            </a:endParaRPr>
          </a:p>
        </p:txBody>
      </p:sp>
      <p:cxnSp>
        <p:nvCxnSpPr>
          <p:cNvPr id="10" name="Curved Connector 9"/>
          <p:cNvCxnSpPr>
            <a:stCxn id="8" idx="1"/>
            <a:endCxn id="7" idx="2"/>
          </p:cNvCxnSpPr>
          <p:nvPr/>
        </p:nvCxnSpPr>
        <p:spPr>
          <a:xfrm rot="10800000">
            <a:off x="457201" y="2797897"/>
            <a:ext cx="162983" cy="1383290"/>
          </a:xfrm>
          <a:prstGeom prst="curvedConnector3">
            <a:avLst>
              <a:gd name="adj1" fmla="val 240260"/>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89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2400" dirty="0" smtClean="0"/>
              <a:t>In other situations, we have measures of U (meaning U is really a K [known]) and can adjust for it.</a:t>
            </a:r>
            <a:endParaRPr lang="en-US" sz="2400" dirty="0"/>
          </a:p>
        </p:txBody>
      </p:sp>
      <p:sp>
        <p:nvSpPr>
          <p:cNvPr id="4" name="Rectangle 3"/>
          <p:cNvSpPr/>
          <p:nvPr/>
        </p:nvSpPr>
        <p:spPr>
          <a:xfrm>
            <a:off x="152400" y="2507863"/>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5" name="Rectangle 4"/>
          <p:cNvSpPr/>
          <p:nvPr/>
        </p:nvSpPr>
        <p:spPr>
          <a:xfrm>
            <a:off x="1995060" y="2450713"/>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baseline="-25000" dirty="0"/>
          </a:p>
        </p:txBody>
      </p:sp>
      <p:sp>
        <p:nvSpPr>
          <p:cNvPr id="7" name="Rectangle 6"/>
          <p:cNvSpPr/>
          <p:nvPr/>
        </p:nvSpPr>
        <p:spPr>
          <a:xfrm>
            <a:off x="7391400" y="2450713"/>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cognitive decline</a:t>
            </a:r>
            <a:r>
              <a:rPr lang="en-US" sz="2400" b="1" baseline="-25000" dirty="0" smtClean="0"/>
              <a:t>2</a:t>
            </a:r>
            <a:endParaRPr lang="en-US" sz="2400" b="1" baseline="-25000" dirty="0"/>
          </a:p>
        </p:txBody>
      </p:sp>
      <p:sp>
        <p:nvSpPr>
          <p:cNvPr id="8" name="Rectangle 7"/>
          <p:cNvSpPr/>
          <p:nvPr/>
        </p:nvSpPr>
        <p:spPr>
          <a:xfrm>
            <a:off x="5209308" y="2393563"/>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sp>
        <p:nvSpPr>
          <p:cNvPr id="16" name="TextBox 15"/>
          <p:cNvSpPr txBox="1"/>
          <p:nvPr/>
        </p:nvSpPr>
        <p:spPr>
          <a:xfrm>
            <a:off x="1981200" y="3969603"/>
            <a:ext cx="2514600" cy="1138773"/>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 (RR=0.5) and continuation</a:t>
            </a:r>
            <a:endParaRPr lang="en-US" sz="1600" dirty="0"/>
          </a:p>
        </p:txBody>
      </p:sp>
      <p:cxnSp>
        <p:nvCxnSpPr>
          <p:cNvPr id="21" name="Curved Connector 20"/>
          <p:cNvCxnSpPr>
            <a:stCxn id="5" idx="3"/>
            <a:endCxn id="8" idx="1"/>
          </p:cNvCxnSpPr>
          <p:nvPr/>
        </p:nvCxnSpPr>
        <p:spPr>
          <a:xfrm>
            <a:off x="3519060" y="2850763"/>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38200" y="3200400"/>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Curved Connector 20"/>
          <p:cNvCxnSpPr>
            <a:stCxn id="5" idx="0"/>
            <a:endCxn id="7" idx="0"/>
          </p:cNvCxnSpPr>
          <p:nvPr/>
        </p:nvCxnSpPr>
        <p:spPr>
          <a:xfrm rot="5400000" flipH="1" flipV="1">
            <a:off x="5455230" y="-247457"/>
            <a:ext cx="1588" cy="5396340"/>
          </a:xfrm>
          <a:prstGeom prst="curvedConnector3">
            <a:avLst>
              <a:gd name="adj1" fmla="val 45439183"/>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81200" y="2509232"/>
            <a:ext cx="1585562" cy="646331"/>
          </a:xfrm>
          <a:prstGeom prst="rect">
            <a:avLst/>
          </a:prstGeom>
          <a:noFill/>
        </p:spPr>
        <p:txBody>
          <a:bodyPr wrap="none" rtlCol="0">
            <a:spAutoFit/>
          </a:bodyPr>
          <a:lstStyle/>
          <a:p>
            <a:r>
              <a:rPr lang="en-US" sz="3600" b="1" dirty="0" smtClean="0">
                <a:solidFill>
                  <a:schemeClr val="bg1"/>
                </a:solidFill>
              </a:rPr>
              <a:t>gene(s)</a:t>
            </a:r>
            <a:endParaRPr lang="en-US" sz="3600" b="1" dirty="0">
              <a:solidFill>
                <a:schemeClr val="bg1"/>
              </a:solidFill>
            </a:endParaRPr>
          </a:p>
        </p:txBody>
      </p:sp>
      <p:sp>
        <p:nvSpPr>
          <p:cNvPr id="13" name="Rectangle 12"/>
          <p:cNvSpPr/>
          <p:nvPr/>
        </p:nvSpPr>
        <p:spPr>
          <a:xfrm>
            <a:off x="5181600" y="2209800"/>
            <a:ext cx="1905000"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20840" y="2272352"/>
            <a:ext cx="1905000"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933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12"/>
                                        </p:tgtEl>
                                      </p:cBhvr>
                                    </p:animEffect>
                                    <p:set>
                                      <p:cBhvr>
                                        <p:cTn id="11"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1676400" y="2853904"/>
            <a:ext cx="304800" cy="0"/>
          </a:xfrm>
          <a:prstGeom prst="line">
            <a:avLst/>
          </a:prstGeom>
          <a:ln w="117475">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020762"/>
          </a:xfrm>
        </p:spPr>
        <p:txBody>
          <a:bodyPr>
            <a:noAutofit/>
          </a:bodyPr>
          <a:lstStyle/>
          <a:p>
            <a:r>
              <a:rPr lang="en-US" sz="2400" dirty="0" smtClean="0"/>
              <a:t>But in many situations, U is not known.  Or U is known and measured, but adjusting for it is problematic.</a:t>
            </a:r>
            <a:endParaRPr lang="en-US" sz="2400" dirty="0"/>
          </a:p>
        </p:txBody>
      </p:sp>
      <p:sp>
        <p:nvSpPr>
          <p:cNvPr id="4" name="Rectangle 3"/>
          <p:cNvSpPr/>
          <p:nvPr/>
        </p:nvSpPr>
        <p:spPr>
          <a:xfrm>
            <a:off x="152400" y="2507863"/>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5" name="Rectangle 4"/>
          <p:cNvSpPr/>
          <p:nvPr/>
        </p:nvSpPr>
        <p:spPr>
          <a:xfrm>
            <a:off x="1995060" y="2450713"/>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baseline="-25000" dirty="0"/>
          </a:p>
        </p:txBody>
      </p:sp>
      <p:sp>
        <p:nvSpPr>
          <p:cNvPr id="7" name="Rectangle 6"/>
          <p:cNvSpPr/>
          <p:nvPr/>
        </p:nvSpPr>
        <p:spPr>
          <a:xfrm>
            <a:off x="7391400" y="2450713"/>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cognitive decline</a:t>
            </a:r>
            <a:r>
              <a:rPr lang="en-US" sz="2400" b="1" baseline="-25000" dirty="0" smtClean="0"/>
              <a:t>2</a:t>
            </a:r>
            <a:endParaRPr lang="en-US" sz="2400" b="1" baseline="-25000" dirty="0"/>
          </a:p>
        </p:txBody>
      </p:sp>
      <p:sp>
        <p:nvSpPr>
          <p:cNvPr id="8" name="Rectangle 7"/>
          <p:cNvSpPr/>
          <p:nvPr/>
        </p:nvSpPr>
        <p:spPr>
          <a:xfrm>
            <a:off x="5209308" y="2393563"/>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sp>
        <p:nvSpPr>
          <p:cNvPr id="16" name="TextBox 15"/>
          <p:cNvSpPr txBox="1"/>
          <p:nvPr/>
        </p:nvSpPr>
        <p:spPr>
          <a:xfrm>
            <a:off x="1981200" y="3969603"/>
            <a:ext cx="2514600" cy="1138773"/>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 (RR=0.5) and continuation</a:t>
            </a:r>
            <a:endParaRPr lang="en-US" sz="1600" dirty="0"/>
          </a:p>
        </p:txBody>
      </p:sp>
      <p:cxnSp>
        <p:nvCxnSpPr>
          <p:cNvPr id="21" name="Curved Connector 20"/>
          <p:cNvCxnSpPr>
            <a:stCxn id="5" idx="3"/>
            <a:endCxn id="8" idx="1"/>
          </p:cNvCxnSpPr>
          <p:nvPr/>
        </p:nvCxnSpPr>
        <p:spPr>
          <a:xfrm>
            <a:off x="3519060" y="2850763"/>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38200" y="3200400"/>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Curved Connector 20"/>
          <p:cNvCxnSpPr>
            <a:stCxn id="5" idx="0"/>
            <a:endCxn id="7" idx="0"/>
          </p:cNvCxnSpPr>
          <p:nvPr/>
        </p:nvCxnSpPr>
        <p:spPr>
          <a:xfrm rot="5400000" flipH="1" flipV="1">
            <a:off x="5455230" y="-247457"/>
            <a:ext cx="1588" cy="5396340"/>
          </a:xfrm>
          <a:prstGeom prst="curvedConnector3">
            <a:avLst>
              <a:gd name="adj1" fmla="val 45439183"/>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912960" y="2550176"/>
            <a:ext cx="1729961" cy="584775"/>
          </a:xfrm>
          <a:prstGeom prst="rect">
            <a:avLst/>
          </a:prstGeom>
          <a:noFill/>
        </p:spPr>
        <p:txBody>
          <a:bodyPr wrap="none" rtlCol="0">
            <a:spAutoFit/>
          </a:bodyPr>
          <a:lstStyle/>
          <a:p>
            <a:r>
              <a:rPr lang="en-US" sz="3200" b="1" dirty="0" smtClean="0">
                <a:solidFill>
                  <a:schemeClr val="bg1"/>
                </a:solidFill>
              </a:rPr>
              <a:t>disability</a:t>
            </a:r>
            <a:endParaRPr lang="en-US" sz="3200" b="1" dirty="0">
              <a:solidFill>
                <a:schemeClr val="bg1"/>
              </a:solidFill>
            </a:endParaRPr>
          </a:p>
        </p:txBody>
      </p:sp>
      <p:sp>
        <p:nvSpPr>
          <p:cNvPr id="13" name="Rectangle 12"/>
          <p:cNvSpPr/>
          <p:nvPr/>
        </p:nvSpPr>
        <p:spPr>
          <a:xfrm>
            <a:off x="5181600" y="2209800"/>
            <a:ext cx="1905000"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urved Connector 20"/>
          <p:cNvCxnSpPr>
            <a:stCxn id="4" idx="3"/>
            <a:endCxn id="5" idx="1"/>
          </p:cNvCxnSpPr>
          <p:nvPr/>
        </p:nvCxnSpPr>
        <p:spPr>
          <a:xfrm>
            <a:off x="1676400" y="2850763"/>
            <a:ext cx="318660" cy="1588"/>
          </a:xfrm>
          <a:prstGeom prst="straightConnector1">
            <a:avLst/>
          </a:prstGeom>
          <a:ln w="15875">
            <a:solidFill>
              <a:schemeClr val="tx2"/>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286941" y="3393214"/>
            <a:ext cx="1675459" cy="369332"/>
          </a:xfrm>
          <a:prstGeom prst="rect">
            <a:avLst/>
          </a:prstGeom>
          <a:noFill/>
        </p:spPr>
        <p:txBody>
          <a:bodyPr wrap="none" rtlCol="0">
            <a:spAutoFit/>
          </a:bodyPr>
          <a:lstStyle/>
          <a:p>
            <a:r>
              <a:rPr lang="en-US" dirty="0" smtClean="0">
                <a:latin typeface="Vladimir Script" pitchFamily="66" charset="0"/>
              </a:rPr>
              <a:t>Likely intermediate</a:t>
            </a:r>
            <a:endParaRPr lang="en-US" dirty="0">
              <a:latin typeface="Vladimir Script" pitchFamily="66" charset="0"/>
            </a:endParaRPr>
          </a:p>
        </p:txBody>
      </p:sp>
      <p:sp>
        <p:nvSpPr>
          <p:cNvPr id="29" name="Rectangle 28"/>
          <p:cNvSpPr/>
          <p:nvPr/>
        </p:nvSpPr>
        <p:spPr>
          <a:xfrm>
            <a:off x="1820840" y="2272352"/>
            <a:ext cx="1905000"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11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12"/>
                                        </p:tgtEl>
                                      </p:cBhvr>
                                    </p:animEffect>
                                    <p:set>
                                      <p:cBhvr>
                                        <p:cTn id="21" dur="1" fill="hold">
                                          <p:stCondLst>
                                            <p:cond delay="1999"/>
                                          </p:stCondLst>
                                        </p:cTn>
                                        <p:tgtEl>
                                          <p:spTgt spid="12"/>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urved Connector 20"/>
          <p:cNvCxnSpPr>
            <a:stCxn id="4" idx="3"/>
            <a:endCxn id="5" idx="1"/>
          </p:cNvCxnSpPr>
          <p:nvPr/>
        </p:nvCxnSpPr>
        <p:spPr>
          <a:xfrm>
            <a:off x="1676400" y="3917563"/>
            <a:ext cx="318660" cy="1588"/>
          </a:xfrm>
          <a:prstGeom prst="straightConnector1">
            <a:avLst/>
          </a:prstGeom>
          <a:ln w="15875">
            <a:solidFill>
              <a:schemeClr val="tx2"/>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1020762"/>
          </a:xfrm>
        </p:spPr>
        <p:txBody>
          <a:bodyPr>
            <a:noAutofit/>
          </a:bodyPr>
          <a:lstStyle/>
          <a:p>
            <a:r>
              <a:rPr lang="en-US" sz="2400" dirty="0" smtClean="0"/>
              <a:t>But in many situations, U is not known.  Or U is known and measured, but adjusting for it is problematic.</a:t>
            </a:r>
            <a:endParaRPr lang="en-US" sz="2400" dirty="0"/>
          </a:p>
        </p:txBody>
      </p:sp>
      <p:sp>
        <p:nvSpPr>
          <p:cNvPr id="4" name="Rectangle 3"/>
          <p:cNvSpPr/>
          <p:nvPr/>
        </p:nvSpPr>
        <p:spPr>
          <a:xfrm>
            <a:off x="152400" y="3574663"/>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5" name="Rectangle 4"/>
          <p:cNvSpPr/>
          <p:nvPr/>
        </p:nvSpPr>
        <p:spPr>
          <a:xfrm>
            <a:off x="1995060" y="3517513"/>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baseline="-25000" dirty="0"/>
          </a:p>
        </p:txBody>
      </p:sp>
      <p:sp>
        <p:nvSpPr>
          <p:cNvPr id="7" name="Rectangle 6"/>
          <p:cNvSpPr/>
          <p:nvPr/>
        </p:nvSpPr>
        <p:spPr>
          <a:xfrm>
            <a:off x="7391400" y="3517513"/>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cognitive decline</a:t>
            </a:r>
            <a:r>
              <a:rPr lang="en-US" sz="2400" b="1" baseline="-25000" dirty="0" smtClean="0"/>
              <a:t>2</a:t>
            </a:r>
            <a:endParaRPr lang="en-US" sz="2400" b="1" baseline="-25000" dirty="0"/>
          </a:p>
        </p:txBody>
      </p:sp>
      <p:sp>
        <p:nvSpPr>
          <p:cNvPr id="8" name="Rectangle 7"/>
          <p:cNvSpPr/>
          <p:nvPr/>
        </p:nvSpPr>
        <p:spPr>
          <a:xfrm>
            <a:off x="5209308" y="3460363"/>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sp>
        <p:nvSpPr>
          <p:cNvPr id="16" name="TextBox 15"/>
          <p:cNvSpPr txBox="1"/>
          <p:nvPr/>
        </p:nvSpPr>
        <p:spPr>
          <a:xfrm>
            <a:off x="1981200" y="5036403"/>
            <a:ext cx="2514600" cy="1138773"/>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 (RR=0.5) and continuation</a:t>
            </a:r>
            <a:endParaRPr lang="en-US" sz="1600" dirty="0"/>
          </a:p>
        </p:txBody>
      </p:sp>
      <p:cxnSp>
        <p:nvCxnSpPr>
          <p:cNvPr id="21" name="Curved Connector 20"/>
          <p:cNvCxnSpPr>
            <a:stCxn id="5" idx="3"/>
            <a:endCxn id="8" idx="1"/>
          </p:cNvCxnSpPr>
          <p:nvPr/>
        </p:nvCxnSpPr>
        <p:spPr>
          <a:xfrm>
            <a:off x="3519060" y="3917563"/>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38200" y="4267200"/>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Curved Connector 20"/>
          <p:cNvCxnSpPr>
            <a:stCxn id="5" idx="0"/>
            <a:endCxn id="7" idx="0"/>
          </p:cNvCxnSpPr>
          <p:nvPr/>
        </p:nvCxnSpPr>
        <p:spPr>
          <a:xfrm rot="5400000" flipH="1" flipV="1">
            <a:off x="5455230" y="819343"/>
            <a:ext cx="1588" cy="5396340"/>
          </a:xfrm>
          <a:prstGeom prst="curvedConnector3">
            <a:avLst>
              <a:gd name="adj1" fmla="val 45439183"/>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87975" y="3487586"/>
            <a:ext cx="1386650" cy="830997"/>
          </a:xfrm>
          <a:prstGeom prst="rect">
            <a:avLst/>
          </a:prstGeom>
          <a:noFill/>
        </p:spPr>
        <p:txBody>
          <a:bodyPr wrap="square" rtlCol="0">
            <a:spAutoFit/>
          </a:bodyPr>
          <a:lstStyle/>
          <a:p>
            <a:r>
              <a:rPr lang="en-US" sz="2400" b="1" dirty="0" smtClean="0">
                <a:solidFill>
                  <a:schemeClr val="bg1"/>
                </a:solidFill>
              </a:rPr>
              <a:t>cognitive function</a:t>
            </a:r>
            <a:r>
              <a:rPr lang="en-US" sz="2400" b="1" baseline="-25000" dirty="0" smtClean="0">
                <a:solidFill>
                  <a:schemeClr val="bg1"/>
                </a:solidFill>
              </a:rPr>
              <a:t>1</a:t>
            </a:r>
            <a:endParaRPr lang="en-US" sz="2400" b="1" baseline="-25000" dirty="0">
              <a:solidFill>
                <a:schemeClr val="bg1"/>
              </a:solidFill>
            </a:endParaRPr>
          </a:p>
        </p:txBody>
      </p:sp>
      <p:sp>
        <p:nvSpPr>
          <p:cNvPr id="13" name="Rectangle 12"/>
          <p:cNvSpPr/>
          <p:nvPr/>
        </p:nvSpPr>
        <p:spPr>
          <a:xfrm>
            <a:off x="5181600" y="3276600"/>
            <a:ext cx="1905000"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4000" y="2209800"/>
            <a:ext cx="2514600" cy="769441"/>
          </a:xfrm>
          <a:prstGeom prst="rect">
            <a:avLst/>
          </a:prstGeom>
          <a:noFill/>
        </p:spPr>
        <p:txBody>
          <a:bodyPr wrap="square" rtlCol="0">
            <a:spAutoFit/>
          </a:bodyPr>
          <a:lstStyle/>
          <a:p>
            <a:pPr algn="ctr"/>
            <a:r>
              <a:rPr lang="en-US" sz="2200" dirty="0" smtClean="0"/>
              <a:t>Observed cognitive function</a:t>
            </a:r>
            <a:endParaRPr lang="en-US" sz="2200" dirty="0"/>
          </a:p>
        </p:txBody>
      </p:sp>
      <p:sp>
        <p:nvSpPr>
          <p:cNvPr id="18" name="TextBox 17"/>
          <p:cNvSpPr txBox="1"/>
          <p:nvPr/>
        </p:nvSpPr>
        <p:spPr>
          <a:xfrm>
            <a:off x="1919213" y="1295400"/>
            <a:ext cx="1738387" cy="430887"/>
          </a:xfrm>
          <a:prstGeom prst="rect">
            <a:avLst/>
          </a:prstGeom>
          <a:noFill/>
        </p:spPr>
        <p:txBody>
          <a:bodyPr wrap="square" rtlCol="0">
            <a:spAutoFit/>
          </a:bodyPr>
          <a:lstStyle/>
          <a:p>
            <a:pPr algn="ctr"/>
            <a:r>
              <a:rPr lang="en-US" sz="2200" dirty="0" smtClean="0"/>
              <a:t>Meas. error</a:t>
            </a:r>
            <a:endParaRPr lang="en-US" sz="2200" dirty="0"/>
          </a:p>
        </p:txBody>
      </p:sp>
      <p:cxnSp>
        <p:nvCxnSpPr>
          <p:cNvPr id="19" name="Curved Connector 20"/>
          <p:cNvCxnSpPr>
            <a:stCxn id="22" idx="0"/>
            <a:endCxn id="15" idx="2"/>
          </p:cNvCxnSpPr>
          <p:nvPr/>
        </p:nvCxnSpPr>
        <p:spPr>
          <a:xfrm rot="5400000" flipH="1" flipV="1">
            <a:off x="2527128" y="3233414"/>
            <a:ext cx="508345"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Curved Connector 20"/>
          <p:cNvCxnSpPr>
            <a:stCxn id="18" idx="2"/>
            <a:endCxn id="15" idx="0"/>
          </p:cNvCxnSpPr>
          <p:nvPr/>
        </p:nvCxnSpPr>
        <p:spPr>
          <a:xfrm flipH="1">
            <a:off x="2781300" y="1726287"/>
            <a:ext cx="7107" cy="483513"/>
          </a:xfrm>
          <a:prstGeom prst="straightConnector1">
            <a:avLst/>
          </a:prstGeom>
          <a:ln w="15875">
            <a:solidFill>
              <a:schemeClr val="accent6">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Curved Connector 20"/>
          <p:cNvCxnSpPr>
            <a:stCxn id="18" idx="3"/>
            <a:endCxn id="7" idx="0"/>
          </p:cNvCxnSpPr>
          <p:nvPr/>
        </p:nvCxnSpPr>
        <p:spPr>
          <a:xfrm>
            <a:off x="3657600" y="1510844"/>
            <a:ext cx="4495800" cy="2006669"/>
          </a:xfrm>
          <a:prstGeom prst="bentConnector2">
            <a:avLst/>
          </a:prstGeom>
          <a:ln w="15875">
            <a:solidFill>
              <a:schemeClr val="accent6">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634704" y="2260122"/>
            <a:ext cx="2286000" cy="6858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143000" y="1676400"/>
            <a:ext cx="1552427" cy="646331"/>
          </a:xfrm>
          <a:prstGeom prst="rect">
            <a:avLst/>
          </a:prstGeom>
          <a:noFill/>
        </p:spPr>
        <p:txBody>
          <a:bodyPr wrap="square" rtlCol="0">
            <a:spAutoFit/>
          </a:bodyPr>
          <a:lstStyle/>
          <a:p>
            <a:pPr algn="r"/>
            <a:r>
              <a:rPr lang="en-US" dirty="0" smtClean="0">
                <a:latin typeface="Vladimir Script" pitchFamily="66" charset="0"/>
              </a:rPr>
              <a:t>Baseline adjustment bias</a:t>
            </a:r>
            <a:endParaRPr lang="en-US" dirty="0">
              <a:latin typeface="Vladimir Script" pitchFamily="66" charset="0"/>
            </a:endParaRPr>
          </a:p>
        </p:txBody>
      </p:sp>
      <p:sp>
        <p:nvSpPr>
          <p:cNvPr id="23" name="TextBox 22"/>
          <p:cNvSpPr txBox="1"/>
          <p:nvPr/>
        </p:nvSpPr>
        <p:spPr>
          <a:xfrm>
            <a:off x="76200" y="6397823"/>
            <a:ext cx="3554563" cy="307777"/>
          </a:xfrm>
          <a:prstGeom prst="rect">
            <a:avLst/>
          </a:prstGeom>
          <a:noFill/>
        </p:spPr>
        <p:txBody>
          <a:bodyPr wrap="none" rtlCol="0">
            <a:spAutoFit/>
          </a:bodyPr>
          <a:lstStyle/>
          <a:p>
            <a:r>
              <a:rPr lang="en-US" sz="1400" dirty="0" err="1" smtClean="0">
                <a:solidFill>
                  <a:schemeClr val="accent5"/>
                </a:solidFill>
              </a:rPr>
              <a:t>Glymour</a:t>
            </a:r>
            <a:r>
              <a:rPr lang="en-US" sz="1400" dirty="0" smtClean="0">
                <a:solidFill>
                  <a:schemeClr val="accent5"/>
                </a:solidFill>
              </a:rPr>
              <a:t> MM (2005) </a:t>
            </a:r>
            <a:r>
              <a:rPr lang="en-US" sz="1400" i="1" dirty="0" smtClean="0">
                <a:solidFill>
                  <a:schemeClr val="accent5"/>
                </a:solidFill>
              </a:rPr>
              <a:t>AJE</a:t>
            </a:r>
            <a:r>
              <a:rPr lang="en-US" sz="1400" dirty="0" smtClean="0">
                <a:solidFill>
                  <a:schemeClr val="accent5"/>
                </a:solidFill>
              </a:rPr>
              <a:t>. 2005;162:267-278.</a:t>
            </a:r>
          </a:p>
        </p:txBody>
      </p:sp>
    </p:spTree>
    <p:extLst>
      <p:ext uri="{BB962C8B-B14F-4D97-AF65-F5344CB8AC3E}">
        <p14:creationId xmlns:p14="http://schemas.microsoft.com/office/powerpoint/2010/main" val="371156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P spid="18" grpId="0"/>
      <p:bldP spid="36" grpId="0" animBg="1"/>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noAutofit/>
          </a:bodyPr>
          <a:lstStyle/>
          <a:p>
            <a:pPr algn="l"/>
            <a:r>
              <a:rPr lang="en-US" sz="2600" dirty="0"/>
              <a:t>Upshot:  diminished </a:t>
            </a:r>
            <a:r>
              <a:rPr lang="en-US" sz="2600" dirty="0" smtClean="0"/>
              <a:t>(or inverse!) estimated </a:t>
            </a:r>
            <a:r>
              <a:rPr lang="en-US" sz="2600" dirty="0"/>
              <a:t>association between smoking </a:t>
            </a:r>
            <a:r>
              <a:rPr lang="en-US" sz="2600" dirty="0" smtClean="0"/>
              <a:t>and cognitive decline</a:t>
            </a:r>
            <a:endParaRPr lang="en-US" sz="2600" b="1" dirty="0"/>
          </a:p>
        </p:txBody>
      </p:sp>
      <p:sp>
        <p:nvSpPr>
          <p:cNvPr id="15" name="TextBox 14"/>
          <p:cNvSpPr txBox="1"/>
          <p:nvPr/>
        </p:nvSpPr>
        <p:spPr>
          <a:xfrm>
            <a:off x="3436192" y="3713082"/>
            <a:ext cx="1784932" cy="1138773"/>
          </a:xfrm>
          <a:prstGeom prst="rect">
            <a:avLst/>
          </a:prstGeom>
          <a:noFill/>
        </p:spPr>
        <p:txBody>
          <a:bodyPr wrap="square" rtlCol="0">
            <a:spAutoFit/>
          </a:bodyPr>
          <a:lstStyle/>
          <a:p>
            <a:pPr algn="ctr"/>
            <a:r>
              <a:rPr lang="en-US" sz="2000" dirty="0" smtClean="0"/>
              <a:t>–</a:t>
            </a:r>
          </a:p>
          <a:p>
            <a:pPr algn="ctr"/>
            <a:r>
              <a:rPr lang="en-US" sz="1600" dirty="0" smtClean="0"/>
              <a:t>K (or U) is associated with </a:t>
            </a:r>
            <a:r>
              <a:rPr lang="en-US" sz="1600" b="1" dirty="0" smtClean="0"/>
              <a:t>reduced</a:t>
            </a:r>
            <a:r>
              <a:rPr lang="en-US" sz="1600" dirty="0" smtClean="0"/>
              <a:t> survival</a:t>
            </a:r>
            <a:endParaRPr lang="en-US" sz="1600" dirty="0"/>
          </a:p>
        </p:txBody>
      </p:sp>
      <p:sp>
        <p:nvSpPr>
          <p:cNvPr id="16" name="Rectangle 15"/>
          <p:cNvSpPr/>
          <p:nvPr/>
        </p:nvSpPr>
        <p:spPr>
          <a:xfrm>
            <a:off x="152400" y="3705215"/>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17" name="Rectangle 16"/>
          <p:cNvSpPr/>
          <p:nvPr/>
        </p:nvSpPr>
        <p:spPr>
          <a:xfrm>
            <a:off x="1995060" y="3648065"/>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 or K</a:t>
            </a:r>
            <a:r>
              <a:rPr lang="en-US" sz="2400" b="1" baseline="-25000" dirty="0" smtClean="0"/>
              <a:t>1</a:t>
            </a:r>
            <a:endParaRPr lang="en-US" sz="2400" b="1" baseline="-25000" dirty="0"/>
          </a:p>
        </p:txBody>
      </p:sp>
      <p:sp>
        <p:nvSpPr>
          <p:cNvPr id="18" name="Rectangle 17"/>
          <p:cNvSpPr/>
          <p:nvPr/>
        </p:nvSpPr>
        <p:spPr>
          <a:xfrm>
            <a:off x="7391400" y="3648065"/>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cognitive decline</a:t>
            </a:r>
            <a:r>
              <a:rPr lang="en-US" sz="2400" b="1" baseline="-25000" dirty="0" smtClean="0"/>
              <a:t>2</a:t>
            </a:r>
            <a:endParaRPr lang="en-US" sz="2400" b="1" baseline="-25000" dirty="0"/>
          </a:p>
        </p:txBody>
      </p:sp>
      <p:sp>
        <p:nvSpPr>
          <p:cNvPr id="19" name="Rectangle 18"/>
          <p:cNvSpPr/>
          <p:nvPr/>
        </p:nvSpPr>
        <p:spPr>
          <a:xfrm>
            <a:off x="5209308" y="3590915"/>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cxnSp>
        <p:nvCxnSpPr>
          <p:cNvPr id="21" name="Curved Connector 20"/>
          <p:cNvCxnSpPr>
            <a:stCxn id="17" idx="3"/>
            <a:endCxn id="19" idx="1"/>
          </p:cNvCxnSpPr>
          <p:nvPr/>
        </p:nvCxnSpPr>
        <p:spPr>
          <a:xfrm>
            <a:off x="3519060" y="4048115"/>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38200" y="4397752"/>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Curved Connector 20"/>
          <p:cNvCxnSpPr>
            <a:stCxn id="17" idx="0"/>
            <a:endCxn id="18" idx="0"/>
          </p:cNvCxnSpPr>
          <p:nvPr/>
        </p:nvCxnSpPr>
        <p:spPr>
          <a:xfrm rot="5400000" flipH="1" flipV="1">
            <a:off x="5455230" y="949895"/>
            <a:ext cx="1588" cy="5396340"/>
          </a:xfrm>
          <a:prstGeom prst="curvedConnector3">
            <a:avLst>
              <a:gd name="adj1" fmla="val 33104786"/>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81200" y="5166955"/>
            <a:ext cx="2514600" cy="892552"/>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a:t>
            </a:r>
            <a:endParaRPr lang="en-US" sz="1600" dirty="0"/>
          </a:p>
        </p:txBody>
      </p:sp>
      <p:sp>
        <p:nvSpPr>
          <p:cNvPr id="31" name="TextBox 30"/>
          <p:cNvSpPr txBox="1"/>
          <p:nvPr/>
        </p:nvSpPr>
        <p:spPr>
          <a:xfrm>
            <a:off x="3886200" y="2531534"/>
            <a:ext cx="3151908" cy="892552"/>
          </a:xfrm>
          <a:prstGeom prst="rect">
            <a:avLst/>
          </a:prstGeom>
          <a:noFill/>
        </p:spPr>
        <p:txBody>
          <a:bodyPr wrap="square" rtlCol="0">
            <a:spAutoFit/>
          </a:bodyPr>
          <a:lstStyle/>
          <a:p>
            <a:pPr algn="ctr"/>
            <a:r>
              <a:rPr lang="en-US" sz="1600" dirty="0" smtClean="0"/>
              <a:t>K (or U) is associated with future cognitive decline</a:t>
            </a:r>
          </a:p>
          <a:p>
            <a:pPr algn="ctr"/>
            <a:r>
              <a:rPr lang="en-US" sz="2000" dirty="0" smtClean="0"/>
              <a:t>+</a:t>
            </a:r>
            <a:endParaRPr lang="en-US" sz="2000" dirty="0"/>
          </a:p>
        </p:txBody>
      </p:sp>
      <p:sp>
        <p:nvSpPr>
          <p:cNvPr id="50" name="Oval 49"/>
          <p:cNvSpPr/>
          <p:nvPr/>
        </p:nvSpPr>
        <p:spPr>
          <a:xfrm>
            <a:off x="63484" y="1425952"/>
            <a:ext cx="3594116" cy="1524000"/>
          </a:xfrm>
          <a:prstGeom prst="ellipse">
            <a:avLst/>
          </a:prstGeom>
          <a:solidFill>
            <a:schemeClr val="bg1">
              <a:lumMod val="6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Surviving / continuing people who smoke are less likely to have factors that hasten their demise (K)</a:t>
            </a:r>
            <a:endParaRPr lang="en-US" dirty="0"/>
          </a:p>
        </p:txBody>
      </p:sp>
      <p:cxnSp>
        <p:nvCxnSpPr>
          <p:cNvPr id="51" name="Curved Connector 50"/>
          <p:cNvCxnSpPr>
            <a:stCxn id="16" idx="0"/>
            <a:endCxn id="17" idx="0"/>
          </p:cNvCxnSpPr>
          <p:nvPr/>
        </p:nvCxnSpPr>
        <p:spPr>
          <a:xfrm rot="5400000" flipH="1" flipV="1">
            <a:off x="1807155" y="2755310"/>
            <a:ext cx="57150" cy="1842660"/>
          </a:xfrm>
          <a:prstGeom prst="curvedConnector3">
            <a:avLst>
              <a:gd name="adj1" fmla="val 1092593"/>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76400" y="3026152"/>
            <a:ext cx="457199" cy="369332"/>
          </a:xfrm>
          <a:prstGeom prst="rect">
            <a:avLst/>
          </a:prstGeom>
          <a:noFill/>
        </p:spPr>
        <p:txBody>
          <a:bodyPr wrap="square" rtlCol="0">
            <a:spAutoFit/>
          </a:bodyPr>
          <a:lstStyle/>
          <a:p>
            <a:r>
              <a:rPr lang="en-US" dirty="0" smtClean="0"/>
              <a:t>-</a:t>
            </a:r>
            <a:endParaRPr lang="en-US" dirty="0"/>
          </a:p>
        </p:txBody>
      </p:sp>
      <p:cxnSp>
        <p:nvCxnSpPr>
          <p:cNvPr id="53" name="Curved Connector 52"/>
          <p:cNvCxnSpPr>
            <a:stCxn id="16" idx="0"/>
            <a:endCxn id="18" idx="0"/>
          </p:cNvCxnSpPr>
          <p:nvPr/>
        </p:nvCxnSpPr>
        <p:spPr>
          <a:xfrm rot="5400000" flipH="1" flipV="1">
            <a:off x="4505325" y="57140"/>
            <a:ext cx="57150" cy="7239000"/>
          </a:xfrm>
          <a:prstGeom prst="curvedConnector3">
            <a:avLst>
              <a:gd name="adj1" fmla="val 3018518"/>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221124" y="838200"/>
            <a:ext cx="4227676" cy="1676400"/>
          </a:xfrm>
          <a:prstGeom prst="ellipse">
            <a:avLst/>
          </a:prstGeom>
          <a:solidFill>
            <a:schemeClr val="bg1">
              <a:lumMod val="6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smtClean="0"/>
              <a:t>… and because K is related to more cognitive decline, </a:t>
            </a:r>
            <a:r>
              <a:rPr lang="en-US" sz="1700" u="sng" dirty="0" smtClean="0"/>
              <a:t>continuing and surviving</a:t>
            </a:r>
            <a:r>
              <a:rPr lang="en-US" sz="1700" dirty="0" smtClean="0"/>
              <a:t> smokers will have experienced less than expected cognitive decline</a:t>
            </a:r>
            <a:endParaRPr lang="en-US" sz="1700" dirty="0"/>
          </a:p>
        </p:txBody>
      </p:sp>
      <p:sp>
        <p:nvSpPr>
          <p:cNvPr id="11" name="TextBox 10"/>
          <p:cNvSpPr txBox="1"/>
          <p:nvPr/>
        </p:nvSpPr>
        <p:spPr>
          <a:xfrm>
            <a:off x="4383859" y="1678001"/>
            <a:ext cx="255198" cy="369332"/>
          </a:xfrm>
          <a:prstGeom prst="rect">
            <a:avLst/>
          </a:prstGeom>
          <a:noFill/>
        </p:spPr>
        <p:txBody>
          <a:bodyPr wrap="none" rtlCol="0">
            <a:spAutoFit/>
          </a:bodyPr>
          <a:lstStyle/>
          <a:p>
            <a:r>
              <a:rPr lang="en-US" dirty="0"/>
              <a:t>-</a:t>
            </a:r>
          </a:p>
        </p:txBody>
      </p:sp>
      <p:sp>
        <p:nvSpPr>
          <p:cNvPr id="55" name="Rectangle 54"/>
          <p:cNvSpPr/>
          <p:nvPr/>
        </p:nvSpPr>
        <p:spPr>
          <a:xfrm>
            <a:off x="5221124" y="3555999"/>
            <a:ext cx="1837265"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954268" y="6043136"/>
            <a:ext cx="4167679" cy="738664"/>
          </a:xfrm>
          <a:prstGeom prst="rect">
            <a:avLst/>
          </a:prstGeom>
          <a:noFill/>
        </p:spPr>
        <p:txBody>
          <a:bodyPr wrap="none" rtlCol="0">
            <a:spAutoFit/>
          </a:bodyPr>
          <a:lstStyle/>
          <a:p>
            <a:r>
              <a:rPr lang="en-US" sz="1400" dirty="0" err="1" smtClean="0">
                <a:solidFill>
                  <a:schemeClr val="accent5"/>
                </a:solidFill>
              </a:rPr>
              <a:t>Hernán</a:t>
            </a:r>
            <a:r>
              <a:rPr lang="en-US" sz="1400" dirty="0" smtClean="0">
                <a:solidFill>
                  <a:schemeClr val="accent5"/>
                </a:solidFill>
              </a:rPr>
              <a:t> MA (2004) </a:t>
            </a:r>
            <a:r>
              <a:rPr lang="en-US" sz="1400" i="1" dirty="0" smtClean="0">
                <a:solidFill>
                  <a:schemeClr val="accent5"/>
                </a:solidFill>
              </a:rPr>
              <a:t>Epidemiology</a:t>
            </a:r>
            <a:r>
              <a:rPr lang="en-US" sz="1400" dirty="0" smtClean="0">
                <a:solidFill>
                  <a:schemeClr val="accent5"/>
                </a:solidFill>
              </a:rPr>
              <a:t> 15:615-625.</a:t>
            </a:r>
          </a:p>
          <a:p>
            <a:r>
              <a:rPr lang="en-US" sz="1400" dirty="0" err="1" smtClean="0">
                <a:solidFill>
                  <a:schemeClr val="accent5"/>
                </a:solidFill>
              </a:rPr>
              <a:t>Glymour</a:t>
            </a:r>
            <a:r>
              <a:rPr lang="en-US" sz="1400" dirty="0" smtClean="0">
                <a:solidFill>
                  <a:schemeClr val="accent5"/>
                </a:solidFill>
              </a:rPr>
              <a:t> MM (2008) </a:t>
            </a:r>
            <a:r>
              <a:rPr lang="en-US" sz="1400" i="1" dirty="0" err="1" smtClean="0">
                <a:solidFill>
                  <a:schemeClr val="accent5"/>
                </a:solidFill>
              </a:rPr>
              <a:t>Neuropsychol</a:t>
            </a:r>
            <a:r>
              <a:rPr lang="en-US" sz="1400" i="1" dirty="0" smtClean="0">
                <a:solidFill>
                  <a:schemeClr val="accent5"/>
                </a:solidFill>
              </a:rPr>
              <a:t> Rev</a:t>
            </a:r>
            <a:r>
              <a:rPr lang="en-US" sz="1400" dirty="0" smtClean="0">
                <a:solidFill>
                  <a:schemeClr val="accent5"/>
                </a:solidFill>
              </a:rPr>
              <a:t>. 18(3):194-213.</a:t>
            </a:r>
          </a:p>
          <a:p>
            <a:r>
              <a:rPr lang="en-US" sz="1400" dirty="0" err="1" smtClean="0">
                <a:solidFill>
                  <a:schemeClr val="accent5"/>
                </a:solidFill>
              </a:rPr>
              <a:t>Sabia</a:t>
            </a:r>
            <a:r>
              <a:rPr lang="en-US" sz="1400" dirty="0" smtClean="0">
                <a:solidFill>
                  <a:schemeClr val="accent5"/>
                </a:solidFill>
              </a:rPr>
              <a:t> S (2008) </a:t>
            </a:r>
            <a:r>
              <a:rPr lang="en-US" sz="1400" i="1" dirty="0" smtClean="0">
                <a:solidFill>
                  <a:schemeClr val="accent5"/>
                </a:solidFill>
              </a:rPr>
              <a:t>Arch </a:t>
            </a:r>
            <a:r>
              <a:rPr lang="en-US" sz="1400" i="1" dirty="0" err="1" smtClean="0">
                <a:solidFill>
                  <a:schemeClr val="accent5"/>
                </a:solidFill>
              </a:rPr>
              <a:t>Int</a:t>
            </a:r>
            <a:r>
              <a:rPr lang="en-US" sz="1400" i="1" dirty="0" smtClean="0">
                <a:solidFill>
                  <a:schemeClr val="accent5"/>
                </a:solidFill>
              </a:rPr>
              <a:t> Me</a:t>
            </a:r>
            <a:r>
              <a:rPr lang="en-US" sz="1400" dirty="0" smtClean="0">
                <a:solidFill>
                  <a:schemeClr val="accent5"/>
                </a:solidFill>
              </a:rPr>
              <a:t>d 168:1165-1173.</a:t>
            </a:r>
            <a:endParaRPr lang="en-US" sz="1400" dirty="0">
              <a:solidFill>
                <a:schemeClr val="accent5"/>
              </a:solidFill>
            </a:endParaRPr>
          </a:p>
        </p:txBody>
      </p:sp>
    </p:spTree>
    <p:extLst>
      <p:ext uri="{BB962C8B-B14F-4D97-AF65-F5344CB8AC3E}">
        <p14:creationId xmlns:p14="http://schemas.microsoft.com/office/powerpoint/2010/main" val="3382031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latin typeface="High Tower Text" panose="02040502050506030303" pitchFamily="18" charset="0"/>
              </a:rPr>
              <a:t>Does exposure to air pollution hasten decline in physical function?</a:t>
            </a:r>
            <a:endParaRPr lang="en-US" cap="none" dirty="0">
              <a:latin typeface="High Tower Text" panose="02040502050506030303" pitchFamily="18" charset="0"/>
            </a:endParaRPr>
          </a:p>
        </p:txBody>
      </p:sp>
      <p:sp>
        <p:nvSpPr>
          <p:cNvPr id="3" name="Text Placeholder 2"/>
          <p:cNvSpPr>
            <a:spLocks noGrp="1"/>
          </p:cNvSpPr>
          <p:nvPr>
            <p:ph type="body" idx="1"/>
          </p:nvPr>
        </p:nvSpPr>
        <p:spPr/>
        <p:txBody>
          <a:bodyPr/>
          <a:lstStyle/>
          <a:p>
            <a:r>
              <a:rPr lang="en-US" dirty="0" smtClean="0">
                <a:latin typeface="High Tower Text" panose="02040502050506030303" pitchFamily="18" charset="0"/>
              </a:rPr>
              <a:t>Example 2</a:t>
            </a:r>
            <a:endParaRPr lang="en-US" dirty="0">
              <a:latin typeface="High Tower Text" panose="02040502050506030303" pitchFamily="18" charset="0"/>
            </a:endParaRPr>
          </a:p>
        </p:txBody>
      </p:sp>
    </p:spTree>
    <p:extLst>
      <p:ext uri="{BB962C8B-B14F-4D97-AF65-F5344CB8AC3E}">
        <p14:creationId xmlns:p14="http://schemas.microsoft.com/office/powerpoint/2010/main" val="2145321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0" y="0"/>
            <a:ext cx="9144000" cy="1295400"/>
          </a:xfrm>
          <a:prstGeom prst="rect">
            <a:avLst/>
          </a:prstGeom>
          <a:noFill/>
          <a:ln w="9525">
            <a:noFill/>
            <a:miter lim="800000"/>
            <a:headEnd/>
            <a:tailEnd/>
          </a:ln>
        </p:spPr>
        <p:txBody>
          <a:bodyPr wrap="none" anchor="ctr"/>
          <a:lstStyle/>
          <a:p>
            <a:endParaRPr lang="en-US"/>
          </a:p>
        </p:txBody>
      </p:sp>
      <p:pic>
        <p:nvPicPr>
          <p:cNvPr id="2050" name="Picture 2" descr="C:\Users\Jennifer\AppData\Local\Microsoft\Windows\Temporary Internet Files\Content.IE5\WX0K8TQX\MC9004387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6594" y="2707961"/>
            <a:ext cx="1949031" cy="1461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ennifer Weuve\AppData\Local\Microsoft\Windows\Temporary Internet Files\Content.IE5\VD7BA3K3\MP900438746[1].jpg"/>
          <p:cNvPicPr>
            <a:picLocks noChangeAspect="1" noChangeArrowheads="1"/>
          </p:cNvPicPr>
          <p:nvPr/>
        </p:nvPicPr>
        <p:blipFill>
          <a:blip r:embed="rId4" cstate="print"/>
          <a:srcRect/>
          <a:stretch>
            <a:fillRect/>
          </a:stretch>
        </p:blipFill>
        <p:spPr bwMode="auto">
          <a:xfrm>
            <a:off x="4800600" y="3824330"/>
            <a:ext cx="1511046" cy="2014728"/>
          </a:xfrm>
          <a:prstGeom prst="rect">
            <a:avLst/>
          </a:prstGeom>
          <a:noFill/>
        </p:spPr>
      </p:pic>
      <p:pic>
        <p:nvPicPr>
          <p:cNvPr id="1035" name="Picture 11" descr="http://inightingale.net/wp-content/uploads/2013/06/Fotolia_50008628_XS.jpg"/>
          <p:cNvPicPr>
            <a:picLocks noChangeAspect="1" noChangeArrowheads="1"/>
          </p:cNvPicPr>
          <p:nvPr/>
        </p:nvPicPr>
        <p:blipFill>
          <a:blip r:embed="rId5" cstate="print"/>
          <a:srcRect t="2000" b="23000"/>
          <a:stretch>
            <a:fillRect/>
          </a:stretch>
        </p:blipFill>
        <p:spPr bwMode="auto">
          <a:xfrm>
            <a:off x="4724400" y="990600"/>
            <a:ext cx="1642441" cy="1642441"/>
          </a:xfrm>
          <a:prstGeom prst="rect">
            <a:avLst/>
          </a:prstGeom>
          <a:noFill/>
        </p:spPr>
      </p:pic>
      <p:sp>
        <p:nvSpPr>
          <p:cNvPr id="13" name="TextBox 12"/>
          <p:cNvSpPr txBox="1"/>
          <p:nvPr/>
        </p:nvSpPr>
        <p:spPr>
          <a:xfrm>
            <a:off x="29451" y="2961794"/>
            <a:ext cx="1951749" cy="954107"/>
          </a:xfrm>
          <a:prstGeom prst="rect">
            <a:avLst/>
          </a:prstGeom>
          <a:noFill/>
        </p:spPr>
        <p:txBody>
          <a:bodyPr wrap="square" rtlCol="0">
            <a:spAutoFit/>
          </a:bodyPr>
          <a:lstStyle/>
          <a:p>
            <a:r>
              <a:rPr lang="en-US" sz="2800" dirty="0" smtClean="0">
                <a:solidFill>
                  <a:schemeClr val="accent1"/>
                </a:solidFill>
                <a:latin typeface="Calibri" pitchFamily="34" charset="0"/>
              </a:rPr>
              <a:t>exposure to air pollution </a:t>
            </a:r>
            <a:endParaRPr lang="en-US" sz="2800" dirty="0">
              <a:solidFill>
                <a:schemeClr val="accent1"/>
              </a:solidFill>
              <a:latin typeface="Calibri" pitchFamily="34" charset="0"/>
            </a:endParaRPr>
          </a:p>
        </p:txBody>
      </p:sp>
      <p:cxnSp>
        <p:nvCxnSpPr>
          <p:cNvPr id="22" name="Straight Connector 21"/>
          <p:cNvCxnSpPr>
            <a:stCxn id="13" idx="0"/>
            <a:endCxn id="1035" idx="1"/>
          </p:cNvCxnSpPr>
          <p:nvPr/>
        </p:nvCxnSpPr>
        <p:spPr bwMode="auto">
          <a:xfrm rot="5400000" flipH="1" flipV="1">
            <a:off x="2289877" y="527271"/>
            <a:ext cx="1149973" cy="3719074"/>
          </a:xfrm>
          <a:prstGeom prst="curvedConnector2">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6" name="Straight Connector 21"/>
          <p:cNvCxnSpPr>
            <a:stCxn id="13" idx="2"/>
            <a:endCxn id="1028" idx="1"/>
          </p:cNvCxnSpPr>
          <p:nvPr/>
        </p:nvCxnSpPr>
        <p:spPr bwMode="auto">
          <a:xfrm rot="16200000" flipH="1">
            <a:off x="2445067" y="2476160"/>
            <a:ext cx="915793" cy="3795274"/>
          </a:xfrm>
          <a:prstGeom prst="curvedConnector2">
            <a:avLst/>
          </a:prstGeom>
          <a:solidFill>
            <a:schemeClr val="accent1"/>
          </a:solidFill>
          <a:ln w="38100" cap="flat" cmpd="sng" algn="ctr">
            <a:solidFill>
              <a:schemeClr val="tx1"/>
            </a:solidFill>
            <a:prstDash val="sysDot"/>
            <a:round/>
            <a:headEnd type="none" w="med" len="med"/>
            <a:tailEnd type="none" w="med" len="med"/>
          </a:ln>
          <a:effectLst/>
        </p:spPr>
      </p:cxnSp>
      <p:cxnSp>
        <p:nvCxnSpPr>
          <p:cNvPr id="29" name="Straight Connector 21"/>
          <p:cNvCxnSpPr>
            <a:stCxn id="13" idx="3"/>
            <a:endCxn id="2050" idx="1"/>
          </p:cNvCxnSpPr>
          <p:nvPr/>
        </p:nvCxnSpPr>
        <p:spPr bwMode="auto">
          <a:xfrm>
            <a:off x="1981200" y="3438848"/>
            <a:ext cx="445394" cy="12700"/>
          </a:xfrm>
          <a:prstGeom prst="curvedConnector3">
            <a:avLst>
              <a:gd name="adj1" fmla="val 50000"/>
            </a:avLst>
          </a:prstGeom>
          <a:solidFill>
            <a:schemeClr val="accent1"/>
          </a:solidFill>
          <a:ln w="38100" cap="flat" cmpd="sng" algn="ctr">
            <a:solidFill>
              <a:schemeClr val="tx1"/>
            </a:solidFill>
            <a:prstDash val="sysDot"/>
            <a:round/>
            <a:headEnd type="none" w="med" len="med"/>
            <a:tailEnd type="none" w="med" len="med"/>
          </a:ln>
          <a:effectLst/>
        </p:spPr>
      </p:cxnSp>
      <p:sp>
        <p:nvSpPr>
          <p:cNvPr id="32" name="TextBox 31"/>
          <p:cNvSpPr txBox="1"/>
          <p:nvPr/>
        </p:nvSpPr>
        <p:spPr>
          <a:xfrm>
            <a:off x="7315200" y="2961794"/>
            <a:ext cx="1562026" cy="954107"/>
          </a:xfrm>
          <a:prstGeom prst="rect">
            <a:avLst/>
          </a:prstGeom>
          <a:noFill/>
        </p:spPr>
        <p:txBody>
          <a:bodyPr wrap="square" rtlCol="0">
            <a:spAutoFit/>
          </a:bodyPr>
          <a:lstStyle/>
          <a:p>
            <a:r>
              <a:rPr lang="en-US" sz="2800" dirty="0" smtClean="0">
                <a:solidFill>
                  <a:schemeClr val="accent4"/>
                </a:solidFill>
                <a:latin typeface="Calibri" pitchFamily="34" charset="0"/>
              </a:rPr>
              <a:t>physical disability</a:t>
            </a:r>
            <a:endParaRPr lang="en-US" sz="2800" dirty="0">
              <a:solidFill>
                <a:schemeClr val="accent4"/>
              </a:solidFill>
              <a:latin typeface="Calibri" pitchFamily="34" charset="0"/>
            </a:endParaRPr>
          </a:p>
        </p:txBody>
      </p:sp>
      <p:cxnSp>
        <p:nvCxnSpPr>
          <p:cNvPr id="33" name="Straight Connector 21"/>
          <p:cNvCxnSpPr>
            <a:stCxn id="2050" idx="3"/>
            <a:endCxn id="32" idx="1"/>
          </p:cNvCxnSpPr>
          <p:nvPr/>
        </p:nvCxnSpPr>
        <p:spPr bwMode="auto">
          <a:xfrm>
            <a:off x="4375625" y="3438848"/>
            <a:ext cx="2939575" cy="12700"/>
          </a:xfrm>
          <a:prstGeom prst="curvedConnector3">
            <a:avLst>
              <a:gd name="adj1" fmla="val 50000"/>
            </a:avLst>
          </a:prstGeom>
          <a:solidFill>
            <a:schemeClr val="accent1"/>
          </a:solidFill>
          <a:ln w="38100" cap="flat" cmpd="sng" algn="ctr">
            <a:solidFill>
              <a:schemeClr val="tx1"/>
            </a:solidFill>
            <a:prstDash val="sysDot"/>
            <a:round/>
            <a:headEnd type="none" w="med" len="med"/>
            <a:tailEnd type="none" w="med" len="med"/>
          </a:ln>
          <a:effectLst/>
        </p:spPr>
      </p:cxnSp>
      <p:cxnSp>
        <p:nvCxnSpPr>
          <p:cNvPr id="36" name="Straight Connector 21"/>
          <p:cNvCxnSpPr>
            <a:stCxn id="1035" idx="3"/>
            <a:endCxn id="32" idx="0"/>
          </p:cNvCxnSpPr>
          <p:nvPr/>
        </p:nvCxnSpPr>
        <p:spPr bwMode="auto">
          <a:xfrm>
            <a:off x="6366841" y="1811821"/>
            <a:ext cx="1729372" cy="1149973"/>
          </a:xfrm>
          <a:prstGeom prst="curvedConnector2">
            <a:avLst/>
          </a:prstGeom>
          <a:solidFill>
            <a:schemeClr val="accent1"/>
          </a:solidFill>
          <a:ln w="38100" cap="flat" cmpd="sng" algn="ctr">
            <a:solidFill>
              <a:schemeClr val="tx1"/>
            </a:solidFill>
            <a:prstDash val="sysDot"/>
            <a:round/>
            <a:headEnd type="none" w="med" len="med"/>
            <a:tailEnd type="none" w="med" len="med"/>
          </a:ln>
          <a:effectLst/>
        </p:spPr>
      </p:cxnSp>
      <p:cxnSp>
        <p:nvCxnSpPr>
          <p:cNvPr id="39" name="Straight Connector 21"/>
          <p:cNvCxnSpPr>
            <a:stCxn id="1028" idx="3"/>
            <a:endCxn id="32" idx="2"/>
          </p:cNvCxnSpPr>
          <p:nvPr/>
        </p:nvCxnSpPr>
        <p:spPr bwMode="auto">
          <a:xfrm flipV="1">
            <a:off x="6311646" y="3915901"/>
            <a:ext cx="1784567" cy="915793"/>
          </a:xfrm>
          <a:prstGeom prst="curvedConnector2">
            <a:avLst/>
          </a:prstGeom>
          <a:solidFill>
            <a:schemeClr val="accent1"/>
          </a:solidFill>
          <a:ln w="38100" cap="flat" cmpd="sng" algn="ctr">
            <a:solidFill>
              <a:schemeClr val="tx1"/>
            </a:solidFill>
            <a:prstDash val="sysDot"/>
            <a:round/>
            <a:headEnd type="none" w="med" len="med"/>
            <a:tailEnd type="none" w="med" len="med"/>
          </a:ln>
          <a:effectLst/>
        </p:spPr>
      </p:cxnSp>
      <p:cxnSp>
        <p:nvCxnSpPr>
          <p:cNvPr id="42" name="Straight Connector 21"/>
          <p:cNvCxnSpPr>
            <a:stCxn id="13" idx="2"/>
            <a:endCxn id="32" idx="2"/>
          </p:cNvCxnSpPr>
          <p:nvPr/>
        </p:nvCxnSpPr>
        <p:spPr bwMode="auto">
          <a:xfrm rot="16200000" flipH="1">
            <a:off x="4550769" y="370457"/>
            <a:ext cx="12700" cy="7090887"/>
          </a:xfrm>
          <a:prstGeom prst="curvedConnector3">
            <a:avLst>
              <a:gd name="adj1" fmla="val 19213959"/>
            </a:avLst>
          </a:prstGeom>
          <a:solidFill>
            <a:schemeClr val="accent1"/>
          </a:solidFill>
          <a:ln w="38100" cap="flat" cmpd="sng" algn="ctr">
            <a:solidFill>
              <a:schemeClr val="tx1"/>
            </a:solidFill>
            <a:prstDash val="sysDot"/>
            <a:round/>
            <a:headEnd type="none" w="med" len="med"/>
            <a:tailEnd type="none" w="med" len="med"/>
          </a:ln>
          <a:effectLst/>
        </p:spPr>
      </p:cxnSp>
      <p:cxnSp>
        <p:nvCxnSpPr>
          <p:cNvPr id="46" name="Straight Connector 21"/>
          <p:cNvCxnSpPr>
            <a:stCxn id="13" idx="0"/>
            <a:endCxn id="32" idx="0"/>
          </p:cNvCxnSpPr>
          <p:nvPr/>
        </p:nvCxnSpPr>
        <p:spPr bwMode="auto">
          <a:xfrm rot="5400000" flipH="1" flipV="1">
            <a:off x="4550769" y="-583649"/>
            <a:ext cx="12700" cy="7090887"/>
          </a:xfrm>
          <a:prstGeom prst="curvedConnector3">
            <a:avLst>
              <a:gd name="adj1" fmla="val 19046518"/>
            </a:avLst>
          </a:prstGeom>
          <a:solidFill>
            <a:schemeClr val="accent1"/>
          </a:solidFill>
          <a:ln w="38100" cap="flat" cmpd="sng" algn="ctr">
            <a:solidFill>
              <a:schemeClr val="tx1"/>
            </a:solidFill>
            <a:prstDash val="sysDot"/>
            <a:round/>
            <a:headEnd type="none" w="med" len="med"/>
            <a:tailEnd type="none" w="med" len="med"/>
          </a:ln>
          <a:effectLst/>
        </p:spPr>
      </p:cxnSp>
    </p:spTree>
    <p:extLst>
      <p:ext uri="{BB962C8B-B14F-4D97-AF65-F5344CB8AC3E}">
        <p14:creationId xmlns:p14="http://schemas.microsoft.com/office/powerpoint/2010/main" val="297169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fade">
                                      <p:cBhvr>
                                        <p:cTn id="10" dur="500"/>
                                        <p:tgtEl>
                                          <p:spTgt spid="10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sz="2800" b="1" dirty="0" smtClean="0"/>
              <a:t>Might selection bias be a problem for these analyses?</a:t>
            </a:r>
            <a:endParaRPr lang="en-US" sz="2800" b="1" dirty="0"/>
          </a:p>
        </p:txBody>
      </p:sp>
      <p:sp>
        <p:nvSpPr>
          <p:cNvPr id="16" name="Rectangle 15"/>
          <p:cNvSpPr/>
          <p:nvPr/>
        </p:nvSpPr>
        <p:spPr>
          <a:xfrm>
            <a:off x="152400" y="3927982"/>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NO</a:t>
            </a:r>
            <a:r>
              <a:rPr lang="en-US" sz="2400" b="1" baseline="-25000" dirty="0" smtClean="0"/>
              <a:t>X</a:t>
            </a:r>
            <a:r>
              <a:rPr lang="en-US" sz="2400" b="1" dirty="0" smtClean="0"/>
              <a:t> exposure</a:t>
            </a:r>
            <a:endParaRPr lang="en-US" sz="2400" b="1" dirty="0"/>
          </a:p>
        </p:txBody>
      </p:sp>
      <p:sp>
        <p:nvSpPr>
          <p:cNvPr id="17" name="Rectangle 16"/>
          <p:cNvSpPr/>
          <p:nvPr/>
        </p:nvSpPr>
        <p:spPr>
          <a:xfrm>
            <a:off x="1995060" y="3870832"/>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Physical fn</a:t>
            </a:r>
            <a:r>
              <a:rPr lang="en-US" sz="2400" b="1" baseline="-25000" dirty="0" smtClean="0"/>
              <a:t>1</a:t>
            </a:r>
            <a:endParaRPr lang="en-US" sz="2400" b="1" baseline="-25000" dirty="0"/>
          </a:p>
        </p:txBody>
      </p:sp>
      <p:sp>
        <p:nvSpPr>
          <p:cNvPr id="18" name="Rectangle 17"/>
          <p:cNvSpPr/>
          <p:nvPr/>
        </p:nvSpPr>
        <p:spPr>
          <a:xfrm>
            <a:off x="7289795" y="3870832"/>
            <a:ext cx="1744135"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Decline in physical fn</a:t>
            </a:r>
            <a:r>
              <a:rPr lang="en-US" sz="2400" b="1" baseline="-25000" dirty="0" smtClean="0"/>
              <a:t>2</a:t>
            </a:r>
            <a:endParaRPr lang="en-US" sz="2400" b="1" baseline="-25000" dirty="0"/>
          </a:p>
        </p:txBody>
      </p:sp>
      <p:sp>
        <p:nvSpPr>
          <p:cNvPr id="19" name="Rectangle 18"/>
          <p:cNvSpPr/>
          <p:nvPr/>
        </p:nvSpPr>
        <p:spPr>
          <a:xfrm>
            <a:off x="5209308" y="3813682"/>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cxnSp>
        <p:nvCxnSpPr>
          <p:cNvPr id="21" name="Curved Connector 20"/>
          <p:cNvCxnSpPr>
            <a:stCxn id="17" idx="3"/>
            <a:endCxn id="19" idx="1"/>
          </p:cNvCxnSpPr>
          <p:nvPr/>
        </p:nvCxnSpPr>
        <p:spPr>
          <a:xfrm>
            <a:off x="3519060" y="4270882"/>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38200" y="4620519"/>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Curved Connector 20"/>
          <p:cNvCxnSpPr>
            <a:stCxn id="17" idx="0"/>
            <a:endCxn id="18" idx="0"/>
          </p:cNvCxnSpPr>
          <p:nvPr/>
        </p:nvCxnSpPr>
        <p:spPr>
          <a:xfrm rot="5400000" flipH="1" flipV="1">
            <a:off x="5459461" y="1168431"/>
            <a:ext cx="12700" cy="5404803"/>
          </a:xfrm>
          <a:prstGeom prst="curvedConnector3">
            <a:avLst>
              <a:gd name="adj1" fmla="val 8000000"/>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16" idx="0"/>
            <a:endCxn id="17" idx="0"/>
          </p:cNvCxnSpPr>
          <p:nvPr/>
        </p:nvCxnSpPr>
        <p:spPr>
          <a:xfrm rot="5400000" flipH="1" flipV="1">
            <a:off x="1807155" y="2978077"/>
            <a:ext cx="57150" cy="1842660"/>
          </a:xfrm>
          <a:prstGeom prst="curvedConnector3">
            <a:avLst>
              <a:gd name="adj1" fmla="val 1092593"/>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76400" y="3248919"/>
            <a:ext cx="457199" cy="369332"/>
          </a:xfrm>
          <a:prstGeom prst="rect">
            <a:avLst/>
          </a:prstGeom>
          <a:noFill/>
        </p:spPr>
        <p:txBody>
          <a:bodyPr wrap="square" rtlCol="0">
            <a:spAutoFit/>
          </a:bodyPr>
          <a:lstStyle/>
          <a:p>
            <a:r>
              <a:rPr lang="en-US" dirty="0" smtClean="0"/>
              <a:t>+</a:t>
            </a:r>
            <a:endParaRPr lang="en-US" dirty="0"/>
          </a:p>
        </p:txBody>
      </p:sp>
      <p:cxnSp>
        <p:nvCxnSpPr>
          <p:cNvPr id="53" name="Curved Connector 52"/>
          <p:cNvCxnSpPr>
            <a:stCxn id="16" idx="0"/>
            <a:endCxn id="18" idx="0"/>
          </p:cNvCxnSpPr>
          <p:nvPr/>
        </p:nvCxnSpPr>
        <p:spPr>
          <a:xfrm rot="5400000" flipH="1" flipV="1">
            <a:off x="4509556" y="275676"/>
            <a:ext cx="57150" cy="7247463"/>
          </a:xfrm>
          <a:prstGeom prst="curvedConnector3">
            <a:avLst>
              <a:gd name="adj1" fmla="val 3018518"/>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221124" y="3778766"/>
            <a:ext cx="1837265"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69598" y="5446693"/>
            <a:ext cx="2590800" cy="954107"/>
          </a:xfrm>
          <a:prstGeom prst="rect">
            <a:avLst/>
          </a:prstGeom>
          <a:noFill/>
        </p:spPr>
        <p:txBody>
          <a:bodyPr wrap="square" rtlCol="0">
            <a:spAutoFit/>
          </a:bodyPr>
          <a:lstStyle/>
          <a:p>
            <a:pPr algn="ctr"/>
            <a:r>
              <a:rPr lang="en-US" sz="1600" dirty="0" smtClean="0">
                <a:solidFill>
                  <a:schemeClr val="tx2"/>
                </a:solidFill>
                <a:latin typeface="Calibri" pitchFamily="34" charset="0"/>
              </a:rPr>
              <a:t>-</a:t>
            </a:r>
          </a:p>
          <a:p>
            <a:pPr algn="ctr"/>
            <a:r>
              <a:rPr lang="en-US" sz="1600" dirty="0" smtClean="0">
                <a:solidFill>
                  <a:schemeClr val="tx2"/>
                </a:solidFill>
                <a:latin typeface="Calibri" pitchFamily="34" charset="0"/>
              </a:rPr>
              <a:t>HR per 10 ppb NO</a:t>
            </a:r>
            <a:r>
              <a:rPr lang="en-US" sz="1600" i="1" baseline="-25000" dirty="0" smtClean="0">
                <a:solidFill>
                  <a:schemeClr val="tx2"/>
                </a:solidFill>
                <a:latin typeface="Calibri" pitchFamily="34" charset="0"/>
              </a:rPr>
              <a:t>X</a:t>
            </a:r>
            <a:r>
              <a:rPr lang="en-US" sz="1600" dirty="0" smtClean="0">
                <a:solidFill>
                  <a:schemeClr val="tx2"/>
                </a:solidFill>
                <a:latin typeface="Calibri" pitchFamily="34" charset="0"/>
              </a:rPr>
              <a:t>,</a:t>
            </a:r>
          </a:p>
          <a:p>
            <a:pPr algn="ctr"/>
            <a:r>
              <a:rPr lang="en-US" sz="2400" b="1" dirty="0" smtClean="0">
                <a:solidFill>
                  <a:schemeClr val="tx2"/>
                </a:solidFill>
                <a:latin typeface="Calibri" pitchFamily="34" charset="0"/>
              </a:rPr>
              <a:t>0.88</a:t>
            </a:r>
            <a:r>
              <a:rPr lang="en-US" sz="1600" dirty="0" smtClean="0">
                <a:solidFill>
                  <a:schemeClr val="tx2"/>
                </a:solidFill>
                <a:latin typeface="Calibri" pitchFamily="34" charset="0"/>
              </a:rPr>
              <a:t> (95% CI, 0.76-1.01)</a:t>
            </a:r>
            <a:endParaRPr lang="en-US" sz="1600" dirty="0">
              <a:solidFill>
                <a:schemeClr val="tx2"/>
              </a:solidFill>
              <a:latin typeface="Calibri" pitchFamily="34" charset="0"/>
            </a:endParaRPr>
          </a:p>
        </p:txBody>
      </p:sp>
      <p:sp>
        <p:nvSpPr>
          <p:cNvPr id="33" name="TextBox 32"/>
          <p:cNvSpPr txBox="1"/>
          <p:nvPr/>
        </p:nvSpPr>
        <p:spPr>
          <a:xfrm>
            <a:off x="3522130" y="3499367"/>
            <a:ext cx="1627909" cy="1446550"/>
          </a:xfrm>
          <a:prstGeom prst="rect">
            <a:avLst/>
          </a:prstGeom>
          <a:noFill/>
        </p:spPr>
        <p:txBody>
          <a:bodyPr wrap="square" rtlCol="0">
            <a:spAutoFit/>
          </a:bodyPr>
          <a:lstStyle/>
          <a:p>
            <a:pPr algn="ctr"/>
            <a:r>
              <a:rPr lang="en-US" sz="1600" dirty="0" smtClean="0">
                <a:solidFill>
                  <a:schemeClr val="accent5"/>
                </a:solidFill>
                <a:latin typeface="Calibri" pitchFamily="34" charset="0"/>
              </a:rPr>
              <a:t>+</a:t>
            </a:r>
          </a:p>
          <a:p>
            <a:pPr algn="ctr"/>
            <a:r>
              <a:rPr lang="en-US" sz="1600" dirty="0" smtClean="0">
                <a:solidFill>
                  <a:schemeClr val="accent5"/>
                </a:solidFill>
                <a:latin typeface="Calibri" pitchFamily="34" charset="0"/>
              </a:rPr>
              <a:t>HR per SD in prior score, </a:t>
            </a:r>
            <a:r>
              <a:rPr lang="en-US" sz="2400" b="1" dirty="0" smtClean="0">
                <a:solidFill>
                  <a:schemeClr val="accent5"/>
                </a:solidFill>
                <a:latin typeface="Calibri" pitchFamily="34" charset="0"/>
              </a:rPr>
              <a:t>1.27</a:t>
            </a:r>
            <a:r>
              <a:rPr lang="en-US" sz="1600" dirty="0" smtClean="0">
                <a:solidFill>
                  <a:schemeClr val="accent5"/>
                </a:solidFill>
                <a:latin typeface="Calibri" pitchFamily="34" charset="0"/>
              </a:rPr>
              <a:t> (95% CI, 1.18-1.35)</a:t>
            </a:r>
            <a:endParaRPr lang="en-US" sz="1600" dirty="0">
              <a:solidFill>
                <a:schemeClr val="accent5"/>
              </a:solidFill>
              <a:latin typeface="Calibri" pitchFamily="34" charset="0"/>
            </a:endParaRPr>
          </a:p>
        </p:txBody>
      </p:sp>
      <p:sp>
        <p:nvSpPr>
          <p:cNvPr id="34" name="TextBox 33"/>
          <p:cNvSpPr txBox="1"/>
          <p:nvPr/>
        </p:nvSpPr>
        <p:spPr>
          <a:xfrm>
            <a:off x="5150039" y="2584967"/>
            <a:ext cx="457199" cy="369332"/>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4135584" y="1899167"/>
            <a:ext cx="457199" cy="369332"/>
          </a:xfrm>
          <a:prstGeom prst="rect">
            <a:avLst/>
          </a:prstGeom>
          <a:noFill/>
        </p:spPr>
        <p:txBody>
          <a:bodyPr wrap="square" rtlCol="0">
            <a:spAutoFit/>
          </a:bodyPr>
          <a:lstStyle/>
          <a:p>
            <a:r>
              <a:rPr lang="en-US" dirty="0" smtClean="0"/>
              <a:t>-</a:t>
            </a:r>
            <a:endParaRPr lang="en-US" dirty="0"/>
          </a:p>
        </p:txBody>
      </p:sp>
      <p:sp>
        <p:nvSpPr>
          <p:cNvPr id="36" name="Oval 35"/>
          <p:cNvSpPr/>
          <p:nvPr/>
        </p:nvSpPr>
        <p:spPr>
          <a:xfrm>
            <a:off x="-152400" y="838200"/>
            <a:ext cx="3810000" cy="1959352"/>
          </a:xfrm>
          <a:prstGeom prst="ellipse">
            <a:avLst/>
          </a:prstGeom>
          <a:solidFill>
            <a:schemeClr val="bg1">
              <a:lumMod val="6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Surviving / continuing people with higher exposure are more likely to have better physical function at previous visit</a:t>
            </a:r>
            <a:endParaRPr lang="en-US" dirty="0"/>
          </a:p>
        </p:txBody>
      </p:sp>
      <p:sp>
        <p:nvSpPr>
          <p:cNvPr id="37" name="Oval 36"/>
          <p:cNvSpPr/>
          <p:nvPr/>
        </p:nvSpPr>
        <p:spPr>
          <a:xfrm>
            <a:off x="4953000" y="931901"/>
            <a:ext cx="4648199" cy="1887499"/>
          </a:xfrm>
          <a:prstGeom prst="ellipse">
            <a:avLst/>
          </a:prstGeom>
          <a:solidFill>
            <a:schemeClr val="bg1">
              <a:lumMod val="6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smtClean="0"/>
              <a:t>… and because previous function is related to less physical decline, </a:t>
            </a:r>
            <a:r>
              <a:rPr lang="en-US" sz="1700" u="sng" dirty="0" smtClean="0"/>
              <a:t>continuing and surviving</a:t>
            </a:r>
            <a:r>
              <a:rPr lang="en-US" sz="1700" dirty="0" smtClean="0"/>
              <a:t> who were highly exposed will have experienced less than expected physical decline</a:t>
            </a:r>
            <a:endParaRPr lang="en-US" sz="1700" dirty="0"/>
          </a:p>
        </p:txBody>
      </p:sp>
    </p:spTree>
    <p:extLst>
      <p:ext uri="{BB962C8B-B14F-4D97-AF65-F5344CB8AC3E}">
        <p14:creationId xmlns:p14="http://schemas.microsoft.com/office/powerpoint/2010/main" val="15470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3" grpId="0" animBg="1"/>
      <p:bldP spid="52" grpId="0"/>
      <p:bldP spid="55" grpId="0" animBg="1"/>
      <p:bldP spid="32" grpId="0"/>
      <p:bldP spid="33" grpId="0"/>
      <p:bldP spid="34" grpId="0"/>
      <p:bldP spid="35" grpId="0"/>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of Example 1:</a:t>
            </a:r>
            <a:br>
              <a:rPr lang="en-US" dirty="0" smtClean="0"/>
            </a:br>
            <a:r>
              <a:rPr lang="en-US" sz="2900" dirty="0"/>
              <a:t>S</a:t>
            </a:r>
            <a:r>
              <a:rPr lang="en-US" sz="2900" dirty="0" smtClean="0"/>
              <a:t>moking and cognitive decline in older adulthood</a:t>
            </a:r>
            <a:endParaRPr lang="en-US" sz="2900" dirty="0"/>
          </a:p>
        </p:txBody>
      </p:sp>
      <p:sp>
        <p:nvSpPr>
          <p:cNvPr id="4" name="Content Placeholder 3"/>
          <p:cNvSpPr>
            <a:spLocks noGrp="1"/>
          </p:cNvSpPr>
          <p:nvPr>
            <p:ph idx="1"/>
          </p:nvPr>
        </p:nvSpPr>
        <p:spPr>
          <a:xfrm>
            <a:off x="457200" y="1981200"/>
            <a:ext cx="8229600" cy="4144963"/>
          </a:xfrm>
        </p:spPr>
        <p:txBody>
          <a:bodyPr>
            <a:normAutofit/>
          </a:bodyPr>
          <a:lstStyle/>
          <a:p>
            <a:pPr marL="0" indent="0">
              <a:buNone/>
            </a:pPr>
            <a:r>
              <a:rPr lang="en-US" dirty="0" smtClean="0"/>
              <a:t>How to estimate the causal effect of smoking on rate of cognitive decline, given that:</a:t>
            </a:r>
          </a:p>
          <a:p>
            <a:r>
              <a:rPr lang="en-US" sz="2600" b="1" dirty="0" smtClean="0">
                <a:solidFill>
                  <a:schemeClr val="accent6"/>
                </a:solidFill>
              </a:rPr>
              <a:t>Attrition is not rare</a:t>
            </a:r>
          </a:p>
          <a:p>
            <a:r>
              <a:rPr lang="en-US" sz="2600" b="1" dirty="0" smtClean="0">
                <a:solidFill>
                  <a:schemeClr val="accent6"/>
                </a:solidFill>
              </a:rPr>
              <a:t>Smoking influences probability of continuation</a:t>
            </a:r>
          </a:p>
          <a:p>
            <a:r>
              <a:rPr lang="en-US" sz="2600" b="1" dirty="0">
                <a:solidFill>
                  <a:schemeClr val="accent6"/>
                </a:solidFill>
              </a:rPr>
              <a:t>Continuation/survival and cognitive decline have common causes</a:t>
            </a:r>
          </a:p>
          <a:p>
            <a:pPr lvl="1"/>
            <a:r>
              <a:rPr lang="en-US" sz="2200" dirty="0" smtClean="0"/>
              <a:t>And it is problematic to adjust for some or all of those causes</a:t>
            </a:r>
            <a:endParaRPr lang="en-US" sz="2600" dirty="0"/>
          </a:p>
        </p:txBody>
      </p:sp>
      <p:sp>
        <p:nvSpPr>
          <p:cNvPr id="5" name="TextBox 4"/>
          <p:cNvSpPr txBox="1"/>
          <p:nvPr/>
        </p:nvSpPr>
        <p:spPr>
          <a:xfrm>
            <a:off x="0" y="6488668"/>
            <a:ext cx="8610600" cy="369332"/>
          </a:xfrm>
          <a:prstGeom prst="rect">
            <a:avLst/>
          </a:prstGeom>
          <a:noFill/>
        </p:spPr>
        <p:txBody>
          <a:bodyPr wrap="square" rtlCol="0">
            <a:spAutoFit/>
          </a:bodyPr>
          <a:lstStyle>
            <a:defPPr>
              <a:defRPr lang="en-US"/>
            </a:defPPr>
            <a:lvl1pPr>
              <a:defRPr>
                <a:solidFill>
                  <a:schemeClr val="bg1">
                    <a:lumMod val="65000"/>
                  </a:schemeClr>
                </a:solidFill>
              </a:defRPr>
            </a:lvl1pPr>
          </a:lstStyle>
          <a:p>
            <a:r>
              <a:rPr lang="en-US" dirty="0" err="1" smtClean="0"/>
              <a:t>Weuve</a:t>
            </a:r>
            <a:r>
              <a:rPr lang="en-US" dirty="0" smtClean="0"/>
              <a:t> J, </a:t>
            </a:r>
            <a:r>
              <a:rPr lang="en-US" dirty="0"/>
              <a:t>et al. </a:t>
            </a:r>
            <a:r>
              <a:rPr lang="en-US" dirty="0" smtClean="0"/>
              <a:t>Epidemiology. 2012 </a:t>
            </a:r>
            <a:r>
              <a:rPr lang="en-US" dirty="0"/>
              <a:t>Jan;23(1):</a:t>
            </a:r>
            <a:r>
              <a:rPr lang="en-US" dirty="0" smtClean="0"/>
              <a:t>119-28.</a:t>
            </a:r>
            <a:endParaRPr lang="en-US" dirty="0"/>
          </a:p>
        </p:txBody>
      </p:sp>
    </p:spTree>
    <p:extLst>
      <p:ext uri="{BB962C8B-B14F-4D97-AF65-F5344CB8AC3E}">
        <p14:creationId xmlns:p14="http://schemas.microsoft.com/office/powerpoint/2010/main" val="1605899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of Example </a:t>
            </a:r>
            <a:r>
              <a:rPr lang="en-US" dirty="0"/>
              <a:t>2</a:t>
            </a:r>
            <a:r>
              <a:rPr lang="en-US" dirty="0" smtClean="0"/>
              <a:t>:</a:t>
            </a:r>
            <a:br>
              <a:rPr lang="en-US" dirty="0" smtClean="0"/>
            </a:br>
            <a:r>
              <a:rPr lang="en-US" sz="2900" dirty="0" smtClean="0"/>
              <a:t>Air pollution exposure and decline in physical function</a:t>
            </a:r>
            <a:endParaRPr lang="en-US" sz="2900" dirty="0"/>
          </a:p>
        </p:txBody>
      </p:sp>
      <p:sp>
        <p:nvSpPr>
          <p:cNvPr id="4" name="Content Placeholder 3"/>
          <p:cNvSpPr>
            <a:spLocks noGrp="1"/>
          </p:cNvSpPr>
          <p:nvPr>
            <p:ph idx="1"/>
          </p:nvPr>
        </p:nvSpPr>
        <p:spPr>
          <a:xfrm>
            <a:off x="457200" y="1981200"/>
            <a:ext cx="8229600" cy="4144963"/>
          </a:xfrm>
        </p:spPr>
        <p:txBody>
          <a:bodyPr>
            <a:normAutofit/>
          </a:bodyPr>
          <a:lstStyle/>
          <a:p>
            <a:pPr marL="0" indent="0">
              <a:buNone/>
            </a:pPr>
            <a:r>
              <a:rPr lang="en-US" dirty="0" smtClean="0"/>
              <a:t>How to estimate the causal effect of air pollution exposure on rate of physical function decline, given that:</a:t>
            </a:r>
          </a:p>
          <a:p>
            <a:r>
              <a:rPr lang="en-US" sz="2600" b="1" dirty="0" smtClean="0">
                <a:solidFill>
                  <a:schemeClr val="accent6"/>
                </a:solidFill>
              </a:rPr>
              <a:t>Attrition is not rare</a:t>
            </a:r>
          </a:p>
          <a:p>
            <a:r>
              <a:rPr lang="en-US" sz="2600" b="1" dirty="0" smtClean="0">
                <a:solidFill>
                  <a:schemeClr val="accent6"/>
                </a:solidFill>
              </a:rPr>
              <a:t>Exposure influences probability of continuation</a:t>
            </a:r>
          </a:p>
          <a:p>
            <a:r>
              <a:rPr lang="en-US" sz="2600" b="1" dirty="0">
                <a:solidFill>
                  <a:schemeClr val="accent6"/>
                </a:solidFill>
              </a:rPr>
              <a:t>Continuation/survival and </a:t>
            </a:r>
            <a:r>
              <a:rPr lang="en-US" sz="2600" b="1" dirty="0" smtClean="0">
                <a:solidFill>
                  <a:schemeClr val="accent6"/>
                </a:solidFill>
              </a:rPr>
              <a:t>physical decline </a:t>
            </a:r>
            <a:r>
              <a:rPr lang="en-US" sz="2600" b="1" dirty="0">
                <a:solidFill>
                  <a:schemeClr val="accent6"/>
                </a:solidFill>
              </a:rPr>
              <a:t>have common causes</a:t>
            </a:r>
          </a:p>
          <a:p>
            <a:pPr lvl="1"/>
            <a:r>
              <a:rPr lang="en-US" sz="2200" dirty="0" smtClean="0"/>
              <a:t>And it is problematic to adjust for some or all of those causes</a:t>
            </a:r>
            <a:endParaRPr lang="en-US" sz="2600" dirty="0"/>
          </a:p>
        </p:txBody>
      </p:sp>
      <p:sp>
        <p:nvSpPr>
          <p:cNvPr id="5" name="TextBox 4"/>
          <p:cNvSpPr txBox="1"/>
          <p:nvPr/>
        </p:nvSpPr>
        <p:spPr>
          <a:xfrm>
            <a:off x="0" y="6488668"/>
            <a:ext cx="8610600" cy="369332"/>
          </a:xfrm>
          <a:prstGeom prst="rect">
            <a:avLst/>
          </a:prstGeom>
          <a:noFill/>
        </p:spPr>
        <p:txBody>
          <a:bodyPr wrap="square" rtlCol="0">
            <a:spAutoFit/>
          </a:bodyPr>
          <a:lstStyle>
            <a:defPPr>
              <a:defRPr lang="en-US"/>
            </a:defPPr>
            <a:lvl1pPr>
              <a:defRPr>
                <a:solidFill>
                  <a:schemeClr val="bg1">
                    <a:lumMod val="65000"/>
                  </a:schemeClr>
                </a:solidFill>
              </a:defRPr>
            </a:lvl1pPr>
          </a:lstStyle>
          <a:p>
            <a:r>
              <a:rPr lang="en-US" dirty="0" err="1" smtClean="0"/>
              <a:t>Weuve</a:t>
            </a:r>
            <a:r>
              <a:rPr lang="en-US" dirty="0" smtClean="0"/>
              <a:t> J, </a:t>
            </a:r>
            <a:r>
              <a:rPr lang="en-US" dirty="0"/>
              <a:t>et al. </a:t>
            </a:r>
            <a:r>
              <a:rPr lang="en-US" dirty="0" smtClean="0"/>
              <a:t>Environ Health </a:t>
            </a:r>
            <a:r>
              <a:rPr lang="en-US" dirty="0" err="1" smtClean="0"/>
              <a:t>Perspect</a:t>
            </a:r>
            <a:r>
              <a:rPr lang="en-US" dirty="0" smtClean="0"/>
              <a:t>. 2016 Mar 29 [</a:t>
            </a:r>
            <a:r>
              <a:rPr lang="en-US" dirty="0" err="1" smtClean="0"/>
              <a:t>epub</a:t>
            </a:r>
            <a:r>
              <a:rPr lang="en-US" dirty="0" smtClean="0"/>
              <a:t> ahead of print].</a:t>
            </a:r>
            <a:endParaRPr lang="en-US" dirty="0"/>
          </a:p>
        </p:txBody>
      </p:sp>
    </p:spTree>
    <p:extLst>
      <p:ext uri="{BB962C8B-B14F-4D97-AF65-F5344CB8AC3E}">
        <p14:creationId xmlns:p14="http://schemas.microsoft.com/office/powerpoint/2010/main" val="480648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3:</a:t>
            </a:r>
            <a:br>
              <a:rPr lang="en-US" dirty="0" smtClean="0"/>
            </a:br>
            <a:r>
              <a:rPr lang="en-US" sz="2900" dirty="0" smtClean="0"/>
              <a:t>Alcohol consumption and dementia risk</a:t>
            </a:r>
            <a:endParaRPr lang="en-US" sz="2900" dirty="0"/>
          </a:p>
        </p:txBody>
      </p:sp>
      <p:sp>
        <p:nvSpPr>
          <p:cNvPr id="4" name="Content Placeholder 3"/>
          <p:cNvSpPr>
            <a:spLocks noGrp="1"/>
          </p:cNvSpPr>
          <p:nvPr>
            <p:ph idx="1"/>
          </p:nvPr>
        </p:nvSpPr>
        <p:spPr>
          <a:xfrm>
            <a:off x="457200" y="1981200"/>
            <a:ext cx="8229600" cy="4144963"/>
          </a:xfrm>
        </p:spPr>
        <p:txBody>
          <a:bodyPr>
            <a:normAutofit lnSpcReduction="10000"/>
          </a:bodyPr>
          <a:lstStyle/>
          <a:p>
            <a:pPr marL="0" indent="0">
              <a:buNone/>
            </a:pPr>
            <a:r>
              <a:rPr lang="en-US" dirty="0" smtClean="0"/>
              <a:t>How to estimate the causal effect of alcohol consumption* on risk of dementia, given that:</a:t>
            </a:r>
          </a:p>
          <a:p>
            <a:r>
              <a:rPr lang="en-US" sz="2600" b="1" dirty="0" smtClean="0">
                <a:solidFill>
                  <a:schemeClr val="accent6"/>
                </a:solidFill>
              </a:rPr>
              <a:t>Attrition is not rare</a:t>
            </a:r>
          </a:p>
          <a:p>
            <a:r>
              <a:rPr lang="en-US" sz="2600" b="1" dirty="0" smtClean="0">
                <a:solidFill>
                  <a:schemeClr val="accent6"/>
                </a:solidFill>
              </a:rPr>
              <a:t>Alcohol consumption (none, </a:t>
            </a:r>
            <a:r>
              <a:rPr lang="en-US" sz="2600" b="1" u="sng" dirty="0" smtClean="0">
                <a:solidFill>
                  <a:schemeClr val="accent6"/>
                </a:solidFill>
              </a:rPr>
              <a:t>heavy</a:t>
            </a:r>
            <a:r>
              <a:rPr lang="en-US" sz="2600" b="1" dirty="0" smtClean="0">
                <a:solidFill>
                  <a:schemeClr val="accent6"/>
                </a:solidFill>
              </a:rPr>
              <a:t>) influences probability of continuation</a:t>
            </a:r>
          </a:p>
          <a:p>
            <a:r>
              <a:rPr lang="en-US" sz="2600" b="1" dirty="0">
                <a:solidFill>
                  <a:schemeClr val="accent6"/>
                </a:solidFill>
              </a:rPr>
              <a:t>Continuation/survival and </a:t>
            </a:r>
            <a:r>
              <a:rPr lang="en-US" sz="2600" b="1" dirty="0" smtClean="0">
                <a:solidFill>
                  <a:schemeClr val="accent6"/>
                </a:solidFill>
              </a:rPr>
              <a:t>dementia risk </a:t>
            </a:r>
            <a:r>
              <a:rPr lang="en-US" sz="2600" b="1" dirty="0">
                <a:solidFill>
                  <a:schemeClr val="accent6"/>
                </a:solidFill>
              </a:rPr>
              <a:t>have common causes</a:t>
            </a:r>
          </a:p>
          <a:p>
            <a:pPr lvl="1"/>
            <a:r>
              <a:rPr lang="en-US" sz="2200" dirty="0" smtClean="0"/>
              <a:t>And it is problematic to adjust for some or all of those causes</a:t>
            </a:r>
            <a:endParaRPr lang="en-US" sz="2600" dirty="0"/>
          </a:p>
          <a:p>
            <a:pPr marL="457200" lvl="1" indent="0">
              <a:buNone/>
            </a:pPr>
            <a:endParaRPr lang="en-US" sz="2200" dirty="0"/>
          </a:p>
          <a:p>
            <a:pPr marL="457200" lvl="1" indent="0">
              <a:buNone/>
            </a:pPr>
            <a:r>
              <a:rPr lang="en-US" sz="2200" dirty="0" smtClean="0">
                <a:solidFill>
                  <a:schemeClr val="bg1">
                    <a:lumMod val="65000"/>
                  </a:schemeClr>
                </a:solidFill>
              </a:rPr>
              <a:t>* </a:t>
            </a:r>
            <a:r>
              <a:rPr lang="en-US" sz="2200" u="sng" dirty="0" smtClean="0">
                <a:solidFill>
                  <a:schemeClr val="bg1">
                    <a:lumMod val="65000"/>
                  </a:schemeClr>
                </a:solidFill>
              </a:rPr>
              <a:t>Heavy vs moderate</a:t>
            </a:r>
            <a:r>
              <a:rPr lang="en-US" sz="2200" dirty="0" smtClean="0">
                <a:solidFill>
                  <a:schemeClr val="bg1">
                    <a:lumMod val="65000"/>
                  </a:schemeClr>
                </a:solidFill>
              </a:rPr>
              <a:t>; None vs moderate</a:t>
            </a:r>
            <a:endParaRPr lang="en-US" sz="2600" dirty="0">
              <a:solidFill>
                <a:schemeClr val="bg1">
                  <a:lumMod val="65000"/>
                </a:schemeClr>
              </a:solidFill>
            </a:endParaRPr>
          </a:p>
        </p:txBody>
      </p:sp>
    </p:spTree>
    <p:extLst>
      <p:ext uri="{BB962C8B-B14F-4D97-AF65-F5344CB8AC3E}">
        <p14:creationId xmlns:p14="http://schemas.microsoft.com/office/powerpoint/2010/main" val="111638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(primary)</a:t>
            </a:r>
            <a:endParaRPr lang="en-US" dirty="0"/>
          </a:p>
        </p:txBody>
      </p:sp>
      <p:sp>
        <p:nvSpPr>
          <p:cNvPr id="3" name="Content Placeholder 2"/>
          <p:cNvSpPr>
            <a:spLocks noGrp="1"/>
          </p:cNvSpPr>
          <p:nvPr>
            <p:ph idx="1"/>
          </p:nvPr>
        </p:nvSpPr>
        <p:spPr>
          <a:xfrm>
            <a:off x="914400" y="1752600"/>
            <a:ext cx="7315200" cy="4373563"/>
          </a:xfrm>
        </p:spPr>
        <p:txBody>
          <a:bodyPr>
            <a:noAutofit/>
          </a:bodyPr>
          <a:lstStyle/>
          <a:p>
            <a:r>
              <a:rPr lang="en-US" sz="3000" b="1" dirty="0" smtClean="0"/>
              <a:t>Define selection bias </a:t>
            </a:r>
            <a:r>
              <a:rPr lang="en-US" sz="2800" dirty="0" smtClean="0">
                <a:solidFill>
                  <a:schemeClr val="bg1">
                    <a:lumMod val="65000"/>
                  </a:schemeClr>
                </a:solidFill>
              </a:rPr>
              <a:t>in the context of causal questions embedded in longitudinal studies</a:t>
            </a:r>
          </a:p>
          <a:p>
            <a:endParaRPr lang="en-US" sz="2800" dirty="0" smtClean="0">
              <a:solidFill>
                <a:schemeClr val="bg1">
                  <a:lumMod val="65000"/>
                </a:schemeClr>
              </a:solidFill>
            </a:endParaRPr>
          </a:p>
          <a:p>
            <a:r>
              <a:rPr lang="en-US" sz="2800" dirty="0">
                <a:solidFill>
                  <a:schemeClr val="bg1">
                    <a:lumMod val="65000"/>
                  </a:schemeClr>
                </a:solidFill>
              </a:rPr>
              <a:t>Explain </a:t>
            </a:r>
            <a:r>
              <a:rPr lang="en-US" sz="3000" b="1" dirty="0"/>
              <a:t>why conventional methods fail </a:t>
            </a:r>
            <a:r>
              <a:rPr lang="en-US" sz="2800" dirty="0" smtClean="0">
                <a:solidFill>
                  <a:schemeClr val="bg1">
                    <a:lumMod val="65000"/>
                  </a:schemeClr>
                </a:solidFill>
              </a:rPr>
              <a:t>when differential selection is present</a:t>
            </a:r>
            <a:endParaRPr lang="en-US" sz="2800" dirty="0">
              <a:solidFill>
                <a:schemeClr val="bg1">
                  <a:lumMod val="65000"/>
                </a:schemeClr>
              </a:solidFill>
            </a:endParaRPr>
          </a:p>
        </p:txBody>
      </p:sp>
    </p:spTree>
    <p:extLst>
      <p:ext uri="{BB962C8B-B14F-4D97-AF65-F5344CB8AC3E}">
        <p14:creationId xmlns:p14="http://schemas.microsoft.com/office/powerpoint/2010/main" val="1099581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examples share these features</a:t>
            </a:r>
            <a:endParaRPr lang="en-US" dirty="0"/>
          </a:p>
        </p:txBody>
      </p:sp>
      <p:sp>
        <p:nvSpPr>
          <p:cNvPr id="3" name="Content Placeholder 2"/>
          <p:cNvSpPr>
            <a:spLocks noGrp="1"/>
          </p:cNvSpPr>
          <p:nvPr>
            <p:ph idx="1"/>
          </p:nvPr>
        </p:nvSpPr>
        <p:spPr>
          <a:xfrm>
            <a:off x="457200" y="2057401"/>
            <a:ext cx="8229600" cy="3124200"/>
          </a:xfrm>
        </p:spPr>
        <p:txBody>
          <a:bodyPr>
            <a:noAutofit/>
          </a:bodyPr>
          <a:lstStyle/>
          <a:p>
            <a:r>
              <a:rPr lang="en-US" sz="2800" dirty="0" smtClean="0"/>
              <a:t>They pose causal questions involving</a:t>
            </a:r>
          </a:p>
          <a:p>
            <a:pPr lvl="1"/>
            <a:r>
              <a:rPr lang="en-US" sz="2400" dirty="0" smtClean="0"/>
              <a:t>exposures that affect risk of continuation/survival</a:t>
            </a:r>
          </a:p>
          <a:p>
            <a:pPr lvl="1"/>
            <a:r>
              <a:rPr lang="en-US" sz="2400" dirty="0"/>
              <a:t>o</a:t>
            </a:r>
            <a:r>
              <a:rPr lang="en-US" sz="2400" dirty="0" smtClean="0"/>
              <a:t>utcomes whose predictors affect risk of continuation/survival</a:t>
            </a:r>
          </a:p>
          <a:p>
            <a:pPr marL="0" indent="0">
              <a:buNone/>
            </a:pPr>
            <a:endParaRPr lang="en-US" sz="2800" dirty="0" smtClean="0"/>
          </a:p>
          <a:p>
            <a:r>
              <a:rPr lang="en-US" sz="2800" dirty="0" smtClean="0"/>
              <a:t>Answering those questions correctly involves contending with time-dependent confounding</a:t>
            </a:r>
            <a:endParaRPr lang="en-US" sz="2800" dirty="0"/>
          </a:p>
        </p:txBody>
      </p:sp>
    </p:spTree>
    <p:extLst>
      <p:ext uri="{BB962C8B-B14F-4D97-AF65-F5344CB8AC3E}">
        <p14:creationId xmlns:p14="http://schemas.microsoft.com/office/powerpoint/2010/main" val="3102588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way to solve this problem?  Manipulate the data structure, using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i="1" dirty="0" smtClean="0"/>
                  <a:t>Weights.</a:t>
                </a:r>
              </a:p>
              <a:p>
                <a:pPr>
                  <a:spcAft>
                    <a:spcPts val="600"/>
                  </a:spcAft>
                </a:pPr>
                <a:r>
                  <a:rPr lang="en-US" sz="2600" dirty="0"/>
                  <a:t>Estimate </a:t>
                </a:r>
                <a:r>
                  <a:rPr lang="en-US" sz="2600" dirty="0" smtClean="0"/>
                  <a:t>continuation weights </a:t>
                </a:r>
                <a:r>
                  <a:rPr lang="en-US" sz="2600" dirty="0"/>
                  <a:t>for each </a:t>
                </a:r>
                <a:r>
                  <a:rPr lang="en-US" sz="2600" dirty="0" smtClean="0"/>
                  <a:t>observation,</a:t>
                </a:r>
                <a14:m>
                  <m:oMath xmlns:m="http://schemas.openxmlformats.org/officeDocument/2006/math">
                    <m:r>
                      <a:rPr lang="en-US" sz="2600">
                        <a:latin typeface="Cambria Math" panose="02040503050406030204" pitchFamily="18" charset="0"/>
                      </a:rPr>
                      <m:t> </m:t>
                    </m:r>
                    <m:r>
                      <a:rPr lang="en-US" sz="2600" b="0" i="0" smtClean="0">
                        <a:latin typeface="Cambria Math"/>
                      </a:rPr>
                      <m:t> </m:t>
                    </m:r>
                    <m:sSubSup>
                      <m:sSubSupPr>
                        <m:ctrlPr>
                          <a:rPr lang="en-US" sz="2600" i="1" smtClean="0">
                            <a:latin typeface="Cambria Math" panose="02040503050406030204" pitchFamily="18" charset="0"/>
                          </a:rPr>
                        </m:ctrlPr>
                      </m:sSubSupPr>
                      <m:e>
                        <m:r>
                          <a:rPr lang="en-US" sz="2600" b="0" i="1" smtClean="0">
                            <a:latin typeface="Cambria Math"/>
                          </a:rPr>
                          <m:t>𝑤</m:t>
                        </m:r>
                      </m:e>
                      <m:sub>
                        <m:r>
                          <a:rPr lang="en-US" sz="2600" b="0" i="1" smtClean="0">
                            <a:latin typeface="Cambria Math"/>
                          </a:rPr>
                          <m:t>𝑖𝑗</m:t>
                        </m:r>
                      </m:sub>
                      <m:sup>
                        <m:r>
                          <a:rPr lang="en-US" sz="2600" b="0" i="1" smtClean="0">
                            <a:latin typeface="Cambria Math"/>
                          </a:rPr>
                          <m:t>𝐶</m:t>
                        </m:r>
                      </m:sup>
                    </m:sSubSup>
                  </m:oMath>
                </a14:m>
                <a:r>
                  <a:rPr lang="en-US" sz="2600" dirty="0" smtClean="0"/>
                  <a:t> (or person</a:t>
                </a:r>
                <a:r>
                  <a:rPr lang="en-US" sz="2600" dirty="0"/>
                  <a:t>,</a:t>
                </a:r>
                <a:r>
                  <a:rPr lang="en-US" sz="2600" dirty="0" smtClean="0"/>
                  <a:t>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a:rPr>
                          <m:t>𝑤</m:t>
                        </m:r>
                      </m:e>
                      <m:sub>
                        <m:r>
                          <a:rPr lang="en-US" sz="2600" i="1">
                            <a:latin typeface="Cambria Math"/>
                          </a:rPr>
                          <m:t>𝑖</m:t>
                        </m:r>
                      </m:sub>
                      <m:sup>
                        <m:r>
                          <a:rPr lang="en-US" sz="2600" i="1">
                            <a:latin typeface="Cambria Math"/>
                          </a:rPr>
                          <m:t>𝐶</m:t>
                        </m:r>
                      </m:sup>
                    </m:sSubSup>
                    <m:r>
                      <a:rPr lang="en-US" sz="2600" b="0" i="1" smtClean="0">
                        <a:latin typeface="Cambria Math"/>
                      </a:rPr>
                      <m:t>)</m:t>
                    </m:r>
                  </m:oMath>
                </a14:m>
                <a:endParaRPr lang="en-US" sz="2600" dirty="0"/>
              </a:p>
              <a:p>
                <a:pPr>
                  <a:spcAft>
                    <a:spcPts val="600"/>
                  </a:spcAft>
                </a:pPr>
                <a:r>
                  <a:rPr lang="en-US" sz="2600" dirty="0"/>
                  <a:t>Make</a:t>
                </a:r>
                <a:r>
                  <a:rPr lang="en-US" sz="2600" dirty="0" smtClean="0"/>
                  <a:t>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a:rPr>
                          <m:t>𝑤</m:t>
                        </m:r>
                      </m:e>
                      <m:sub>
                        <m:r>
                          <a:rPr lang="en-US" sz="2600" i="1">
                            <a:latin typeface="Cambria Math"/>
                          </a:rPr>
                          <m:t>𝑖𝑗</m:t>
                        </m:r>
                      </m:sub>
                      <m:sup>
                        <m:r>
                          <a:rPr lang="en-US" sz="2600" i="1">
                            <a:latin typeface="Cambria Math"/>
                          </a:rPr>
                          <m:t>𝐶</m:t>
                        </m:r>
                      </m:sup>
                    </m:sSubSup>
                    <m:r>
                      <a:rPr lang="en-US" sz="2600" b="0" i="1" smtClean="0">
                        <a:latin typeface="Cambria Math"/>
                      </a:rPr>
                      <m:t> </m:t>
                    </m:r>
                  </m:oMath>
                </a14:m>
                <a:r>
                  <a:rPr lang="en-US" sz="2600" dirty="0"/>
                  <a:t>copies of each </a:t>
                </a:r>
                <a:r>
                  <a:rPr lang="en-US" sz="2600" dirty="0" smtClean="0"/>
                  <a:t>observation</a:t>
                </a:r>
                <a:endParaRPr lang="en-US" sz="2600" dirty="0"/>
              </a:p>
              <a:p>
                <a:r>
                  <a:rPr lang="en-US" sz="2600" dirty="0"/>
                  <a:t>In the resulting “</a:t>
                </a:r>
                <a:r>
                  <a:rPr lang="en-US" sz="2600" dirty="0" err="1"/>
                  <a:t>pseudopopulation</a:t>
                </a:r>
                <a:r>
                  <a:rPr lang="en-US" sz="2600" dirty="0"/>
                  <a:t>”:</a:t>
                </a:r>
              </a:p>
              <a:p>
                <a:pPr lvl="1"/>
                <a:r>
                  <a:rPr lang="en-US" sz="2600" dirty="0">
                    <a:solidFill>
                      <a:schemeClr val="accent5"/>
                    </a:solidFill>
                  </a:rPr>
                  <a:t>Continuation (</a:t>
                </a:r>
                <a:r>
                  <a:rPr lang="en-US" sz="2600" i="1" dirty="0">
                    <a:solidFill>
                      <a:schemeClr val="accent5"/>
                    </a:solidFill>
                    <a:latin typeface="Cambria Math" panose="02040503050406030204" pitchFamily="18" charset="0"/>
                    <a:ea typeface="Cambria Math" panose="02040503050406030204" pitchFamily="18" charset="0"/>
                  </a:rPr>
                  <a:t>C</a:t>
                </a:r>
                <a:r>
                  <a:rPr lang="en-US" sz="2600" dirty="0">
                    <a:solidFill>
                      <a:schemeClr val="accent5"/>
                    </a:solidFill>
                  </a:rPr>
                  <a:t>) is independent of its predictors</a:t>
                </a:r>
              </a:p>
              <a:p>
                <a:pPr lvl="1"/>
                <a14:m>
                  <m:oMath xmlns:m="http://schemas.openxmlformats.org/officeDocument/2006/math">
                    <m:r>
                      <a:rPr lang="en-US" sz="2600" i="1">
                        <a:solidFill>
                          <a:schemeClr val="accent5"/>
                        </a:solidFill>
                        <a:latin typeface="Cambria Math"/>
                      </a:rPr>
                      <m:t>𝑝𝑟</m:t>
                    </m:r>
                    <m:d>
                      <m:dPr>
                        <m:begChr m:val="["/>
                        <m:endChr m:val="]"/>
                        <m:ctrlPr>
                          <a:rPr lang="en-US" sz="2600" i="1">
                            <a:solidFill>
                              <a:schemeClr val="accent5"/>
                            </a:solidFill>
                            <a:latin typeface="Cambria Math" panose="02040503050406030204" pitchFamily="18" charset="0"/>
                          </a:rPr>
                        </m:ctrlPr>
                      </m:dPr>
                      <m:e>
                        <m:sSub>
                          <m:sSubPr>
                            <m:ctrlPr>
                              <a:rPr lang="en-US" sz="2600" i="1">
                                <a:solidFill>
                                  <a:schemeClr val="accent5"/>
                                </a:solidFill>
                                <a:latin typeface="Cambria Math" panose="02040503050406030204" pitchFamily="18" charset="0"/>
                              </a:rPr>
                            </m:ctrlPr>
                          </m:sSubPr>
                          <m:e>
                            <m:r>
                              <a:rPr lang="en-US" sz="2600" i="1">
                                <a:solidFill>
                                  <a:schemeClr val="accent5"/>
                                </a:solidFill>
                                <a:latin typeface="Cambria Math"/>
                              </a:rPr>
                              <m:t>𝑌</m:t>
                            </m:r>
                          </m:e>
                          <m:sub>
                            <m:r>
                              <a:rPr lang="en-US" sz="2600" i="1">
                                <a:solidFill>
                                  <a:schemeClr val="accent5"/>
                                </a:solidFill>
                                <a:latin typeface="Cambria Math"/>
                              </a:rPr>
                              <m:t>𝑎</m:t>
                            </m:r>
                            <m:r>
                              <a:rPr lang="en-US" sz="2600" i="1">
                                <a:solidFill>
                                  <a:schemeClr val="accent5"/>
                                </a:solidFill>
                                <a:latin typeface="Cambria Math"/>
                              </a:rPr>
                              <m:t>0=1</m:t>
                            </m:r>
                          </m:sub>
                        </m:sSub>
                        <m:r>
                          <a:rPr lang="en-US" sz="2600" i="1">
                            <a:solidFill>
                              <a:schemeClr val="accent5"/>
                            </a:solidFill>
                            <a:latin typeface="Cambria Math"/>
                          </a:rPr>
                          <m:t>=1</m:t>
                        </m:r>
                      </m:e>
                    </m:d>
                  </m:oMath>
                </a14:m>
                <a:r>
                  <a:rPr lang="en-US" sz="2600" dirty="0">
                    <a:solidFill>
                      <a:schemeClr val="accent5"/>
                    </a:solidFill>
                  </a:rPr>
                  <a:t> and </a:t>
                </a:r>
                <a14:m>
                  <m:oMath xmlns:m="http://schemas.openxmlformats.org/officeDocument/2006/math">
                    <m:r>
                      <a:rPr lang="en-US" sz="2600" i="1">
                        <a:solidFill>
                          <a:schemeClr val="accent5"/>
                        </a:solidFill>
                        <a:latin typeface="Cambria Math"/>
                      </a:rPr>
                      <m:t>𝑝𝑟</m:t>
                    </m:r>
                    <m:d>
                      <m:dPr>
                        <m:begChr m:val="["/>
                        <m:endChr m:val="]"/>
                        <m:ctrlPr>
                          <a:rPr lang="en-US" sz="2600" i="1">
                            <a:solidFill>
                              <a:schemeClr val="accent5"/>
                            </a:solidFill>
                            <a:latin typeface="Cambria Math" panose="02040503050406030204" pitchFamily="18" charset="0"/>
                          </a:rPr>
                        </m:ctrlPr>
                      </m:dPr>
                      <m:e>
                        <m:sSub>
                          <m:sSubPr>
                            <m:ctrlPr>
                              <a:rPr lang="en-US" sz="2600" i="1">
                                <a:solidFill>
                                  <a:schemeClr val="accent5"/>
                                </a:solidFill>
                                <a:latin typeface="Cambria Math" panose="02040503050406030204" pitchFamily="18" charset="0"/>
                              </a:rPr>
                            </m:ctrlPr>
                          </m:sSubPr>
                          <m:e>
                            <m:r>
                              <a:rPr lang="en-US" sz="2600" i="1">
                                <a:solidFill>
                                  <a:schemeClr val="accent5"/>
                                </a:solidFill>
                                <a:latin typeface="Cambria Math"/>
                              </a:rPr>
                              <m:t>𝑌</m:t>
                            </m:r>
                          </m:e>
                          <m:sub>
                            <m:r>
                              <a:rPr lang="en-US" sz="2600" i="1">
                                <a:solidFill>
                                  <a:schemeClr val="accent5"/>
                                </a:solidFill>
                                <a:latin typeface="Cambria Math"/>
                              </a:rPr>
                              <m:t>𝑎</m:t>
                            </m:r>
                            <m:r>
                              <a:rPr lang="en-US" sz="2600" i="1">
                                <a:solidFill>
                                  <a:schemeClr val="accent5"/>
                                </a:solidFill>
                                <a:latin typeface="Cambria Math"/>
                              </a:rPr>
                              <m:t>0=0</m:t>
                            </m:r>
                          </m:sub>
                        </m:sSub>
                        <m:r>
                          <a:rPr lang="en-US" sz="2600" i="1">
                            <a:solidFill>
                              <a:schemeClr val="accent5"/>
                            </a:solidFill>
                            <a:latin typeface="Cambria Math"/>
                          </a:rPr>
                          <m:t>=1</m:t>
                        </m:r>
                      </m:e>
                    </m:d>
                  </m:oMath>
                </a14:m>
                <a:r>
                  <a:rPr lang="en-US" sz="2600" dirty="0">
                    <a:solidFill>
                      <a:schemeClr val="accent5"/>
                    </a:solidFill>
                  </a:rPr>
                  <a:t> are the same as in the true study population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en-US">
                    <a:noFill/>
                  </a:rPr>
                  <a:t> </a:t>
                </a:r>
              </a:p>
            </p:txBody>
          </p:sp>
        </mc:Fallback>
      </mc:AlternateContent>
    </p:spTree>
    <p:extLst>
      <p:ext uri="{BB962C8B-B14F-4D97-AF65-F5344CB8AC3E}">
        <p14:creationId xmlns:p14="http://schemas.microsoft.com/office/powerpoint/2010/main" val="8805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information</a:t>
            </a:r>
            <a:br>
              <a:rPr lang="en-US" sz="3600" dirty="0" smtClean="0"/>
            </a:br>
            <a:r>
              <a:rPr lang="en-US" sz="3600" dirty="0" smtClean="0"/>
              <a:t>is encoded in the continuation weights?</a:t>
            </a:r>
            <a:endParaRPr lang="en-US" sz="3600" dirty="0"/>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r>
              <a:rPr lang="en-US" sz="2400" dirty="0" smtClean="0"/>
              <a:t>Observations (or people) get </a:t>
            </a:r>
            <a:r>
              <a:rPr lang="en-US" sz="2400" b="1" dirty="0" smtClean="0"/>
              <a:t>larger weights </a:t>
            </a:r>
            <a:r>
              <a:rPr lang="en-US" sz="2400" dirty="0" smtClean="0"/>
              <a:t>when their </a:t>
            </a:r>
            <a:r>
              <a:rPr lang="en-US" sz="2400" b="1" dirty="0" smtClean="0"/>
              <a:t>exposure and covariate levels are </a:t>
            </a:r>
            <a:r>
              <a:rPr lang="en-US" sz="2400" b="1" dirty="0" smtClean="0">
                <a:solidFill>
                  <a:schemeClr val="accent6"/>
                </a:solidFill>
              </a:rPr>
              <a:t> ??????  </a:t>
            </a:r>
            <a:r>
              <a:rPr lang="en-US" sz="2400" b="1" dirty="0" smtClean="0"/>
              <a:t>consistent with attrition.</a:t>
            </a:r>
          </a:p>
          <a:p>
            <a:pPr marL="0" indent="0">
              <a:buNone/>
            </a:pPr>
            <a:endParaRPr lang="en-US" sz="2400" b="1" dirty="0"/>
          </a:p>
          <a:p>
            <a:pPr marL="0" indent="0">
              <a:buNone/>
            </a:pPr>
            <a:r>
              <a:rPr lang="en-US" sz="2400" dirty="0" smtClean="0"/>
              <a:t>Observations (or people) </a:t>
            </a:r>
            <a:r>
              <a:rPr lang="en-US" sz="2400" dirty="0"/>
              <a:t>get </a:t>
            </a:r>
            <a:r>
              <a:rPr lang="en-US" sz="2400" b="1" dirty="0" smtClean="0"/>
              <a:t>smaller </a:t>
            </a:r>
            <a:r>
              <a:rPr lang="en-US" sz="2400" b="1" dirty="0"/>
              <a:t>weights </a:t>
            </a:r>
            <a:r>
              <a:rPr lang="en-US" sz="2400" dirty="0"/>
              <a:t>when their </a:t>
            </a:r>
            <a:r>
              <a:rPr lang="en-US" sz="2400" b="1" dirty="0"/>
              <a:t>covariate levels </a:t>
            </a:r>
            <a:r>
              <a:rPr lang="en-US" sz="2400" b="1" dirty="0" smtClean="0"/>
              <a:t>are  </a:t>
            </a:r>
            <a:r>
              <a:rPr lang="en-US" sz="2400" b="1" dirty="0" smtClean="0">
                <a:solidFill>
                  <a:schemeClr val="accent6"/>
                </a:solidFill>
              </a:rPr>
              <a:t>??????</a:t>
            </a:r>
            <a:r>
              <a:rPr lang="en-US" sz="2400" b="1" dirty="0" smtClean="0"/>
              <a:t>  consistent </a:t>
            </a:r>
            <a:r>
              <a:rPr lang="en-US" sz="2400" b="1" dirty="0"/>
              <a:t>with </a:t>
            </a:r>
            <a:r>
              <a:rPr lang="en-US" sz="2400" b="1" dirty="0" smtClean="0"/>
              <a:t>attrition.</a:t>
            </a:r>
            <a:endParaRPr lang="en-US" sz="2400" b="1" dirty="0"/>
          </a:p>
        </p:txBody>
      </p:sp>
      <p:sp>
        <p:nvSpPr>
          <p:cNvPr id="4" name="Rectangle 3"/>
          <p:cNvSpPr/>
          <p:nvPr/>
        </p:nvSpPr>
        <p:spPr>
          <a:xfrm>
            <a:off x="2590800" y="4648200"/>
            <a:ext cx="6096000" cy="1812925"/>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600" dirty="0" smtClean="0"/>
              <a:t>If the observation </a:t>
            </a:r>
            <a:r>
              <a:rPr lang="en-US" sz="2600" b="1" dirty="0" smtClean="0"/>
              <a:t>looks like</a:t>
            </a:r>
          </a:p>
          <a:p>
            <a:pPr algn="ctr"/>
            <a:r>
              <a:rPr lang="en-US" sz="2600" dirty="0" smtClean="0"/>
              <a:t>a </a:t>
            </a:r>
            <a:r>
              <a:rPr lang="en-US" sz="2800" b="1" dirty="0" smtClean="0"/>
              <a:t>typical </a:t>
            </a:r>
            <a:r>
              <a:rPr lang="en-US" sz="2600" dirty="0" smtClean="0"/>
              <a:t>observation of a person</a:t>
            </a:r>
            <a:r>
              <a:rPr lang="en-US" sz="2600" dirty="0"/>
              <a:t> </a:t>
            </a:r>
            <a:r>
              <a:rPr lang="en-US" sz="2600" dirty="0" smtClean="0"/>
              <a:t>who </a:t>
            </a:r>
            <a:r>
              <a:rPr lang="en-US" sz="2600" b="1" dirty="0" smtClean="0"/>
              <a:t>subsequently dropped out</a:t>
            </a:r>
            <a:r>
              <a:rPr lang="en-US" sz="2600" dirty="0" smtClean="0"/>
              <a:t>,</a:t>
            </a:r>
          </a:p>
          <a:p>
            <a:pPr algn="ctr"/>
            <a:r>
              <a:rPr lang="en-US" sz="2600" dirty="0" smtClean="0"/>
              <a:t>we make </a:t>
            </a:r>
            <a:r>
              <a:rPr lang="en-US" sz="2800" b="1" dirty="0" smtClean="0"/>
              <a:t>more copies </a:t>
            </a:r>
            <a:r>
              <a:rPr lang="en-US" sz="2600" dirty="0" smtClean="0"/>
              <a:t>of it.</a:t>
            </a:r>
            <a:endParaRPr lang="en-US" sz="2600" dirty="0"/>
          </a:p>
        </p:txBody>
      </p:sp>
      <p:cxnSp>
        <p:nvCxnSpPr>
          <p:cNvPr id="6" name="Straight Arrow Connector 5"/>
          <p:cNvCxnSpPr/>
          <p:nvPr/>
        </p:nvCxnSpPr>
        <p:spPr>
          <a:xfrm>
            <a:off x="835891" y="5562600"/>
            <a:ext cx="1754909" cy="0"/>
          </a:xfrm>
          <a:prstGeom prst="straightConnector1">
            <a:avLst/>
          </a:prstGeom>
          <a:ln>
            <a:headEnd type="none" w="lg" len="lg"/>
            <a:tailEnd type="arrow"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135351" y="3413649"/>
            <a:ext cx="827791" cy="461665"/>
          </a:xfrm>
          <a:prstGeom prst="rect">
            <a:avLst/>
          </a:prstGeom>
          <a:solidFill>
            <a:schemeClr val="bg1"/>
          </a:solidFill>
        </p:spPr>
        <p:txBody>
          <a:bodyPr wrap="none" lIns="128016" rIns="128016" rtlCol="0">
            <a:spAutoFit/>
          </a:bodyPr>
          <a:lstStyle/>
          <a:p>
            <a:r>
              <a:rPr lang="en-US" sz="2400" b="1" dirty="0" smtClean="0">
                <a:solidFill>
                  <a:schemeClr val="accent6">
                    <a:lumMod val="75000"/>
                  </a:schemeClr>
                </a:solidFill>
              </a:rPr>
              <a:t>LESS</a:t>
            </a:r>
            <a:endParaRPr lang="en-US" sz="2400" b="1" dirty="0">
              <a:solidFill>
                <a:schemeClr val="accent6">
                  <a:lumMod val="75000"/>
                </a:schemeClr>
              </a:solidFill>
            </a:endParaRPr>
          </a:p>
        </p:txBody>
      </p:sp>
      <p:sp>
        <p:nvSpPr>
          <p:cNvPr id="7" name="TextBox 6"/>
          <p:cNvSpPr txBox="1"/>
          <p:nvPr/>
        </p:nvSpPr>
        <p:spPr>
          <a:xfrm>
            <a:off x="3581400" y="2133600"/>
            <a:ext cx="986167" cy="461665"/>
          </a:xfrm>
          <a:prstGeom prst="rect">
            <a:avLst/>
          </a:prstGeom>
          <a:solidFill>
            <a:schemeClr val="bg1"/>
          </a:solidFill>
        </p:spPr>
        <p:txBody>
          <a:bodyPr wrap="none" rtlCol="0">
            <a:spAutoFit/>
          </a:bodyPr>
          <a:lstStyle/>
          <a:p>
            <a:r>
              <a:rPr lang="en-US" sz="2400" b="1" dirty="0" smtClean="0">
                <a:solidFill>
                  <a:schemeClr val="accent6">
                    <a:lumMod val="75000"/>
                  </a:schemeClr>
                </a:solidFill>
              </a:rPr>
              <a:t>MORE</a:t>
            </a:r>
            <a:endParaRPr lang="en-US" sz="2400" b="1" dirty="0">
              <a:solidFill>
                <a:schemeClr val="accent6">
                  <a:lumMod val="75000"/>
                </a:schemeClr>
              </a:solidFill>
            </a:endParaRPr>
          </a:p>
        </p:txBody>
      </p:sp>
    </p:spTree>
    <p:extLst>
      <p:ext uri="{BB962C8B-B14F-4D97-AF65-F5344CB8AC3E}">
        <p14:creationId xmlns:p14="http://schemas.microsoft.com/office/powerpoint/2010/main" val="12771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sz="3600" b="1" dirty="0" smtClean="0"/>
              <a:t>Upshot of IPCW, in DAGs</a:t>
            </a:r>
            <a:endParaRPr lang="en-US" sz="3600" b="1" dirty="0"/>
          </a:p>
        </p:txBody>
      </p:sp>
      <p:sp>
        <p:nvSpPr>
          <p:cNvPr id="16" name="Rectangle 15"/>
          <p:cNvSpPr/>
          <p:nvPr/>
        </p:nvSpPr>
        <p:spPr>
          <a:xfrm>
            <a:off x="152400" y="3927982"/>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NO</a:t>
            </a:r>
            <a:r>
              <a:rPr lang="en-US" sz="2400" b="1" baseline="-25000" dirty="0" smtClean="0"/>
              <a:t>X</a:t>
            </a:r>
            <a:r>
              <a:rPr lang="en-US" sz="2400" b="1" dirty="0" smtClean="0"/>
              <a:t> exposure</a:t>
            </a:r>
            <a:endParaRPr lang="en-US" sz="2400" b="1" dirty="0"/>
          </a:p>
        </p:txBody>
      </p:sp>
      <p:sp>
        <p:nvSpPr>
          <p:cNvPr id="17" name="Rectangle 16"/>
          <p:cNvSpPr/>
          <p:nvPr/>
        </p:nvSpPr>
        <p:spPr>
          <a:xfrm>
            <a:off x="1995060" y="3870832"/>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Physical fn</a:t>
            </a:r>
            <a:r>
              <a:rPr lang="en-US" sz="2400" b="1" baseline="-25000" dirty="0" smtClean="0"/>
              <a:t>1</a:t>
            </a:r>
            <a:endParaRPr lang="en-US" sz="2400" b="1" baseline="-25000" dirty="0"/>
          </a:p>
        </p:txBody>
      </p:sp>
      <p:sp>
        <p:nvSpPr>
          <p:cNvPr id="18" name="Rectangle 17"/>
          <p:cNvSpPr/>
          <p:nvPr/>
        </p:nvSpPr>
        <p:spPr>
          <a:xfrm>
            <a:off x="7289795" y="3870832"/>
            <a:ext cx="1744135"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Decline in physical fn</a:t>
            </a:r>
            <a:r>
              <a:rPr lang="en-US" sz="2400" b="1" baseline="-25000" dirty="0" smtClean="0"/>
              <a:t>2</a:t>
            </a:r>
            <a:endParaRPr lang="en-US" sz="2400" b="1" baseline="-25000" dirty="0"/>
          </a:p>
        </p:txBody>
      </p:sp>
      <p:sp>
        <p:nvSpPr>
          <p:cNvPr id="19" name="Rectangle 18"/>
          <p:cNvSpPr/>
          <p:nvPr/>
        </p:nvSpPr>
        <p:spPr>
          <a:xfrm>
            <a:off x="5209308" y="3813682"/>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cxnSp>
        <p:nvCxnSpPr>
          <p:cNvPr id="21" name="Curved Connector 20"/>
          <p:cNvCxnSpPr>
            <a:stCxn id="17" idx="3"/>
            <a:endCxn id="19" idx="1"/>
          </p:cNvCxnSpPr>
          <p:nvPr/>
        </p:nvCxnSpPr>
        <p:spPr>
          <a:xfrm>
            <a:off x="3519060" y="4270882"/>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38200" y="4620519"/>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Curved Connector 20"/>
          <p:cNvCxnSpPr>
            <a:stCxn id="17" idx="0"/>
            <a:endCxn id="18" idx="0"/>
          </p:cNvCxnSpPr>
          <p:nvPr/>
        </p:nvCxnSpPr>
        <p:spPr>
          <a:xfrm rot="5400000" flipH="1" flipV="1">
            <a:off x="5459461" y="1168431"/>
            <a:ext cx="12700" cy="5404803"/>
          </a:xfrm>
          <a:prstGeom prst="curvedConnector3">
            <a:avLst>
              <a:gd name="adj1" fmla="val 8000000"/>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Curved Connector 50"/>
          <p:cNvCxnSpPr>
            <a:stCxn id="16" idx="0"/>
            <a:endCxn id="17" idx="0"/>
          </p:cNvCxnSpPr>
          <p:nvPr/>
        </p:nvCxnSpPr>
        <p:spPr>
          <a:xfrm rot="5400000" flipH="1" flipV="1">
            <a:off x="1807155" y="2978077"/>
            <a:ext cx="57150" cy="1842660"/>
          </a:xfrm>
          <a:prstGeom prst="curvedConnector3">
            <a:avLst>
              <a:gd name="adj1" fmla="val 1092593"/>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76400" y="3248919"/>
            <a:ext cx="457199" cy="369332"/>
          </a:xfrm>
          <a:prstGeom prst="rect">
            <a:avLst/>
          </a:prstGeom>
          <a:noFill/>
        </p:spPr>
        <p:txBody>
          <a:bodyPr wrap="square" rtlCol="0">
            <a:spAutoFit/>
          </a:bodyPr>
          <a:lstStyle/>
          <a:p>
            <a:r>
              <a:rPr lang="en-US" dirty="0" smtClean="0"/>
              <a:t>+</a:t>
            </a:r>
            <a:endParaRPr lang="en-US" dirty="0"/>
          </a:p>
        </p:txBody>
      </p:sp>
      <p:cxnSp>
        <p:nvCxnSpPr>
          <p:cNvPr id="53" name="Curved Connector 52"/>
          <p:cNvCxnSpPr>
            <a:stCxn id="16" idx="0"/>
            <a:endCxn id="18" idx="0"/>
          </p:cNvCxnSpPr>
          <p:nvPr/>
        </p:nvCxnSpPr>
        <p:spPr>
          <a:xfrm rot="5400000" flipH="1" flipV="1">
            <a:off x="4509556" y="275676"/>
            <a:ext cx="57150" cy="7247463"/>
          </a:xfrm>
          <a:prstGeom prst="curvedConnector3">
            <a:avLst>
              <a:gd name="adj1" fmla="val 3018518"/>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5221124" y="3778766"/>
            <a:ext cx="1837265"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869598" y="5446693"/>
            <a:ext cx="2590800" cy="954107"/>
          </a:xfrm>
          <a:prstGeom prst="rect">
            <a:avLst/>
          </a:prstGeom>
          <a:noFill/>
        </p:spPr>
        <p:txBody>
          <a:bodyPr wrap="square" rtlCol="0">
            <a:spAutoFit/>
          </a:bodyPr>
          <a:lstStyle/>
          <a:p>
            <a:pPr algn="ctr"/>
            <a:r>
              <a:rPr lang="en-US" sz="1600" dirty="0" smtClean="0">
                <a:solidFill>
                  <a:schemeClr val="tx2"/>
                </a:solidFill>
                <a:latin typeface="Calibri" pitchFamily="34" charset="0"/>
              </a:rPr>
              <a:t>-</a:t>
            </a:r>
          </a:p>
          <a:p>
            <a:pPr algn="ctr"/>
            <a:r>
              <a:rPr lang="en-US" sz="1600" dirty="0" smtClean="0">
                <a:solidFill>
                  <a:schemeClr val="tx2"/>
                </a:solidFill>
                <a:latin typeface="Calibri" pitchFamily="34" charset="0"/>
              </a:rPr>
              <a:t>HR per 10 ppb NO</a:t>
            </a:r>
            <a:r>
              <a:rPr lang="en-US" sz="1600" i="1" baseline="-25000" dirty="0" smtClean="0">
                <a:solidFill>
                  <a:schemeClr val="tx2"/>
                </a:solidFill>
                <a:latin typeface="Calibri" pitchFamily="34" charset="0"/>
              </a:rPr>
              <a:t>X</a:t>
            </a:r>
            <a:r>
              <a:rPr lang="en-US" sz="1600" dirty="0" smtClean="0">
                <a:solidFill>
                  <a:schemeClr val="tx2"/>
                </a:solidFill>
                <a:latin typeface="Calibri" pitchFamily="34" charset="0"/>
              </a:rPr>
              <a:t>,</a:t>
            </a:r>
          </a:p>
          <a:p>
            <a:pPr algn="ctr"/>
            <a:r>
              <a:rPr lang="en-US" sz="2400" b="1" dirty="0" smtClean="0">
                <a:solidFill>
                  <a:schemeClr val="tx2"/>
                </a:solidFill>
                <a:latin typeface="Calibri" pitchFamily="34" charset="0"/>
              </a:rPr>
              <a:t>0.88</a:t>
            </a:r>
            <a:r>
              <a:rPr lang="en-US" sz="1600" dirty="0" smtClean="0">
                <a:solidFill>
                  <a:schemeClr val="tx2"/>
                </a:solidFill>
                <a:latin typeface="Calibri" pitchFamily="34" charset="0"/>
              </a:rPr>
              <a:t> (95% CI, 0.76-1.01)</a:t>
            </a:r>
            <a:endParaRPr lang="en-US" sz="1600" dirty="0">
              <a:solidFill>
                <a:schemeClr val="tx2"/>
              </a:solidFill>
              <a:latin typeface="Calibri" pitchFamily="34" charset="0"/>
            </a:endParaRPr>
          </a:p>
        </p:txBody>
      </p:sp>
      <p:sp>
        <p:nvSpPr>
          <p:cNvPr id="33" name="TextBox 32"/>
          <p:cNvSpPr txBox="1"/>
          <p:nvPr/>
        </p:nvSpPr>
        <p:spPr>
          <a:xfrm>
            <a:off x="3522130" y="3499367"/>
            <a:ext cx="1627909" cy="1446550"/>
          </a:xfrm>
          <a:prstGeom prst="rect">
            <a:avLst/>
          </a:prstGeom>
          <a:noFill/>
        </p:spPr>
        <p:txBody>
          <a:bodyPr wrap="square" rtlCol="0">
            <a:spAutoFit/>
          </a:bodyPr>
          <a:lstStyle/>
          <a:p>
            <a:pPr algn="ctr"/>
            <a:r>
              <a:rPr lang="en-US" sz="1600" dirty="0" smtClean="0">
                <a:solidFill>
                  <a:schemeClr val="accent5"/>
                </a:solidFill>
                <a:latin typeface="Calibri" pitchFamily="34" charset="0"/>
              </a:rPr>
              <a:t>+</a:t>
            </a:r>
          </a:p>
          <a:p>
            <a:pPr algn="ctr"/>
            <a:r>
              <a:rPr lang="en-US" sz="1600" dirty="0" smtClean="0">
                <a:solidFill>
                  <a:schemeClr val="accent5"/>
                </a:solidFill>
                <a:latin typeface="Calibri" pitchFamily="34" charset="0"/>
              </a:rPr>
              <a:t>HR per SD in prior score, </a:t>
            </a:r>
            <a:r>
              <a:rPr lang="en-US" sz="2400" b="1" dirty="0" smtClean="0">
                <a:solidFill>
                  <a:schemeClr val="accent5"/>
                </a:solidFill>
                <a:latin typeface="Calibri" pitchFamily="34" charset="0"/>
              </a:rPr>
              <a:t>1.27</a:t>
            </a:r>
            <a:r>
              <a:rPr lang="en-US" sz="1600" dirty="0" smtClean="0">
                <a:solidFill>
                  <a:schemeClr val="accent5"/>
                </a:solidFill>
                <a:latin typeface="Calibri" pitchFamily="34" charset="0"/>
              </a:rPr>
              <a:t> (95% CI, 1.18-1.35)</a:t>
            </a:r>
            <a:endParaRPr lang="en-US" sz="1600" dirty="0">
              <a:solidFill>
                <a:schemeClr val="accent5"/>
              </a:solidFill>
              <a:latin typeface="Calibri" pitchFamily="34" charset="0"/>
            </a:endParaRPr>
          </a:p>
        </p:txBody>
      </p:sp>
      <p:sp>
        <p:nvSpPr>
          <p:cNvPr id="34" name="TextBox 33"/>
          <p:cNvSpPr txBox="1"/>
          <p:nvPr/>
        </p:nvSpPr>
        <p:spPr>
          <a:xfrm>
            <a:off x="5150039" y="2584967"/>
            <a:ext cx="457199" cy="369332"/>
          </a:xfrm>
          <a:prstGeom prst="rect">
            <a:avLst/>
          </a:prstGeom>
          <a:noFill/>
        </p:spPr>
        <p:txBody>
          <a:bodyPr wrap="square" rtlCol="0">
            <a:spAutoFit/>
          </a:bodyPr>
          <a:lstStyle/>
          <a:p>
            <a:r>
              <a:rPr lang="en-US" dirty="0" smtClean="0"/>
              <a:t>-</a:t>
            </a:r>
            <a:endParaRPr lang="en-US" dirty="0"/>
          </a:p>
        </p:txBody>
      </p:sp>
      <p:sp>
        <p:nvSpPr>
          <p:cNvPr id="35" name="TextBox 34"/>
          <p:cNvSpPr txBox="1"/>
          <p:nvPr/>
        </p:nvSpPr>
        <p:spPr>
          <a:xfrm>
            <a:off x="4135584" y="1899167"/>
            <a:ext cx="457199"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29059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p:bldP spid="32" grpId="0"/>
      <p:bldP spid="33"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Steps to estimate the continuation weights</a:t>
            </a:r>
            <a:endParaRPr lang="en-US" sz="3600"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Build </a:t>
            </a:r>
            <a:r>
              <a:rPr lang="en-US" dirty="0"/>
              <a:t>model(s) of </a:t>
            </a:r>
            <a:r>
              <a:rPr lang="en-US" dirty="0" smtClean="0"/>
              <a:t>continuation.</a:t>
            </a:r>
          </a:p>
          <a:p>
            <a:pPr marL="0" indent="0">
              <a:buNone/>
            </a:pPr>
            <a:endParaRPr lang="en-US" dirty="0"/>
          </a:p>
          <a:p>
            <a:pPr marL="0" indent="0">
              <a:buNone/>
            </a:pPr>
            <a:endParaRPr lang="en-US" dirty="0" smtClean="0"/>
          </a:p>
          <a:p>
            <a:pPr marL="514350" indent="-514350">
              <a:buAutoNum type="arabicPeriod"/>
            </a:pPr>
            <a:endParaRPr lang="en-US" sz="2600" dirty="0" smtClean="0"/>
          </a:p>
          <a:p>
            <a:r>
              <a:rPr lang="en-US" sz="2600" dirty="0" smtClean="0"/>
              <a:t>Why </a:t>
            </a:r>
            <a:r>
              <a:rPr lang="en-US" sz="2600" b="1" dirty="0" smtClean="0"/>
              <a:t>continuation</a:t>
            </a:r>
            <a:r>
              <a:rPr lang="en-US" sz="2600" dirty="0" smtClean="0"/>
              <a:t> (and not censoring)?</a:t>
            </a:r>
          </a:p>
          <a:p>
            <a:pPr lvl="1"/>
            <a:r>
              <a:rPr lang="en-US" sz="2600" dirty="0" smtClean="0">
                <a:solidFill>
                  <a:schemeClr val="bg1">
                    <a:lumMod val="50000"/>
                  </a:schemeClr>
                </a:solidFill>
              </a:rPr>
              <a:t>You can model either.  In the end, the weights use probabilities of continuation. </a:t>
            </a:r>
          </a:p>
          <a:p>
            <a:r>
              <a:rPr lang="en-US" sz="2600" dirty="0" smtClean="0"/>
              <a:t>A </a:t>
            </a:r>
            <a:r>
              <a:rPr lang="en-US" sz="2600" b="1" dirty="0" smtClean="0"/>
              <a:t>pooled logistic regression model </a:t>
            </a:r>
            <a:r>
              <a:rPr lang="en-US" sz="2600" dirty="0" smtClean="0"/>
              <a:t>works well.</a:t>
            </a:r>
          </a:p>
        </p:txBody>
      </p:sp>
      <p:sp>
        <p:nvSpPr>
          <p:cNvPr id="5" name="TextBox 4"/>
          <p:cNvSpPr txBox="1"/>
          <p:nvPr/>
        </p:nvSpPr>
        <p:spPr>
          <a:xfrm>
            <a:off x="0" y="6488668"/>
            <a:ext cx="8610600" cy="369332"/>
          </a:xfrm>
          <a:prstGeom prst="rect">
            <a:avLst/>
          </a:prstGeom>
          <a:noFill/>
        </p:spPr>
        <p:txBody>
          <a:bodyPr wrap="square" rtlCol="0">
            <a:spAutoFit/>
          </a:bodyPr>
          <a:lstStyle>
            <a:defPPr>
              <a:defRPr lang="en-US"/>
            </a:defPPr>
            <a:lvl1pPr>
              <a:defRPr>
                <a:solidFill>
                  <a:schemeClr val="bg1">
                    <a:lumMod val="65000"/>
                  </a:schemeClr>
                </a:solidFill>
              </a:defRPr>
            </a:lvl1pPr>
          </a:lstStyle>
          <a:p>
            <a:r>
              <a:rPr lang="en-US" dirty="0" err="1" smtClean="0"/>
              <a:t>Weuve</a:t>
            </a:r>
            <a:r>
              <a:rPr lang="en-US" dirty="0" smtClean="0"/>
              <a:t> J, </a:t>
            </a:r>
            <a:r>
              <a:rPr lang="en-US" dirty="0"/>
              <a:t>et al. </a:t>
            </a:r>
            <a:r>
              <a:rPr lang="en-US" dirty="0" smtClean="0"/>
              <a:t>Epidemiology. 2012 </a:t>
            </a:r>
            <a:r>
              <a:rPr lang="en-US" dirty="0"/>
              <a:t>Jan;23(1):</a:t>
            </a:r>
            <a:r>
              <a:rPr lang="en-US" dirty="0" smtClean="0"/>
              <a:t>119-28.</a:t>
            </a:r>
            <a:endParaRPr lang="en-US" dirty="0"/>
          </a:p>
        </p:txBody>
      </p:sp>
      <p:sp>
        <p:nvSpPr>
          <p:cNvPr id="6" name="Oval 5"/>
          <p:cNvSpPr/>
          <p:nvPr/>
        </p:nvSpPr>
        <p:spPr>
          <a:xfrm>
            <a:off x="4648200" y="2209800"/>
            <a:ext cx="5105400" cy="1524000"/>
          </a:xfrm>
          <a:prstGeom prst="ellipse">
            <a:avLst/>
          </a:prstGeom>
          <a:solidFill>
            <a:schemeClr val="accent2"/>
          </a:solidFill>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0" tIns="0" rIns="0" bIns="0" rtlCol="0" anchor="ctr"/>
          <a:lstStyle/>
          <a:p>
            <a:pPr algn="ctr"/>
            <a:r>
              <a:rPr lang="en-US" sz="2000" i="1" dirty="0" smtClean="0">
                <a:latin typeface="Times New Roman" panose="02020603050405020304" pitchFamily="18" charset="0"/>
                <a:cs typeface="Times New Roman" panose="02020603050405020304" pitchFamily="18" charset="0"/>
              </a:rPr>
              <a:t>confusing convention alert:</a:t>
            </a:r>
          </a:p>
          <a:p>
            <a:pPr algn="ctr"/>
            <a:r>
              <a:rPr lang="en-US" sz="2400" dirty="0" smtClean="0"/>
              <a:t>C=0 </a:t>
            </a:r>
            <a:r>
              <a:rPr lang="en-US" sz="2400" i="1" dirty="0" smtClean="0">
                <a:latin typeface="Times New Roman" panose="02020603050405020304" pitchFamily="18" charset="0"/>
                <a:cs typeface="Times New Roman" panose="02020603050405020304" pitchFamily="18" charset="0"/>
              </a:rPr>
              <a:t>to indicate </a:t>
            </a:r>
            <a:r>
              <a:rPr lang="en-US" sz="2400" dirty="0" smtClean="0"/>
              <a:t>continuation.</a:t>
            </a:r>
          </a:p>
          <a:p>
            <a:pPr algn="ctr"/>
            <a:r>
              <a:rPr lang="en-US" sz="2400" dirty="0" smtClean="0"/>
              <a:t>C=1 </a:t>
            </a:r>
            <a:r>
              <a:rPr lang="en-US" sz="2400" i="1" dirty="0">
                <a:latin typeface="Times New Roman" panose="02020603050405020304" pitchFamily="18" charset="0"/>
                <a:cs typeface="Times New Roman" panose="02020603050405020304" pitchFamily="18" charset="0"/>
              </a:rPr>
              <a:t>to indicate </a:t>
            </a:r>
            <a:r>
              <a:rPr lang="en-US" sz="2400" dirty="0" smtClean="0"/>
              <a:t>censoring.</a:t>
            </a:r>
            <a:endParaRPr lang="en-US" sz="2400" dirty="0"/>
          </a:p>
        </p:txBody>
      </p:sp>
    </p:spTree>
    <p:extLst>
      <p:ext uri="{BB962C8B-B14F-4D97-AF65-F5344CB8AC3E}">
        <p14:creationId xmlns:p14="http://schemas.microsoft.com/office/powerpoint/2010/main" val="295698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AutoNum type="arabicPeriod"/>
            </a:pPr>
            <a:r>
              <a:rPr lang="en-US" dirty="0" smtClean="0"/>
              <a:t>Build </a:t>
            </a:r>
            <a:r>
              <a:rPr lang="en-US" dirty="0"/>
              <a:t>model(s) of </a:t>
            </a:r>
            <a:r>
              <a:rPr lang="en-US" dirty="0" smtClean="0"/>
              <a:t>continuation </a:t>
            </a:r>
            <a:r>
              <a:rPr lang="en-US" sz="1800" dirty="0" smtClean="0">
                <a:solidFill>
                  <a:schemeClr val="bg1">
                    <a:lumMod val="75000"/>
                  </a:schemeClr>
                </a:solidFill>
              </a:rPr>
              <a:t>(continued, </a:t>
            </a:r>
            <a:r>
              <a:rPr lang="en-US" sz="1800" dirty="0" err="1" smtClean="0">
                <a:solidFill>
                  <a:schemeClr val="bg1">
                    <a:lumMod val="75000"/>
                  </a:schemeClr>
                </a:solidFill>
              </a:rPr>
              <a:t>unironically</a:t>
            </a:r>
            <a:r>
              <a:rPr lang="en-US" sz="1800" dirty="0" smtClean="0">
                <a:solidFill>
                  <a:schemeClr val="bg1">
                    <a:lumMod val="75000"/>
                  </a:schemeClr>
                </a:solidFill>
              </a:rPr>
              <a:t>)</a:t>
            </a:r>
            <a:r>
              <a:rPr lang="en-US" dirty="0" smtClean="0"/>
              <a:t>.</a:t>
            </a:r>
          </a:p>
          <a:p>
            <a:pPr marL="514350" indent="-514350">
              <a:buAutoNum type="arabicPeriod"/>
            </a:pPr>
            <a:endParaRPr lang="en-US" sz="2600" dirty="0" smtClean="0"/>
          </a:p>
          <a:p>
            <a:r>
              <a:rPr lang="en-US" sz="2600" dirty="0" smtClean="0"/>
              <a:t>Can include </a:t>
            </a:r>
            <a:r>
              <a:rPr lang="en-US" sz="2600" b="1" dirty="0" smtClean="0"/>
              <a:t>anything that predicts continuation</a:t>
            </a:r>
            <a:r>
              <a:rPr lang="en-US" sz="2600" dirty="0" smtClean="0"/>
              <a:t>.</a:t>
            </a:r>
          </a:p>
          <a:p>
            <a:pPr lvl="1"/>
            <a:r>
              <a:rPr lang="en-US" sz="2600" dirty="0" smtClean="0">
                <a:solidFill>
                  <a:schemeClr val="bg1">
                    <a:lumMod val="50000"/>
                  </a:schemeClr>
                </a:solidFill>
              </a:rPr>
              <a:t>In studies of normally distributed outcomes (e.g., cognitive score), predictors can include previous outcome measure.</a:t>
            </a:r>
          </a:p>
          <a:p>
            <a:r>
              <a:rPr lang="en-US" sz="2600" dirty="0" smtClean="0"/>
              <a:t>Can develop </a:t>
            </a:r>
            <a:r>
              <a:rPr lang="en-US" sz="2600" b="1" dirty="0" smtClean="0"/>
              <a:t>distinct models for different types of attrition </a:t>
            </a:r>
            <a:r>
              <a:rPr lang="en-US" sz="2600" dirty="0" smtClean="0"/>
              <a:t>processes</a:t>
            </a:r>
          </a:p>
          <a:p>
            <a:pPr lvl="1"/>
            <a:r>
              <a:rPr lang="en-US" sz="2600" dirty="0" smtClean="0">
                <a:solidFill>
                  <a:schemeClr val="bg1">
                    <a:lumMod val="50000"/>
                  </a:schemeClr>
                </a:solidFill>
              </a:rPr>
              <a:t>E.g., Not dying, not dropping out</a:t>
            </a:r>
          </a:p>
        </p:txBody>
      </p:sp>
      <p:sp>
        <p:nvSpPr>
          <p:cNvPr id="5" name="TextBox 4"/>
          <p:cNvSpPr txBox="1"/>
          <p:nvPr/>
        </p:nvSpPr>
        <p:spPr>
          <a:xfrm>
            <a:off x="0" y="6488668"/>
            <a:ext cx="8610600" cy="369332"/>
          </a:xfrm>
          <a:prstGeom prst="rect">
            <a:avLst/>
          </a:prstGeom>
          <a:noFill/>
        </p:spPr>
        <p:txBody>
          <a:bodyPr wrap="square" rtlCol="0">
            <a:spAutoFit/>
          </a:bodyPr>
          <a:lstStyle>
            <a:defPPr>
              <a:defRPr lang="en-US"/>
            </a:defPPr>
            <a:lvl1pPr>
              <a:defRPr>
                <a:solidFill>
                  <a:schemeClr val="bg1">
                    <a:lumMod val="65000"/>
                  </a:schemeClr>
                </a:solidFill>
              </a:defRPr>
            </a:lvl1pPr>
          </a:lstStyle>
          <a:p>
            <a:r>
              <a:rPr lang="en-US" dirty="0" err="1" smtClean="0"/>
              <a:t>Weuve</a:t>
            </a:r>
            <a:r>
              <a:rPr lang="en-US" dirty="0" smtClean="0"/>
              <a:t> J, </a:t>
            </a:r>
            <a:r>
              <a:rPr lang="en-US" dirty="0"/>
              <a:t>et al. </a:t>
            </a:r>
            <a:r>
              <a:rPr lang="en-US" dirty="0" smtClean="0"/>
              <a:t>Epidemiology. 2012 </a:t>
            </a:r>
            <a:r>
              <a:rPr lang="en-US" dirty="0"/>
              <a:t>Jan;23(1):</a:t>
            </a:r>
            <a:r>
              <a:rPr lang="en-US" dirty="0" smtClean="0"/>
              <a:t>119-28.</a:t>
            </a:r>
            <a:endParaRPr lang="en-US" dirty="0"/>
          </a:p>
        </p:txBody>
      </p:sp>
    </p:spTree>
    <p:extLst>
      <p:ext uri="{BB962C8B-B14F-4D97-AF65-F5344CB8AC3E}">
        <p14:creationId xmlns:p14="http://schemas.microsoft.com/office/powerpoint/2010/main" val="46435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Steps to estimate the continuation weights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4678363"/>
              </a:xfrm>
            </p:spPr>
            <p:txBody>
              <a:bodyPr>
                <a:normAutofit fontScale="55000" lnSpcReduction="20000"/>
              </a:bodyPr>
              <a:lstStyle/>
              <a:p>
                <a:pPr marL="0" indent="0">
                  <a:buNone/>
                </a:pPr>
                <a:r>
                  <a:rPr lang="en-US" sz="5500" dirty="0" smtClean="0"/>
                  <a:t>2. Compute weights as the inverse probability of continuation.</a:t>
                </a:r>
              </a:p>
              <a:p>
                <a:pPr marL="0" indent="0">
                  <a:buNone/>
                </a:pPr>
                <a:endParaRPr lang="en-US" sz="3300" dirty="0"/>
              </a:p>
              <a:p>
                <a:pPr marL="0" indent="0">
                  <a:buNone/>
                </a:pPr>
                <a14:m>
                  <m:oMathPara xmlns:m="http://schemas.openxmlformats.org/officeDocument/2006/math">
                    <m:oMathParaPr>
                      <m:jc m:val="centerGroup"/>
                    </m:oMathParaPr>
                    <m:oMath xmlns:m="http://schemas.openxmlformats.org/officeDocument/2006/math">
                      <m:sSubSup>
                        <m:sSubSupPr>
                          <m:ctrlPr>
                            <a:rPr lang="en-US" sz="5500" i="1">
                              <a:latin typeface="Cambria Math" panose="02040503050406030204" pitchFamily="18" charset="0"/>
                            </a:rPr>
                          </m:ctrlPr>
                        </m:sSubSupPr>
                        <m:e>
                          <m:r>
                            <a:rPr lang="en-US" sz="5500" i="1">
                              <a:latin typeface="Cambria Math"/>
                            </a:rPr>
                            <m:t>𝑤</m:t>
                          </m:r>
                        </m:e>
                        <m:sub>
                          <m:r>
                            <a:rPr lang="en-US" sz="5500" i="1">
                              <a:latin typeface="Cambria Math"/>
                            </a:rPr>
                            <m:t>𝑖𝑗</m:t>
                          </m:r>
                        </m:sub>
                        <m:sup>
                          <m:r>
                            <a:rPr lang="en-US" sz="5500" i="1">
                              <a:latin typeface="Cambria Math"/>
                            </a:rPr>
                            <m:t>𝐶</m:t>
                          </m:r>
                        </m:sup>
                      </m:sSubSup>
                      <m:r>
                        <a:rPr lang="en-US" sz="5500" b="0" i="1" smtClean="0">
                          <a:latin typeface="Cambria Math"/>
                        </a:rPr>
                        <m:t>=</m:t>
                      </m:r>
                      <m:box>
                        <m:boxPr>
                          <m:ctrlPr>
                            <a:rPr lang="en-US" sz="5500" b="0" i="1" smtClean="0">
                              <a:latin typeface="Cambria Math" panose="02040503050406030204" pitchFamily="18" charset="0"/>
                            </a:rPr>
                          </m:ctrlPr>
                        </m:boxPr>
                        <m:e>
                          <m:argPr>
                            <m:argSz m:val="-1"/>
                          </m:argPr>
                          <m:f>
                            <m:fPr>
                              <m:ctrlPr>
                                <a:rPr lang="en-US" sz="5500" b="0" i="1" smtClean="0">
                                  <a:latin typeface="Cambria Math" panose="02040503050406030204" pitchFamily="18" charset="0"/>
                                </a:rPr>
                              </m:ctrlPr>
                            </m:fPr>
                            <m:num>
                              <m:r>
                                <a:rPr lang="en-US" sz="5500" b="0" i="1" smtClean="0">
                                  <a:solidFill>
                                    <a:srgbClr val="99CC00"/>
                                  </a:solidFill>
                                  <a:latin typeface="Cambria Math"/>
                                </a:rPr>
                                <m:t>1</m:t>
                              </m:r>
                            </m:num>
                            <m:den>
                              <m:r>
                                <a:rPr lang="en-US" sz="5500" b="0" i="1" smtClean="0">
                                  <a:latin typeface="Cambria Math"/>
                                </a:rPr>
                                <m:t>𝑝𝑟</m:t>
                              </m:r>
                              <m:r>
                                <a:rPr lang="en-US" sz="5500" b="0" i="1" smtClean="0">
                                  <a:latin typeface="Cambria Math"/>
                                </a:rPr>
                                <m:t>[</m:t>
                              </m:r>
                              <m:sSub>
                                <m:sSubPr>
                                  <m:ctrlPr>
                                    <a:rPr lang="en-US" sz="5500" b="0" i="1" smtClean="0">
                                      <a:latin typeface="Cambria Math" panose="02040503050406030204" pitchFamily="18" charset="0"/>
                                    </a:rPr>
                                  </m:ctrlPr>
                                </m:sSubPr>
                                <m:e>
                                  <m:r>
                                    <a:rPr lang="en-US" sz="5500" b="0" i="1" smtClean="0">
                                      <a:latin typeface="Cambria Math"/>
                                    </a:rPr>
                                    <m:t>𝑐𝑜𝑛𝑡𝑖𝑛𝑢𝑎𝑡𝑖𝑜𝑛</m:t>
                                  </m:r>
                                </m:e>
                                <m:sub>
                                  <m:r>
                                    <a:rPr lang="en-US" sz="5500" b="0" i="1" smtClean="0">
                                      <a:latin typeface="Cambria Math"/>
                                    </a:rPr>
                                    <m:t>𝑖𝑗</m:t>
                                  </m:r>
                                </m:sub>
                              </m:sSub>
                              <m:r>
                                <a:rPr lang="en-US" sz="5500" b="0" i="1" smtClean="0">
                                  <a:latin typeface="Cambria Math"/>
                                </a:rPr>
                                <m:t>]</m:t>
                              </m:r>
                            </m:den>
                          </m:f>
                        </m:e>
                      </m:box>
                      <m:r>
                        <a:rPr lang="en-US" sz="5500" i="1">
                          <a:latin typeface="Cambria Math" panose="02040503050406030204" pitchFamily="18" charset="0"/>
                        </a:rPr>
                        <m:t>=</m:t>
                      </m:r>
                      <m:f>
                        <m:fPr>
                          <m:ctrlPr>
                            <a:rPr lang="en-US" sz="5500" i="1">
                              <a:latin typeface="Cambria Math" panose="02040503050406030204" pitchFamily="18" charset="0"/>
                            </a:rPr>
                          </m:ctrlPr>
                        </m:fPr>
                        <m:num>
                          <m:r>
                            <a:rPr lang="en-US" sz="5500" i="1">
                              <a:solidFill>
                                <a:schemeClr val="accent3"/>
                              </a:solidFill>
                              <a:latin typeface="Cambria Math" panose="02040503050406030204" pitchFamily="18" charset="0"/>
                            </a:rPr>
                            <m:t>1</m:t>
                          </m:r>
                        </m:num>
                        <m:den>
                          <m:nary>
                            <m:naryPr>
                              <m:chr m:val="∏"/>
                              <m:ctrlPr>
                                <a:rPr lang="en-US" sz="5500" i="1">
                                  <a:latin typeface="Cambria Math" panose="02040503050406030204" pitchFamily="18" charset="0"/>
                                </a:rPr>
                              </m:ctrlPr>
                            </m:naryPr>
                            <m:sub>
                              <m:r>
                                <m:rPr>
                                  <m:brk m:alnAt="23"/>
                                </m:rPr>
                                <a:rPr lang="en-US" sz="5500" i="1">
                                  <a:latin typeface="Cambria Math" panose="02040503050406030204" pitchFamily="18" charset="0"/>
                                </a:rPr>
                                <m:t>𝑘</m:t>
                              </m:r>
                              <m:r>
                                <a:rPr lang="en-US" sz="5500" i="1">
                                  <a:latin typeface="Cambria Math" panose="02040503050406030204" pitchFamily="18" charset="0"/>
                                </a:rPr>
                                <m:t>=0</m:t>
                              </m:r>
                            </m:sub>
                            <m:sup>
                              <m:r>
                                <a:rPr lang="en-US" sz="5500" i="1">
                                  <a:latin typeface="Cambria Math" panose="02040503050406030204" pitchFamily="18" charset="0"/>
                                </a:rPr>
                                <m:t>𝑗</m:t>
                              </m:r>
                            </m:sup>
                            <m:e>
                              <m:r>
                                <a:rPr lang="en-US" sz="5500" i="1">
                                  <a:solidFill>
                                    <a:schemeClr val="accent6">
                                      <a:lumMod val="75000"/>
                                    </a:schemeClr>
                                  </a:solidFill>
                                  <a:latin typeface="Cambria Math" panose="02040503050406030204" pitchFamily="18" charset="0"/>
                                </a:rPr>
                                <m:t>𝑝𝑟</m:t>
                              </m:r>
                              <m:r>
                                <a:rPr lang="en-US" sz="5500" i="1">
                                  <a:solidFill>
                                    <a:schemeClr val="accent6">
                                      <a:lumMod val="75000"/>
                                    </a:schemeClr>
                                  </a:solidFill>
                                  <a:latin typeface="Cambria Math" panose="02040503050406030204" pitchFamily="18" charset="0"/>
                                </a:rPr>
                                <m:t>[</m:t>
                              </m:r>
                              <m:sSub>
                                <m:sSubPr>
                                  <m:ctrlPr>
                                    <a:rPr lang="en-US" sz="5500" i="1">
                                      <a:solidFill>
                                        <a:schemeClr val="accent6">
                                          <a:lumMod val="75000"/>
                                        </a:schemeClr>
                                      </a:solidFill>
                                      <a:latin typeface="Cambria Math" panose="02040503050406030204" pitchFamily="18" charset="0"/>
                                    </a:rPr>
                                  </m:ctrlPr>
                                </m:sSubPr>
                                <m:e>
                                  <m:r>
                                    <a:rPr lang="en-US" sz="5500" b="0" i="1" smtClean="0">
                                      <a:solidFill>
                                        <a:schemeClr val="accent6">
                                          <a:lumMod val="75000"/>
                                        </a:schemeClr>
                                      </a:solidFill>
                                      <a:latin typeface="Cambria Math"/>
                                    </a:rPr>
                                    <m:t>𝐶</m:t>
                                  </m:r>
                                </m:e>
                                <m:sub>
                                  <m:r>
                                    <a:rPr lang="en-US" sz="5500" b="0" i="1" smtClean="0">
                                      <a:solidFill>
                                        <a:schemeClr val="accent6">
                                          <a:lumMod val="75000"/>
                                        </a:schemeClr>
                                      </a:solidFill>
                                      <a:latin typeface="Cambria Math"/>
                                    </a:rPr>
                                    <m:t>𝑖</m:t>
                                  </m:r>
                                  <m:r>
                                    <a:rPr lang="en-US" sz="5500" i="1">
                                      <a:solidFill>
                                        <a:schemeClr val="accent6">
                                          <a:lumMod val="75000"/>
                                        </a:schemeClr>
                                      </a:solidFill>
                                      <a:latin typeface="Cambria Math" panose="02040503050406030204" pitchFamily="18" charset="0"/>
                                    </a:rPr>
                                    <m:t>𝑘</m:t>
                                  </m:r>
                                </m:sub>
                              </m:sSub>
                              <m:r>
                                <a:rPr lang="en-US" sz="5500" i="1">
                                  <a:solidFill>
                                    <a:schemeClr val="accent6">
                                      <a:lumMod val="75000"/>
                                    </a:schemeClr>
                                  </a:solidFill>
                                  <a:latin typeface="Cambria Math" panose="02040503050406030204" pitchFamily="18" charset="0"/>
                                </a:rPr>
                                <m:t>=</m:t>
                              </m:r>
                              <m:r>
                                <a:rPr lang="en-US" sz="5500" b="0" i="1" smtClean="0">
                                  <a:solidFill>
                                    <a:schemeClr val="accent6">
                                      <a:lumMod val="75000"/>
                                    </a:schemeClr>
                                  </a:solidFill>
                                  <a:latin typeface="Cambria Math"/>
                                </a:rPr>
                                <m:t>0</m:t>
                              </m:r>
                              <m:r>
                                <a:rPr lang="en-US" sz="5500" i="1">
                                  <a:solidFill>
                                    <a:schemeClr val="accent6">
                                      <a:lumMod val="75000"/>
                                    </a:schemeClr>
                                  </a:solidFill>
                                  <a:latin typeface="Cambria Math" panose="02040503050406030204" pitchFamily="18" charset="0"/>
                                </a:rPr>
                                <m:t>|</m:t>
                              </m:r>
                              <m:sSub>
                                <m:sSubPr>
                                  <m:ctrlPr>
                                    <a:rPr lang="en-US" sz="5500" i="1">
                                      <a:solidFill>
                                        <a:schemeClr val="accent6">
                                          <a:lumMod val="75000"/>
                                        </a:schemeClr>
                                      </a:solidFill>
                                      <a:latin typeface="Cambria Math" panose="02040503050406030204" pitchFamily="18" charset="0"/>
                                    </a:rPr>
                                  </m:ctrlPr>
                                </m:sSubPr>
                                <m:e>
                                  <m:r>
                                    <a:rPr lang="en-US" sz="5500" i="1">
                                      <a:solidFill>
                                        <a:schemeClr val="accent6">
                                          <a:lumMod val="75000"/>
                                        </a:schemeClr>
                                      </a:solidFill>
                                      <a:latin typeface="Cambria Math"/>
                                    </a:rPr>
                                    <m:t>𝐶</m:t>
                                  </m:r>
                                </m:e>
                                <m:sub>
                                  <m:r>
                                    <a:rPr lang="en-US" sz="5500" b="0" i="1" smtClean="0">
                                      <a:solidFill>
                                        <a:schemeClr val="accent6">
                                          <a:lumMod val="75000"/>
                                        </a:schemeClr>
                                      </a:solidFill>
                                      <a:latin typeface="Cambria Math"/>
                                    </a:rPr>
                                    <m:t>𝑖</m:t>
                                  </m:r>
                                  <m:d>
                                    <m:dPr>
                                      <m:ctrlPr>
                                        <a:rPr lang="en-US" sz="5500" b="0" i="1" smtClean="0">
                                          <a:solidFill>
                                            <a:schemeClr val="accent6">
                                              <a:lumMod val="75000"/>
                                            </a:schemeClr>
                                          </a:solidFill>
                                          <a:latin typeface="Cambria Math" panose="02040503050406030204" pitchFamily="18" charset="0"/>
                                        </a:rPr>
                                      </m:ctrlPr>
                                    </m:dPr>
                                    <m:e>
                                      <m:r>
                                        <a:rPr lang="en-US" sz="5500" i="1">
                                          <a:solidFill>
                                            <a:schemeClr val="accent6">
                                              <a:lumMod val="75000"/>
                                            </a:schemeClr>
                                          </a:solidFill>
                                          <a:latin typeface="Cambria Math" panose="02040503050406030204" pitchFamily="18" charset="0"/>
                                        </a:rPr>
                                        <m:t>𝑘</m:t>
                                      </m:r>
                                      <m:r>
                                        <a:rPr lang="en-US" sz="5500" b="0" i="1" smtClean="0">
                                          <a:solidFill>
                                            <a:schemeClr val="accent6">
                                              <a:lumMod val="75000"/>
                                            </a:schemeClr>
                                          </a:solidFill>
                                          <a:latin typeface="Cambria Math"/>
                                        </a:rPr>
                                        <m:t>−1</m:t>
                                      </m:r>
                                    </m:e>
                                  </m:d>
                                </m:sub>
                              </m:sSub>
                              <m:r>
                                <a:rPr lang="en-US" sz="5500" i="1">
                                  <a:solidFill>
                                    <a:schemeClr val="accent6">
                                      <a:lumMod val="75000"/>
                                    </a:schemeClr>
                                  </a:solidFill>
                                  <a:latin typeface="Cambria Math" panose="02040503050406030204" pitchFamily="18" charset="0"/>
                                </a:rPr>
                                <m:t>=</m:t>
                              </m:r>
                              <m:r>
                                <a:rPr lang="en-US" sz="5500" i="1">
                                  <a:solidFill>
                                    <a:schemeClr val="accent6">
                                      <a:lumMod val="75000"/>
                                    </a:schemeClr>
                                  </a:solidFill>
                                  <a:latin typeface="Cambria Math"/>
                                </a:rPr>
                                <m:t>0</m:t>
                              </m:r>
                              <m:r>
                                <a:rPr lang="en-US" sz="5500" b="0" i="1" smtClean="0">
                                  <a:solidFill>
                                    <a:schemeClr val="accent6">
                                      <a:lumMod val="75000"/>
                                    </a:schemeClr>
                                  </a:solidFill>
                                  <a:latin typeface="Cambria Math"/>
                                </a:rPr>
                                <m:t>,</m:t>
                              </m:r>
                              <m:sSub>
                                <m:sSubPr>
                                  <m:ctrlPr>
                                    <a:rPr lang="en-US" sz="5500" i="1">
                                      <a:solidFill>
                                        <a:schemeClr val="accent6">
                                          <a:lumMod val="75000"/>
                                        </a:schemeClr>
                                      </a:solidFill>
                                      <a:latin typeface="Cambria Math" panose="02040503050406030204" pitchFamily="18" charset="0"/>
                                    </a:rPr>
                                  </m:ctrlPr>
                                </m:sSubPr>
                                <m:e>
                                  <m:acc>
                                    <m:accPr>
                                      <m:chr m:val="̅"/>
                                      <m:ctrlPr>
                                        <a:rPr lang="en-US" sz="5500" i="1" smtClean="0">
                                          <a:solidFill>
                                            <a:schemeClr val="accent6">
                                              <a:lumMod val="75000"/>
                                            </a:schemeClr>
                                          </a:solidFill>
                                          <a:latin typeface="Cambria Math" panose="02040503050406030204" pitchFamily="18" charset="0"/>
                                        </a:rPr>
                                      </m:ctrlPr>
                                    </m:accPr>
                                    <m:e>
                                      <m:r>
                                        <a:rPr lang="en-US" sz="5500" b="0" i="1" smtClean="0">
                                          <a:solidFill>
                                            <a:schemeClr val="accent6">
                                              <a:lumMod val="75000"/>
                                            </a:schemeClr>
                                          </a:solidFill>
                                          <a:latin typeface="Cambria Math"/>
                                        </a:rPr>
                                        <m:t>𝐴</m:t>
                                      </m:r>
                                    </m:e>
                                  </m:acc>
                                </m:e>
                                <m:sub>
                                  <m:r>
                                    <a:rPr lang="en-US" sz="5500" i="1">
                                      <a:solidFill>
                                        <a:schemeClr val="accent6">
                                          <a:lumMod val="75000"/>
                                        </a:schemeClr>
                                      </a:solidFill>
                                      <a:latin typeface="Cambria Math"/>
                                    </a:rPr>
                                    <m:t>𝑖</m:t>
                                  </m:r>
                                  <m:d>
                                    <m:dPr>
                                      <m:ctrlPr>
                                        <a:rPr lang="en-US" sz="5500" i="1">
                                          <a:solidFill>
                                            <a:schemeClr val="accent6">
                                              <a:lumMod val="75000"/>
                                            </a:schemeClr>
                                          </a:solidFill>
                                          <a:latin typeface="Cambria Math" panose="02040503050406030204" pitchFamily="18" charset="0"/>
                                        </a:rPr>
                                      </m:ctrlPr>
                                    </m:dPr>
                                    <m:e>
                                      <m:r>
                                        <a:rPr lang="en-US" sz="5500" i="1">
                                          <a:solidFill>
                                            <a:schemeClr val="accent6">
                                              <a:lumMod val="75000"/>
                                            </a:schemeClr>
                                          </a:solidFill>
                                          <a:latin typeface="Cambria Math" panose="02040503050406030204" pitchFamily="18" charset="0"/>
                                        </a:rPr>
                                        <m:t>𝑘</m:t>
                                      </m:r>
                                      <m:r>
                                        <a:rPr lang="en-US" sz="5500" i="1">
                                          <a:solidFill>
                                            <a:schemeClr val="accent6">
                                              <a:lumMod val="75000"/>
                                            </a:schemeClr>
                                          </a:solidFill>
                                          <a:latin typeface="Cambria Math"/>
                                        </a:rPr>
                                        <m:t>−1</m:t>
                                      </m:r>
                                    </m:e>
                                  </m:d>
                                </m:sub>
                              </m:sSub>
                              <m:r>
                                <a:rPr lang="en-US" sz="5500" b="0" i="1" smtClean="0">
                                  <a:solidFill>
                                    <a:schemeClr val="accent6">
                                      <a:lumMod val="75000"/>
                                    </a:schemeClr>
                                  </a:solidFill>
                                  <a:latin typeface="Cambria Math"/>
                                </a:rPr>
                                <m:t>,</m:t>
                              </m:r>
                              <m:sSub>
                                <m:sSubPr>
                                  <m:ctrlPr>
                                    <a:rPr lang="en-US" sz="5500" i="1">
                                      <a:solidFill>
                                        <a:schemeClr val="accent6">
                                          <a:lumMod val="75000"/>
                                        </a:schemeClr>
                                      </a:solidFill>
                                      <a:latin typeface="Cambria Math" panose="02040503050406030204" pitchFamily="18" charset="0"/>
                                    </a:rPr>
                                  </m:ctrlPr>
                                </m:sSubPr>
                                <m:e>
                                  <m:acc>
                                    <m:accPr>
                                      <m:chr m:val="̅"/>
                                      <m:ctrlPr>
                                        <a:rPr lang="en-US" sz="5500" i="1">
                                          <a:solidFill>
                                            <a:schemeClr val="accent6">
                                              <a:lumMod val="75000"/>
                                            </a:schemeClr>
                                          </a:solidFill>
                                          <a:latin typeface="Cambria Math" panose="02040503050406030204" pitchFamily="18" charset="0"/>
                                        </a:rPr>
                                      </m:ctrlPr>
                                    </m:accPr>
                                    <m:e>
                                      <m:r>
                                        <a:rPr lang="en-US" sz="5500" b="0" i="1" smtClean="0">
                                          <a:solidFill>
                                            <a:schemeClr val="accent6">
                                              <a:lumMod val="75000"/>
                                            </a:schemeClr>
                                          </a:solidFill>
                                          <a:latin typeface="Cambria Math"/>
                                        </a:rPr>
                                        <m:t>𝐿</m:t>
                                      </m:r>
                                    </m:e>
                                  </m:acc>
                                </m:e>
                                <m:sub>
                                  <m:r>
                                    <a:rPr lang="en-US" sz="5500" i="1">
                                      <a:solidFill>
                                        <a:schemeClr val="accent6">
                                          <a:lumMod val="75000"/>
                                        </a:schemeClr>
                                      </a:solidFill>
                                      <a:latin typeface="Cambria Math"/>
                                    </a:rPr>
                                    <m:t>𝑖</m:t>
                                  </m:r>
                                  <m:d>
                                    <m:dPr>
                                      <m:ctrlPr>
                                        <a:rPr lang="en-US" sz="5500" i="1">
                                          <a:solidFill>
                                            <a:schemeClr val="accent6">
                                              <a:lumMod val="75000"/>
                                            </a:schemeClr>
                                          </a:solidFill>
                                          <a:latin typeface="Cambria Math" panose="02040503050406030204" pitchFamily="18" charset="0"/>
                                        </a:rPr>
                                      </m:ctrlPr>
                                    </m:dPr>
                                    <m:e>
                                      <m:r>
                                        <a:rPr lang="en-US" sz="5500" i="1">
                                          <a:solidFill>
                                            <a:schemeClr val="accent6">
                                              <a:lumMod val="75000"/>
                                            </a:schemeClr>
                                          </a:solidFill>
                                          <a:latin typeface="Cambria Math" panose="02040503050406030204" pitchFamily="18" charset="0"/>
                                        </a:rPr>
                                        <m:t>𝑘</m:t>
                                      </m:r>
                                      <m:r>
                                        <a:rPr lang="en-US" sz="5500" i="1">
                                          <a:solidFill>
                                            <a:schemeClr val="accent6">
                                              <a:lumMod val="75000"/>
                                            </a:schemeClr>
                                          </a:solidFill>
                                          <a:latin typeface="Cambria Math"/>
                                        </a:rPr>
                                        <m:t>−1</m:t>
                                      </m:r>
                                    </m:e>
                                  </m:d>
                                </m:sub>
                              </m:sSub>
                              <m:r>
                                <a:rPr lang="en-US" sz="5500" i="1">
                                  <a:solidFill>
                                    <a:schemeClr val="accent6">
                                      <a:lumMod val="75000"/>
                                    </a:schemeClr>
                                  </a:solidFill>
                                  <a:latin typeface="Cambria Math" panose="02040503050406030204" pitchFamily="18" charset="0"/>
                                </a:rPr>
                                <m:t>]</m:t>
                              </m:r>
                            </m:e>
                          </m:nary>
                        </m:den>
                      </m:f>
                    </m:oMath>
                  </m:oMathPara>
                </a14:m>
                <a:endParaRPr lang="en-US" sz="5500" dirty="0" smtClean="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4678363"/>
              </a:xfrm>
              <a:blipFill rotWithShape="1">
                <a:blip r:embed="rId2"/>
                <a:stretch>
                  <a:fillRect l="-1704" t="-3390"/>
                </a:stretch>
              </a:blipFill>
            </p:spPr>
            <p:txBody>
              <a:bodyPr/>
              <a:lstStyle/>
              <a:p>
                <a:r>
                  <a:rPr lang="en-US">
                    <a:noFill/>
                  </a:rPr>
                  <a:t> </a:t>
                </a:r>
              </a:p>
            </p:txBody>
          </p:sp>
        </mc:Fallback>
      </mc:AlternateContent>
      <p:sp>
        <p:nvSpPr>
          <p:cNvPr id="11" name="Rectangle 10"/>
          <p:cNvSpPr/>
          <p:nvPr/>
        </p:nvSpPr>
        <p:spPr>
          <a:xfrm>
            <a:off x="446314" y="4875551"/>
            <a:ext cx="1687286" cy="609600"/>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Continued as of time </a:t>
            </a:r>
            <a:r>
              <a:rPr lang="en-US" sz="2000" i="1" dirty="0" smtClean="0">
                <a:latin typeface="Cambria Math" panose="02040503050406030204" pitchFamily="18" charset="0"/>
                <a:ea typeface="Cambria Math" panose="02040503050406030204" pitchFamily="18" charset="0"/>
              </a:rPr>
              <a:t>k</a:t>
            </a:r>
            <a:endParaRPr lang="en-US" sz="2000" i="1" dirty="0">
              <a:latin typeface="Cambria Math" panose="02040503050406030204" pitchFamily="18" charset="0"/>
              <a:ea typeface="Cambria Math" panose="02040503050406030204" pitchFamily="18" charset="0"/>
            </a:endParaRPr>
          </a:p>
        </p:txBody>
      </p:sp>
      <p:sp>
        <p:nvSpPr>
          <p:cNvPr id="12" name="Rectangle 11"/>
          <p:cNvSpPr/>
          <p:nvPr/>
        </p:nvSpPr>
        <p:spPr>
          <a:xfrm>
            <a:off x="4103914" y="4874301"/>
            <a:ext cx="2220686" cy="609600"/>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Exposure history through time </a:t>
            </a:r>
            <a:r>
              <a:rPr lang="en-US" sz="2000" i="1" dirty="0" smtClean="0">
                <a:latin typeface="Cambria Math" panose="02040503050406030204" pitchFamily="18" charset="0"/>
                <a:ea typeface="Cambria Math" panose="02040503050406030204" pitchFamily="18" charset="0"/>
              </a:rPr>
              <a:t>k − 1</a:t>
            </a:r>
            <a:endParaRPr lang="en-US" sz="2000" i="1" dirty="0">
              <a:latin typeface="Cambria Math" panose="02040503050406030204" pitchFamily="18" charset="0"/>
              <a:ea typeface="Cambria Math" panose="02040503050406030204" pitchFamily="18" charset="0"/>
            </a:endParaRPr>
          </a:p>
        </p:txBody>
      </p:sp>
      <p:sp>
        <p:nvSpPr>
          <p:cNvPr id="13" name="Rectangle 12"/>
          <p:cNvSpPr/>
          <p:nvPr/>
        </p:nvSpPr>
        <p:spPr>
          <a:xfrm>
            <a:off x="6553199" y="4875550"/>
            <a:ext cx="2362199" cy="1068049"/>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Time-dependent covariate history through time </a:t>
            </a:r>
            <a:r>
              <a:rPr lang="en-US" sz="2000" i="1" dirty="0" smtClean="0">
                <a:latin typeface="Cambria Math" panose="02040503050406030204" pitchFamily="18" charset="0"/>
                <a:ea typeface="Cambria Math" panose="02040503050406030204" pitchFamily="18" charset="0"/>
              </a:rPr>
              <a:t>k − 1</a:t>
            </a:r>
            <a:endParaRPr lang="en-US" sz="2000" i="1" dirty="0">
              <a:latin typeface="Cambria Math" panose="02040503050406030204" pitchFamily="18" charset="0"/>
              <a:ea typeface="Cambria Math" panose="02040503050406030204" pitchFamily="18" charset="0"/>
            </a:endParaRPr>
          </a:p>
        </p:txBody>
      </p:sp>
      <p:cxnSp>
        <p:nvCxnSpPr>
          <p:cNvPr id="14" name="Straight Connector 13"/>
          <p:cNvCxnSpPr/>
          <p:nvPr/>
        </p:nvCxnSpPr>
        <p:spPr>
          <a:xfrm>
            <a:off x="2659906" y="4264701"/>
            <a:ext cx="1075323"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p:cNvCxnSpPr>
          <p:nvPr/>
        </p:nvCxnSpPr>
        <p:spPr>
          <a:xfrm flipV="1">
            <a:off x="2133600" y="4264701"/>
            <a:ext cx="1063967" cy="91565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62400" y="4264701"/>
            <a:ext cx="1731818"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72253" y="4264701"/>
            <a:ext cx="1075323"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0"/>
          </p:cNvCxnSpPr>
          <p:nvPr/>
        </p:nvCxnSpPr>
        <p:spPr>
          <a:xfrm flipH="1" flipV="1">
            <a:off x="7620001" y="4264702"/>
            <a:ext cx="114298" cy="610848"/>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816263" y="5638800"/>
            <a:ext cx="1918966" cy="609600"/>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Still in study as of time </a:t>
            </a:r>
            <a:r>
              <a:rPr lang="en-US" sz="2000" i="1" dirty="0">
                <a:latin typeface="Cambria Math" panose="02040503050406030204" pitchFamily="18" charset="0"/>
                <a:ea typeface="Cambria Math" panose="02040503050406030204" pitchFamily="18" charset="0"/>
              </a:rPr>
              <a:t>k − </a:t>
            </a:r>
            <a:r>
              <a:rPr lang="en-US" sz="2000" i="1" dirty="0" smtClean="0">
                <a:latin typeface="Cambria Math" panose="02040503050406030204" pitchFamily="18" charset="0"/>
                <a:ea typeface="Cambria Math" panose="02040503050406030204" pitchFamily="18" charset="0"/>
              </a:rPr>
              <a:t>1</a:t>
            </a:r>
            <a:endParaRPr lang="en-US" sz="2000" i="1" dirty="0">
              <a:latin typeface="Cambria Math" panose="02040503050406030204" pitchFamily="18" charset="0"/>
              <a:ea typeface="Cambria Math" panose="02040503050406030204" pitchFamily="18" charset="0"/>
            </a:endParaRPr>
          </a:p>
        </p:txBody>
      </p:sp>
      <p:cxnSp>
        <p:nvCxnSpPr>
          <p:cNvPr id="20" name="Straight Connector 19"/>
          <p:cNvCxnSpPr/>
          <p:nvPr/>
        </p:nvCxnSpPr>
        <p:spPr>
          <a:xfrm>
            <a:off x="5867400" y="4264701"/>
            <a:ext cx="1075323"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0"/>
          </p:cNvCxnSpPr>
          <p:nvPr/>
        </p:nvCxnSpPr>
        <p:spPr>
          <a:xfrm flipV="1">
            <a:off x="2775746" y="4264701"/>
            <a:ext cx="1415254" cy="1374099"/>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2" idx="0"/>
          </p:cNvCxnSpPr>
          <p:nvPr/>
        </p:nvCxnSpPr>
        <p:spPr>
          <a:xfrm flipV="1">
            <a:off x="5214257" y="4264701"/>
            <a:ext cx="957943" cy="6096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2657" y="152400"/>
          <a:ext cx="9111343" cy="5749633"/>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348343"/>
                <a:gridCol w="381000"/>
                <a:gridCol w="457200"/>
                <a:gridCol w="685800"/>
                <a:gridCol w="2209800"/>
                <a:gridCol w="2286000"/>
                <a:gridCol w="2743200"/>
              </a:tblGrid>
              <a:tr h="652730">
                <a:tc>
                  <a:txBody>
                    <a:bodyPr/>
                    <a:lstStyle/>
                    <a:p>
                      <a:r>
                        <a:rPr lang="en-US" sz="2000" dirty="0" err="1" smtClean="0"/>
                        <a:t>i</a:t>
                      </a:r>
                      <a:endParaRPr lang="en-US" sz="2000" dirty="0"/>
                    </a:p>
                  </a:txBody>
                  <a:tcPr marL="96758" marR="96758" marT="48379" marB="48379"/>
                </a:tc>
                <a:tc>
                  <a:txBody>
                    <a:bodyPr/>
                    <a:lstStyle/>
                    <a:p>
                      <a:r>
                        <a:rPr lang="en-US" sz="2000" dirty="0" smtClean="0"/>
                        <a:t>j</a:t>
                      </a:r>
                      <a:endParaRPr lang="en-US" sz="2000" dirty="0"/>
                    </a:p>
                  </a:txBody>
                  <a:tcPr marL="96758" marR="96758" marT="48379" marB="48379"/>
                </a:tc>
                <a:tc>
                  <a:txBody>
                    <a:bodyPr/>
                    <a:lstStyle/>
                    <a:p>
                      <a:r>
                        <a:rPr lang="en-US" sz="2000" dirty="0" smtClean="0"/>
                        <a:t>X</a:t>
                      </a:r>
                      <a:r>
                        <a:rPr lang="en-US" sz="2000" baseline="-25000" dirty="0" smtClean="0"/>
                        <a:t>i</a:t>
                      </a:r>
                      <a:endParaRPr lang="en-US" sz="2000" baseline="-25000" dirty="0"/>
                    </a:p>
                  </a:txBody>
                  <a:tcPr marL="96758" marR="96758" marT="48379" marB="48379"/>
                </a:tc>
                <a:tc>
                  <a:txBody>
                    <a:bodyPr/>
                    <a:lstStyle/>
                    <a:p>
                      <a:r>
                        <a:rPr lang="en-US" sz="2000" dirty="0" smtClean="0"/>
                        <a:t>L</a:t>
                      </a:r>
                      <a:r>
                        <a:rPr lang="en-US" sz="2000" baseline="-25000" dirty="0" smtClean="0"/>
                        <a:t>i(k-1)</a:t>
                      </a:r>
                      <a:endParaRPr lang="en-US" sz="2000" baseline="-25000" dirty="0"/>
                    </a:p>
                  </a:txBody>
                  <a:tcPr marL="96758" marR="96758" marT="48379" marB="48379"/>
                </a:tc>
                <a:tc>
                  <a:txBody>
                    <a:bodyPr/>
                    <a:lstStyle/>
                    <a:p>
                      <a:r>
                        <a:rPr lang="en-US" sz="2000" dirty="0" err="1" smtClean="0"/>
                        <a:t>Pr</a:t>
                      </a:r>
                      <a:r>
                        <a:rPr lang="en-US" sz="2000" dirty="0" smtClean="0"/>
                        <a:t>(</a:t>
                      </a:r>
                      <a:r>
                        <a:rPr lang="en-US" sz="2000" dirty="0" err="1" smtClean="0"/>
                        <a:t>C</a:t>
                      </a:r>
                      <a:r>
                        <a:rPr lang="en-US" sz="2000" baseline="-25000" dirty="0" err="1" smtClean="0"/>
                        <a:t>death</a:t>
                      </a:r>
                      <a:r>
                        <a:rPr lang="en-US" sz="2000" dirty="0" smtClean="0"/>
                        <a:t>=0)</a:t>
                      </a:r>
                      <a:r>
                        <a:rPr lang="en-US" sz="2000" baseline="-25000" dirty="0" err="1" smtClean="0"/>
                        <a:t>i,k</a:t>
                      </a:r>
                      <a:endParaRPr lang="en-US" sz="2000" baseline="-250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Pr</a:t>
                      </a:r>
                      <a:r>
                        <a:rPr lang="en-US" sz="2000" dirty="0" smtClean="0"/>
                        <a:t>(</a:t>
                      </a:r>
                      <a:r>
                        <a:rPr lang="en-US" sz="2000" dirty="0" err="1" smtClean="0"/>
                        <a:t>C</a:t>
                      </a:r>
                      <a:r>
                        <a:rPr lang="en-US" sz="2000" baseline="-25000" dirty="0" err="1" smtClean="0"/>
                        <a:t>dropout</a:t>
                      </a:r>
                      <a:r>
                        <a:rPr lang="en-US" sz="2000" dirty="0" smtClean="0"/>
                        <a:t>=0)</a:t>
                      </a:r>
                      <a:r>
                        <a:rPr lang="en-US" sz="2000" baseline="-25000" dirty="0" smtClean="0"/>
                        <a:t> </a:t>
                      </a:r>
                      <a:r>
                        <a:rPr lang="en-US" sz="2000" baseline="-25000" dirty="0" err="1" smtClean="0"/>
                        <a:t>i,k</a:t>
                      </a:r>
                      <a:endParaRPr lang="en-US" sz="2000" baseline="-25000" dirty="0" smtClean="0"/>
                    </a:p>
                  </a:txBody>
                  <a:tcPr marL="96758" marR="96758" marT="48379" marB="48379"/>
                </a:tc>
                <a:tc>
                  <a:txBody>
                    <a:bodyPr/>
                    <a:lstStyle/>
                    <a:p>
                      <a:r>
                        <a:rPr lang="en-US" sz="2000" dirty="0" err="1" smtClean="0"/>
                        <a:t>Pr</a:t>
                      </a:r>
                      <a:r>
                        <a:rPr lang="en-US" sz="2000" dirty="0" smtClean="0"/>
                        <a:t>(continuation)</a:t>
                      </a:r>
                      <a:r>
                        <a:rPr lang="en-US" sz="2000" baseline="-25000" dirty="0" err="1" smtClean="0"/>
                        <a:t>i,j</a:t>
                      </a:r>
                      <a:endParaRPr lang="en-US" sz="2000" baseline="-25000" dirty="0"/>
                    </a:p>
                  </a:txBody>
                  <a:tcPr marL="96758" marR="96758" marT="48379" marB="48379"/>
                </a:tc>
              </a:tr>
              <a:tr h="652730">
                <a:tc>
                  <a:txBody>
                    <a:bodyPr/>
                    <a:lstStyle/>
                    <a:p>
                      <a:r>
                        <a:rPr lang="en-US" sz="1900" dirty="0" smtClean="0"/>
                        <a:t>1</a:t>
                      </a:r>
                      <a:endParaRPr lang="en-US" sz="1900" dirty="0"/>
                    </a:p>
                  </a:txBody>
                  <a:tcPr marL="96758" marR="96758" marT="48379" marB="48379"/>
                </a:tc>
                <a:tc>
                  <a:txBody>
                    <a:bodyPr/>
                    <a:lstStyle/>
                    <a:p>
                      <a:r>
                        <a:rPr lang="en-US" sz="1900" dirty="0" smtClean="0"/>
                        <a:t>0</a:t>
                      </a:r>
                      <a:endParaRPr lang="en-US" sz="1900" dirty="0"/>
                    </a:p>
                  </a:txBody>
                  <a:tcPr marL="96758" marR="96758" marT="48379" marB="48379"/>
                </a:tc>
                <a:tc>
                  <a:txBody>
                    <a:bodyPr/>
                    <a:lstStyle/>
                    <a:p>
                      <a:r>
                        <a:rPr lang="en-US" sz="1900" dirty="0" smtClean="0"/>
                        <a:t>X</a:t>
                      </a:r>
                      <a:r>
                        <a:rPr lang="en-US" sz="1900" baseline="-25000" dirty="0" smtClean="0"/>
                        <a:t>1</a:t>
                      </a:r>
                      <a:endParaRPr lang="en-US" sz="1900" baseline="-25000" dirty="0"/>
                    </a:p>
                  </a:txBody>
                  <a:tcPr marL="96758" marR="96758" marT="48379" marB="48379"/>
                </a:tc>
                <a:tc>
                  <a:txBody>
                    <a:bodyPr/>
                    <a:lstStyle/>
                    <a:p>
                      <a:r>
                        <a:rPr lang="en-US" sz="1900" dirty="0" smtClean="0"/>
                        <a:t>-</a:t>
                      </a:r>
                      <a:endParaRPr lang="en-US" sz="1900" dirty="0"/>
                    </a:p>
                  </a:txBody>
                  <a:tcPr marL="96758" marR="96758" marT="48379" marB="48379"/>
                </a:tc>
                <a:tc>
                  <a:txBody>
                    <a:bodyPr/>
                    <a:lstStyle/>
                    <a:p>
                      <a:r>
                        <a:rPr lang="en-US" sz="1900" dirty="0" smtClean="0"/>
                        <a:t>1, by definition</a:t>
                      </a:r>
                      <a:endParaRPr lang="en-US" sz="1900" dirty="0"/>
                    </a:p>
                  </a:txBody>
                  <a:tcPr marL="96758" marR="96758" marT="48379" marB="48379"/>
                </a:tc>
                <a:tc>
                  <a:txBody>
                    <a:bodyPr/>
                    <a:lstStyle/>
                    <a:p>
                      <a:r>
                        <a:rPr lang="en-US" sz="1900" dirty="0" smtClean="0"/>
                        <a:t>1, by definition</a:t>
                      </a:r>
                      <a:endParaRPr lang="en-US" sz="1900" dirty="0"/>
                    </a:p>
                  </a:txBody>
                  <a:tcPr marL="96758" marR="96758" marT="48379" marB="48379"/>
                </a:tc>
                <a:tc>
                  <a:txBody>
                    <a:bodyPr/>
                    <a:lstStyle/>
                    <a:p>
                      <a:r>
                        <a:rPr lang="en-US" sz="1900" dirty="0" smtClean="0"/>
                        <a:t>1</a:t>
                      </a:r>
                      <a:endParaRPr lang="en-US" sz="1900" dirty="0"/>
                    </a:p>
                  </a:txBody>
                  <a:tcPr marL="96758" marR="96758" marT="48379" marB="48379"/>
                </a:tc>
              </a:tr>
              <a:tr h="677303">
                <a:tc>
                  <a:txBody>
                    <a:bodyPr/>
                    <a:lstStyle/>
                    <a:p>
                      <a:r>
                        <a:rPr lang="en-US" sz="1900" dirty="0" smtClean="0"/>
                        <a:t>1</a:t>
                      </a:r>
                      <a:endParaRPr lang="en-US" sz="1900" dirty="0"/>
                    </a:p>
                  </a:txBody>
                  <a:tcPr marL="96758" marR="96758" marT="48379" marB="48379"/>
                </a:tc>
                <a:tc>
                  <a:txBody>
                    <a:bodyPr/>
                    <a:lstStyle/>
                    <a:p>
                      <a:r>
                        <a:rPr lang="en-US" sz="1900" dirty="0" smtClean="0"/>
                        <a:t>1</a:t>
                      </a:r>
                      <a:endParaRPr lang="en-US" sz="19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1,0</a:t>
                      </a:r>
                    </a:p>
                  </a:txBody>
                  <a:tcPr marL="96758" marR="96758" marT="48379" marB="48379"/>
                </a:tc>
                <a:tc>
                  <a:txBody>
                    <a:bodyPr/>
                    <a:lstStyle/>
                    <a:p>
                      <a:r>
                        <a:rPr lang="en-US" sz="1600" dirty="0" err="1" smtClean="0"/>
                        <a:t>Pr</a:t>
                      </a:r>
                      <a:r>
                        <a:rPr lang="en-US" sz="1600" dirty="0" smtClean="0"/>
                        <a:t>(C</a:t>
                      </a:r>
                      <a:r>
                        <a:rPr lang="en-US" sz="1600" baseline="-25000" dirty="0" smtClean="0"/>
                        <a:t>1,1,death</a:t>
                      </a:r>
                      <a:r>
                        <a:rPr lang="en-US" sz="1600" dirty="0" smtClean="0"/>
                        <a:t>=0|C</a:t>
                      </a:r>
                      <a:r>
                        <a:rPr lang="en-US" sz="1600" baseline="-25000" dirty="0" smtClean="0"/>
                        <a:t>1,0,death</a:t>
                      </a:r>
                      <a:r>
                        <a:rPr lang="en-US" sz="1600" dirty="0" smtClean="0"/>
                        <a:t>=0, C</a:t>
                      </a:r>
                      <a:r>
                        <a:rPr lang="en-US" sz="1600" baseline="-25000" dirty="0" smtClean="0"/>
                        <a:t>1,0,dropout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1,0</a:t>
                      </a:r>
                      <a:r>
                        <a:rPr lang="en-US" sz="1600" baseline="0" dirty="0" smtClean="0"/>
                        <a:t>)</a:t>
                      </a:r>
                      <a:endParaRPr lang="en-US" sz="16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1,1,dropout</a:t>
                      </a:r>
                      <a:r>
                        <a:rPr lang="en-US" sz="1600" dirty="0" smtClean="0"/>
                        <a:t>=0|C</a:t>
                      </a:r>
                      <a:r>
                        <a:rPr lang="en-US" sz="1600" baseline="-25000" dirty="0" smtClean="0"/>
                        <a:t>1,0,dropout</a:t>
                      </a:r>
                      <a:r>
                        <a:rPr lang="en-US" sz="1600" dirty="0" smtClean="0"/>
                        <a:t>=0, C</a:t>
                      </a:r>
                      <a:r>
                        <a:rPr lang="en-US" sz="1600" baseline="-25000" dirty="0" smtClean="0"/>
                        <a:t>1,1,death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1,0</a:t>
                      </a:r>
                      <a:r>
                        <a:rPr lang="en-US" sz="1600" baseline="0" dirty="0" smtClean="0"/>
                        <a:t>)</a:t>
                      </a:r>
                      <a:endParaRPr lang="en-US" sz="1600" dirty="0" smtClean="0"/>
                    </a:p>
                  </a:txBody>
                  <a:tcPr marL="96758" marR="96758" marT="48379" marB="48379"/>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endParaRPr lang="en-US" sz="1900" baseline="-25000" dirty="0"/>
                    </a:p>
                  </a:txBody>
                  <a:tcPr marL="96758" marR="96758" marT="48379" marB="48379"/>
                </a:tc>
              </a:tr>
              <a:tr h="1257849">
                <a:tc>
                  <a:txBody>
                    <a:bodyPr/>
                    <a:lstStyle/>
                    <a:p>
                      <a:r>
                        <a:rPr lang="en-US" sz="1900" dirty="0" smtClean="0"/>
                        <a:t>1</a:t>
                      </a:r>
                      <a:endParaRPr lang="en-US" sz="1900" dirty="0"/>
                    </a:p>
                  </a:txBody>
                  <a:tcPr marL="96758" marR="96758" marT="48379" marB="48379"/>
                </a:tc>
                <a:tc>
                  <a:txBody>
                    <a:bodyPr/>
                    <a:lstStyle/>
                    <a:p>
                      <a:r>
                        <a:rPr lang="en-US" sz="1900" dirty="0" smtClean="0"/>
                        <a:t>2</a:t>
                      </a:r>
                      <a:endParaRPr lang="en-US" sz="19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1,1</a:t>
                      </a:r>
                    </a:p>
                  </a:txBody>
                  <a:tcPr marL="96758" marR="96758" marT="48379" marB="48379"/>
                </a:tc>
                <a:tc>
                  <a:txBody>
                    <a:bodyPr/>
                    <a:lstStyle/>
                    <a:p>
                      <a:r>
                        <a:rPr lang="en-US" sz="1600" dirty="0" err="1" smtClean="0"/>
                        <a:t>Pr</a:t>
                      </a:r>
                      <a:r>
                        <a:rPr lang="en-US" sz="1600" dirty="0" smtClean="0"/>
                        <a:t>(C</a:t>
                      </a:r>
                      <a:r>
                        <a:rPr lang="en-US" sz="1600" baseline="-25000" dirty="0" smtClean="0"/>
                        <a:t>1,2,death</a:t>
                      </a:r>
                      <a:r>
                        <a:rPr lang="en-US" sz="1600" dirty="0" smtClean="0"/>
                        <a:t>=0|C</a:t>
                      </a:r>
                      <a:r>
                        <a:rPr lang="en-US" sz="1600" baseline="-25000" dirty="0" smtClean="0"/>
                        <a:t>1,1,death</a:t>
                      </a:r>
                      <a:r>
                        <a:rPr lang="en-US" sz="1600" dirty="0" smtClean="0"/>
                        <a:t>=0, C</a:t>
                      </a:r>
                      <a:r>
                        <a:rPr lang="en-US" sz="1600" baseline="-25000" dirty="0" smtClean="0"/>
                        <a:t>1,1,dropout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1,1</a:t>
                      </a:r>
                      <a:r>
                        <a:rPr lang="en-US" sz="1600" baseline="0" dirty="0" smtClean="0"/>
                        <a:t>)</a:t>
                      </a:r>
                      <a:endParaRPr lang="en-US" sz="16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1,2,dropout</a:t>
                      </a:r>
                      <a:r>
                        <a:rPr lang="en-US" sz="1600" dirty="0" smtClean="0"/>
                        <a:t>=0|C</a:t>
                      </a:r>
                      <a:r>
                        <a:rPr lang="en-US" sz="1600" baseline="-25000" dirty="0" smtClean="0"/>
                        <a:t>1,1,dropout</a:t>
                      </a:r>
                      <a:r>
                        <a:rPr lang="en-US" sz="1600" dirty="0" smtClean="0"/>
                        <a:t>=0, C</a:t>
                      </a:r>
                      <a:r>
                        <a:rPr lang="en-US" sz="1600" baseline="-25000" dirty="0" smtClean="0"/>
                        <a:t>1,2,death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1,1</a:t>
                      </a:r>
                      <a:r>
                        <a:rPr lang="en-US" sz="1600" baseline="0" dirty="0" smtClean="0"/>
                        <a:t>)</a:t>
                      </a:r>
                      <a:endParaRPr lang="en-US" sz="1600" dirty="0" smtClean="0"/>
                    </a:p>
                  </a:txBody>
                  <a:tcPr marL="96758" marR="96758" marT="48379" marB="48379"/>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r>
                        <a:rPr lang="en-US" sz="1900" baseline="0" dirty="0" smtClean="0"/>
                        <a:t>*</a:t>
                      </a:r>
                      <a:endParaRPr lang="en-US" sz="1900" baseline="-25000" dirty="0" smtClean="0"/>
                    </a:p>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1,2</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1,2</a:t>
                      </a:r>
                      <a:endParaRPr lang="en-US" sz="1900" baseline="-25000" dirty="0"/>
                    </a:p>
                  </a:txBody>
                  <a:tcPr marL="96758" marR="96758" marT="48379" marB="48379"/>
                </a:tc>
              </a:tr>
              <a:tr h="1178988">
                <a:tc>
                  <a:txBody>
                    <a:bodyPr/>
                    <a:lstStyle/>
                    <a:p>
                      <a:r>
                        <a:rPr lang="en-US" sz="1900" dirty="0" smtClean="0"/>
                        <a:t>1</a:t>
                      </a:r>
                      <a:endParaRPr lang="en-US" sz="1900" dirty="0"/>
                    </a:p>
                  </a:txBody>
                  <a:tcPr marL="96758" marR="96758" marT="48379" marB="48379"/>
                </a:tc>
                <a:tc>
                  <a:txBody>
                    <a:bodyPr/>
                    <a:lstStyle/>
                    <a:p>
                      <a:r>
                        <a:rPr lang="en-US" sz="1900" dirty="0" smtClean="0"/>
                        <a:t>3</a:t>
                      </a:r>
                      <a:endParaRPr lang="en-US" sz="19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1,2</a:t>
                      </a:r>
                    </a:p>
                  </a:txBody>
                  <a:tcPr marL="96758" marR="96758" marT="48379" marB="48379"/>
                </a:tc>
                <a:tc>
                  <a:txBody>
                    <a:bodyPr/>
                    <a:lstStyle/>
                    <a:p>
                      <a:r>
                        <a:rPr lang="en-US" sz="1600" dirty="0" err="1" smtClean="0"/>
                        <a:t>Pr</a:t>
                      </a:r>
                      <a:r>
                        <a:rPr lang="en-US" sz="1600" dirty="0" smtClean="0"/>
                        <a:t>(C</a:t>
                      </a:r>
                      <a:r>
                        <a:rPr lang="en-US" sz="1600" baseline="-25000" dirty="0" smtClean="0"/>
                        <a:t>1,3,death</a:t>
                      </a:r>
                      <a:r>
                        <a:rPr lang="en-US" sz="1600" dirty="0" smtClean="0"/>
                        <a:t>=0|C</a:t>
                      </a:r>
                      <a:r>
                        <a:rPr lang="en-US" sz="1600" baseline="-25000" dirty="0" smtClean="0"/>
                        <a:t>1,2,death</a:t>
                      </a:r>
                      <a:r>
                        <a:rPr lang="en-US" sz="1600" dirty="0" smtClean="0"/>
                        <a:t>=0, C</a:t>
                      </a:r>
                      <a:r>
                        <a:rPr lang="en-US" sz="1600" baseline="-25000" dirty="0" smtClean="0"/>
                        <a:t>1,2,dropout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1,2</a:t>
                      </a:r>
                      <a:r>
                        <a:rPr lang="en-US" sz="1600" baseline="0" dirty="0" smtClean="0"/>
                        <a:t>)</a:t>
                      </a:r>
                      <a:endParaRPr lang="en-US" sz="16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1,3,dropout</a:t>
                      </a:r>
                      <a:r>
                        <a:rPr lang="en-US" sz="1600" dirty="0" smtClean="0"/>
                        <a:t>=0|C</a:t>
                      </a:r>
                      <a:r>
                        <a:rPr lang="en-US" sz="1600" baseline="-25000" dirty="0" smtClean="0"/>
                        <a:t>1,2,dropout</a:t>
                      </a:r>
                      <a:r>
                        <a:rPr lang="en-US" sz="1600" dirty="0" smtClean="0"/>
                        <a:t>=0, C</a:t>
                      </a:r>
                      <a:r>
                        <a:rPr lang="en-US" sz="1600" baseline="-25000" dirty="0" smtClean="0"/>
                        <a:t>1,3,death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1,2</a:t>
                      </a:r>
                      <a:r>
                        <a:rPr lang="en-US" sz="1600" baseline="0" dirty="0" smtClean="0"/>
                        <a:t>)</a:t>
                      </a:r>
                      <a:endParaRPr lang="en-US" sz="1600" dirty="0" smtClean="0"/>
                    </a:p>
                  </a:txBody>
                  <a:tcPr marL="96758" marR="96758" marT="48379" marB="48379"/>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1,2</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1,2</a:t>
                      </a:r>
                      <a:r>
                        <a:rPr lang="en-US" sz="1900" baseline="0" dirty="0" smtClean="0"/>
                        <a:t>*</a:t>
                      </a:r>
                    </a:p>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1,3</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1,3</a:t>
                      </a:r>
                    </a:p>
                  </a:txBody>
                  <a:tcPr marL="96758" marR="96758" marT="48379" marB="48379"/>
                </a:tc>
              </a:tr>
              <a:tr h="652730">
                <a:tc>
                  <a:txBody>
                    <a:bodyPr/>
                    <a:lstStyle/>
                    <a:p>
                      <a:r>
                        <a:rPr lang="en-US" sz="1900" dirty="0" smtClean="0"/>
                        <a:t>2</a:t>
                      </a:r>
                      <a:endParaRPr lang="en-US" sz="1900" dirty="0"/>
                    </a:p>
                  </a:txBody>
                  <a:tcPr marL="96758" marR="96758" marT="48379" marB="48379"/>
                </a:tc>
                <a:tc>
                  <a:txBody>
                    <a:bodyPr/>
                    <a:lstStyle/>
                    <a:p>
                      <a:r>
                        <a:rPr lang="en-US" sz="1900" dirty="0" smtClean="0"/>
                        <a:t>0</a:t>
                      </a:r>
                      <a:endParaRPr lang="en-US" sz="19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2</a:t>
                      </a:r>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t>-</a:t>
                      </a:r>
                      <a:endParaRPr lang="en-US" sz="1900" baseline="-25000" dirty="0" smtClean="0"/>
                    </a:p>
                  </a:txBody>
                  <a:tcPr marL="96758" marR="96758" marT="48379" marB="48379"/>
                </a:tc>
                <a:tc>
                  <a:txBody>
                    <a:bodyPr/>
                    <a:lstStyle/>
                    <a:p>
                      <a:r>
                        <a:rPr lang="en-US" sz="1900" dirty="0" smtClean="0"/>
                        <a:t>1, by definition</a:t>
                      </a:r>
                      <a:endParaRPr lang="en-US" sz="1900" dirty="0"/>
                    </a:p>
                  </a:txBody>
                  <a:tcPr marL="96758" marR="96758" marT="48379" marB="48379"/>
                </a:tc>
                <a:tc>
                  <a:txBody>
                    <a:bodyPr/>
                    <a:lstStyle/>
                    <a:p>
                      <a:r>
                        <a:rPr lang="en-US" sz="1900" dirty="0" smtClean="0"/>
                        <a:t>1, by definition</a:t>
                      </a:r>
                      <a:endParaRPr lang="en-US" sz="1900" dirty="0"/>
                    </a:p>
                  </a:txBody>
                  <a:tcPr marL="96758" marR="96758" marT="48379" marB="48379"/>
                </a:tc>
                <a:tc>
                  <a:txBody>
                    <a:bodyPr/>
                    <a:lstStyle/>
                    <a:p>
                      <a:r>
                        <a:rPr lang="en-US" sz="1900" dirty="0" smtClean="0"/>
                        <a:t>1</a:t>
                      </a:r>
                      <a:endParaRPr lang="en-US" sz="1900" dirty="0"/>
                    </a:p>
                  </a:txBody>
                  <a:tcPr marL="96758" marR="96758" marT="48379" marB="48379"/>
                </a:tc>
              </a:tr>
              <a:tr h="677303">
                <a:tc>
                  <a:txBody>
                    <a:bodyPr/>
                    <a:lstStyle/>
                    <a:p>
                      <a:r>
                        <a:rPr lang="en-US" sz="1900" dirty="0" smtClean="0"/>
                        <a:t>2</a:t>
                      </a:r>
                      <a:endParaRPr lang="en-US" sz="1900" dirty="0"/>
                    </a:p>
                  </a:txBody>
                  <a:tcPr marL="96758" marR="96758" marT="48379" marB="48379"/>
                </a:tc>
                <a:tc>
                  <a:txBody>
                    <a:bodyPr/>
                    <a:lstStyle/>
                    <a:p>
                      <a:r>
                        <a:rPr lang="en-US" sz="1900" dirty="0" smtClean="0"/>
                        <a:t>1</a:t>
                      </a:r>
                      <a:endParaRPr lang="en-US" sz="19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2</a:t>
                      </a:r>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2,0</a:t>
                      </a:r>
                    </a:p>
                  </a:txBody>
                  <a:tcPr marL="96758" marR="96758" marT="48379" marB="48379"/>
                </a:tc>
                <a:tc>
                  <a:txBody>
                    <a:bodyPr/>
                    <a:lstStyle/>
                    <a:p>
                      <a:r>
                        <a:rPr lang="en-US" sz="1600" dirty="0" err="1" smtClean="0"/>
                        <a:t>Pr</a:t>
                      </a:r>
                      <a:r>
                        <a:rPr lang="en-US" sz="1600" dirty="0" smtClean="0"/>
                        <a:t>(C</a:t>
                      </a:r>
                      <a:r>
                        <a:rPr lang="en-US" sz="1600" baseline="-25000" dirty="0" smtClean="0"/>
                        <a:t>2,1,death</a:t>
                      </a:r>
                      <a:r>
                        <a:rPr lang="en-US" sz="1600" dirty="0" smtClean="0"/>
                        <a:t>=0|C</a:t>
                      </a:r>
                      <a:r>
                        <a:rPr lang="en-US" sz="1600" baseline="-25000" dirty="0" smtClean="0"/>
                        <a:t>2,0,death</a:t>
                      </a:r>
                      <a:r>
                        <a:rPr lang="en-US" sz="1600" dirty="0" smtClean="0"/>
                        <a:t>=0, C</a:t>
                      </a:r>
                      <a:r>
                        <a:rPr lang="en-US" sz="1600" baseline="-25000" dirty="0" smtClean="0"/>
                        <a:t>2,0,dropout</a:t>
                      </a:r>
                      <a:r>
                        <a:rPr lang="en-US" sz="1600" dirty="0" smtClean="0"/>
                        <a:t>=0, X</a:t>
                      </a:r>
                      <a:r>
                        <a:rPr lang="en-US" sz="1600" baseline="-25000" dirty="0" smtClean="0"/>
                        <a:t>2</a:t>
                      </a:r>
                      <a:r>
                        <a:rPr lang="en-US" sz="1600" dirty="0" smtClean="0"/>
                        <a:t>,</a:t>
                      </a:r>
                      <a:r>
                        <a:rPr lang="en-US" sz="1600" baseline="0" dirty="0" smtClean="0"/>
                        <a:t> L</a:t>
                      </a:r>
                      <a:r>
                        <a:rPr lang="en-US" sz="1600" baseline="-25000" dirty="0" smtClean="0"/>
                        <a:t>2,0</a:t>
                      </a:r>
                      <a:r>
                        <a:rPr lang="en-US" sz="1600" baseline="0" dirty="0" smtClean="0"/>
                        <a:t>)</a:t>
                      </a:r>
                      <a:endParaRPr lang="en-US" sz="16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2,1,dropout</a:t>
                      </a:r>
                      <a:r>
                        <a:rPr lang="en-US" sz="1600" dirty="0" smtClean="0"/>
                        <a:t>=0|C</a:t>
                      </a:r>
                      <a:r>
                        <a:rPr lang="en-US" sz="1600" baseline="-25000" dirty="0" smtClean="0"/>
                        <a:t>2,0,dropout</a:t>
                      </a:r>
                      <a:r>
                        <a:rPr lang="en-US" sz="1600" dirty="0" smtClean="0"/>
                        <a:t>=0, C</a:t>
                      </a:r>
                      <a:r>
                        <a:rPr lang="en-US" sz="1600" baseline="-25000" dirty="0" smtClean="0"/>
                        <a:t>2,1,death</a:t>
                      </a:r>
                      <a:r>
                        <a:rPr lang="en-US" sz="1600" dirty="0" smtClean="0"/>
                        <a:t>=0, X</a:t>
                      </a:r>
                      <a:r>
                        <a:rPr lang="en-US" sz="1600" baseline="-25000" dirty="0" smtClean="0"/>
                        <a:t>2</a:t>
                      </a:r>
                      <a:r>
                        <a:rPr lang="en-US" sz="1600" dirty="0" smtClean="0"/>
                        <a:t>,</a:t>
                      </a:r>
                      <a:r>
                        <a:rPr lang="en-US" sz="1600" baseline="0" dirty="0" smtClean="0"/>
                        <a:t> L</a:t>
                      </a:r>
                      <a:r>
                        <a:rPr lang="en-US" sz="1600" baseline="-25000" dirty="0" smtClean="0"/>
                        <a:t>2,0</a:t>
                      </a:r>
                      <a:r>
                        <a:rPr lang="en-US" sz="1600" baseline="0" dirty="0" smtClean="0"/>
                        <a:t>)</a:t>
                      </a:r>
                      <a:endParaRPr lang="en-US" sz="1600" dirty="0" smtClean="0"/>
                    </a:p>
                  </a:txBody>
                  <a:tcPr marL="96758" marR="96758" marT="48379" marB="48379"/>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2,1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2,1</a:t>
                      </a:r>
                      <a:endParaRPr lang="en-US" sz="1900" baseline="-25000" dirty="0"/>
                    </a:p>
                  </a:txBody>
                  <a:tcPr marL="96758" marR="96758" marT="48379" marB="48379"/>
                </a:tc>
              </a:tr>
            </a:tbl>
          </a:graphicData>
        </a:graphic>
      </p:graphicFrame>
    </p:spTree>
    <p:extLst>
      <p:ext uri="{BB962C8B-B14F-4D97-AF65-F5344CB8AC3E}">
        <p14:creationId xmlns:p14="http://schemas.microsoft.com/office/powerpoint/2010/main" val="4155741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155128564"/>
                  </p:ext>
                </p:extLst>
              </p:nvPr>
            </p:nvGraphicFramePr>
            <p:xfrm>
              <a:off x="32657" y="152400"/>
              <a:ext cx="9111343" cy="5749633"/>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72143"/>
                    <a:gridCol w="381000"/>
                    <a:gridCol w="457200"/>
                    <a:gridCol w="685800"/>
                    <a:gridCol w="2286000"/>
                    <a:gridCol w="2286000"/>
                    <a:gridCol w="2743200"/>
                  </a:tblGrid>
                  <a:tr h="652730">
                    <a:tc>
                      <a:txBody>
                        <a:bodyPr/>
                        <a:lstStyle/>
                        <a:p>
                          <a:r>
                            <a:rPr lang="en-US" sz="2000" dirty="0" err="1" smtClean="0"/>
                            <a:t>i</a:t>
                          </a:r>
                          <a:endParaRPr lang="en-US" sz="2000" dirty="0"/>
                        </a:p>
                      </a:txBody>
                      <a:tcPr marL="96758" marR="96758" marT="48379" marB="48379"/>
                    </a:tc>
                    <a:tc>
                      <a:txBody>
                        <a:bodyPr/>
                        <a:lstStyle/>
                        <a:p>
                          <a:r>
                            <a:rPr lang="en-US" sz="2000" dirty="0" smtClean="0"/>
                            <a:t>j</a:t>
                          </a:r>
                          <a:endParaRPr lang="en-US" sz="2000" dirty="0"/>
                        </a:p>
                      </a:txBody>
                      <a:tcPr marL="96758" marR="96758" marT="48379" marB="48379"/>
                    </a:tc>
                    <a:tc>
                      <a:txBody>
                        <a:bodyPr/>
                        <a:lstStyle/>
                        <a:p>
                          <a:r>
                            <a:rPr lang="en-US" sz="2000" dirty="0" smtClean="0"/>
                            <a:t>X</a:t>
                          </a:r>
                          <a:r>
                            <a:rPr lang="en-US" sz="2000" baseline="-25000" dirty="0" smtClean="0"/>
                            <a:t>i</a:t>
                          </a:r>
                          <a:endParaRPr lang="en-US" sz="2000" baseline="-25000" dirty="0"/>
                        </a:p>
                      </a:txBody>
                      <a:tcPr marL="96758" marR="96758" marT="48379" marB="48379"/>
                    </a:tc>
                    <a:tc>
                      <a:txBody>
                        <a:bodyPr/>
                        <a:lstStyle/>
                        <a:p>
                          <a:r>
                            <a:rPr lang="en-US" sz="2000" dirty="0" smtClean="0"/>
                            <a:t>L</a:t>
                          </a:r>
                          <a:r>
                            <a:rPr lang="en-US" sz="2000" baseline="-25000" dirty="0" smtClean="0"/>
                            <a:t>i(k-1)</a:t>
                          </a:r>
                          <a:endParaRPr lang="en-US" sz="2000" baseline="-25000" dirty="0"/>
                        </a:p>
                      </a:txBody>
                      <a:tcPr marL="96758" marR="96758" marT="48379" marB="48379"/>
                    </a:tc>
                    <a:tc>
                      <a:txBody>
                        <a:bodyPr/>
                        <a:lstStyle/>
                        <a:p>
                          <a:r>
                            <a:rPr lang="en-US" sz="2000" dirty="0" smtClean="0"/>
                            <a:t>Pr(</a:t>
                          </a:r>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1" i="1" smtClean="0">
                                          <a:latin typeface="Cambria Math" panose="02040503050406030204" pitchFamily="18" charset="0"/>
                                        </a:rPr>
                                        <m:t>𝑪</m:t>
                                      </m:r>
                                    </m:e>
                                  </m:acc>
                                </m:e>
                                <m:sub>
                                  <m:r>
                                    <a:rPr lang="en-US" sz="2000" b="1" i="1" smtClean="0">
                                      <a:latin typeface="Cambria Math" panose="02040503050406030204" pitchFamily="18" charset="0"/>
                                    </a:rPr>
                                    <m:t>𝒅𝒆𝒂𝒕𝒉</m:t>
                                  </m:r>
                                </m:sub>
                              </m:sSub>
                            </m:oMath>
                          </a14:m>
                          <a:r>
                            <a:rPr lang="en-US" sz="2000" baseline="0" dirty="0" smtClean="0"/>
                            <a:t>=0</a:t>
                          </a:r>
                          <a:r>
                            <a:rPr lang="en-US" sz="2000" dirty="0" smtClean="0"/>
                            <a:t>)</a:t>
                          </a:r>
                          <a:r>
                            <a:rPr lang="en-US" sz="2000" baseline="-25000" dirty="0" smtClean="0"/>
                            <a:t>i,k</a:t>
                          </a:r>
                          <a:endParaRPr lang="en-US" sz="2000" baseline="-25000" dirty="0"/>
                        </a:p>
                      </a:txBody>
                      <a:tcPr marL="96758" marR="96758" marT="48379" marB="4837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a:t>
                          </a:r>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1" i="1" smtClean="0">
                                          <a:latin typeface="Cambria Math" panose="02040503050406030204" pitchFamily="18" charset="0"/>
                                        </a:rPr>
                                        <m:t>𝑪</m:t>
                                      </m:r>
                                    </m:e>
                                  </m:acc>
                                </m:e>
                                <m:sub>
                                  <m:r>
                                    <a:rPr lang="en-US" sz="2000" b="1" i="1" smtClean="0">
                                      <a:latin typeface="Cambria Math" panose="02040503050406030204" pitchFamily="18" charset="0"/>
                                    </a:rPr>
                                    <m:t>𝒄𝒐𝒏𝒕𝒊𝒏𝒖𝒂𝒕𝒊𝒐𝒏</m:t>
                                  </m:r>
                                </m:sub>
                              </m:sSub>
                            </m:oMath>
                          </a14:m>
                          <a:r>
                            <a:rPr lang="en-US" sz="2000" baseline="0" dirty="0" smtClean="0"/>
                            <a:t>=0</a:t>
                          </a:r>
                          <a:r>
                            <a:rPr lang="en-US" sz="2000" dirty="0" smtClean="0"/>
                            <a:t>)</a:t>
                          </a:r>
                          <a:r>
                            <a:rPr lang="en-US" sz="2000" baseline="-25000" dirty="0" err="1" smtClean="0"/>
                            <a:t>i,k</a:t>
                          </a:r>
                          <a:endParaRPr lang="en-US" sz="2000" baseline="-25000" dirty="0" smtClean="0"/>
                        </a:p>
                      </a:txBody>
                      <a:tcPr marL="45720" marR="45720" marT="48379" marB="48379"/>
                    </a:tc>
                    <a:tc>
                      <a:txBody>
                        <a:bodyPr/>
                        <a:lstStyle/>
                        <a:p>
                          <a:r>
                            <a:rPr lang="en-US" sz="2000" dirty="0" err="1" smtClean="0"/>
                            <a:t>Pr</a:t>
                          </a:r>
                          <a:r>
                            <a:rPr lang="en-US" sz="2000" dirty="0" smtClean="0"/>
                            <a:t>(continuation)</a:t>
                          </a:r>
                          <a:r>
                            <a:rPr lang="en-US" sz="2000" baseline="-25000" dirty="0" err="1" smtClean="0"/>
                            <a:t>i,j</a:t>
                          </a:r>
                          <a:endParaRPr lang="en-US" sz="2000" baseline="-25000" dirty="0"/>
                        </a:p>
                      </a:txBody>
                      <a:tcPr marL="96758" marR="96758" marT="48379" marB="48379"/>
                    </a:tc>
                  </a:tr>
                  <a:tr h="652730">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0</a:t>
                          </a:r>
                          <a:endParaRPr lang="en-US" sz="1900" dirty="0"/>
                        </a:p>
                      </a:txBody>
                      <a:tcPr marL="96758" marR="96758" marT="48379" marB="48379">
                        <a:solidFill>
                          <a:schemeClr val="accent5">
                            <a:lumMod val="60000"/>
                            <a:lumOff val="40000"/>
                          </a:schemeClr>
                        </a:solidFill>
                      </a:tcPr>
                    </a:tc>
                    <a:tc>
                      <a:txBody>
                        <a:bodyPr/>
                        <a:lstStyle/>
                        <a:p>
                          <a:r>
                            <a:rPr lang="en-US" sz="1900" dirty="0" smtClean="0"/>
                            <a:t>X</a:t>
                          </a:r>
                          <a:r>
                            <a:rPr lang="en-US" sz="1900" baseline="-25000" dirty="0" smtClean="0"/>
                            <a:t>1</a:t>
                          </a:r>
                          <a:endParaRPr lang="en-US" sz="1900" baseline="-25000" dirty="0"/>
                        </a:p>
                      </a:txBody>
                      <a:tcPr marL="96758" marR="96758" marT="48379" marB="48379">
                        <a:solidFill>
                          <a:schemeClr val="accent5">
                            <a:lumMod val="60000"/>
                            <a:lumOff val="40000"/>
                          </a:schemeClr>
                        </a:solidFill>
                      </a:tcPr>
                    </a:tc>
                    <a:tc>
                      <a:txBody>
                        <a:bodyPr/>
                        <a:lstStyle/>
                        <a:p>
                          <a:r>
                            <a:rPr lang="en-US" sz="1900" dirty="0" smtClean="0"/>
                            <a:t>-</a:t>
                          </a:r>
                          <a:endParaRPr lang="en-US" sz="1900" dirty="0"/>
                        </a:p>
                      </a:txBody>
                      <a:tcPr marL="96758" marR="96758" marT="48379" marB="48379">
                        <a:solidFill>
                          <a:schemeClr val="accent5">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5">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5">
                            <a:lumMod val="60000"/>
                            <a:lumOff val="40000"/>
                          </a:schemeClr>
                        </a:solidFill>
                      </a:tcPr>
                    </a:tc>
                    <a:tc>
                      <a:txBody>
                        <a:bodyPr/>
                        <a:lstStyle/>
                        <a:p>
                          <a:r>
                            <a:rPr lang="en-US" sz="1900" dirty="0" smtClean="0"/>
                            <a:t>1</a:t>
                          </a:r>
                          <a:endParaRPr lang="en-US" sz="1900" dirty="0"/>
                        </a:p>
                      </a:txBody>
                      <a:tcPr marL="96758" marR="96758" marT="48379" marB="48379">
                        <a:solidFill>
                          <a:schemeClr val="accent5">
                            <a:lumMod val="60000"/>
                            <a:lumOff val="40000"/>
                          </a:schemeClr>
                        </a:solidFill>
                      </a:tcPr>
                    </a:tc>
                  </a:tr>
                  <a:tr h="677303">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1,0</a:t>
                          </a:r>
                        </a:p>
                      </a:txBody>
                      <a:tcPr marL="96758" marR="96758" marT="48379" marB="48379">
                        <a:solidFill>
                          <a:schemeClr val="accent5">
                            <a:lumMod val="60000"/>
                            <a:lumOff val="40000"/>
                          </a:schemeClr>
                        </a:solidFill>
                      </a:tcPr>
                    </a:tc>
                    <a:tc>
                      <a:txBody>
                        <a:bodyPr/>
                        <a:lstStyle/>
                        <a:p>
                          <a:r>
                            <a:rPr lang="en-US" sz="1600" dirty="0" err="1" smtClean="0"/>
                            <a:t>Pr</a:t>
                          </a:r>
                          <a:r>
                            <a:rPr lang="en-US" sz="1600" dirty="0" smtClean="0"/>
                            <a:t>(C</a:t>
                          </a:r>
                          <a:r>
                            <a:rPr lang="en-US" sz="1600" baseline="-25000" dirty="0" smtClean="0"/>
                            <a:t>1,1,death</a:t>
                          </a:r>
                          <a:r>
                            <a:rPr lang="en-US" sz="1600" dirty="0" smtClean="0"/>
                            <a:t>=0|C</a:t>
                          </a:r>
                          <a:r>
                            <a:rPr lang="en-US" sz="1600" baseline="-25000" dirty="0" smtClean="0"/>
                            <a:t>1,0,death</a:t>
                          </a:r>
                          <a:r>
                            <a:rPr lang="en-US" sz="1600" dirty="0" smtClean="0"/>
                            <a:t>=0, C</a:t>
                          </a:r>
                          <a:r>
                            <a:rPr lang="en-US" sz="1600" baseline="-25000" dirty="0" smtClean="0"/>
                            <a:t>1,0,dropout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1,0</a:t>
                          </a:r>
                          <a:r>
                            <a:rPr lang="en-US" sz="1600" baseline="0" dirty="0" smtClean="0"/>
                            <a:t>)</a:t>
                          </a:r>
                          <a:endParaRPr lang="en-US" sz="16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1,1,dropout</a:t>
                          </a:r>
                          <a:r>
                            <a:rPr lang="en-US" sz="1600" dirty="0" smtClean="0"/>
                            <a:t>=0|C</a:t>
                          </a:r>
                          <a:r>
                            <a:rPr lang="en-US" sz="1600" baseline="-25000" dirty="0" smtClean="0"/>
                            <a:t>1,0,dropout</a:t>
                          </a:r>
                          <a:r>
                            <a:rPr lang="en-US" sz="1600" dirty="0" smtClean="0"/>
                            <a:t>=0, C</a:t>
                          </a:r>
                          <a:r>
                            <a:rPr lang="en-US" sz="1600" baseline="-25000" dirty="0" smtClean="0"/>
                            <a:t>1,1,death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1,0</a:t>
                          </a:r>
                          <a:r>
                            <a:rPr lang="en-US" sz="1600" baseline="0" dirty="0" smtClean="0"/>
                            <a:t>)</a:t>
                          </a:r>
                          <a:endParaRPr lang="en-US" sz="1600" dirty="0" smtClean="0"/>
                        </a:p>
                      </a:txBody>
                      <a:tcPr marL="96758" marR="96758" marT="48379" marB="48379">
                        <a:solidFill>
                          <a:schemeClr val="accent5">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endParaRPr lang="en-US" sz="1900" baseline="-25000" dirty="0"/>
                        </a:p>
                      </a:txBody>
                      <a:tcPr marL="96758" marR="96758" marT="48379" marB="48379">
                        <a:solidFill>
                          <a:schemeClr val="accent5">
                            <a:lumMod val="60000"/>
                            <a:lumOff val="40000"/>
                          </a:schemeClr>
                        </a:solidFill>
                      </a:tcPr>
                    </a:tc>
                  </a:tr>
                  <a:tr h="1257849">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2</a:t>
                          </a:r>
                          <a:endParaRPr lang="en-US" sz="19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1,1</a:t>
                          </a:r>
                        </a:p>
                      </a:txBody>
                      <a:tcPr marL="96758" marR="96758" marT="48379" marB="48379">
                        <a:solidFill>
                          <a:schemeClr val="accent5">
                            <a:lumMod val="60000"/>
                            <a:lumOff val="40000"/>
                          </a:schemeClr>
                        </a:solidFill>
                      </a:tcPr>
                    </a:tc>
                    <a:tc>
                      <a:txBody>
                        <a:bodyPr/>
                        <a:lstStyle/>
                        <a:p>
                          <a:r>
                            <a:rPr lang="en-US" sz="1600" dirty="0" err="1" smtClean="0"/>
                            <a:t>Pr</a:t>
                          </a:r>
                          <a:r>
                            <a:rPr lang="en-US" sz="1600" dirty="0" smtClean="0"/>
                            <a:t>(C</a:t>
                          </a:r>
                          <a:r>
                            <a:rPr lang="en-US" sz="1600" baseline="-25000" dirty="0" smtClean="0"/>
                            <a:t>1,2,death</a:t>
                          </a:r>
                          <a:r>
                            <a:rPr lang="en-US" sz="1600" dirty="0" smtClean="0"/>
                            <a:t>=0|C</a:t>
                          </a:r>
                          <a:r>
                            <a:rPr lang="en-US" sz="1600" baseline="-25000" dirty="0" smtClean="0"/>
                            <a:t>1,1,death</a:t>
                          </a:r>
                          <a:r>
                            <a:rPr lang="en-US" sz="1600" dirty="0" smtClean="0"/>
                            <a:t>=0, C</a:t>
                          </a:r>
                          <a:r>
                            <a:rPr lang="en-US" sz="1600" baseline="-25000" dirty="0" smtClean="0"/>
                            <a:t>1,1,dropout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1,1</a:t>
                          </a:r>
                          <a:r>
                            <a:rPr lang="en-US" sz="1600" baseline="0" dirty="0" smtClean="0"/>
                            <a:t>)</a:t>
                          </a:r>
                          <a:endParaRPr lang="en-US" sz="16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1,2,dropout</a:t>
                          </a:r>
                          <a:r>
                            <a:rPr lang="en-US" sz="1600" dirty="0" smtClean="0"/>
                            <a:t>=0|C</a:t>
                          </a:r>
                          <a:r>
                            <a:rPr lang="en-US" sz="1600" baseline="-25000" dirty="0" smtClean="0"/>
                            <a:t>1,1,dropout</a:t>
                          </a:r>
                          <a:r>
                            <a:rPr lang="en-US" sz="1600" dirty="0" smtClean="0"/>
                            <a:t>=0, C</a:t>
                          </a:r>
                          <a:r>
                            <a:rPr lang="en-US" sz="1600" baseline="-25000" dirty="0" smtClean="0"/>
                            <a:t>1,2,death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1,1</a:t>
                          </a:r>
                          <a:r>
                            <a:rPr lang="en-US" sz="1600" baseline="0" dirty="0" smtClean="0"/>
                            <a:t>)</a:t>
                          </a:r>
                          <a:endParaRPr lang="en-US" sz="1600" dirty="0" smtClean="0"/>
                        </a:p>
                      </a:txBody>
                      <a:tcPr marL="96758" marR="96758" marT="48379" marB="48379">
                        <a:solidFill>
                          <a:schemeClr val="accent5">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r>
                            <a:rPr lang="en-US" sz="1900" baseline="0" dirty="0" smtClean="0"/>
                            <a:t>*</a:t>
                          </a:r>
                          <a:endParaRPr lang="en-US" sz="1900" baseline="-25000" dirty="0" smtClean="0"/>
                        </a:p>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1,2</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1,2</a:t>
                          </a:r>
                          <a:endParaRPr lang="en-US" sz="1900" baseline="-25000" dirty="0"/>
                        </a:p>
                      </a:txBody>
                      <a:tcPr marL="96758" marR="96758" marT="48379" marB="48379">
                        <a:solidFill>
                          <a:schemeClr val="accent5">
                            <a:lumMod val="60000"/>
                            <a:lumOff val="40000"/>
                          </a:schemeClr>
                        </a:solidFill>
                      </a:tcPr>
                    </a:tc>
                  </a:tr>
                  <a:tr h="1178988">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3</a:t>
                          </a:r>
                          <a:endParaRPr lang="en-US" sz="19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1,2</a:t>
                          </a:r>
                        </a:p>
                      </a:txBody>
                      <a:tcPr marL="96758" marR="96758" marT="48379" marB="48379">
                        <a:solidFill>
                          <a:schemeClr val="accent5">
                            <a:lumMod val="60000"/>
                            <a:lumOff val="40000"/>
                          </a:schemeClr>
                        </a:solidFill>
                      </a:tcPr>
                    </a:tc>
                    <a:tc>
                      <a:txBody>
                        <a:bodyPr/>
                        <a:lstStyle/>
                        <a:p>
                          <a:r>
                            <a:rPr lang="en-US" sz="1600" dirty="0" err="1" smtClean="0"/>
                            <a:t>Pr</a:t>
                          </a:r>
                          <a:r>
                            <a:rPr lang="en-US" sz="1600" dirty="0" smtClean="0"/>
                            <a:t>(C</a:t>
                          </a:r>
                          <a:r>
                            <a:rPr lang="en-US" sz="1600" baseline="-25000" dirty="0" smtClean="0"/>
                            <a:t>1,3,death</a:t>
                          </a:r>
                          <a:r>
                            <a:rPr lang="en-US" sz="1600" dirty="0" smtClean="0"/>
                            <a:t>=0|C</a:t>
                          </a:r>
                          <a:r>
                            <a:rPr lang="en-US" sz="1600" baseline="-25000" dirty="0" smtClean="0"/>
                            <a:t>1,2,death</a:t>
                          </a:r>
                          <a:r>
                            <a:rPr lang="en-US" sz="1600" dirty="0" smtClean="0"/>
                            <a:t>=0, C</a:t>
                          </a:r>
                          <a:r>
                            <a:rPr lang="en-US" sz="1600" baseline="-25000" dirty="0" smtClean="0"/>
                            <a:t>1,2,dropout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1,2</a:t>
                          </a:r>
                          <a:r>
                            <a:rPr lang="en-US" sz="1600" baseline="0" dirty="0" smtClean="0"/>
                            <a:t>)</a:t>
                          </a:r>
                          <a:endParaRPr lang="en-US" sz="16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1,3,dropout</a:t>
                          </a:r>
                          <a:r>
                            <a:rPr lang="en-US" sz="1600" dirty="0" smtClean="0"/>
                            <a:t>=0|C</a:t>
                          </a:r>
                          <a:r>
                            <a:rPr lang="en-US" sz="1600" baseline="-25000" dirty="0" smtClean="0"/>
                            <a:t>1,2,dropout</a:t>
                          </a:r>
                          <a:r>
                            <a:rPr lang="en-US" sz="1600" dirty="0" smtClean="0"/>
                            <a:t>=0, C</a:t>
                          </a:r>
                          <a:r>
                            <a:rPr lang="en-US" sz="1600" baseline="-25000" dirty="0" smtClean="0"/>
                            <a:t>1,3,death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1,2</a:t>
                          </a:r>
                          <a:r>
                            <a:rPr lang="en-US" sz="1600" baseline="0" dirty="0" smtClean="0"/>
                            <a:t>)</a:t>
                          </a:r>
                          <a:endParaRPr lang="en-US" sz="1600" dirty="0" smtClean="0"/>
                        </a:p>
                      </a:txBody>
                      <a:tcPr marL="96758" marR="96758" marT="48379" marB="48379">
                        <a:solidFill>
                          <a:schemeClr val="accent5">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1,2</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1,2</a:t>
                          </a:r>
                          <a:r>
                            <a:rPr lang="en-US" sz="1900" baseline="0" dirty="0" smtClean="0"/>
                            <a:t>*</a:t>
                          </a:r>
                        </a:p>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1,3</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1,3</a:t>
                          </a:r>
                        </a:p>
                      </a:txBody>
                      <a:tcPr marL="96758" marR="96758" marT="48379" marB="48379">
                        <a:solidFill>
                          <a:schemeClr val="accent5">
                            <a:lumMod val="60000"/>
                            <a:lumOff val="40000"/>
                          </a:schemeClr>
                        </a:solidFill>
                      </a:tcPr>
                    </a:tc>
                  </a:tr>
                  <a:tr h="652730">
                    <a:tc>
                      <a:txBody>
                        <a:bodyPr/>
                        <a:lstStyle/>
                        <a:p>
                          <a:r>
                            <a:rPr lang="en-US" sz="1900" dirty="0" smtClean="0"/>
                            <a:t>2</a:t>
                          </a:r>
                          <a:endParaRPr lang="en-US" sz="1900" dirty="0"/>
                        </a:p>
                      </a:txBody>
                      <a:tcPr marL="96758" marR="96758" marT="48379" marB="48379">
                        <a:solidFill>
                          <a:schemeClr val="accent4">
                            <a:lumMod val="60000"/>
                            <a:lumOff val="40000"/>
                          </a:schemeClr>
                        </a:solidFill>
                      </a:tcPr>
                    </a:tc>
                    <a:tc>
                      <a:txBody>
                        <a:bodyPr/>
                        <a:lstStyle/>
                        <a:p>
                          <a:r>
                            <a:rPr lang="en-US" sz="1900" dirty="0" smtClean="0"/>
                            <a:t>0</a:t>
                          </a:r>
                          <a:endParaRPr lang="en-US" sz="1900" dirty="0"/>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2</a:t>
                          </a:r>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t>-</a:t>
                          </a:r>
                          <a:endParaRPr lang="en-US" sz="1900" baseline="-25000" dirty="0" smtClean="0"/>
                        </a:p>
                      </a:txBody>
                      <a:tcPr marL="96758" marR="96758" marT="48379" marB="48379">
                        <a:solidFill>
                          <a:schemeClr val="accent4">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4">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4">
                            <a:lumMod val="60000"/>
                            <a:lumOff val="40000"/>
                          </a:schemeClr>
                        </a:solidFill>
                      </a:tcPr>
                    </a:tc>
                    <a:tc>
                      <a:txBody>
                        <a:bodyPr/>
                        <a:lstStyle/>
                        <a:p>
                          <a:r>
                            <a:rPr lang="en-US" sz="1900" dirty="0" smtClean="0"/>
                            <a:t>1</a:t>
                          </a:r>
                          <a:endParaRPr lang="en-US" sz="1900" dirty="0"/>
                        </a:p>
                      </a:txBody>
                      <a:tcPr marL="96758" marR="96758" marT="48379" marB="48379">
                        <a:solidFill>
                          <a:schemeClr val="accent4">
                            <a:lumMod val="60000"/>
                            <a:lumOff val="40000"/>
                          </a:schemeClr>
                        </a:solidFill>
                      </a:tcPr>
                    </a:tc>
                  </a:tr>
                  <a:tr h="677303">
                    <a:tc>
                      <a:txBody>
                        <a:bodyPr/>
                        <a:lstStyle/>
                        <a:p>
                          <a:r>
                            <a:rPr lang="en-US" sz="1900" dirty="0" smtClean="0"/>
                            <a:t>2</a:t>
                          </a:r>
                          <a:endParaRPr lang="en-US" sz="1900" dirty="0"/>
                        </a:p>
                      </a:txBody>
                      <a:tcPr marL="96758" marR="96758" marT="48379" marB="48379">
                        <a:solidFill>
                          <a:schemeClr val="accent4">
                            <a:lumMod val="60000"/>
                            <a:lumOff val="40000"/>
                          </a:schemeClr>
                        </a:solidFill>
                      </a:tcPr>
                    </a:tc>
                    <a:tc>
                      <a:txBody>
                        <a:bodyPr/>
                        <a:lstStyle/>
                        <a:p>
                          <a:r>
                            <a:rPr lang="en-US" sz="1900" dirty="0" smtClean="0"/>
                            <a:t>1</a:t>
                          </a:r>
                          <a:endParaRPr lang="en-US" sz="1900" dirty="0"/>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2</a:t>
                          </a:r>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2,0</a:t>
                          </a:r>
                        </a:p>
                      </a:txBody>
                      <a:tcPr marL="96758" marR="96758" marT="48379" marB="48379">
                        <a:solidFill>
                          <a:schemeClr val="accent4">
                            <a:lumMod val="60000"/>
                            <a:lumOff val="40000"/>
                          </a:schemeClr>
                        </a:solidFill>
                      </a:tcPr>
                    </a:tc>
                    <a:tc>
                      <a:txBody>
                        <a:bodyPr/>
                        <a:lstStyle/>
                        <a:p>
                          <a:r>
                            <a:rPr lang="en-US" sz="1600" dirty="0" err="1" smtClean="0"/>
                            <a:t>Pr</a:t>
                          </a:r>
                          <a:r>
                            <a:rPr lang="en-US" sz="1600" dirty="0" smtClean="0"/>
                            <a:t>(C</a:t>
                          </a:r>
                          <a:r>
                            <a:rPr lang="en-US" sz="1600" baseline="-25000" dirty="0" smtClean="0"/>
                            <a:t>2,1,death</a:t>
                          </a:r>
                          <a:r>
                            <a:rPr lang="en-US" sz="1600" dirty="0" smtClean="0"/>
                            <a:t>=0|C</a:t>
                          </a:r>
                          <a:r>
                            <a:rPr lang="en-US" sz="1600" baseline="-25000" dirty="0" smtClean="0"/>
                            <a:t>2,0,death</a:t>
                          </a:r>
                          <a:r>
                            <a:rPr lang="en-US" sz="1600" dirty="0" smtClean="0"/>
                            <a:t>=0, C</a:t>
                          </a:r>
                          <a:r>
                            <a:rPr lang="en-US" sz="1600" baseline="-25000" dirty="0" smtClean="0"/>
                            <a:t>2,0,dropout</a:t>
                          </a:r>
                          <a:r>
                            <a:rPr lang="en-US" sz="1600" dirty="0" smtClean="0"/>
                            <a:t>=0, X</a:t>
                          </a:r>
                          <a:r>
                            <a:rPr lang="en-US" sz="1600" baseline="-25000" dirty="0" smtClean="0"/>
                            <a:t>2</a:t>
                          </a:r>
                          <a:r>
                            <a:rPr lang="en-US" sz="1600" dirty="0" smtClean="0"/>
                            <a:t>,</a:t>
                          </a:r>
                          <a:r>
                            <a:rPr lang="en-US" sz="1600" baseline="0" dirty="0" smtClean="0"/>
                            <a:t> L</a:t>
                          </a:r>
                          <a:r>
                            <a:rPr lang="en-US" sz="1600" baseline="-25000" dirty="0" smtClean="0"/>
                            <a:t>2,0</a:t>
                          </a:r>
                          <a:r>
                            <a:rPr lang="en-US" sz="1600" baseline="0" dirty="0" smtClean="0"/>
                            <a:t>)</a:t>
                          </a:r>
                          <a:endParaRPr lang="en-US" sz="1600" dirty="0"/>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2,1,dropout</a:t>
                          </a:r>
                          <a:r>
                            <a:rPr lang="en-US" sz="1600" dirty="0" smtClean="0"/>
                            <a:t>=0|C</a:t>
                          </a:r>
                          <a:r>
                            <a:rPr lang="en-US" sz="1600" baseline="-25000" dirty="0" smtClean="0"/>
                            <a:t>2,0,dropout</a:t>
                          </a:r>
                          <a:r>
                            <a:rPr lang="en-US" sz="1600" dirty="0" smtClean="0"/>
                            <a:t>=0, C</a:t>
                          </a:r>
                          <a:r>
                            <a:rPr lang="en-US" sz="1600" baseline="-25000" dirty="0" smtClean="0"/>
                            <a:t>2,1,death</a:t>
                          </a:r>
                          <a:r>
                            <a:rPr lang="en-US" sz="1600" dirty="0" smtClean="0"/>
                            <a:t>=0, X</a:t>
                          </a:r>
                          <a:r>
                            <a:rPr lang="en-US" sz="1600" baseline="-25000" dirty="0" smtClean="0"/>
                            <a:t>2</a:t>
                          </a:r>
                          <a:r>
                            <a:rPr lang="en-US" sz="1600" dirty="0" smtClean="0"/>
                            <a:t>,</a:t>
                          </a:r>
                          <a:r>
                            <a:rPr lang="en-US" sz="1600" baseline="0" dirty="0" smtClean="0"/>
                            <a:t> L</a:t>
                          </a:r>
                          <a:r>
                            <a:rPr lang="en-US" sz="1600" baseline="-25000" dirty="0" smtClean="0"/>
                            <a:t>2,0</a:t>
                          </a:r>
                          <a:r>
                            <a:rPr lang="en-US" sz="1600" baseline="0" dirty="0" smtClean="0"/>
                            <a:t>)</a:t>
                          </a:r>
                          <a:endParaRPr lang="en-US" sz="1600" dirty="0" smtClean="0"/>
                        </a:p>
                      </a:txBody>
                      <a:tcPr marL="96758" marR="96758" marT="48379" marB="48379">
                        <a:solidFill>
                          <a:schemeClr val="accent4">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2,1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2,1</a:t>
                          </a:r>
                          <a:endParaRPr lang="en-US" sz="1900" baseline="-25000" dirty="0"/>
                        </a:p>
                      </a:txBody>
                      <a:tcPr marL="96758" marR="96758" marT="48379" marB="48379">
                        <a:solidFill>
                          <a:schemeClr val="accent4">
                            <a:lumMod val="60000"/>
                            <a:lumOff val="40000"/>
                          </a:schemeClr>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155128564"/>
                  </p:ext>
                </p:extLst>
              </p:nvPr>
            </p:nvGraphicFramePr>
            <p:xfrm>
              <a:off x="32657" y="152400"/>
              <a:ext cx="9111343" cy="5749633"/>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272143"/>
                    <a:gridCol w="381000"/>
                    <a:gridCol w="457200"/>
                    <a:gridCol w="685800"/>
                    <a:gridCol w="2286000"/>
                    <a:gridCol w="2286000"/>
                    <a:gridCol w="2743200"/>
                  </a:tblGrid>
                  <a:tr h="652730">
                    <a:tc>
                      <a:txBody>
                        <a:bodyPr/>
                        <a:lstStyle/>
                        <a:p>
                          <a:r>
                            <a:rPr lang="en-US" sz="2000" dirty="0" err="1" smtClean="0"/>
                            <a:t>i</a:t>
                          </a:r>
                          <a:endParaRPr lang="en-US" sz="2000" dirty="0"/>
                        </a:p>
                      </a:txBody>
                      <a:tcPr marL="96758" marR="96758" marT="48379" marB="48379"/>
                    </a:tc>
                    <a:tc>
                      <a:txBody>
                        <a:bodyPr/>
                        <a:lstStyle/>
                        <a:p>
                          <a:r>
                            <a:rPr lang="en-US" sz="2000" dirty="0" smtClean="0"/>
                            <a:t>j</a:t>
                          </a:r>
                          <a:endParaRPr lang="en-US" sz="2000" dirty="0"/>
                        </a:p>
                      </a:txBody>
                      <a:tcPr marL="96758" marR="96758" marT="48379" marB="48379"/>
                    </a:tc>
                    <a:tc>
                      <a:txBody>
                        <a:bodyPr/>
                        <a:lstStyle/>
                        <a:p>
                          <a:r>
                            <a:rPr lang="en-US" sz="2000" dirty="0" smtClean="0"/>
                            <a:t>X</a:t>
                          </a:r>
                          <a:r>
                            <a:rPr lang="en-US" sz="2000" baseline="-25000" dirty="0" smtClean="0"/>
                            <a:t>i</a:t>
                          </a:r>
                          <a:endParaRPr lang="en-US" sz="2000" baseline="-25000" dirty="0"/>
                        </a:p>
                      </a:txBody>
                      <a:tcPr marL="96758" marR="96758" marT="48379" marB="48379"/>
                    </a:tc>
                    <a:tc>
                      <a:txBody>
                        <a:bodyPr/>
                        <a:lstStyle/>
                        <a:p>
                          <a:r>
                            <a:rPr lang="en-US" sz="2000" dirty="0" smtClean="0"/>
                            <a:t>L</a:t>
                          </a:r>
                          <a:r>
                            <a:rPr lang="en-US" sz="2000" baseline="-25000" dirty="0" smtClean="0"/>
                            <a:t>i(k-1)</a:t>
                          </a:r>
                          <a:endParaRPr lang="en-US" sz="2000" baseline="-25000" dirty="0"/>
                        </a:p>
                      </a:txBody>
                      <a:tcPr marL="96758" marR="96758" marT="48379" marB="48379"/>
                    </a:tc>
                    <a:tc>
                      <a:txBody>
                        <a:bodyPr/>
                        <a:lstStyle/>
                        <a:p>
                          <a:endParaRPr lang="en-US"/>
                        </a:p>
                      </a:txBody>
                      <a:tcPr marL="96758" marR="96758" marT="48379" marB="48379">
                        <a:blipFill rotWithShape="0">
                          <a:blip r:embed="rId3"/>
                          <a:stretch>
                            <a:fillRect l="-80000" t="-4673" r="-224533" b="-796262"/>
                          </a:stretch>
                        </a:blipFill>
                      </a:tcPr>
                    </a:tc>
                    <a:tc>
                      <a:txBody>
                        <a:bodyPr/>
                        <a:lstStyle/>
                        <a:p>
                          <a:endParaRPr lang="en-US"/>
                        </a:p>
                      </a:txBody>
                      <a:tcPr marL="45720" marR="45720" marT="48379" marB="48379">
                        <a:blipFill rotWithShape="0">
                          <a:blip r:embed="rId3"/>
                          <a:stretch>
                            <a:fillRect l="-180000" t="-4673" r="-124533" b="-796262"/>
                          </a:stretch>
                        </a:blipFill>
                      </a:tcPr>
                    </a:tc>
                    <a:tc>
                      <a:txBody>
                        <a:bodyPr/>
                        <a:lstStyle/>
                        <a:p>
                          <a:r>
                            <a:rPr lang="en-US" sz="2000" dirty="0" err="1" smtClean="0"/>
                            <a:t>Pr</a:t>
                          </a:r>
                          <a:r>
                            <a:rPr lang="en-US" sz="2000" dirty="0" smtClean="0"/>
                            <a:t>(continuation)</a:t>
                          </a:r>
                          <a:r>
                            <a:rPr lang="en-US" sz="2000" baseline="-25000" dirty="0" err="1" smtClean="0"/>
                            <a:t>i,j</a:t>
                          </a:r>
                          <a:endParaRPr lang="en-US" sz="2000" baseline="-25000" dirty="0"/>
                        </a:p>
                      </a:txBody>
                      <a:tcPr marL="96758" marR="96758" marT="48379" marB="48379"/>
                    </a:tc>
                  </a:tr>
                  <a:tr h="652730">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0</a:t>
                          </a:r>
                          <a:endParaRPr lang="en-US" sz="1900" dirty="0"/>
                        </a:p>
                      </a:txBody>
                      <a:tcPr marL="96758" marR="96758" marT="48379" marB="48379">
                        <a:solidFill>
                          <a:schemeClr val="accent5">
                            <a:lumMod val="60000"/>
                            <a:lumOff val="40000"/>
                          </a:schemeClr>
                        </a:solidFill>
                      </a:tcPr>
                    </a:tc>
                    <a:tc>
                      <a:txBody>
                        <a:bodyPr/>
                        <a:lstStyle/>
                        <a:p>
                          <a:r>
                            <a:rPr lang="en-US" sz="1900" dirty="0" smtClean="0"/>
                            <a:t>X</a:t>
                          </a:r>
                          <a:r>
                            <a:rPr lang="en-US" sz="1900" baseline="-25000" dirty="0" smtClean="0"/>
                            <a:t>1</a:t>
                          </a:r>
                          <a:endParaRPr lang="en-US" sz="1900" baseline="-25000" dirty="0"/>
                        </a:p>
                      </a:txBody>
                      <a:tcPr marL="96758" marR="96758" marT="48379" marB="48379">
                        <a:solidFill>
                          <a:schemeClr val="accent5">
                            <a:lumMod val="60000"/>
                            <a:lumOff val="40000"/>
                          </a:schemeClr>
                        </a:solidFill>
                      </a:tcPr>
                    </a:tc>
                    <a:tc>
                      <a:txBody>
                        <a:bodyPr/>
                        <a:lstStyle/>
                        <a:p>
                          <a:r>
                            <a:rPr lang="en-US" sz="1900" dirty="0" smtClean="0"/>
                            <a:t>-</a:t>
                          </a:r>
                          <a:endParaRPr lang="en-US" sz="1900" dirty="0"/>
                        </a:p>
                      </a:txBody>
                      <a:tcPr marL="96758" marR="96758" marT="48379" marB="48379">
                        <a:solidFill>
                          <a:schemeClr val="accent5">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5">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5">
                            <a:lumMod val="60000"/>
                            <a:lumOff val="40000"/>
                          </a:schemeClr>
                        </a:solidFill>
                      </a:tcPr>
                    </a:tc>
                    <a:tc>
                      <a:txBody>
                        <a:bodyPr/>
                        <a:lstStyle/>
                        <a:p>
                          <a:r>
                            <a:rPr lang="en-US" sz="1900" dirty="0" smtClean="0"/>
                            <a:t>1</a:t>
                          </a:r>
                          <a:endParaRPr lang="en-US" sz="1900" dirty="0"/>
                        </a:p>
                      </a:txBody>
                      <a:tcPr marL="96758" marR="96758" marT="48379" marB="48379">
                        <a:solidFill>
                          <a:schemeClr val="accent5">
                            <a:lumMod val="60000"/>
                            <a:lumOff val="40000"/>
                          </a:schemeClr>
                        </a:solidFill>
                      </a:tcPr>
                    </a:tc>
                  </a:tr>
                  <a:tr h="677303">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1,0</a:t>
                          </a:r>
                        </a:p>
                      </a:txBody>
                      <a:tcPr marL="96758" marR="96758" marT="48379" marB="48379">
                        <a:solidFill>
                          <a:schemeClr val="accent5">
                            <a:lumMod val="60000"/>
                            <a:lumOff val="40000"/>
                          </a:schemeClr>
                        </a:solidFill>
                      </a:tcPr>
                    </a:tc>
                    <a:tc>
                      <a:txBody>
                        <a:bodyPr/>
                        <a:lstStyle/>
                        <a:p>
                          <a:r>
                            <a:rPr lang="en-US" sz="1600" dirty="0" err="1" smtClean="0"/>
                            <a:t>Pr</a:t>
                          </a:r>
                          <a:r>
                            <a:rPr lang="en-US" sz="1600" dirty="0" smtClean="0"/>
                            <a:t>(C</a:t>
                          </a:r>
                          <a:r>
                            <a:rPr lang="en-US" sz="1600" baseline="-25000" dirty="0" smtClean="0"/>
                            <a:t>1,1,death</a:t>
                          </a:r>
                          <a:r>
                            <a:rPr lang="en-US" sz="1600" dirty="0" smtClean="0"/>
                            <a:t>=0|C</a:t>
                          </a:r>
                          <a:r>
                            <a:rPr lang="en-US" sz="1600" baseline="-25000" dirty="0" smtClean="0"/>
                            <a:t>1,0,death</a:t>
                          </a:r>
                          <a:r>
                            <a:rPr lang="en-US" sz="1600" dirty="0" smtClean="0"/>
                            <a:t>=0, C</a:t>
                          </a:r>
                          <a:r>
                            <a:rPr lang="en-US" sz="1600" baseline="-25000" dirty="0" smtClean="0"/>
                            <a:t>1,0,dropout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1,0</a:t>
                          </a:r>
                          <a:r>
                            <a:rPr lang="en-US" sz="1600" baseline="0" dirty="0" smtClean="0"/>
                            <a:t>)</a:t>
                          </a:r>
                          <a:endParaRPr lang="en-US" sz="16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1,1,dropout</a:t>
                          </a:r>
                          <a:r>
                            <a:rPr lang="en-US" sz="1600" dirty="0" smtClean="0"/>
                            <a:t>=0|C</a:t>
                          </a:r>
                          <a:r>
                            <a:rPr lang="en-US" sz="1600" baseline="-25000" dirty="0" smtClean="0"/>
                            <a:t>1,0,dropout</a:t>
                          </a:r>
                          <a:r>
                            <a:rPr lang="en-US" sz="1600" dirty="0" smtClean="0"/>
                            <a:t>=0, C</a:t>
                          </a:r>
                          <a:r>
                            <a:rPr lang="en-US" sz="1600" baseline="-25000" dirty="0" smtClean="0"/>
                            <a:t>1,1,death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1,0</a:t>
                          </a:r>
                          <a:r>
                            <a:rPr lang="en-US" sz="1600" baseline="0" dirty="0" smtClean="0"/>
                            <a:t>)</a:t>
                          </a:r>
                          <a:endParaRPr lang="en-US" sz="1600" dirty="0" smtClean="0"/>
                        </a:p>
                      </a:txBody>
                      <a:tcPr marL="96758" marR="96758" marT="48379" marB="48379">
                        <a:solidFill>
                          <a:schemeClr val="accent5">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endParaRPr lang="en-US" sz="1900" baseline="-25000" dirty="0"/>
                        </a:p>
                      </a:txBody>
                      <a:tcPr marL="96758" marR="96758" marT="48379" marB="48379">
                        <a:solidFill>
                          <a:schemeClr val="accent5">
                            <a:lumMod val="60000"/>
                            <a:lumOff val="40000"/>
                          </a:schemeClr>
                        </a:solidFill>
                      </a:tcPr>
                    </a:tc>
                  </a:tr>
                  <a:tr h="1257849">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2</a:t>
                          </a:r>
                          <a:endParaRPr lang="en-US" sz="19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1,1</a:t>
                          </a:r>
                        </a:p>
                      </a:txBody>
                      <a:tcPr marL="96758" marR="96758" marT="48379" marB="48379">
                        <a:solidFill>
                          <a:schemeClr val="accent5">
                            <a:lumMod val="60000"/>
                            <a:lumOff val="40000"/>
                          </a:schemeClr>
                        </a:solidFill>
                      </a:tcPr>
                    </a:tc>
                    <a:tc>
                      <a:txBody>
                        <a:bodyPr/>
                        <a:lstStyle/>
                        <a:p>
                          <a:r>
                            <a:rPr lang="en-US" sz="1600" dirty="0" err="1" smtClean="0"/>
                            <a:t>Pr</a:t>
                          </a:r>
                          <a:r>
                            <a:rPr lang="en-US" sz="1600" dirty="0" smtClean="0"/>
                            <a:t>(C</a:t>
                          </a:r>
                          <a:r>
                            <a:rPr lang="en-US" sz="1600" baseline="-25000" dirty="0" smtClean="0"/>
                            <a:t>1,2,death</a:t>
                          </a:r>
                          <a:r>
                            <a:rPr lang="en-US" sz="1600" dirty="0" smtClean="0"/>
                            <a:t>=0|C</a:t>
                          </a:r>
                          <a:r>
                            <a:rPr lang="en-US" sz="1600" baseline="-25000" dirty="0" smtClean="0"/>
                            <a:t>1,1,death</a:t>
                          </a:r>
                          <a:r>
                            <a:rPr lang="en-US" sz="1600" dirty="0" smtClean="0"/>
                            <a:t>=0, C</a:t>
                          </a:r>
                          <a:r>
                            <a:rPr lang="en-US" sz="1600" baseline="-25000" dirty="0" smtClean="0"/>
                            <a:t>1,1,dropout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1,1</a:t>
                          </a:r>
                          <a:r>
                            <a:rPr lang="en-US" sz="1600" baseline="0" dirty="0" smtClean="0"/>
                            <a:t>)</a:t>
                          </a:r>
                          <a:endParaRPr lang="en-US" sz="16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1,2,dropout</a:t>
                          </a:r>
                          <a:r>
                            <a:rPr lang="en-US" sz="1600" dirty="0" smtClean="0"/>
                            <a:t>=0|C</a:t>
                          </a:r>
                          <a:r>
                            <a:rPr lang="en-US" sz="1600" baseline="-25000" dirty="0" smtClean="0"/>
                            <a:t>1,1,dropout</a:t>
                          </a:r>
                          <a:r>
                            <a:rPr lang="en-US" sz="1600" dirty="0" smtClean="0"/>
                            <a:t>=0, C</a:t>
                          </a:r>
                          <a:r>
                            <a:rPr lang="en-US" sz="1600" baseline="-25000" dirty="0" smtClean="0"/>
                            <a:t>1,2,death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1,1</a:t>
                          </a:r>
                          <a:r>
                            <a:rPr lang="en-US" sz="1600" baseline="0" dirty="0" smtClean="0"/>
                            <a:t>)</a:t>
                          </a:r>
                          <a:endParaRPr lang="en-US" sz="1600" dirty="0" smtClean="0"/>
                        </a:p>
                      </a:txBody>
                      <a:tcPr marL="96758" marR="96758" marT="48379" marB="48379">
                        <a:solidFill>
                          <a:schemeClr val="accent5">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r>
                            <a:rPr lang="en-US" sz="1900" baseline="0" dirty="0" smtClean="0"/>
                            <a:t>*</a:t>
                          </a:r>
                          <a:endParaRPr lang="en-US" sz="1900" baseline="-25000" dirty="0" smtClean="0"/>
                        </a:p>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1,2</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1,2</a:t>
                          </a:r>
                          <a:endParaRPr lang="en-US" sz="1900" baseline="-25000" dirty="0"/>
                        </a:p>
                      </a:txBody>
                      <a:tcPr marL="96758" marR="96758" marT="48379" marB="48379">
                        <a:solidFill>
                          <a:schemeClr val="accent5">
                            <a:lumMod val="60000"/>
                            <a:lumOff val="40000"/>
                          </a:schemeClr>
                        </a:solidFill>
                      </a:tcPr>
                    </a:tc>
                  </a:tr>
                  <a:tr h="1178988">
                    <a:tc>
                      <a:txBody>
                        <a:bodyPr/>
                        <a:lstStyle/>
                        <a:p>
                          <a:r>
                            <a:rPr lang="en-US" sz="1900" dirty="0" smtClean="0"/>
                            <a:t>1</a:t>
                          </a:r>
                          <a:endParaRPr lang="en-US" sz="1900" dirty="0"/>
                        </a:p>
                      </a:txBody>
                      <a:tcPr marL="96758" marR="96758" marT="48379" marB="48379">
                        <a:solidFill>
                          <a:schemeClr val="accent5">
                            <a:lumMod val="60000"/>
                            <a:lumOff val="40000"/>
                          </a:schemeClr>
                        </a:solidFill>
                      </a:tcPr>
                    </a:tc>
                    <a:tc>
                      <a:txBody>
                        <a:bodyPr/>
                        <a:lstStyle/>
                        <a:p>
                          <a:r>
                            <a:rPr lang="en-US" sz="1900" dirty="0" smtClean="0"/>
                            <a:t>3</a:t>
                          </a:r>
                          <a:endParaRPr lang="en-US" sz="19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1</a:t>
                          </a:r>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1,2</a:t>
                          </a:r>
                        </a:p>
                      </a:txBody>
                      <a:tcPr marL="96758" marR="96758" marT="48379" marB="48379">
                        <a:solidFill>
                          <a:schemeClr val="accent5">
                            <a:lumMod val="60000"/>
                            <a:lumOff val="40000"/>
                          </a:schemeClr>
                        </a:solidFill>
                      </a:tcPr>
                    </a:tc>
                    <a:tc>
                      <a:txBody>
                        <a:bodyPr/>
                        <a:lstStyle/>
                        <a:p>
                          <a:r>
                            <a:rPr lang="en-US" sz="1600" dirty="0" err="1" smtClean="0"/>
                            <a:t>Pr</a:t>
                          </a:r>
                          <a:r>
                            <a:rPr lang="en-US" sz="1600" dirty="0" smtClean="0"/>
                            <a:t>(C</a:t>
                          </a:r>
                          <a:r>
                            <a:rPr lang="en-US" sz="1600" baseline="-25000" dirty="0" smtClean="0"/>
                            <a:t>1,3,death</a:t>
                          </a:r>
                          <a:r>
                            <a:rPr lang="en-US" sz="1600" dirty="0" smtClean="0"/>
                            <a:t>=0|C</a:t>
                          </a:r>
                          <a:r>
                            <a:rPr lang="en-US" sz="1600" baseline="-25000" dirty="0" smtClean="0"/>
                            <a:t>1,2,death</a:t>
                          </a:r>
                          <a:r>
                            <a:rPr lang="en-US" sz="1600" dirty="0" smtClean="0"/>
                            <a:t>=0, C</a:t>
                          </a:r>
                          <a:r>
                            <a:rPr lang="en-US" sz="1600" baseline="-25000" dirty="0" smtClean="0"/>
                            <a:t>1,2,dropout</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1,2</a:t>
                          </a:r>
                          <a:r>
                            <a:rPr lang="en-US" sz="1600" baseline="0" dirty="0" smtClean="0"/>
                            <a:t>)</a:t>
                          </a:r>
                          <a:endParaRPr lang="en-US" sz="1600" dirty="0"/>
                        </a:p>
                      </a:txBody>
                      <a:tcPr marL="96758" marR="96758" marT="48379" marB="48379">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1,3,dropout</a:t>
                          </a:r>
                          <a:r>
                            <a:rPr lang="en-US" sz="1600" dirty="0" smtClean="0"/>
                            <a:t>=0|C</a:t>
                          </a:r>
                          <a:r>
                            <a:rPr lang="en-US" sz="1600" baseline="-25000" dirty="0" smtClean="0"/>
                            <a:t>1,2,dropout</a:t>
                          </a:r>
                          <a:r>
                            <a:rPr lang="en-US" sz="1600" dirty="0" smtClean="0"/>
                            <a:t>=0, C</a:t>
                          </a:r>
                          <a:r>
                            <a:rPr lang="en-US" sz="1600" baseline="-25000" dirty="0" smtClean="0"/>
                            <a:t>1,3,death</a:t>
                          </a:r>
                          <a:r>
                            <a:rPr lang="en-US" sz="1600" dirty="0" smtClean="0"/>
                            <a:t>=0, X</a:t>
                          </a:r>
                          <a:r>
                            <a:rPr lang="en-US" sz="1600" baseline="-25000" dirty="0" smtClean="0"/>
                            <a:t>1</a:t>
                          </a:r>
                          <a:r>
                            <a:rPr lang="en-US" sz="1600" dirty="0" smtClean="0"/>
                            <a:t>,</a:t>
                          </a:r>
                          <a:r>
                            <a:rPr lang="en-US" sz="1600" baseline="0" dirty="0" smtClean="0"/>
                            <a:t> L</a:t>
                          </a:r>
                          <a:r>
                            <a:rPr lang="en-US" sz="1600" baseline="-25000" dirty="0" smtClean="0"/>
                            <a:t>1,2</a:t>
                          </a:r>
                          <a:r>
                            <a:rPr lang="en-US" sz="1600" baseline="0" dirty="0" smtClean="0"/>
                            <a:t>)</a:t>
                          </a:r>
                          <a:endParaRPr lang="en-US" sz="1600" dirty="0" smtClean="0"/>
                        </a:p>
                      </a:txBody>
                      <a:tcPr marL="96758" marR="96758" marT="48379" marB="48379">
                        <a:solidFill>
                          <a:schemeClr val="accent5">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1,1</a:t>
                          </a:r>
                          <a:r>
                            <a:rPr lang="en-US" sz="1900" dirty="0" smtClean="0"/>
                            <a:t>*</a:t>
                          </a:r>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1,2</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1,2</a:t>
                          </a:r>
                          <a:r>
                            <a:rPr lang="en-US" sz="1900" baseline="0" dirty="0" smtClean="0"/>
                            <a:t>*</a:t>
                          </a:r>
                        </a:p>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1,3</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1,3</a:t>
                          </a:r>
                        </a:p>
                      </a:txBody>
                      <a:tcPr marL="96758" marR="96758" marT="48379" marB="48379">
                        <a:solidFill>
                          <a:schemeClr val="accent5">
                            <a:lumMod val="60000"/>
                            <a:lumOff val="40000"/>
                          </a:schemeClr>
                        </a:solidFill>
                      </a:tcPr>
                    </a:tc>
                  </a:tr>
                  <a:tr h="652730">
                    <a:tc>
                      <a:txBody>
                        <a:bodyPr/>
                        <a:lstStyle/>
                        <a:p>
                          <a:r>
                            <a:rPr lang="en-US" sz="1900" dirty="0" smtClean="0"/>
                            <a:t>2</a:t>
                          </a:r>
                          <a:endParaRPr lang="en-US" sz="1900" dirty="0"/>
                        </a:p>
                      </a:txBody>
                      <a:tcPr marL="96758" marR="96758" marT="48379" marB="48379">
                        <a:solidFill>
                          <a:schemeClr val="accent4">
                            <a:lumMod val="60000"/>
                            <a:lumOff val="40000"/>
                          </a:schemeClr>
                        </a:solidFill>
                      </a:tcPr>
                    </a:tc>
                    <a:tc>
                      <a:txBody>
                        <a:bodyPr/>
                        <a:lstStyle/>
                        <a:p>
                          <a:r>
                            <a:rPr lang="en-US" sz="1900" dirty="0" smtClean="0"/>
                            <a:t>0</a:t>
                          </a:r>
                          <a:endParaRPr lang="en-US" sz="1900" dirty="0"/>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2</a:t>
                          </a:r>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aseline="0" dirty="0" smtClean="0"/>
                            <a:t>-</a:t>
                          </a:r>
                          <a:endParaRPr lang="en-US" sz="1900" baseline="-25000" dirty="0" smtClean="0"/>
                        </a:p>
                      </a:txBody>
                      <a:tcPr marL="96758" marR="96758" marT="48379" marB="48379">
                        <a:solidFill>
                          <a:schemeClr val="accent4">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4">
                            <a:lumMod val="60000"/>
                            <a:lumOff val="40000"/>
                          </a:schemeClr>
                        </a:solidFill>
                      </a:tcPr>
                    </a:tc>
                    <a:tc>
                      <a:txBody>
                        <a:bodyPr/>
                        <a:lstStyle/>
                        <a:p>
                          <a:r>
                            <a:rPr lang="en-US" sz="1900" dirty="0" smtClean="0"/>
                            <a:t>1, by definition</a:t>
                          </a:r>
                          <a:endParaRPr lang="en-US" sz="1900" dirty="0"/>
                        </a:p>
                      </a:txBody>
                      <a:tcPr marL="96758" marR="96758" marT="48379" marB="48379">
                        <a:solidFill>
                          <a:schemeClr val="accent4">
                            <a:lumMod val="60000"/>
                            <a:lumOff val="40000"/>
                          </a:schemeClr>
                        </a:solidFill>
                      </a:tcPr>
                    </a:tc>
                    <a:tc>
                      <a:txBody>
                        <a:bodyPr/>
                        <a:lstStyle/>
                        <a:p>
                          <a:r>
                            <a:rPr lang="en-US" sz="1900" dirty="0" smtClean="0"/>
                            <a:t>1</a:t>
                          </a:r>
                          <a:endParaRPr lang="en-US" sz="1900" dirty="0"/>
                        </a:p>
                      </a:txBody>
                      <a:tcPr marL="96758" marR="96758" marT="48379" marB="48379">
                        <a:solidFill>
                          <a:schemeClr val="accent4">
                            <a:lumMod val="60000"/>
                            <a:lumOff val="40000"/>
                          </a:schemeClr>
                        </a:solidFill>
                      </a:tcPr>
                    </a:tc>
                  </a:tr>
                  <a:tr h="677303">
                    <a:tc>
                      <a:txBody>
                        <a:bodyPr/>
                        <a:lstStyle/>
                        <a:p>
                          <a:r>
                            <a:rPr lang="en-US" sz="1900" dirty="0" smtClean="0"/>
                            <a:t>2</a:t>
                          </a:r>
                          <a:endParaRPr lang="en-US" sz="1900" dirty="0"/>
                        </a:p>
                      </a:txBody>
                      <a:tcPr marL="96758" marR="96758" marT="48379" marB="48379">
                        <a:solidFill>
                          <a:schemeClr val="accent4">
                            <a:lumMod val="60000"/>
                            <a:lumOff val="40000"/>
                          </a:schemeClr>
                        </a:solidFill>
                      </a:tcPr>
                    </a:tc>
                    <a:tc>
                      <a:txBody>
                        <a:bodyPr/>
                        <a:lstStyle/>
                        <a:p>
                          <a:r>
                            <a:rPr lang="en-US" sz="1900" dirty="0" smtClean="0"/>
                            <a:t>1</a:t>
                          </a:r>
                          <a:endParaRPr lang="en-US" sz="1900" dirty="0"/>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X</a:t>
                          </a:r>
                          <a:r>
                            <a:rPr lang="en-US" sz="1900" baseline="-25000" dirty="0" smtClean="0"/>
                            <a:t>2</a:t>
                          </a:r>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t>L</a:t>
                          </a:r>
                          <a:r>
                            <a:rPr lang="en-US" sz="1900" baseline="-25000" dirty="0" smtClean="0"/>
                            <a:t>2,0</a:t>
                          </a:r>
                        </a:p>
                      </a:txBody>
                      <a:tcPr marL="96758" marR="96758" marT="48379" marB="48379">
                        <a:solidFill>
                          <a:schemeClr val="accent4">
                            <a:lumMod val="60000"/>
                            <a:lumOff val="40000"/>
                          </a:schemeClr>
                        </a:solidFill>
                      </a:tcPr>
                    </a:tc>
                    <a:tc>
                      <a:txBody>
                        <a:bodyPr/>
                        <a:lstStyle/>
                        <a:p>
                          <a:r>
                            <a:rPr lang="en-US" sz="1600" dirty="0" err="1" smtClean="0"/>
                            <a:t>Pr</a:t>
                          </a:r>
                          <a:r>
                            <a:rPr lang="en-US" sz="1600" dirty="0" smtClean="0"/>
                            <a:t>(C</a:t>
                          </a:r>
                          <a:r>
                            <a:rPr lang="en-US" sz="1600" baseline="-25000" dirty="0" smtClean="0"/>
                            <a:t>2,1,death</a:t>
                          </a:r>
                          <a:r>
                            <a:rPr lang="en-US" sz="1600" dirty="0" smtClean="0"/>
                            <a:t>=0|C</a:t>
                          </a:r>
                          <a:r>
                            <a:rPr lang="en-US" sz="1600" baseline="-25000" dirty="0" smtClean="0"/>
                            <a:t>2,0,death</a:t>
                          </a:r>
                          <a:r>
                            <a:rPr lang="en-US" sz="1600" dirty="0" smtClean="0"/>
                            <a:t>=0, C</a:t>
                          </a:r>
                          <a:r>
                            <a:rPr lang="en-US" sz="1600" baseline="-25000" dirty="0" smtClean="0"/>
                            <a:t>2,0,dropout</a:t>
                          </a:r>
                          <a:r>
                            <a:rPr lang="en-US" sz="1600" dirty="0" smtClean="0"/>
                            <a:t>=0, X</a:t>
                          </a:r>
                          <a:r>
                            <a:rPr lang="en-US" sz="1600" baseline="-25000" dirty="0" smtClean="0"/>
                            <a:t>2</a:t>
                          </a:r>
                          <a:r>
                            <a:rPr lang="en-US" sz="1600" dirty="0" smtClean="0"/>
                            <a:t>,</a:t>
                          </a:r>
                          <a:r>
                            <a:rPr lang="en-US" sz="1600" baseline="0" dirty="0" smtClean="0"/>
                            <a:t> L</a:t>
                          </a:r>
                          <a:r>
                            <a:rPr lang="en-US" sz="1600" baseline="-25000" dirty="0" smtClean="0"/>
                            <a:t>2,0</a:t>
                          </a:r>
                          <a:r>
                            <a:rPr lang="en-US" sz="1600" baseline="0" dirty="0" smtClean="0"/>
                            <a:t>)</a:t>
                          </a:r>
                          <a:endParaRPr lang="en-US" sz="1600" dirty="0"/>
                        </a:p>
                      </a:txBody>
                      <a:tcPr marL="96758" marR="96758" marT="48379" marB="48379">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t>
                          </a:r>
                          <a:r>
                            <a:rPr lang="en-US" sz="1600" dirty="0" smtClean="0"/>
                            <a:t>(C</a:t>
                          </a:r>
                          <a:r>
                            <a:rPr lang="en-US" sz="1600" baseline="-25000" dirty="0" smtClean="0"/>
                            <a:t>2,1,dropout</a:t>
                          </a:r>
                          <a:r>
                            <a:rPr lang="en-US" sz="1600" dirty="0" smtClean="0"/>
                            <a:t>=0|C</a:t>
                          </a:r>
                          <a:r>
                            <a:rPr lang="en-US" sz="1600" baseline="-25000" dirty="0" smtClean="0"/>
                            <a:t>2,0,dropout</a:t>
                          </a:r>
                          <a:r>
                            <a:rPr lang="en-US" sz="1600" dirty="0" smtClean="0"/>
                            <a:t>=0, C</a:t>
                          </a:r>
                          <a:r>
                            <a:rPr lang="en-US" sz="1600" baseline="-25000" dirty="0" smtClean="0"/>
                            <a:t>2,1,death</a:t>
                          </a:r>
                          <a:r>
                            <a:rPr lang="en-US" sz="1600" dirty="0" smtClean="0"/>
                            <a:t>=0, X</a:t>
                          </a:r>
                          <a:r>
                            <a:rPr lang="en-US" sz="1600" baseline="-25000" dirty="0" smtClean="0"/>
                            <a:t>2</a:t>
                          </a:r>
                          <a:r>
                            <a:rPr lang="en-US" sz="1600" dirty="0" smtClean="0"/>
                            <a:t>,</a:t>
                          </a:r>
                          <a:r>
                            <a:rPr lang="en-US" sz="1600" baseline="0" dirty="0" smtClean="0"/>
                            <a:t> L</a:t>
                          </a:r>
                          <a:r>
                            <a:rPr lang="en-US" sz="1600" baseline="-25000" dirty="0" smtClean="0"/>
                            <a:t>2,0</a:t>
                          </a:r>
                          <a:r>
                            <a:rPr lang="en-US" sz="1600" baseline="0" dirty="0" smtClean="0"/>
                            <a:t>)</a:t>
                          </a:r>
                          <a:endParaRPr lang="en-US" sz="1600" dirty="0" smtClean="0"/>
                        </a:p>
                      </a:txBody>
                      <a:tcPr marL="96758" marR="96758" marT="48379" marB="48379">
                        <a:solidFill>
                          <a:schemeClr val="accent4">
                            <a:lumMod val="60000"/>
                            <a:lumOff val="40000"/>
                          </a:schemeClr>
                        </a:solidFill>
                      </a:tcPr>
                    </a:tc>
                    <a:tc>
                      <a:txBody>
                        <a:bodyPr/>
                        <a:lstStyle/>
                        <a:p>
                          <a:r>
                            <a:rPr lang="en-US" sz="1900" dirty="0" err="1" smtClean="0"/>
                            <a:t>Pr</a:t>
                          </a:r>
                          <a:r>
                            <a:rPr lang="en-US" sz="1900" dirty="0" smtClean="0"/>
                            <a:t>(</a:t>
                          </a:r>
                          <a:r>
                            <a:rPr lang="en-US" sz="1900" dirty="0" err="1" smtClean="0"/>
                            <a:t>C</a:t>
                          </a:r>
                          <a:r>
                            <a:rPr lang="en-US" sz="1900" baseline="-25000" dirty="0" err="1" smtClean="0"/>
                            <a:t>death</a:t>
                          </a:r>
                          <a:r>
                            <a:rPr lang="en-US" sz="1900" dirty="0" smtClean="0"/>
                            <a:t>)</a:t>
                          </a:r>
                          <a:r>
                            <a:rPr lang="en-US" sz="1900" baseline="-25000" dirty="0" smtClean="0"/>
                            <a:t>2,1</a:t>
                          </a:r>
                          <a:r>
                            <a:rPr lang="en-US" sz="1900" dirty="0" smtClean="0"/>
                            <a:t>*</a:t>
                          </a:r>
                          <a:r>
                            <a:rPr lang="en-US" sz="1900" dirty="0" err="1" smtClean="0"/>
                            <a:t>Pr</a:t>
                          </a:r>
                          <a:r>
                            <a:rPr lang="en-US" sz="1900" dirty="0" smtClean="0"/>
                            <a:t>(</a:t>
                          </a:r>
                          <a:r>
                            <a:rPr lang="en-US" sz="1900" dirty="0" err="1" smtClean="0"/>
                            <a:t>C</a:t>
                          </a:r>
                          <a:r>
                            <a:rPr lang="en-US" sz="1900" baseline="-25000" dirty="0" err="1" smtClean="0"/>
                            <a:t>dropout</a:t>
                          </a:r>
                          <a:r>
                            <a:rPr lang="en-US" sz="1900" dirty="0" smtClean="0"/>
                            <a:t>)</a:t>
                          </a:r>
                          <a:r>
                            <a:rPr lang="en-US" sz="1900" baseline="-25000" dirty="0" smtClean="0"/>
                            <a:t>2,1</a:t>
                          </a:r>
                          <a:endParaRPr lang="en-US" sz="1900" baseline="-25000" dirty="0"/>
                        </a:p>
                      </a:txBody>
                      <a:tcPr marL="96758" marR="96758" marT="48379" marB="48379">
                        <a:solidFill>
                          <a:schemeClr val="accent4">
                            <a:lumMod val="60000"/>
                            <a:lumOff val="40000"/>
                          </a:schemeClr>
                        </a:solidFill>
                      </a:tcPr>
                    </a:tc>
                  </a:tr>
                </a:tbl>
              </a:graphicData>
            </a:graphic>
          </p:graphicFrame>
        </mc:Fallback>
      </mc:AlternateContent>
      <p:graphicFrame>
        <p:nvGraphicFramePr>
          <p:cNvPr id="3" name="Object 2"/>
          <p:cNvGraphicFramePr>
            <a:graphicFrameLocks noChangeAspect="1"/>
          </p:cNvGraphicFramePr>
          <p:nvPr>
            <p:extLst/>
          </p:nvPr>
        </p:nvGraphicFramePr>
        <p:xfrm>
          <a:off x="1905000" y="5983966"/>
          <a:ext cx="5684838" cy="841375"/>
        </p:xfrm>
        <a:graphic>
          <a:graphicData uri="http://schemas.openxmlformats.org/presentationml/2006/ole">
            <mc:AlternateContent xmlns:mc="http://schemas.openxmlformats.org/markup-compatibility/2006">
              <mc:Choice xmlns:v="urn:schemas-microsoft-com:vml" Requires="v">
                <p:oleObj spid="_x0000_s1038" name="Equation" r:id="rId4" imgW="3594100" imgH="533400" progId="Equation.3">
                  <p:embed/>
                </p:oleObj>
              </mc:Choice>
              <mc:Fallback>
                <p:oleObj name="Equation" r:id="rId4" imgW="35941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983966"/>
                        <a:ext cx="5684838" cy="841375"/>
                      </a:xfrm>
                      <a:prstGeom prst="rect">
                        <a:avLst/>
                      </a:prstGeom>
                      <a:solidFill>
                        <a:schemeClr val="bg1"/>
                      </a:solidFill>
                    </p:spPr>
                  </p:pic>
                </p:oleObj>
              </mc:Fallback>
            </mc:AlternateContent>
          </a:graphicData>
        </a:graphic>
      </p:graphicFrame>
      <p:sp>
        <p:nvSpPr>
          <p:cNvPr id="4" name="Oval 3"/>
          <p:cNvSpPr/>
          <p:nvPr/>
        </p:nvSpPr>
        <p:spPr>
          <a:xfrm>
            <a:off x="5867400" y="457200"/>
            <a:ext cx="3733800" cy="4191000"/>
          </a:xfrm>
          <a:prstGeom prst="ellipse">
            <a:avLst/>
          </a:prstGeom>
          <a:noFill/>
          <a:ln w="28575">
            <a:solidFill>
              <a:srgbClr val="FFCC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324600" y="4267200"/>
            <a:ext cx="2819400" cy="1676400"/>
          </a:xfrm>
          <a:prstGeom prst="ellipse">
            <a:avLst/>
          </a:prstGeom>
          <a:noFill/>
          <a:ln w="28575">
            <a:solidFill>
              <a:srgbClr val="FFCC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4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a:bodyPr>
          <a:lstStyle/>
          <a:p>
            <a:r>
              <a:rPr lang="en-US" sz="4000" dirty="0" smtClean="0"/>
              <a:t>The challenges of extreme weights</a:t>
            </a:r>
            <a:endParaRPr lang="en-US" sz="4800" dirty="0">
              <a:solidFill>
                <a:schemeClr val="bg1">
                  <a:lumMod val="65000"/>
                </a:schemeClr>
              </a:solidFill>
            </a:endParaRPr>
          </a:p>
        </p:txBody>
      </p:sp>
      <p:sp>
        <p:nvSpPr>
          <p:cNvPr id="4" name="Content Placeholder 3"/>
          <p:cNvSpPr>
            <a:spLocks noGrp="1"/>
          </p:cNvSpPr>
          <p:nvPr>
            <p:ph idx="1"/>
          </p:nvPr>
        </p:nvSpPr>
        <p:spPr/>
        <p:txBody>
          <a:bodyPr>
            <a:normAutofit/>
          </a:bodyPr>
          <a:lstStyle/>
          <a:p>
            <a:pPr>
              <a:spcAft>
                <a:spcPts val="1800"/>
              </a:spcAft>
            </a:pPr>
            <a:r>
              <a:rPr lang="en-US" sz="3000" b="1" dirty="0" smtClean="0"/>
              <a:t>Large variance </a:t>
            </a:r>
            <a:r>
              <a:rPr lang="en-US" sz="2800" dirty="0" smtClean="0"/>
              <a:t>in the IPCW estimator </a:t>
            </a:r>
            <a:r>
              <a:rPr lang="en-US" sz="2800" dirty="0" smtClean="0">
                <a:solidFill>
                  <a:schemeClr val="bg1">
                    <a:lumMod val="65000"/>
                  </a:schemeClr>
                </a:solidFill>
              </a:rPr>
              <a:t>(exposure’s estimated effect on the outcome)</a:t>
            </a:r>
            <a:r>
              <a:rPr lang="en-US" sz="2800" dirty="0" smtClean="0"/>
              <a:t>.</a:t>
            </a:r>
          </a:p>
          <a:p>
            <a:r>
              <a:rPr lang="en-US" sz="2800" dirty="0" smtClean="0"/>
              <a:t>Reliance on the heavily weighted observations’</a:t>
            </a:r>
          </a:p>
          <a:p>
            <a:pPr lvl="1"/>
            <a:r>
              <a:rPr lang="en-US" dirty="0" smtClean="0"/>
              <a:t>Measurement accuracy</a:t>
            </a:r>
          </a:p>
          <a:p>
            <a:pPr lvl="1"/>
            <a:r>
              <a:rPr lang="en-US" dirty="0" smtClean="0"/>
              <a:t>Satisfaction of the positivity and exchangeability </a:t>
            </a:r>
            <a:r>
              <a:rPr lang="en-US" sz="3000" b="1" dirty="0" smtClean="0"/>
              <a:t>assumptions</a:t>
            </a:r>
            <a:endParaRPr lang="en-US" sz="3000" b="1" dirty="0"/>
          </a:p>
        </p:txBody>
      </p:sp>
    </p:spTree>
    <p:extLst>
      <p:ext uri="{BB962C8B-B14F-4D97-AF65-F5344CB8AC3E}">
        <p14:creationId xmlns:p14="http://schemas.microsoft.com/office/powerpoint/2010/main" val="153259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(primary)</a:t>
            </a:r>
            <a:endParaRPr lang="en-US" dirty="0"/>
          </a:p>
        </p:txBody>
      </p:sp>
      <p:sp>
        <p:nvSpPr>
          <p:cNvPr id="3" name="Content Placeholder 2"/>
          <p:cNvSpPr>
            <a:spLocks noGrp="1"/>
          </p:cNvSpPr>
          <p:nvPr>
            <p:ph idx="1"/>
          </p:nvPr>
        </p:nvSpPr>
        <p:spPr>
          <a:xfrm>
            <a:off x="914400" y="1417638"/>
            <a:ext cx="7315200" cy="4708525"/>
          </a:xfrm>
        </p:spPr>
        <p:txBody>
          <a:bodyPr>
            <a:noAutofit/>
          </a:bodyPr>
          <a:lstStyle/>
          <a:p>
            <a:r>
              <a:rPr lang="en-US" sz="2800" dirty="0" smtClean="0">
                <a:solidFill>
                  <a:schemeClr val="bg1">
                    <a:lumMod val="65000"/>
                  </a:schemeClr>
                </a:solidFill>
              </a:rPr>
              <a:t>Work </a:t>
            </a:r>
            <a:r>
              <a:rPr lang="en-US" sz="2800" dirty="0">
                <a:solidFill>
                  <a:schemeClr val="bg1">
                    <a:lumMod val="65000"/>
                  </a:schemeClr>
                </a:solidFill>
              </a:rPr>
              <a:t>through the logic of:</a:t>
            </a:r>
          </a:p>
          <a:p>
            <a:pPr lvl="1"/>
            <a:r>
              <a:rPr lang="en-US" sz="3000" b="1" dirty="0"/>
              <a:t>What inverse </a:t>
            </a:r>
            <a:r>
              <a:rPr lang="en-US" sz="3000" b="1" dirty="0" smtClean="0"/>
              <a:t>probability-of-continuation </a:t>
            </a:r>
            <a:r>
              <a:rPr lang="en-US" sz="3000" b="1" dirty="0"/>
              <a:t>weights (</a:t>
            </a:r>
            <a:r>
              <a:rPr lang="en-US" sz="3000" b="1" dirty="0" smtClean="0"/>
              <a:t>IPCW</a:t>
            </a:r>
            <a:r>
              <a:rPr lang="en-US" sz="3000" b="1" dirty="0"/>
              <a:t>) encode</a:t>
            </a:r>
          </a:p>
          <a:p>
            <a:pPr lvl="1"/>
            <a:r>
              <a:rPr lang="en-US" dirty="0">
                <a:solidFill>
                  <a:schemeClr val="bg1">
                    <a:lumMod val="65000"/>
                  </a:schemeClr>
                </a:solidFill>
              </a:rPr>
              <a:t>How using them can </a:t>
            </a:r>
            <a:r>
              <a:rPr lang="en-US" sz="3000" b="1" dirty="0"/>
              <a:t>correct bias from </a:t>
            </a:r>
            <a:r>
              <a:rPr lang="en-US" sz="3000" b="1" dirty="0" smtClean="0"/>
              <a:t>differential selection</a:t>
            </a:r>
            <a:endParaRPr lang="en-US" sz="3000" b="1" dirty="0"/>
          </a:p>
          <a:p>
            <a:endParaRPr lang="en-US" sz="2800" dirty="0">
              <a:solidFill>
                <a:schemeClr val="bg1">
                  <a:lumMod val="65000"/>
                </a:schemeClr>
              </a:solidFill>
            </a:endParaRPr>
          </a:p>
          <a:p>
            <a:r>
              <a:rPr lang="en-US" sz="2800" dirty="0">
                <a:solidFill>
                  <a:schemeClr val="bg1">
                    <a:lumMod val="65000"/>
                  </a:schemeClr>
                </a:solidFill>
              </a:rPr>
              <a:t>Explore the major </a:t>
            </a:r>
            <a:r>
              <a:rPr lang="en-US" sz="3000" b="1" dirty="0"/>
              <a:t>steps of applying </a:t>
            </a:r>
            <a:r>
              <a:rPr lang="en-US" sz="3000" b="1" dirty="0" smtClean="0"/>
              <a:t>IPCW </a:t>
            </a:r>
            <a:r>
              <a:rPr lang="en-US" sz="2800" dirty="0">
                <a:solidFill>
                  <a:schemeClr val="bg1">
                    <a:lumMod val="65000"/>
                  </a:schemeClr>
                </a:solidFill>
              </a:rPr>
              <a:t>using </a:t>
            </a:r>
            <a:r>
              <a:rPr lang="en-US" sz="2800" dirty="0" smtClean="0">
                <a:solidFill>
                  <a:schemeClr val="bg1">
                    <a:lumMod val="65000"/>
                  </a:schemeClr>
                </a:solidFill>
              </a:rPr>
              <a:t>real-life </a:t>
            </a:r>
            <a:r>
              <a:rPr lang="en-US" sz="2800" dirty="0">
                <a:solidFill>
                  <a:schemeClr val="bg1">
                    <a:lumMod val="65000"/>
                  </a:schemeClr>
                </a:solidFill>
              </a:rPr>
              <a:t>examples</a:t>
            </a:r>
            <a:endParaRPr lang="en-US" sz="2800" b="1" dirty="0">
              <a:solidFill>
                <a:schemeClr val="bg1">
                  <a:lumMod val="65000"/>
                </a:schemeClr>
              </a:solidFill>
            </a:endParaRPr>
          </a:p>
        </p:txBody>
      </p:sp>
    </p:spTree>
    <p:extLst>
      <p:ext uri="{BB962C8B-B14F-4D97-AF65-F5344CB8AC3E}">
        <p14:creationId xmlns:p14="http://schemas.microsoft.com/office/powerpoint/2010/main" val="3919196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3124200"/>
          </a:xfrm>
        </p:spPr>
        <p:txBody>
          <a:bodyPr>
            <a:normAutofit/>
          </a:bodyPr>
          <a:lstStyle/>
          <a:p>
            <a:r>
              <a:rPr lang="en-US" sz="4000" dirty="0" smtClean="0"/>
              <a:t>One solution:</a:t>
            </a:r>
            <a:br>
              <a:rPr lang="en-US" sz="4000" dirty="0" smtClean="0"/>
            </a:br>
            <a:r>
              <a:rPr lang="en-US" sz="4000" dirty="0" smtClean="0"/>
              <a:t>stabilize the weights</a:t>
            </a:r>
            <a:br>
              <a:rPr lang="en-US" sz="4000" dirty="0" smtClean="0"/>
            </a:br>
            <a:r>
              <a:rPr lang="en-US" sz="4000" dirty="0" smtClean="0"/>
              <a:t>by altering the numerator</a:t>
            </a:r>
            <a:endParaRPr lang="en-US" sz="4800" dirty="0">
              <a:solidFill>
                <a:schemeClr val="bg1">
                  <a:lumMod val="65000"/>
                </a:schemeClr>
              </a:solidFill>
            </a:endParaRPr>
          </a:p>
        </p:txBody>
      </p:sp>
    </p:spTree>
    <p:extLst>
      <p:ext uri="{BB962C8B-B14F-4D97-AF65-F5344CB8AC3E}">
        <p14:creationId xmlns:p14="http://schemas.microsoft.com/office/powerpoint/2010/main" val="3472832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68826"/>
                <a:ext cx="8229600" cy="5584373"/>
              </a:xfrm>
            </p:spPr>
            <p:txBody>
              <a:bodyPr>
                <a:normAutofit fontScale="55000" lnSpcReduction="2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US" sz="5100" i="1" smtClean="0">
                              <a:latin typeface="Cambria Math" panose="02040503050406030204" pitchFamily="18" charset="0"/>
                            </a:rPr>
                          </m:ctrlPr>
                        </m:sSubSupPr>
                        <m:e>
                          <m:r>
                            <a:rPr lang="en-US" sz="5100" i="1">
                              <a:latin typeface="Cambria Math"/>
                            </a:rPr>
                            <m:t>𝑤</m:t>
                          </m:r>
                        </m:e>
                        <m:sub>
                          <m:r>
                            <a:rPr lang="en-US" sz="5100" i="1">
                              <a:latin typeface="Cambria Math"/>
                            </a:rPr>
                            <m:t>𝑖𝑗</m:t>
                          </m:r>
                        </m:sub>
                        <m:sup>
                          <m:r>
                            <a:rPr lang="en-US" sz="5100" i="1">
                              <a:latin typeface="Cambria Math"/>
                            </a:rPr>
                            <m:t>𝐶</m:t>
                          </m:r>
                        </m:sup>
                      </m:sSubSup>
                      <m:r>
                        <a:rPr lang="en-US" sz="5100" b="0" i="1" smtClean="0">
                          <a:latin typeface="Cambria Math"/>
                        </a:rPr>
                        <m:t>=</m:t>
                      </m:r>
                      <m:f>
                        <m:fPr>
                          <m:ctrlPr>
                            <a:rPr lang="en-US" sz="5100" i="1">
                              <a:latin typeface="Cambria Math" panose="02040503050406030204" pitchFamily="18" charset="0"/>
                            </a:rPr>
                          </m:ctrlPr>
                        </m:fPr>
                        <m:num>
                          <m:r>
                            <a:rPr lang="en-US" sz="5100" i="1">
                              <a:solidFill>
                                <a:schemeClr val="accent3"/>
                              </a:solidFill>
                              <a:latin typeface="Cambria Math" panose="02040503050406030204" pitchFamily="18" charset="0"/>
                            </a:rPr>
                            <m:t>1</m:t>
                          </m:r>
                        </m:num>
                        <m:den>
                          <m:nary>
                            <m:naryPr>
                              <m:chr m:val="∏"/>
                              <m:ctrlPr>
                                <a:rPr lang="en-US" sz="5100" i="1">
                                  <a:latin typeface="Cambria Math" panose="02040503050406030204" pitchFamily="18" charset="0"/>
                                </a:rPr>
                              </m:ctrlPr>
                            </m:naryPr>
                            <m:sub>
                              <m:r>
                                <m:rPr>
                                  <m:brk m:alnAt="23"/>
                                </m:rPr>
                                <a:rPr lang="en-US" sz="5100" i="1">
                                  <a:latin typeface="Cambria Math" panose="02040503050406030204" pitchFamily="18" charset="0"/>
                                </a:rPr>
                                <m:t>𝑘</m:t>
                              </m:r>
                              <m:r>
                                <a:rPr lang="en-US" sz="5100" i="1">
                                  <a:latin typeface="Cambria Math" panose="02040503050406030204" pitchFamily="18" charset="0"/>
                                </a:rPr>
                                <m:t>=0</m:t>
                              </m:r>
                            </m:sub>
                            <m:sup>
                              <m:r>
                                <a:rPr lang="en-US" sz="5100" i="1">
                                  <a:latin typeface="Cambria Math" panose="02040503050406030204" pitchFamily="18" charset="0"/>
                                </a:rPr>
                                <m:t>𝑗</m:t>
                              </m:r>
                            </m:sup>
                            <m:e>
                              <m:r>
                                <a:rPr lang="en-US" sz="5100" i="1">
                                  <a:solidFill>
                                    <a:schemeClr val="accent6">
                                      <a:lumMod val="75000"/>
                                    </a:schemeClr>
                                  </a:solidFill>
                                  <a:latin typeface="Cambria Math" panose="02040503050406030204" pitchFamily="18" charset="0"/>
                                </a:rPr>
                                <m:t>𝑝𝑟</m:t>
                              </m:r>
                              <m:r>
                                <a:rPr lang="en-US" sz="5100" i="1">
                                  <a:solidFill>
                                    <a:schemeClr val="accent6">
                                      <a:lumMod val="75000"/>
                                    </a:schemeClr>
                                  </a:solidFill>
                                  <a:latin typeface="Cambria Math" panose="02040503050406030204" pitchFamily="18" charset="0"/>
                                </a:rPr>
                                <m:t>[</m:t>
                              </m:r>
                              <m:sSub>
                                <m:sSubPr>
                                  <m:ctrlPr>
                                    <a:rPr lang="en-US" sz="5100" i="1">
                                      <a:solidFill>
                                        <a:schemeClr val="accent6">
                                          <a:lumMod val="75000"/>
                                        </a:schemeClr>
                                      </a:solidFill>
                                      <a:latin typeface="Cambria Math" panose="02040503050406030204" pitchFamily="18" charset="0"/>
                                    </a:rPr>
                                  </m:ctrlPr>
                                </m:sSubPr>
                                <m:e>
                                  <m:r>
                                    <a:rPr lang="en-US" sz="5100" b="0" i="1" smtClean="0">
                                      <a:solidFill>
                                        <a:schemeClr val="accent6">
                                          <a:lumMod val="75000"/>
                                        </a:schemeClr>
                                      </a:solidFill>
                                      <a:latin typeface="Cambria Math"/>
                                    </a:rPr>
                                    <m:t>𝐶</m:t>
                                  </m:r>
                                </m:e>
                                <m:sub>
                                  <m:r>
                                    <a:rPr lang="en-US" sz="5100" b="0" i="1" smtClean="0">
                                      <a:solidFill>
                                        <a:schemeClr val="accent6">
                                          <a:lumMod val="75000"/>
                                        </a:schemeClr>
                                      </a:solidFill>
                                      <a:latin typeface="Cambria Math"/>
                                    </a:rPr>
                                    <m:t>𝑖</m:t>
                                  </m:r>
                                  <m:r>
                                    <a:rPr lang="en-US" sz="5100" i="1">
                                      <a:solidFill>
                                        <a:schemeClr val="accent6">
                                          <a:lumMod val="75000"/>
                                        </a:schemeClr>
                                      </a:solidFill>
                                      <a:latin typeface="Cambria Math" panose="02040503050406030204" pitchFamily="18" charset="0"/>
                                    </a:rPr>
                                    <m:t>𝑘</m:t>
                                  </m:r>
                                </m:sub>
                              </m:sSub>
                              <m:r>
                                <a:rPr lang="en-US" sz="5100" i="1">
                                  <a:solidFill>
                                    <a:schemeClr val="accent6">
                                      <a:lumMod val="75000"/>
                                    </a:schemeClr>
                                  </a:solidFill>
                                  <a:latin typeface="Cambria Math" panose="02040503050406030204" pitchFamily="18" charset="0"/>
                                </a:rPr>
                                <m:t>=</m:t>
                              </m:r>
                              <m:r>
                                <a:rPr lang="en-US" sz="5100" b="0" i="1" smtClean="0">
                                  <a:solidFill>
                                    <a:schemeClr val="accent6">
                                      <a:lumMod val="75000"/>
                                    </a:schemeClr>
                                  </a:solidFill>
                                  <a:latin typeface="Cambria Math"/>
                                </a:rPr>
                                <m:t>0</m:t>
                              </m:r>
                              <m:r>
                                <a:rPr lang="en-US" sz="5100" i="1">
                                  <a:solidFill>
                                    <a:schemeClr val="accent6">
                                      <a:lumMod val="75000"/>
                                    </a:schemeClr>
                                  </a:solidFill>
                                  <a:latin typeface="Cambria Math" panose="02040503050406030204" pitchFamily="18" charset="0"/>
                                </a:rPr>
                                <m:t>|</m:t>
                              </m:r>
                              <m:sSub>
                                <m:sSubPr>
                                  <m:ctrlPr>
                                    <a:rPr lang="en-US" sz="5100" i="1">
                                      <a:solidFill>
                                        <a:schemeClr val="accent6">
                                          <a:lumMod val="75000"/>
                                        </a:schemeClr>
                                      </a:solidFill>
                                      <a:latin typeface="Cambria Math" panose="02040503050406030204" pitchFamily="18" charset="0"/>
                                    </a:rPr>
                                  </m:ctrlPr>
                                </m:sSubPr>
                                <m:e>
                                  <m:r>
                                    <a:rPr lang="en-US" sz="5100" i="1">
                                      <a:solidFill>
                                        <a:schemeClr val="accent6">
                                          <a:lumMod val="75000"/>
                                        </a:schemeClr>
                                      </a:solidFill>
                                      <a:latin typeface="Cambria Math"/>
                                    </a:rPr>
                                    <m:t>𝐶</m:t>
                                  </m:r>
                                </m:e>
                                <m:sub>
                                  <m:r>
                                    <a:rPr lang="en-US" sz="5100" b="0" i="1" smtClean="0">
                                      <a:solidFill>
                                        <a:schemeClr val="accent6">
                                          <a:lumMod val="75000"/>
                                        </a:schemeClr>
                                      </a:solidFill>
                                      <a:latin typeface="Cambria Math"/>
                                    </a:rPr>
                                    <m:t>𝑖</m:t>
                                  </m:r>
                                  <m:d>
                                    <m:dPr>
                                      <m:ctrlPr>
                                        <a:rPr lang="en-US" sz="5100" b="0" i="1" smtClean="0">
                                          <a:solidFill>
                                            <a:schemeClr val="accent6">
                                              <a:lumMod val="75000"/>
                                            </a:schemeClr>
                                          </a:solidFill>
                                          <a:latin typeface="Cambria Math" panose="02040503050406030204" pitchFamily="18" charset="0"/>
                                        </a:rPr>
                                      </m:ctrlPr>
                                    </m:dPr>
                                    <m:e>
                                      <m:r>
                                        <a:rPr lang="en-US" sz="5100" i="1">
                                          <a:solidFill>
                                            <a:schemeClr val="accent6">
                                              <a:lumMod val="75000"/>
                                            </a:schemeClr>
                                          </a:solidFill>
                                          <a:latin typeface="Cambria Math" panose="02040503050406030204" pitchFamily="18" charset="0"/>
                                        </a:rPr>
                                        <m:t>𝑘</m:t>
                                      </m:r>
                                      <m:r>
                                        <a:rPr lang="en-US" sz="5100" b="0" i="1" smtClean="0">
                                          <a:solidFill>
                                            <a:schemeClr val="accent6">
                                              <a:lumMod val="75000"/>
                                            </a:schemeClr>
                                          </a:solidFill>
                                          <a:latin typeface="Cambria Math"/>
                                        </a:rPr>
                                        <m:t>−1</m:t>
                                      </m:r>
                                    </m:e>
                                  </m:d>
                                </m:sub>
                              </m:sSub>
                              <m:r>
                                <a:rPr lang="en-US" sz="5100" i="1">
                                  <a:solidFill>
                                    <a:schemeClr val="accent6">
                                      <a:lumMod val="75000"/>
                                    </a:schemeClr>
                                  </a:solidFill>
                                  <a:latin typeface="Cambria Math" panose="02040503050406030204" pitchFamily="18" charset="0"/>
                                </a:rPr>
                                <m:t>=</m:t>
                              </m:r>
                              <m:r>
                                <a:rPr lang="en-US" sz="5100" i="1">
                                  <a:solidFill>
                                    <a:schemeClr val="accent6">
                                      <a:lumMod val="75000"/>
                                    </a:schemeClr>
                                  </a:solidFill>
                                  <a:latin typeface="Cambria Math"/>
                                </a:rPr>
                                <m:t>0</m:t>
                              </m:r>
                              <m:r>
                                <a:rPr lang="en-US" sz="5100" b="0" i="1" smtClean="0">
                                  <a:solidFill>
                                    <a:schemeClr val="accent6">
                                      <a:lumMod val="75000"/>
                                    </a:schemeClr>
                                  </a:solidFill>
                                  <a:latin typeface="Cambria Math"/>
                                </a:rPr>
                                <m:t>,</m:t>
                              </m:r>
                              <m:sSub>
                                <m:sSubPr>
                                  <m:ctrlPr>
                                    <a:rPr lang="en-US" sz="5100" i="1">
                                      <a:solidFill>
                                        <a:schemeClr val="accent6">
                                          <a:lumMod val="75000"/>
                                        </a:schemeClr>
                                      </a:solidFill>
                                      <a:latin typeface="Cambria Math" panose="02040503050406030204" pitchFamily="18" charset="0"/>
                                    </a:rPr>
                                  </m:ctrlPr>
                                </m:sSubPr>
                                <m:e>
                                  <m:acc>
                                    <m:accPr>
                                      <m:chr m:val="̅"/>
                                      <m:ctrlPr>
                                        <a:rPr lang="en-US" sz="5100" i="1" smtClean="0">
                                          <a:solidFill>
                                            <a:schemeClr val="accent6">
                                              <a:lumMod val="75000"/>
                                            </a:schemeClr>
                                          </a:solidFill>
                                          <a:latin typeface="Cambria Math" panose="02040503050406030204" pitchFamily="18" charset="0"/>
                                        </a:rPr>
                                      </m:ctrlPr>
                                    </m:accPr>
                                    <m:e>
                                      <m:r>
                                        <a:rPr lang="en-US" sz="5100" b="0" i="1" smtClean="0">
                                          <a:solidFill>
                                            <a:schemeClr val="accent6">
                                              <a:lumMod val="75000"/>
                                            </a:schemeClr>
                                          </a:solidFill>
                                          <a:latin typeface="Cambria Math"/>
                                        </a:rPr>
                                        <m:t>𝐴</m:t>
                                      </m:r>
                                    </m:e>
                                  </m:acc>
                                </m:e>
                                <m:sub>
                                  <m:r>
                                    <a:rPr lang="en-US" sz="5100" i="1">
                                      <a:solidFill>
                                        <a:schemeClr val="accent6">
                                          <a:lumMod val="75000"/>
                                        </a:schemeClr>
                                      </a:solidFill>
                                      <a:latin typeface="Cambria Math"/>
                                    </a:rPr>
                                    <m:t>𝑖</m:t>
                                  </m:r>
                                  <m:d>
                                    <m:dPr>
                                      <m:ctrlPr>
                                        <a:rPr lang="en-US" sz="5100" i="1">
                                          <a:solidFill>
                                            <a:schemeClr val="accent6">
                                              <a:lumMod val="75000"/>
                                            </a:schemeClr>
                                          </a:solidFill>
                                          <a:latin typeface="Cambria Math" panose="02040503050406030204" pitchFamily="18" charset="0"/>
                                        </a:rPr>
                                      </m:ctrlPr>
                                    </m:dPr>
                                    <m:e>
                                      <m:r>
                                        <a:rPr lang="en-US" sz="5100" i="1">
                                          <a:solidFill>
                                            <a:schemeClr val="accent6">
                                              <a:lumMod val="75000"/>
                                            </a:schemeClr>
                                          </a:solidFill>
                                          <a:latin typeface="Cambria Math" panose="02040503050406030204" pitchFamily="18" charset="0"/>
                                        </a:rPr>
                                        <m:t>𝑘</m:t>
                                      </m:r>
                                      <m:r>
                                        <a:rPr lang="en-US" sz="5100" i="1">
                                          <a:solidFill>
                                            <a:schemeClr val="accent6">
                                              <a:lumMod val="75000"/>
                                            </a:schemeClr>
                                          </a:solidFill>
                                          <a:latin typeface="Cambria Math"/>
                                        </a:rPr>
                                        <m:t>−1</m:t>
                                      </m:r>
                                    </m:e>
                                  </m:d>
                                </m:sub>
                              </m:sSub>
                              <m:r>
                                <a:rPr lang="en-US" sz="5100" b="0" i="1" smtClean="0">
                                  <a:solidFill>
                                    <a:schemeClr val="accent6">
                                      <a:lumMod val="75000"/>
                                    </a:schemeClr>
                                  </a:solidFill>
                                  <a:latin typeface="Cambria Math"/>
                                </a:rPr>
                                <m:t>,</m:t>
                              </m:r>
                              <m:sSub>
                                <m:sSubPr>
                                  <m:ctrlPr>
                                    <a:rPr lang="en-US" sz="5100" i="1">
                                      <a:solidFill>
                                        <a:schemeClr val="accent6">
                                          <a:lumMod val="75000"/>
                                        </a:schemeClr>
                                      </a:solidFill>
                                      <a:latin typeface="Cambria Math" panose="02040503050406030204" pitchFamily="18" charset="0"/>
                                    </a:rPr>
                                  </m:ctrlPr>
                                </m:sSubPr>
                                <m:e>
                                  <m:acc>
                                    <m:accPr>
                                      <m:chr m:val="̅"/>
                                      <m:ctrlPr>
                                        <a:rPr lang="en-US" sz="5100" i="1">
                                          <a:solidFill>
                                            <a:schemeClr val="accent6">
                                              <a:lumMod val="75000"/>
                                            </a:schemeClr>
                                          </a:solidFill>
                                          <a:latin typeface="Cambria Math" panose="02040503050406030204" pitchFamily="18" charset="0"/>
                                        </a:rPr>
                                      </m:ctrlPr>
                                    </m:accPr>
                                    <m:e>
                                      <m:r>
                                        <a:rPr lang="en-US" sz="5100" b="0" i="1" smtClean="0">
                                          <a:solidFill>
                                            <a:schemeClr val="accent6">
                                              <a:lumMod val="75000"/>
                                            </a:schemeClr>
                                          </a:solidFill>
                                          <a:latin typeface="Cambria Math"/>
                                        </a:rPr>
                                        <m:t>𝐿</m:t>
                                      </m:r>
                                    </m:e>
                                  </m:acc>
                                </m:e>
                                <m:sub>
                                  <m:r>
                                    <a:rPr lang="en-US" sz="5100" i="1">
                                      <a:solidFill>
                                        <a:schemeClr val="accent6">
                                          <a:lumMod val="75000"/>
                                        </a:schemeClr>
                                      </a:solidFill>
                                      <a:latin typeface="Cambria Math"/>
                                    </a:rPr>
                                    <m:t>𝑖</m:t>
                                  </m:r>
                                  <m:d>
                                    <m:dPr>
                                      <m:ctrlPr>
                                        <a:rPr lang="en-US" sz="5100" i="1">
                                          <a:solidFill>
                                            <a:schemeClr val="accent6">
                                              <a:lumMod val="75000"/>
                                            </a:schemeClr>
                                          </a:solidFill>
                                          <a:latin typeface="Cambria Math" panose="02040503050406030204" pitchFamily="18" charset="0"/>
                                        </a:rPr>
                                      </m:ctrlPr>
                                    </m:dPr>
                                    <m:e>
                                      <m:r>
                                        <a:rPr lang="en-US" sz="5100" i="1">
                                          <a:solidFill>
                                            <a:schemeClr val="accent6">
                                              <a:lumMod val="75000"/>
                                            </a:schemeClr>
                                          </a:solidFill>
                                          <a:latin typeface="Cambria Math" panose="02040503050406030204" pitchFamily="18" charset="0"/>
                                        </a:rPr>
                                        <m:t>𝑘</m:t>
                                      </m:r>
                                      <m:r>
                                        <a:rPr lang="en-US" sz="5100" i="1">
                                          <a:solidFill>
                                            <a:schemeClr val="accent6">
                                              <a:lumMod val="75000"/>
                                            </a:schemeClr>
                                          </a:solidFill>
                                          <a:latin typeface="Cambria Math"/>
                                        </a:rPr>
                                        <m:t>−1</m:t>
                                      </m:r>
                                    </m:e>
                                  </m:d>
                                </m:sub>
                              </m:sSub>
                              <m:r>
                                <a:rPr lang="en-US" sz="5100" i="1">
                                  <a:solidFill>
                                    <a:schemeClr val="accent6">
                                      <a:lumMod val="75000"/>
                                    </a:schemeClr>
                                  </a:solidFill>
                                  <a:latin typeface="Cambria Math" panose="02040503050406030204" pitchFamily="18" charset="0"/>
                                </a:rPr>
                                <m:t>]</m:t>
                              </m:r>
                            </m:e>
                          </m:nary>
                        </m:den>
                      </m:f>
                    </m:oMath>
                  </m:oMathPara>
                </a14:m>
                <a:endParaRPr lang="en-US" sz="5500"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sz="4700" i="1">
                              <a:latin typeface="Cambria Math" panose="02040503050406030204" pitchFamily="18" charset="0"/>
                            </a:rPr>
                          </m:ctrlPr>
                        </m:sSubSupPr>
                        <m:e>
                          <m:r>
                            <a:rPr lang="en-US" sz="4700" b="0" i="1" smtClean="0">
                              <a:latin typeface="Cambria Math"/>
                            </a:rPr>
                            <m:t>𝑠</m:t>
                          </m:r>
                          <m:r>
                            <a:rPr lang="en-US" sz="4700" i="1">
                              <a:latin typeface="Cambria Math"/>
                            </a:rPr>
                            <m:t>𝑤</m:t>
                          </m:r>
                        </m:e>
                        <m:sub>
                          <m:r>
                            <a:rPr lang="en-US" sz="4700" i="1">
                              <a:latin typeface="Cambria Math"/>
                            </a:rPr>
                            <m:t>𝑖𝑗</m:t>
                          </m:r>
                        </m:sub>
                        <m:sup>
                          <m:r>
                            <a:rPr lang="en-US" sz="4700" i="1">
                              <a:latin typeface="Cambria Math"/>
                            </a:rPr>
                            <m:t>𝐶</m:t>
                          </m:r>
                        </m:sup>
                      </m:sSubSup>
                      <m:r>
                        <a:rPr lang="en-US" sz="4700" i="1">
                          <a:latin typeface="Cambria Math"/>
                        </a:rPr>
                        <m:t>=</m:t>
                      </m:r>
                      <m:f>
                        <m:fPr>
                          <m:ctrlPr>
                            <a:rPr lang="en-US" sz="4700" i="1">
                              <a:latin typeface="Cambria Math" panose="02040503050406030204" pitchFamily="18" charset="0"/>
                            </a:rPr>
                          </m:ctrlPr>
                        </m:fPr>
                        <m:num>
                          <m:nary>
                            <m:naryPr>
                              <m:chr m:val="∏"/>
                              <m:ctrlPr>
                                <a:rPr lang="en-US" sz="4700" i="1" smtClean="0">
                                  <a:latin typeface="Cambria Math" panose="02040503050406030204" pitchFamily="18" charset="0"/>
                                </a:rPr>
                              </m:ctrlPr>
                            </m:naryPr>
                            <m:sub>
                              <m:r>
                                <m:rPr>
                                  <m:brk m:alnAt="23"/>
                                </m:rPr>
                                <a:rPr lang="en-US" sz="4700" b="0" i="1" smtClean="0">
                                  <a:latin typeface="Cambria Math"/>
                                </a:rPr>
                                <m:t>𝑘</m:t>
                              </m:r>
                              <m:r>
                                <a:rPr lang="en-US" sz="4700" b="0" i="1" smtClean="0">
                                  <a:latin typeface="Cambria Math"/>
                                </a:rPr>
                                <m:t>=0</m:t>
                              </m:r>
                            </m:sub>
                            <m:sup>
                              <m:r>
                                <a:rPr lang="en-US" sz="4700" b="0" i="1" smtClean="0">
                                  <a:latin typeface="Cambria Math"/>
                                </a:rPr>
                                <m:t>𝑗</m:t>
                              </m:r>
                            </m:sup>
                            <m:e>
                              <m:r>
                                <a:rPr lang="en-US" sz="4700" i="1" smtClean="0">
                                  <a:solidFill>
                                    <a:schemeClr val="accent5"/>
                                  </a:solidFill>
                                  <a:latin typeface="Cambria Math" panose="02040503050406030204" pitchFamily="18" charset="0"/>
                                </a:rPr>
                                <m:t>𝑝𝑟</m:t>
                              </m:r>
                              <m:r>
                                <a:rPr lang="en-US" sz="4700" i="1" smtClean="0">
                                  <a:solidFill>
                                    <a:schemeClr val="accent5"/>
                                  </a:solidFill>
                                  <a:latin typeface="Cambria Math" panose="02040503050406030204" pitchFamily="18" charset="0"/>
                                </a:rPr>
                                <m:t>[</m:t>
                              </m:r>
                              <m:sSub>
                                <m:sSubPr>
                                  <m:ctrlPr>
                                    <a:rPr lang="en-US" sz="4700" i="1">
                                      <a:solidFill>
                                        <a:schemeClr val="accent5"/>
                                      </a:solidFill>
                                      <a:latin typeface="Cambria Math" panose="02040503050406030204" pitchFamily="18" charset="0"/>
                                    </a:rPr>
                                  </m:ctrlPr>
                                </m:sSubPr>
                                <m:e>
                                  <m:r>
                                    <a:rPr lang="en-US" sz="4700" i="1">
                                      <a:solidFill>
                                        <a:schemeClr val="accent5"/>
                                      </a:solidFill>
                                      <a:latin typeface="Cambria Math"/>
                                    </a:rPr>
                                    <m:t>𝐶</m:t>
                                  </m:r>
                                </m:e>
                                <m:sub>
                                  <m:r>
                                    <a:rPr lang="en-US" sz="4700" i="1">
                                      <a:solidFill>
                                        <a:schemeClr val="accent5"/>
                                      </a:solidFill>
                                      <a:latin typeface="Cambria Math"/>
                                    </a:rPr>
                                    <m:t>𝑖</m:t>
                                  </m:r>
                                  <m:r>
                                    <a:rPr lang="en-US" sz="4700" i="1">
                                      <a:solidFill>
                                        <a:schemeClr val="accent5"/>
                                      </a:solidFill>
                                      <a:latin typeface="Cambria Math" panose="02040503050406030204" pitchFamily="18" charset="0"/>
                                    </a:rPr>
                                    <m:t>𝑘</m:t>
                                  </m:r>
                                </m:sub>
                              </m:sSub>
                              <m:r>
                                <a:rPr lang="en-US" sz="4700" i="1">
                                  <a:solidFill>
                                    <a:schemeClr val="accent5"/>
                                  </a:solidFill>
                                  <a:latin typeface="Cambria Math" panose="02040503050406030204" pitchFamily="18" charset="0"/>
                                </a:rPr>
                                <m:t>=</m:t>
                              </m:r>
                              <m:r>
                                <a:rPr lang="en-US" sz="4700" i="1">
                                  <a:solidFill>
                                    <a:schemeClr val="accent5"/>
                                  </a:solidFill>
                                  <a:latin typeface="Cambria Math"/>
                                </a:rPr>
                                <m:t>0</m:t>
                              </m:r>
                              <m:r>
                                <a:rPr lang="en-US" sz="4700" i="1">
                                  <a:solidFill>
                                    <a:schemeClr val="accent5"/>
                                  </a:solidFill>
                                  <a:latin typeface="Cambria Math" panose="02040503050406030204" pitchFamily="18" charset="0"/>
                                </a:rPr>
                                <m:t>|</m:t>
                              </m:r>
                              <m:sSub>
                                <m:sSubPr>
                                  <m:ctrlPr>
                                    <a:rPr lang="en-US" sz="4700" i="1">
                                      <a:solidFill>
                                        <a:schemeClr val="accent5"/>
                                      </a:solidFill>
                                      <a:latin typeface="Cambria Math" panose="02040503050406030204" pitchFamily="18" charset="0"/>
                                    </a:rPr>
                                  </m:ctrlPr>
                                </m:sSubPr>
                                <m:e>
                                  <m:r>
                                    <a:rPr lang="en-US" sz="4700" i="1">
                                      <a:solidFill>
                                        <a:schemeClr val="accent5"/>
                                      </a:solidFill>
                                      <a:latin typeface="Cambria Math"/>
                                    </a:rPr>
                                    <m:t>𝐶</m:t>
                                  </m:r>
                                </m:e>
                                <m:sub>
                                  <m:r>
                                    <a:rPr lang="en-US" sz="4700" i="1">
                                      <a:solidFill>
                                        <a:schemeClr val="accent5"/>
                                      </a:solidFill>
                                      <a:latin typeface="Cambria Math"/>
                                    </a:rPr>
                                    <m:t>𝑖</m:t>
                                  </m:r>
                                  <m:d>
                                    <m:dPr>
                                      <m:ctrlPr>
                                        <a:rPr lang="en-US" sz="4700" i="1">
                                          <a:solidFill>
                                            <a:schemeClr val="accent5"/>
                                          </a:solidFill>
                                          <a:latin typeface="Cambria Math" panose="02040503050406030204" pitchFamily="18" charset="0"/>
                                        </a:rPr>
                                      </m:ctrlPr>
                                    </m:dPr>
                                    <m:e>
                                      <m:r>
                                        <a:rPr lang="en-US" sz="4700" i="1">
                                          <a:solidFill>
                                            <a:schemeClr val="accent5"/>
                                          </a:solidFill>
                                          <a:latin typeface="Cambria Math" panose="02040503050406030204" pitchFamily="18" charset="0"/>
                                        </a:rPr>
                                        <m:t>𝑘</m:t>
                                      </m:r>
                                      <m:r>
                                        <a:rPr lang="en-US" sz="4700" i="1">
                                          <a:solidFill>
                                            <a:schemeClr val="accent5"/>
                                          </a:solidFill>
                                          <a:latin typeface="Cambria Math"/>
                                        </a:rPr>
                                        <m:t>−1</m:t>
                                      </m:r>
                                    </m:e>
                                  </m:d>
                                </m:sub>
                              </m:sSub>
                              <m:r>
                                <a:rPr lang="en-US" sz="4700" i="1">
                                  <a:solidFill>
                                    <a:schemeClr val="accent5"/>
                                  </a:solidFill>
                                  <a:latin typeface="Cambria Math" panose="02040503050406030204" pitchFamily="18" charset="0"/>
                                </a:rPr>
                                <m:t>=</m:t>
                              </m:r>
                              <m:r>
                                <a:rPr lang="en-US" sz="4700" i="1">
                                  <a:solidFill>
                                    <a:schemeClr val="accent5"/>
                                  </a:solidFill>
                                  <a:latin typeface="Cambria Math"/>
                                </a:rPr>
                                <m:t>0,</m:t>
                              </m:r>
                              <m:sSub>
                                <m:sSubPr>
                                  <m:ctrlPr>
                                    <a:rPr lang="en-US" sz="4700" i="1" smtClean="0">
                                      <a:solidFill>
                                        <a:schemeClr val="accent5"/>
                                      </a:solidFill>
                                      <a:latin typeface="Cambria Math" panose="02040503050406030204" pitchFamily="18" charset="0"/>
                                    </a:rPr>
                                  </m:ctrlPr>
                                </m:sSubPr>
                                <m:e>
                                  <m:r>
                                    <a:rPr lang="en-US" sz="4700" b="0" i="1" smtClean="0">
                                      <a:solidFill>
                                        <a:schemeClr val="accent5"/>
                                      </a:solidFill>
                                      <a:latin typeface="Cambria Math"/>
                                    </a:rPr>
                                    <m:t>𝑉</m:t>
                                  </m:r>
                                </m:e>
                                <m:sub>
                                  <m:r>
                                    <a:rPr lang="en-US" sz="4700" b="0" i="1" smtClean="0">
                                      <a:solidFill>
                                        <a:schemeClr val="accent5"/>
                                      </a:solidFill>
                                      <a:latin typeface="Cambria Math"/>
                                    </a:rPr>
                                    <m:t>𝑖</m:t>
                                  </m:r>
                                </m:sub>
                              </m:sSub>
                              <m:r>
                                <a:rPr lang="en-US" sz="4700" b="0" i="1" smtClean="0">
                                  <a:solidFill>
                                    <a:schemeClr val="accent5"/>
                                  </a:solidFill>
                                  <a:latin typeface="Cambria Math"/>
                                </a:rPr>
                                <m:t>]</m:t>
                              </m:r>
                            </m:e>
                          </m:nary>
                        </m:num>
                        <m:den>
                          <m:nary>
                            <m:naryPr>
                              <m:chr m:val="∏"/>
                              <m:ctrlPr>
                                <a:rPr lang="en-US" sz="4700" i="1">
                                  <a:latin typeface="Cambria Math" panose="02040503050406030204" pitchFamily="18" charset="0"/>
                                </a:rPr>
                              </m:ctrlPr>
                            </m:naryPr>
                            <m:sub>
                              <m:r>
                                <m:rPr>
                                  <m:brk m:alnAt="23"/>
                                </m:rPr>
                                <a:rPr lang="en-US" sz="4700" i="1">
                                  <a:latin typeface="Cambria Math" panose="02040503050406030204" pitchFamily="18" charset="0"/>
                                </a:rPr>
                                <m:t>𝑘</m:t>
                              </m:r>
                              <m:r>
                                <a:rPr lang="en-US" sz="4700" i="1">
                                  <a:latin typeface="Cambria Math" panose="02040503050406030204" pitchFamily="18" charset="0"/>
                                </a:rPr>
                                <m:t>=0</m:t>
                              </m:r>
                            </m:sub>
                            <m:sup>
                              <m:r>
                                <a:rPr lang="en-US" sz="4700" i="1">
                                  <a:latin typeface="Cambria Math" panose="02040503050406030204" pitchFamily="18" charset="0"/>
                                </a:rPr>
                                <m:t>𝑗</m:t>
                              </m:r>
                            </m:sup>
                            <m:e>
                              <m:r>
                                <a:rPr lang="en-US" sz="4700" i="1">
                                  <a:solidFill>
                                    <a:schemeClr val="accent6">
                                      <a:lumMod val="75000"/>
                                    </a:schemeClr>
                                  </a:solidFill>
                                  <a:latin typeface="Cambria Math" panose="02040503050406030204" pitchFamily="18" charset="0"/>
                                </a:rPr>
                                <m:t>𝑝𝑟</m:t>
                              </m:r>
                              <m:r>
                                <a:rPr lang="en-US" sz="4700" i="1">
                                  <a:solidFill>
                                    <a:schemeClr val="accent6">
                                      <a:lumMod val="75000"/>
                                    </a:schemeClr>
                                  </a:solidFill>
                                  <a:latin typeface="Cambria Math" panose="02040503050406030204" pitchFamily="18" charset="0"/>
                                </a:rPr>
                                <m:t>[</m:t>
                              </m:r>
                              <m:sSub>
                                <m:sSubPr>
                                  <m:ctrlPr>
                                    <a:rPr lang="en-US" sz="4700" i="1">
                                      <a:solidFill>
                                        <a:schemeClr val="accent6">
                                          <a:lumMod val="75000"/>
                                        </a:schemeClr>
                                      </a:solidFill>
                                      <a:latin typeface="Cambria Math" panose="02040503050406030204" pitchFamily="18" charset="0"/>
                                    </a:rPr>
                                  </m:ctrlPr>
                                </m:sSubPr>
                                <m:e>
                                  <m:r>
                                    <a:rPr lang="en-US" sz="4700" i="1">
                                      <a:solidFill>
                                        <a:schemeClr val="accent6">
                                          <a:lumMod val="75000"/>
                                        </a:schemeClr>
                                      </a:solidFill>
                                      <a:latin typeface="Cambria Math"/>
                                    </a:rPr>
                                    <m:t>𝐶</m:t>
                                  </m:r>
                                </m:e>
                                <m:sub>
                                  <m:r>
                                    <a:rPr lang="en-US" sz="4700" i="1">
                                      <a:solidFill>
                                        <a:schemeClr val="accent6">
                                          <a:lumMod val="75000"/>
                                        </a:schemeClr>
                                      </a:solidFill>
                                      <a:latin typeface="Cambria Math"/>
                                    </a:rPr>
                                    <m:t>𝑖</m:t>
                                  </m:r>
                                  <m:r>
                                    <a:rPr lang="en-US" sz="4700" i="1">
                                      <a:solidFill>
                                        <a:schemeClr val="accent6">
                                          <a:lumMod val="75000"/>
                                        </a:schemeClr>
                                      </a:solidFill>
                                      <a:latin typeface="Cambria Math" panose="02040503050406030204" pitchFamily="18" charset="0"/>
                                    </a:rPr>
                                    <m:t>𝑘</m:t>
                                  </m:r>
                                </m:sub>
                              </m:sSub>
                              <m:r>
                                <a:rPr lang="en-US" sz="4700" i="1">
                                  <a:solidFill>
                                    <a:schemeClr val="accent6">
                                      <a:lumMod val="75000"/>
                                    </a:schemeClr>
                                  </a:solidFill>
                                  <a:latin typeface="Cambria Math" panose="02040503050406030204" pitchFamily="18" charset="0"/>
                                </a:rPr>
                                <m:t>=</m:t>
                              </m:r>
                              <m:r>
                                <a:rPr lang="en-US" sz="4700" i="1">
                                  <a:solidFill>
                                    <a:schemeClr val="accent6">
                                      <a:lumMod val="75000"/>
                                    </a:schemeClr>
                                  </a:solidFill>
                                  <a:latin typeface="Cambria Math"/>
                                </a:rPr>
                                <m:t>0</m:t>
                              </m:r>
                              <m:r>
                                <a:rPr lang="en-US" sz="4700" i="1">
                                  <a:solidFill>
                                    <a:schemeClr val="accent6">
                                      <a:lumMod val="75000"/>
                                    </a:schemeClr>
                                  </a:solidFill>
                                  <a:latin typeface="Cambria Math" panose="02040503050406030204" pitchFamily="18" charset="0"/>
                                </a:rPr>
                                <m:t>|</m:t>
                              </m:r>
                              <m:sSub>
                                <m:sSubPr>
                                  <m:ctrlPr>
                                    <a:rPr lang="en-US" sz="4700" i="1">
                                      <a:solidFill>
                                        <a:schemeClr val="accent6">
                                          <a:lumMod val="75000"/>
                                        </a:schemeClr>
                                      </a:solidFill>
                                      <a:latin typeface="Cambria Math" panose="02040503050406030204" pitchFamily="18" charset="0"/>
                                    </a:rPr>
                                  </m:ctrlPr>
                                </m:sSubPr>
                                <m:e>
                                  <m:r>
                                    <a:rPr lang="en-US" sz="4700" i="1">
                                      <a:solidFill>
                                        <a:schemeClr val="accent6">
                                          <a:lumMod val="75000"/>
                                        </a:schemeClr>
                                      </a:solidFill>
                                      <a:latin typeface="Cambria Math"/>
                                    </a:rPr>
                                    <m:t>𝐶</m:t>
                                  </m:r>
                                </m:e>
                                <m:sub>
                                  <m:r>
                                    <a:rPr lang="en-US" sz="4700" i="1">
                                      <a:solidFill>
                                        <a:schemeClr val="accent6">
                                          <a:lumMod val="75000"/>
                                        </a:schemeClr>
                                      </a:solidFill>
                                      <a:latin typeface="Cambria Math"/>
                                    </a:rPr>
                                    <m:t>𝑖</m:t>
                                  </m:r>
                                  <m:d>
                                    <m:dPr>
                                      <m:ctrlPr>
                                        <a:rPr lang="en-US" sz="4700" i="1">
                                          <a:solidFill>
                                            <a:schemeClr val="accent6">
                                              <a:lumMod val="75000"/>
                                            </a:schemeClr>
                                          </a:solidFill>
                                          <a:latin typeface="Cambria Math" panose="02040503050406030204" pitchFamily="18" charset="0"/>
                                        </a:rPr>
                                      </m:ctrlPr>
                                    </m:dPr>
                                    <m:e>
                                      <m:r>
                                        <a:rPr lang="en-US" sz="4700" i="1">
                                          <a:solidFill>
                                            <a:schemeClr val="accent6">
                                              <a:lumMod val="75000"/>
                                            </a:schemeClr>
                                          </a:solidFill>
                                          <a:latin typeface="Cambria Math" panose="02040503050406030204" pitchFamily="18" charset="0"/>
                                        </a:rPr>
                                        <m:t>𝑘</m:t>
                                      </m:r>
                                      <m:r>
                                        <a:rPr lang="en-US" sz="4700" i="1">
                                          <a:solidFill>
                                            <a:schemeClr val="accent6">
                                              <a:lumMod val="75000"/>
                                            </a:schemeClr>
                                          </a:solidFill>
                                          <a:latin typeface="Cambria Math"/>
                                        </a:rPr>
                                        <m:t>−1</m:t>
                                      </m:r>
                                    </m:e>
                                  </m:d>
                                </m:sub>
                              </m:sSub>
                              <m:r>
                                <a:rPr lang="en-US" sz="4700" i="1">
                                  <a:solidFill>
                                    <a:schemeClr val="accent6">
                                      <a:lumMod val="75000"/>
                                    </a:schemeClr>
                                  </a:solidFill>
                                  <a:latin typeface="Cambria Math" panose="02040503050406030204" pitchFamily="18" charset="0"/>
                                </a:rPr>
                                <m:t>=</m:t>
                              </m:r>
                              <m:r>
                                <a:rPr lang="en-US" sz="4700" i="1">
                                  <a:solidFill>
                                    <a:schemeClr val="accent6">
                                      <a:lumMod val="75000"/>
                                    </a:schemeClr>
                                  </a:solidFill>
                                  <a:latin typeface="Cambria Math"/>
                                </a:rPr>
                                <m:t>0,</m:t>
                              </m:r>
                              <m:sSub>
                                <m:sSubPr>
                                  <m:ctrlPr>
                                    <a:rPr lang="en-US" sz="4700" i="1">
                                      <a:solidFill>
                                        <a:schemeClr val="accent6">
                                          <a:lumMod val="75000"/>
                                        </a:schemeClr>
                                      </a:solidFill>
                                      <a:latin typeface="Cambria Math" panose="02040503050406030204" pitchFamily="18" charset="0"/>
                                    </a:rPr>
                                  </m:ctrlPr>
                                </m:sSubPr>
                                <m:e>
                                  <m:acc>
                                    <m:accPr>
                                      <m:chr m:val="̅"/>
                                      <m:ctrlPr>
                                        <a:rPr lang="en-US" sz="4700" i="1">
                                          <a:solidFill>
                                            <a:schemeClr val="accent6">
                                              <a:lumMod val="75000"/>
                                            </a:schemeClr>
                                          </a:solidFill>
                                          <a:latin typeface="Cambria Math" panose="02040503050406030204" pitchFamily="18" charset="0"/>
                                        </a:rPr>
                                      </m:ctrlPr>
                                    </m:accPr>
                                    <m:e>
                                      <m:r>
                                        <a:rPr lang="en-US" sz="4700" b="0" i="1" smtClean="0">
                                          <a:solidFill>
                                            <a:schemeClr val="accent6">
                                              <a:lumMod val="75000"/>
                                            </a:schemeClr>
                                          </a:solidFill>
                                          <a:latin typeface="Cambria Math"/>
                                        </a:rPr>
                                        <m:t>𝐴</m:t>
                                      </m:r>
                                    </m:e>
                                  </m:acc>
                                </m:e>
                                <m:sub>
                                  <m:r>
                                    <a:rPr lang="en-US" sz="4700" i="1">
                                      <a:solidFill>
                                        <a:schemeClr val="accent6">
                                          <a:lumMod val="75000"/>
                                        </a:schemeClr>
                                      </a:solidFill>
                                      <a:latin typeface="Cambria Math"/>
                                    </a:rPr>
                                    <m:t>𝑖</m:t>
                                  </m:r>
                                  <m:d>
                                    <m:dPr>
                                      <m:ctrlPr>
                                        <a:rPr lang="en-US" sz="4700" i="1">
                                          <a:solidFill>
                                            <a:schemeClr val="accent6">
                                              <a:lumMod val="75000"/>
                                            </a:schemeClr>
                                          </a:solidFill>
                                          <a:latin typeface="Cambria Math" panose="02040503050406030204" pitchFamily="18" charset="0"/>
                                        </a:rPr>
                                      </m:ctrlPr>
                                    </m:dPr>
                                    <m:e>
                                      <m:r>
                                        <a:rPr lang="en-US" sz="4700" i="1">
                                          <a:solidFill>
                                            <a:schemeClr val="accent6">
                                              <a:lumMod val="75000"/>
                                            </a:schemeClr>
                                          </a:solidFill>
                                          <a:latin typeface="Cambria Math" panose="02040503050406030204" pitchFamily="18" charset="0"/>
                                        </a:rPr>
                                        <m:t>𝑘</m:t>
                                      </m:r>
                                      <m:r>
                                        <a:rPr lang="en-US" sz="4700" i="1">
                                          <a:solidFill>
                                            <a:schemeClr val="accent6">
                                              <a:lumMod val="75000"/>
                                            </a:schemeClr>
                                          </a:solidFill>
                                          <a:latin typeface="Cambria Math"/>
                                        </a:rPr>
                                        <m:t>−1</m:t>
                                      </m:r>
                                    </m:e>
                                  </m:d>
                                </m:sub>
                              </m:sSub>
                              <m:r>
                                <a:rPr lang="en-US" sz="4700" i="1">
                                  <a:solidFill>
                                    <a:schemeClr val="accent6">
                                      <a:lumMod val="75000"/>
                                    </a:schemeClr>
                                  </a:solidFill>
                                  <a:latin typeface="Cambria Math"/>
                                </a:rPr>
                                <m:t>,</m:t>
                              </m:r>
                              <m:sSub>
                                <m:sSubPr>
                                  <m:ctrlPr>
                                    <a:rPr lang="en-US" sz="4700" i="1">
                                      <a:solidFill>
                                        <a:schemeClr val="accent6">
                                          <a:lumMod val="75000"/>
                                        </a:schemeClr>
                                      </a:solidFill>
                                      <a:latin typeface="Cambria Math" panose="02040503050406030204" pitchFamily="18" charset="0"/>
                                    </a:rPr>
                                  </m:ctrlPr>
                                </m:sSubPr>
                                <m:e>
                                  <m:acc>
                                    <m:accPr>
                                      <m:chr m:val="̅"/>
                                      <m:ctrlPr>
                                        <a:rPr lang="en-US" sz="4700" i="1">
                                          <a:solidFill>
                                            <a:schemeClr val="accent6">
                                              <a:lumMod val="75000"/>
                                            </a:schemeClr>
                                          </a:solidFill>
                                          <a:latin typeface="Cambria Math" panose="02040503050406030204" pitchFamily="18" charset="0"/>
                                        </a:rPr>
                                      </m:ctrlPr>
                                    </m:accPr>
                                    <m:e>
                                      <m:r>
                                        <a:rPr lang="en-US" sz="4700" i="1">
                                          <a:solidFill>
                                            <a:schemeClr val="accent6">
                                              <a:lumMod val="75000"/>
                                            </a:schemeClr>
                                          </a:solidFill>
                                          <a:latin typeface="Cambria Math"/>
                                        </a:rPr>
                                        <m:t>𝐿</m:t>
                                      </m:r>
                                    </m:e>
                                  </m:acc>
                                </m:e>
                                <m:sub>
                                  <m:r>
                                    <a:rPr lang="en-US" sz="4700" i="1">
                                      <a:solidFill>
                                        <a:schemeClr val="accent6">
                                          <a:lumMod val="75000"/>
                                        </a:schemeClr>
                                      </a:solidFill>
                                      <a:latin typeface="Cambria Math"/>
                                    </a:rPr>
                                    <m:t>𝑖</m:t>
                                  </m:r>
                                  <m:d>
                                    <m:dPr>
                                      <m:ctrlPr>
                                        <a:rPr lang="en-US" sz="4700" i="1">
                                          <a:solidFill>
                                            <a:schemeClr val="accent6">
                                              <a:lumMod val="75000"/>
                                            </a:schemeClr>
                                          </a:solidFill>
                                          <a:latin typeface="Cambria Math" panose="02040503050406030204" pitchFamily="18" charset="0"/>
                                        </a:rPr>
                                      </m:ctrlPr>
                                    </m:dPr>
                                    <m:e>
                                      <m:r>
                                        <a:rPr lang="en-US" sz="4700" i="1">
                                          <a:solidFill>
                                            <a:schemeClr val="accent6">
                                              <a:lumMod val="75000"/>
                                            </a:schemeClr>
                                          </a:solidFill>
                                          <a:latin typeface="Cambria Math" panose="02040503050406030204" pitchFamily="18" charset="0"/>
                                        </a:rPr>
                                        <m:t>𝑘</m:t>
                                      </m:r>
                                      <m:r>
                                        <a:rPr lang="en-US" sz="4700" i="1">
                                          <a:solidFill>
                                            <a:schemeClr val="accent6">
                                              <a:lumMod val="75000"/>
                                            </a:schemeClr>
                                          </a:solidFill>
                                          <a:latin typeface="Cambria Math"/>
                                        </a:rPr>
                                        <m:t>−1</m:t>
                                      </m:r>
                                    </m:e>
                                  </m:d>
                                </m:sub>
                              </m:sSub>
                              <m:r>
                                <a:rPr lang="en-US" sz="4700" i="1">
                                  <a:solidFill>
                                    <a:schemeClr val="accent6">
                                      <a:lumMod val="75000"/>
                                    </a:schemeClr>
                                  </a:solidFill>
                                  <a:latin typeface="Cambria Math" panose="02040503050406030204" pitchFamily="18" charset="0"/>
                                </a:rPr>
                                <m:t>]</m:t>
                              </m:r>
                            </m:e>
                          </m:nary>
                        </m:den>
                      </m:f>
                    </m:oMath>
                  </m:oMathPara>
                </a14:m>
                <a:endParaRPr lang="en-US" sz="4700" dirty="0" smtClean="0"/>
              </a:p>
              <a:p>
                <a:pPr marL="0" indent="0">
                  <a:buNone/>
                </a:pPr>
                <a:endParaRPr lang="en-US" sz="4800" dirty="0" smtClean="0"/>
              </a:p>
              <a:p>
                <a:pPr marL="0" indent="0">
                  <a:buNone/>
                </a:pPr>
                <a:r>
                  <a:rPr lang="en-US" sz="4800" dirty="0" smtClean="0"/>
                  <a:t>Again, the </a:t>
                </a:r>
                <a:r>
                  <a:rPr lang="en-US" sz="4800" dirty="0"/>
                  <a:t>time-invariant covariates </a:t>
                </a:r>
                <a14:m>
                  <m:oMath xmlns:m="http://schemas.openxmlformats.org/officeDocument/2006/math">
                    <m:r>
                      <a:rPr lang="en-US" sz="4800" i="1">
                        <a:solidFill>
                          <a:schemeClr val="accent5"/>
                        </a:solidFill>
                        <a:latin typeface="Cambria Math"/>
                      </a:rPr>
                      <m:t>𝑉</m:t>
                    </m:r>
                  </m:oMath>
                </a14:m>
                <a:r>
                  <a:rPr lang="en-US" sz="4800" dirty="0"/>
                  <a:t>are a subset of </a:t>
                </a:r>
                <a14:m>
                  <m:oMath xmlns:m="http://schemas.openxmlformats.org/officeDocument/2006/math">
                    <m:sSub>
                      <m:sSubPr>
                        <m:ctrlPr>
                          <a:rPr lang="en-US" sz="4800" i="1">
                            <a:latin typeface="Cambria Math" panose="02040503050406030204" pitchFamily="18" charset="0"/>
                          </a:rPr>
                        </m:ctrlPr>
                      </m:sSubPr>
                      <m:e>
                        <m:r>
                          <a:rPr lang="en-US" sz="4800" i="1">
                            <a:latin typeface="Cambria Math"/>
                          </a:rPr>
                          <m:t>𝐿</m:t>
                        </m:r>
                      </m:e>
                      <m:sub>
                        <m:r>
                          <a:rPr lang="en-US" sz="4800" i="1">
                            <a:latin typeface="Cambria Math"/>
                          </a:rPr>
                          <m:t>0</m:t>
                        </m:r>
                      </m:sub>
                    </m:sSub>
                  </m:oMath>
                </a14:m>
                <a:r>
                  <a:rPr lang="en-US" sz="4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68826"/>
                <a:ext cx="8229600" cy="5584373"/>
              </a:xfrm>
              <a:blipFill rotWithShape="1">
                <a:blip r:embed="rId2"/>
                <a:stretch>
                  <a:fillRect l="-1259"/>
                </a:stretch>
              </a:blipFill>
            </p:spPr>
            <p:txBody>
              <a:bodyPr/>
              <a:lstStyle/>
              <a:p>
                <a:r>
                  <a:rPr lang="en-US">
                    <a:noFill/>
                  </a:rPr>
                  <a:t> </a:t>
                </a:r>
              </a:p>
            </p:txBody>
          </p:sp>
        </mc:Fallback>
      </mc:AlternateContent>
      <p:sp>
        <p:nvSpPr>
          <p:cNvPr id="11" name="Rectangle 10"/>
          <p:cNvSpPr/>
          <p:nvPr/>
        </p:nvSpPr>
        <p:spPr>
          <a:xfrm>
            <a:off x="304800" y="2797627"/>
            <a:ext cx="1687286" cy="609600"/>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Continued as of time </a:t>
            </a:r>
            <a:r>
              <a:rPr lang="en-US" sz="2000" i="1" dirty="0" smtClean="0">
                <a:latin typeface="Cambria Math" panose="02040503050406030204" pitchFamily="18" charset="0"/>
                <a:ea typeface="Cambria Math" panose="02040503050406030204" pitchFamily="18" charset="0"/>
              </a:rPr>
              <a:t>k</a:t>
            </a:r>
            <a:endParaRPr lang="en-US" sz="2000" i="1" dirty="0">
              <a:latin typeface="Cambria Math" panose="02040503050406030204" pitchFamily="18" charset="0"/>
              <a:ea typeface="Cambria Math" panose="02040503050406030204" pitchFamily="18" charset="0"/>
            </a:endParaRPr>
          </a:p>
        </p:txBody>
      </p:sp>
      <p:sp>
        <p:nvSpPr>
          <p:cNvPr id="13" name="Rectangle 12"/>
          <p:cNvSpPr/>
          <p:nvPr/>
        </p:nvSpPr>
        <p:spPr>
          <a:xfrm>
            <a:off x="4495800" y="2794579"/>
            <a:ext cx="4105346" cy="612648"/>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Exposure and time-dependent covariate history through time </a:t>
            </a:r>
            <a:r>
              <a:rPr lang="en-US" sz="2000" i="1" dirty="0" smtClean="0">
                <a:latin typeface="Cambria Math" panose="02040503050406030204" pitchFamily="18" charset="0"/>
                <a:ea typeface="Cambria Math" panose="02040503050406030204" pitchFamily="18" charset="0"/>
              </a:rPr>
              <a:t>k − 1</a:t>
            </a:r>
            <a:endParaRPr lang="en-US" sz="2000" i="1" dirty="0">
              <a:latin typeface="Cambria Math" panose="02040503050406030204" pitchFamily="18" charset="0"/>
              <a:ea typeface="Cambria Math" panose="02040503050406030204" pitchFamily="18" charset="0"/>
            </a:endParaRPr>
          </a:p>
        </p:txBody>
      </p:sp>
      <p:cxnSp>
        <p:nvCxnSpPr>
          <p:cNvPr id="14" name="Straight Connector 13"/>
          <p:cNvCxnSpPr/>
          <p:nvPr/>
        </p:nvCxnSpPr>
        <p:spPr>
          <a:xfrm>
            <a:off x="3039477" y="2050867"/>
            <a:ext cx="1075323"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p:cNvCxnSpPr>
          <p:nvPr/>
        </p:nvCxnSpPr>
        <p:spPr>
          <a:xfrm flipV="1">
            <a:off x="1992086" y="2050867"/>
            <a:ext cx="1117810" cy="105156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69220" y="2035627"/>
            <a:ext cx="1574380"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12994" y="2035627"/>
            <a:ext cx="977566"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638800" y="2035627"/>
            <a:ext cx="2162977" cy="7620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86000" y="2797627"/>
            <a:ext cx="1918966" cy="609600"/>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Still in study as of time </a:t>
            </a:r>
            <a:r>
              <a:rPr lang="en-US" sz="2000" i="1" dirty="0">
                <a:latin typeface="Cambria Math" panose="02040503050406030204" pitchFamily="18" charset="0"/>
                <a:ea typeface="Cambria Math" panose="02040503050406030204" pitchFamily="18" charset="0"/>
              </a:rPr>
              <a:t>k − </a:t>
            </a:r>
            <a:r>
              <a:rPr lang="en-US" sz="2000" i="1" dirty="0" smtClean="0">
                <a:latin typeface="Cambria Math" panose="02040503050406030204" pitchFamily="18" charset="0"/>
                <a:ea typeface="Cambria Math" panose="02040503050406030204" pitchFamily="18" charset="0"/>
              </a:rPr>
              <a:t>1</a:t>
            </a:r>
            <a:endParaRPr lang="en-US" sz="2000" i="1" dirty="0">
              <a:latin typeface="Cambria Math" panose="02040503050406030204" pitchFamily="18" charset="0"/>
              <a:ea typeface="Cambria Math" panose="02040503050406030204" pitchFamily="18" charset="0"/>
            </a:endParaRPr>
          </a:p>
        </p:txBody>
      </p:sp>
      <p:cxnSp>
        <p:nvCxnSpPr>
          <p:cNvPr id="20" name="Straight Connector 19"/>
          <p:cNvCxnSpPr/>
          <p:nvPr/>
        </p:nvCxnSpPr>
        <p:spPr>
          <a:xfrm>
            <a:off x="6099581" y="2035627"/>
            <a:ext cx="977566"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3"/>
          </p:cNvCxnSpPr>
          <p:nvPr/>
        </p:nvCxnSpPr>
        <p:spPr>
          <a:xfrm flipV="1">
            <a:off x="4204966" y="2035627"/>
            <a:ext cx="455771" cy="10668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638800" y="2035627"/>
            <a:ext cx="914399" cy="7620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638800" y="99222"/>
            <a:ext cx="3701143" cy="1045026"/>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en-US" sz="3200" dirty="0" smtClean="0">
                <a:cs typeface="Times New Roman" panose="02020603050405020304" pitchFamily="18" charset="0"/>
              </a:rPr>
              <a:t>non-stabilized</a:t>
            </a:r>
            <a:endParaRPr lang="en-US" sz="3600" dirty="0"/>
          </a:p>
        </p:txBody>
      </p:sp>
      <p:sp>
        <p:nvSpPr>
          <p:cNvPr id="23" name="Rectangle 22"/>
          <p:cNvSpPr/>
          <p:nvPr/>
        </p:nvSpPr>
        <p:spPr>
          <a:xfrm>
            <a:off x="6019800" y="3483427"/>
            <a:ext cx="2971799" cy="609600"/>
          </a:xfrm>
          <a:prstGeom prst="rect">
            <a:avLst/>
          </a:prstGeom>
          <a:solidFill>
            <a:schemeClr val="accent4"/>
          </a:solidFill>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rgbClr val="FFFF00"/>
                </a:solidFill>
              </a:rPr>
              <a:t>Time-invariant covariates</a:t>
            </a:r>
            <a:endParaRPr lang="en-US" sz="2000" b="1" i="1" dirty="0">
              <a:solidFill>
                <a:srgbClr val="FFFF00"/>
              </a:solidFill>
              <a:latin typeface="Cambria Math" panose="02040503050406030204" pitchFamily="18" charset="0"/>
              <a:ea typeface="Cambria Math" panose="02040503050406030204" pitchFamily="18" charset="0"/>
            </a:endParaRPr>
          </a:p>
        </p:txBody>
      </p:sp>
      <p:cxnSp>
        <p:nvCxnSpPr>
          <p:cNvPr id="24" name="Straight Connector 23"/>
          <p:cNvCxnSpPr/>
          <p:nvPr/>
        </p:nvCxnSpPr>
        <p:spPr>
          <a:xfrm>
            <a:off x="4106277" y="4550227"/>
            <a:ext cx="1075323"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5183" y="4550227"/>
            <a:ext cx="1431255"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3"/>
          </p:cNvCxnSpPr>
          <p:nvPr/>
        </p:nvCxnSpPr>
        <p:spPr>
          <a:xfrm>
            <a:off x="1992086" y="3102427"/>
            <a:ext cx="2377134" cy="14478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9" idx="3"/>
          </p:cNvCxnSpPr>
          <p:nvPr/>
        </p:nvCxnSpPr>
        <p:spPr>
          <a:xfrm>
            <a:off x="4204966" y="3102427"/>
            <a:ext cx="1357634" cy="14478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919461" y="4550227"/>
            <a:ext cx="376894" cy="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3" idx="2"/>
          </p:cNvCxnSpPr>
          <p:nvPr/>
        </p:nvCxnSpPr>
        <p:spPr>
          <a:xfrm flipH="1">
            <a:off x="7077147" y="4093027"/>
            <a:ext cx="428553" cy="4572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79929" y="3712026"/>
            <a:ext cx="2865929" cy="789213"/>
          </a:xfrm>
          <a:prstGeom prst="ellipse">
            <a:avLst/>
          </a:prstGeom>
        </p:spPr>
        <p:style>
          <a:lnRef idx="3">
            <a:schemeClr val="lt1"/>
          </a:lnRef>
          <a:fillRef idx="1">
            <a:schemeClr val="accent6"/>
          </a:fillRef>
          <a:effectRef idx="1">
            <a:schemeClr val="accent6"/>
          </a:effectRef>
          <a:fontRef idx="minor">
            <a:schemeClr val="lt1"/>
          </a:fontRef>
        </p:style>
        <p:txBody>
          <a:bodyPr lIns="0" tIns="0" rIns="0" bIns="0" rtlCol="0" anchor="ctr"/>
          <a:lstStyle/>
          <a:p>
            <a:pPr algn="ctr"/>
            <a:r>
              <a:rPr lang="en-US" sz="3200" dirty="0" smtClean="0">
                <a:cs typeface="Times New Roman" panose="02020603050405020304" pitchFamily="18" charset="0"/>
              </a:rPr>
              <a:t>stabilized</a:t>
            </a:r>
            <a:endParaRPr lang="en-US" sz="3600" dirty="0"/>
          </a:p>
        </p:txBody>
      </p:sp>
    </p:spTree>
    <p:extLst>
      <p:ext uri="{BB962C8B-B14F-4D97-AF65-F5344CB8AC3E}">
        <p14:creationId xmlns:p14="http://schemas.microsoft.com/office/powerpoint/2010/main" val="350752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4"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par>
                                <p:cTn id="40" presetID="22" presetClass="entr" presetSubtype="4"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30"/>
                                        </p:tgtEl>
                                        <p:attrNameLst>
                                          <p:attrName>r</p:attrName>
                                        </p:attrNameLst>
                                      </p:cBhvr>
                                    </p:animRot>
                                    <p:animRot by="-240000">
                                      <p:cBhvr>
                                        <p:cTn id="51" dur="200" fill="hold">
                                          <p:stCondLst>
                                            <p:cond delay="200"/>
                                          </p:stCondLst>
                                        </p:cTn>
                                        <p:tgtEl>
                                          <p:spTgt spid="30"/>
                                        </p:tgtEl>
                                        <p:attrNameLst>
                                          <p:attrName>r</p:attrName>
                                        </p:attrNameLst>
                                      </p:cBhvr>
                                    </p:animRot>
                                    <p:animRot by="240000">
                                      <p:cBhvr>
                                        <p:cTn id="52" dur="200" fill="hold">
                                          <p:stCondLst>
                                            <p:cond delay="400"/>
                                          </p:stCondLst>
                                        </p:cTn>
                                        <p:tgtEl>
                                          <p:spTgt spid="30"/>
                                        </p:tgtEl>
                                        <p:attrNameLst>
                                          <p:attrName>r</p:attrName>
                                        </p:attrNameLst>
                                      </p:cBhvr>
                                    </p:animRot>
                                    <p:animRot by="-240000">
                                      <p:cBhvr>
                                        <p:cTn id="53" dur="200" fill="hold">
                                          <p:stCondLst>
                                            <p:cond delay="600"/>
                                          </p:stCondLst>
                                        </p:cTn>
                                        <p:tgtEl>
                                          <p:spTgt spid="30"/>
                                        </p:tgtEl>
                                        <p:attrNameLst>
                                          <p:attrName>r</p:attrName>
                                        </p:attrNameLst>
                                      </p:cBhvr>
                                    </p:animRot>
                                    <p:animRot by="120000">
                                      <p:cBhvr>
                                        <p:cTn id="54"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882302"/>
          </a:xfrm>
        </p:spPr>
        <p:txBody>
          <a:bodyPr>
            <a:noAutofit/>
          </a:bodyPr>
          <a:lstStyle/>
          <a:p>
            <a:r>
              <a:rPr lang="en-US" sz="3000" dirty="0" smtClean="0"/>
              <a:t>Effect of stabilization on the distribution of the weights</a:t>
            </a:r>
            <a:endParaRPr lang="en-US" sz="3000" dirty="0"/>
          </a:p>
        </p:txBody>
      </p:sp>
      <p:pic>
        <p:nvPicPr>
          <p:cNvPr id="1026" name="Picture 2"/>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47802" y="1023590"/>
            <a:ext cx="5004054" cy="273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duotone>
              <a:schemeClr val="accent5">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1105" b="1105"/>
          <a:stretch/>
        </p:blipFill>
        <p:spPr bwMode="auto">
          <a:xfrm>
            <a:off x="1295400" y="3496277"/>
            <a:ext cx="5142586" cy="267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488668"/>
            <a:ext cx="8610600" cy="369332"/>
          </a:xfrm>
          <a:prstGeom prst="rect">
            <a:avLst/>
          </a:prstGeom>
          <a:noFill/>
        </p:spPr>
        <p:txBody>
          <a:bodyPr wrap="square" rtlCol="0">
            <a:spAutoFit/>
          </a:bodyPr>
          <a:lstStyle>
            <a:defPPr>
              <a:defRPr lang="en-US"/>
            </a:defPPr>
            <a:lvl1pPr>
              <a:defRPr>
                <a:solidFill>
                  <a:schemeClr val="bg1">
                    <a:lumMod val="65000"/>
                  </a:schemeClr>
                </a:solidFill>
              </a:defRPr>
            </a:lvl1pPr>
          </a:lstStyle>
          <a:p>
            <a:pPr algn="r"/>
            <a:r>
              <a:rPr lang="en-US" dirty="0" err="1"/>
              <a:t>Hernán</a:t>
            </a:r>
            <a:r>
              <a:rPr lang="en-US" dirty="0"/>
              <a:t> </a:t>
            </a:r>
            <a:r>
              <a:rPr lang="en-US" dirty="0" smtClean="0"/>
              <a:t>MA, </a:t>
            </a:r>
            <a:r>
              <a:rPr lang="en-US" dirty="0" err="1"/>
              <a:t>Brumback</a:t>
            </a:r>
            <a:r>
              <a:rPr lang="en-US" dirty="0"/>
              <a:t> B, Robins J. </a:t>
            </a:r>
            <a:r>
              <a:rPr lang="en-US" dirty="0" smtClean="0"/>
              <a:t>Epidemiology </a:t>
            </a:r>
            <a:r>
              <a:rPr lang="en-US" dirty="0"/>
              <a:t>2000;11:561–70. </a:t>
            </a:r>
          </a:p>
        </p:txBody>
      </p:sp>
      <p:sp>
        <p:nvSpPr>
          <p:cNvPr id="3" name="TextBox 2"/>
          <p:cNvSpPr txBox="1"/>
          <p:nvPr/>
        </p:nvSpPr>
        <p:spPr>
          <a:xfrm>
            <a:off x="6324600" y="1169313"/>
            <a:ext cx="2836097" cy="430887"/>
          </a:xfrm>
          <a:prstGeom prst="rect">
            <a:avLst/>
          </a:prstGeom>
          <a:noFill/>
        </p:spPr>
        <p:txBody>
          <a:bodyPr wrap="none" rtlCol="0">
            <a:spAutoFit/>
          </a:bodyPr>
          <a:lstStyle/>
          <a:p>
            <a:r>
              <a:rPr lang="en-US" sz="2200" b="1" dirty="0" smtClean="0">
                <a:solidFill>
                  <a:schemeClr val="accent6">
                    <a:lumMod val="75000"/>
                  </a:schemeClr>
                </a:solidFill>
              </a:rPr>
              <a:t>Non-stabilized weights</a:t>
            </a:r>
            <a:endParaRPr lang="en-US" sz="2200" b="1" dirty="0">
              <a:solidFill>
                <a:schemeClr val="accent6">
                  <a:lumMod val="75000"/>
                </a:schemeClr>
              </a:solidFill>
            </a:endParaRPr>
          </a:p>
        </p:txBody>
      </p:sp>
      <p:sp>
        <p:nvSpPr>
          <p:cNvPr id="7" name="TextBox 6"/>
          <p:cNvSpPr txBox="1"/>
          <p:nvPr/>
        </p:nvSpPr>
        <p:spPr>
          <a:xfrm>
            <a:off x="6324600" y="3531513"/>
            <a:ext cx="2284600" cy="430887"/>
          </a:xfrm>
          <a:prstGeom prst="rect">
            <a:avLst/>
          </a:prstGeom>
          <a:noFill/>
        </p:spPr>
        <p:txBody>
          <a:bodyPr wrap="none" rtlCol="0">
            <a:spAutoFit/>
          </a:bodyPr>
          <a:lstStyle/>
          <a:p>
            <a:r>
              <a:rPr lang="en-US" sz="2200" b="1" dirty="0" smtClean="0">
                <a:solidFill>
                  <a:schemeClr val="accent5"/>
                </a:solidFill>
              </a:rPr>
              <a:t>Stabilized weights</a:t>
            </a:r>
            <a:endParaRPr lang="en-US" sz="2200" b="1" dirty="0">
              <a:solidFill>
                <a:schemeClr val="accent5"/>
              </a:solidFill>
            </a:endParaRPr>
          </a:p>
        </p:txBody>
      </p:sp>
      <p:sp>
        <p:nvSpPr>
          <p:cNvPr id="8" name="TextBox 7"/>
          <p:cNvSpPr txBox="1"/>
          <p:nvPr/>
        </p:nvSpPr>
        <p:spPr>
          <a:xfrm>
            <a:off x="491606" y="2057400"/>
            <a:ext cx="888385" cy="430887"/>
          </a:xfrm>
          <a:prstGeom prst="rect">
            <a:avLst/>
          </a:prstGeom>
          <a:noFill/>
        </p:spPr>
        <p:txBody>
          <a:bodyPr wrap="none" rtlCol="0">
            <a:spAutoFit/>
          </a:bodyPr>
          <a:lstStyle/>
          <a:p>
            <a:pPr algn="r"/>
            <a:r>
              <a:rPr lang="en-US" sz="2200" dirty="0">
                <a:solidFill>
                  <a:schemeClr val="accent6">
                    <a:lumMod val="75000"/>
                  </a:schemeClr>
                </a:solidFill>
              </a:rPr>
              <a:t>l</a:t>
            </a:r>
            <a:r>
              <a:rPr lang="en-US" sz="2200" dirty="0" smtClean="0">
                <a:solidFill>
                  <a:schemeClr val="accent6">
                    <a:lumMod val="75000"/>
                  </a:schemeClr>
                </a:solidFill>
              </a:rPr>
              <a:t>og </a:t>
            </a:r>
            <a:r>
              <a:rPr lang="en-US" sz="2200" i="1" dirty="0" err="1" smtClean="0">
                <a:solidFill>
                  <a:schemeClr val="accent6">
                    <a:lumMod val="75000"/>
                  </a:schemeClr>
                </a:solidFill>
                <a:latin typeface="Times New Roman" panose="02020603050405020304" pitchFamily="18" charset="0"/>
                <a:cs typeface="Times New Roman" panose="02020603050405020304" pitchFamily="18" charset="0"/>
              </a:rPr>
              <a:t>w</a:t>
            </a:r>
            <a:r>
              <a:rPr lang="en-US" sz="2200" i="1" baseline="-25000" dirty="0" err="1" smtClean="0">
                <a:solidFill>
                  <a:schemeClr val="accent6">
                    <a:lumMod val="75000"/>
                  </a:schemeClr>
                </a:solidFill>
                <a:latin typeface="Times New Roman" panose="02020603050405020304" pitchFamily="18" charset="0"/>
                <a:cs typeface="Times New Roman" panose="02020603050405020304" pitchFamily="18" charset="0"/>
              </a:rPr>
              <a:t>ij</a:t>
            </a:r>
            <a:endParaRPr lang="en-US" sz="2200" i="1" baseline="-25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81000" y="4522113"/>
            <a:ext cx="998991" cy="430887"/>
          </a:xfrm>
          <a:prstGeom prst="rect">
            <a:avLst/>
          </a:prstGeom>
          <a:noFill/>
        </p:spPr>
        <p:txBody>
          <a:bodyPr wrap="none" rtlCol="0">
            <a:spAutoFit/>
          </a:bodyPr>
          <a:lstStyle/>
          <a:p>
            <a:pPr algn="r"/>
            <a:r>
              <a:rPr lang="en-US" sz="2200" dirty="0">
                <a:solidFill>
                  <a:schemeClr val="accent5"/>
                </a:solidFill>
              </a:rPr>
              <a:t>l</a:t>
            </a:r>
            <a:r>
              <a:rPr lang="en-US" sz="2200" dirty="0" smtClean="0">
                <a:solidFill>
                  <a:schemeClr val="accent5"/>
                </a:solidFill>
              </a:rPr>
              <a:t>og </a:t>
            </a:r>
            <a:r>
              <a:rPr lang="en-US" sz="2200" i="1" dirty="0" err="1">
                <a:solidFill>
                  <a:schemeClr val="accent5"/>
                </a:solidFill>
                <a:latin typeface="Times New Roman" panose="02020603050405020304" pitchFamily="18" charset="0"/>
                <a:cs typeface="Times New Roman" panose="02020603050405020304" pitchFamily="18" charset="0"/>
              </a:rPr>
              <a:t>s</a:t>
            </a:r>
            <a:r>
              <a:rPr lang="en-US" sz="2200" i="1" dirty="0" err="1" smtClean="0">
                <a:solidFill>
                  <a:schemeClr val="accent5"/>
                </a:solidFill>
                <a:latin typeface="Times New Roman" panose="02020603050405020304" pitchFamily="18" charset="0"/>
                <a:cs typeface="Times New Roman" panose="02020603050405020304" pitchFamily="18" charset="0"/>
              </a:rPr>
              <a:t>w</a:t>
            </a:r>
            <a:r>
              <a:rPr lang="en-US" sz="2200" i="1" baseline="-25000" dirty="0" err="1" smtClean="0">
                <a:solidFill>
                  <a:schemeClr val="accent5"/>
                </a:solidFill>
                <a:latin typeface="Times New Roman" panose="02020603050405020304" pitchFamily="18" charset="0"/>
                <a:cs typeface="Times New Roman" panose="02020603050405020304" pitchFamily="18" charset="0"/>
              </a:rPr>
              <a:t>ij</a:t>
            </a:r>
            <a:endParaRPr lang="en-US" sz="2200" i="1" baseline="-25000" dirty="0">
              <a:solidFill>
                <a:schemeClr val="accent5"/>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9893" y="6121400"/>
            <a:ext cx="2276072" cy="369332"/>
          </a:xfrm>
          <a:prstGeom prst="rect">
            <a:avLst/>
          </a:prstGeom>
          <a:noFill/>
        </p:spPr>
        <p:txBody>
          <a:bodyPr wrap="none" rtlCol="0">
            <a:spAutoFit/>
          </a:bodyPr>
          <a:lstStyle/>
          <a:p>
            <a:r>
              <a:rPr lang="en-US" dirty="0" smtClean="0"/>
              <a:t>Months since baseline</a:t>
            </a:r>
            <a:endParaRPr lang="en-US" dirty="0"/>
          </a:p>
        </p:txBody>
      </p:sp>
      <p:sp>
        <p:nvSpPr>
          <p:cNvPr id="6" name="Oval 5"/>
          <p:cNvSpPr/>
          <p:nvPr/>
        </p:nvSpPr>
        <p:spPr>
          <a:xfrm>
            <a:off x="1477396" y="1118513"/>
            <a:ext cx="245609" cy="2456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lumMod val="75000"/>
                  </a:schemeClr>
                </a:solidFill>
              </a:rPr>
              <a:t>8</a:t>
            </a:r>
            <a:endParaRPr lang="en-US" dirty="0">
              <a:solidFill>
                <a:schemeClr val="accent6">
                  <a:lumMod val="75000"/>
                </a:schemeClr>
              </a:solidFill>
            </a:endParaRPr>
          </a:p>
        </p:txBody>
      </p:sp>
      <p:sp>
        <p:nvSpPr>
          <p:cNvPr id="12" name="Oval 11"/>
          <p:cNvSpPr/>
          <p:nvPr/>
        </p:nvSpPr>
        <p:spPr>
          <a:xfrm>
            <a:off x="1477396" y="3505200"/>
            <a:ext cx="245609" cy="2456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solidFill>
              </a:rPr>
              <a:t>3</a:t>
            </a:r>
            <a:endParaRPr lang="en-US" dirty="0">
              <a:solidFill>
                <a:schemeClr val="accent5"/>
              </a:solidFill>
            </a:endParaRPr>
          </a:p>
        </p:txBody>
      </p:sp>
      <p:sp>
        <p:nvSpPr>
          <p:cNvPr id="13" name="TextBox 12"/>
          <p:cNvSpPr txBox="1"/>
          <p:nvPr/>
        </p:nvSpPr>
        <p:spPr>
          <a:xfrm>
            <a:off x="6374661" y="2389856"/>
            <a:ext cx="630301" cy="338554"/>
          </a:xfrm>
          <a:prstGeom prst="rect">
            <a:avLst/>
          </a:prstGeom>
          <a:noFill/>
        </p:spPr>
        <p:txBody>
          <a:bodyPr wrap="none" rtlCol="0">
            <a:spAutoFit/>
          </a:bodyPr>
          <a:lstStyle/>
          <a:p>
            <a:r>
              <a:rPr lang="en-US" sz="1600" dirty="0" smtClean="0">
                <a:solidFill>
                  <a:schemeClr val="bg1">
                    <a:lumMod val="75000"/>
                  </a:schemeClr>
                </a:solidFill>
                <a:latin typeface="Times New Roman" panose="02020603050405020304" pitchFamily="18" charset="0"/>
                <a:cs typeface="Times New Roman" panose="02020603050405020304" pitchFamily="18" charset="0"/>
              </a:rPr>
              <a:t>mean</a:t>
            </a:r>
            <a:endParaRPr lang="en-US" sz="16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74661" y="2147446"/>
            <a:ext cx="790601" cy="338554"/>
          </a:xfrm>
          <a:prstGeom prst="rect">
            <a:avLst/>
          </a:prstGeom>
          <a:noFill/>
        </p:spPr>
        <p:txBody>
          <a:bodyPr wrap="none" rtlCol="0">
            <a:spAutoFit/>
          </a:bodyPr>
          <a:lstStyle/>
          <a:p>
            <a:r>
              <a:rPr lang="en-US" sz="1600" dirty="0" smtClean="0">
                <a:solidFill>
                  <a:schemeClr val="bg1">
                    <a:lumMod val="75000"/>
                  </a:schemeClr>
                </a:solidFill>
                <a:latin typeface="Times New Roman" panose="02020603050405020304" pitchFamily="18" charset="0"/>
                <a:cs typeface="Times New Roman" panose="02020603050405020304" pitchFamily="18" charset="0"/>
              </a:rPr>
              <a:t>median</a:t>
            </a:r>
            <a:endParaRPr lang="en-US" sz="16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621982" y="1623536"/>
            <a:ext cx="1309974" cy="338554"/>
          </a:xfrm>
          <a:prstGeom prst="rect">
            <a:avLst/>
          </a:prstGeom>
          <a:noFill/>
        </p:spPr>
        <p:txBody>
          <a:bodyPr wrap="none" rtlCol="0">
            <a:spAutoFit/>
          </a:bodyPr>
          <a:lstStyle/>
          <a:p>
            <a:r>
              <a:rPr lang="en-US" sz="1600" dirty="0" smtClean="0">
                <a:solidFill>
                  <a:schemeClr val="bg1">
                    <a:lumMod val="75000"/>
                  </a:schemeClr>
                </a:solidFill>
                <a:latin typeface="Times New Roman" panose="02020603050405020304" pitchFamily="18" charset="0"/>
                <a:cs typeface="Times New Roman" panose="02020603050405020304" pitchFamily="18" charset="0"/>
              </a:rPr>
              <a:t>3</a:t>
            </a:r>
            <a:r>
              <a:rPr lang="en-US" sz="1600" baseline="30000" dirty="0" smtClean="0">
                <a:solidFill>
                  <a:schemeClr val="bg1">
                    <a:lumMod val="75000"/>
                  </a:schemeClr>
                </a:solidFill>
                <a:latin typeface="Times New Roman" panose="02020603050405020304" pitchFamily="18" charset="0"/>
                <a:cs typeface="Times New Roman" panose="02020603050405020304" pitchFamily="18" charset="0"/>
              </a:rPr>
              <a:t>rd</a:t>
            </a:r>
            <a:r>
              <a:rPr lang="en-US" sz="1600" dirty="0" smtClean="0">
                <a:solidFill>
                  <a:schemeClr val="bg1">
                    <a:lumMod val="75000"/>
                  </a:schemeClr>
                </a:solidFill>
                <a:latin typeface="Times New Roman" panose="02020603050405020304" pitchFamily="18" charset="0"/>
                <a:cs typeface="Times New Roman" panose="02020603050405020304" pitchFamily="18" charset="0"/>
              </a:rPr>
              <a:t> q + 1.5 </a:t>
            </a:r>
            <a:r>
              <a:rPr lang="en-US" sz="1600" dirty="0" err="1" smtClean="0">
                <a:solidFill>
                  <a:schemeClr val="bg1">
                    <a:lumMod val="75000"/>
                  </a:schemeClr>
                </a:solidFill>
                <a:latin typeface="Times New Roman" panose="02020603050405020304" pitchFamily="18" charset="0"/>
                <a:cs typeface="Times New Roman" panose="02020603050405020304" pitchFamily="18" charset="0"/>
              </a:rPr>
              <a:t>iqr</a:t>
            </a:r>
            <a:endParaRPr lang="en-US" sz="16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630845" y="2537936"/>
            <a:ext cx="894797" cy="338554"/>
          </a:xfrm>
          <a:prstGeom prst="rect">
            <a:avLst/>
          </a:prstGeom>
          <a:noFill/>
        </p:spPr>
        <p:txBody>
          <a:bodyPr wrap="none" rtlCol="0">
            <a:spAutoFit/>
          </a:bodyPr>
          <a:lstStyle/>
          <a:p>
            <a:r>
              <a:rPr lang="en-US" sz="1600" dirty="0" smtClean="0">
                <a:solidFill>
                  <a:schemeClr val="bg1">
                    <a:lumMod val="75000"/>
                  </a:schemeClr>
                </a:solidFill>
                <a:latin typeface="Times New Roman" panose="02020603050405020304" pitchFamily="18" charset="0"/>
                <a:cs typeface="Times New Roman" panose="02020603050405020304" pitchFamily="18" charset="0"/>
              </a:rPr>
              <a:t>quartiles</a:t>
            </a:r>
            <a:endParaRPr lang="en-US" sz="160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621982" y="2907268"/>
            <a:ext cx="1274708" cy="338554"/>
          </a:xfrm>
          <a:prstGeom prst="rect">
            <a:avLst/>
          </a:prstGeom>
          <a:noFill/>
        </p:spPr>
        <p:txBody>
          <a:bodyPr wrap="none" rtlCol="0">
            <a:spAutoFit/>
          </a:bodyPr>
          <a:lstStyle/>
          <a:p>
            <a:r>
              <a:rPr lang="en-US" sz="1600" dirty="0" smtClean="0">
                <a:solidFill>
                  <a:schemeClr val="bg1">
                    <a:lumMod val="75000"/>
                  </a:schemeClr>
                </a:solidFill>
                <a:latin typeface="Times New Roman" panose="02020603050405020304" pitchFamily="18" charset="0"/>
                <a:cs typeface="Times New Roman" panose="02020603050405020304" pitchFamily="18" charset="0"/>
              </a:rPr>
              <a:t>1</a:t>
            </a:r>
            <a:r>
              <a:rPr lang="en-US" sz="1600" baseline="30000" dirty="0" smtClean="0">
                <a:solidFill>
                  <a:schemeClr val="bg1">
                    <a:lumMod val="75000"/>
                  </a:schemeClr>
                </a:solidFill>
                <a:latin typeface="Times New Roman" panose="02020603050405020304" pitchFamily="18" charset="0"/>
                <a:cs typeface="Times New Roman" panose="02020603050405020304" pitchFamily="18" charset="0"/>
              </a:rPr>
              <a:t>st</a:t>
            </a:r>
            <a:r>
              <a:rPr lang="en-US" sz="1600" dirty="0" smtClean="0">
                <a:solidFill>
                  <a:schemeClr val="bg1">
                    <a:lumMod val="75000"/>
                  </a:schemeClr>
                </a:solidFill>
                <a:latin typeface="Times New Roman" panose="02020603050405020304" pitchFamily="18" charset="0"/>
                <a:cs typeface="Times New Roman" panose="02020603050405020304" pitchFamily="18" charset="0"/>
              </a:rPr>
              <a:t> q ‒ 1.5 </a:t>
            </a:r>
            <a:r>
              <a:rPr lang="en-US" sz="1600" dirty="0" err="1" smtClean="0">
                <a:solidFill>
                  <a:schemeClr val="bg1">
                    <a:lumMod val="75000"/>
                  </a:schemeClr>
                </a:solidFill>
                <a:latin typeface="Times New Roman" panose="02020603050405020304" pitchFamily="18" charset="0"/>
                <a:cs typeface="Times New Roman" panose="02020603050405020304" pitchFamily="18" charset="0"/>
              </a:rPr>
              <a:t>iqr</a:t>
            </a:r>
            <a:endParaRPr lang="en-US" sz="1600" dirty="0">
              <a:solidFill>
                <a:schemeClr val="bg1">
                  <a:lumMod val="75000"/>
                </a:schemeClr>
              </a:solidFill>
              <a:latin typeface="Times New Roman" panose="02020603050405020304" pitchFamily="18" charset="0"/>
              <a:cs typeface="Times New Roman" panose="02020603050405020304" pitchFamily="18" charset="0"/>
            </a:endParaRPr>
          </a:p>
        </p:txBody>
      </p:sp>
      <p:cxnSp>
        <p:nvCxnSpPr>
          <p:cNvPr id="11" name="Straight Arrow Connector 10"/>
          <p:cNvCxnSpPr>
            <a:stCxn id="15" idx="1"/>
          </p:cNvCxnSpPr>
          <p:nvPr/>
        </p:nvCxnSpPr>
        <p:spPr>
          <a:xfrm flipH="1" flipV="1">
            <a:off x="5867400" y="1447800"/>
            <a:ext cx="754582" cy="345013"/>
          </a:xfrm>
          <a:prstGeom prst="straightConnector1">
            <a:avLst/>
          </a:prstGeom>
          <a:ln>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1"/>
          </p:cNvCxnSpPr>
          <p:nvPr/>
        </p:nvCxnSpPr>
        <p:spPr>
          <a:xfrm flipH="1">
            <a:off x="5943600" y="3076545"/>
            <a:ext cx="678382" cy="15389"/>
          </a:xfrm>
          <a:prstGeom prst="straightConnector1">
            <a:avLst/>
          </a:prstGeom>
          <a:ln>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6" idx="1"/>
          </p:cNvCxnSpPr>
          <p:nvPr/>
        </p:nvCxnSpPr>
        <p:spPr>
          <a:xfrm flipH="1">
            <a:off x="5943601" y="2707213"/>
            <a:ext cx="1687244" cy="15389"/>
          </a:xfrm>
          <a:prstGeom prst="straightConnector1">
            <a:avLst/>
          </a:prstGeom>
          <a:ln>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6" idx="0"/>
          </p:cNvCxnSpPr>
          <p:nvPr/>
        </p:nvCxnSpPr>
        <p:spPr>
          <a:xfrm flipH="1" flipV="1">
            <a:off x="5943601" y="1928336"/>
            <a:ext cx="2134643" cy="609600"/>
          </a:xfrm>
          <a:prstGeom prst="straightConnector1">
            <a:avLst/>
          </a:prstGeom>
          <a:ln>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4" idx="1"/>
          </p:cNvCxnSpPr>
          <p:nvPr/>
        </p:nvCxnSpPr>
        <p:spPr>
          <a:xfrm flipH="1" flipV="1">
            <a:off x="5917461" y="2133600"/>
            <a:ext cx="457200" cy="183123"/>
          </a:xfrm>
          <a:prstGeom prst="straightConnector1">
            <a:avLst/>
          </a:prstGeom>
          <a:ln>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3" idx="1"/>
          </p:cNvCxnSpPr>
          <p:nvPr/>
        </p:nvCxnSpPr>
        <p:spPr>
          <a:xfrm flipH="1" flipV="1">
            <a:off x="5867401" y="2272844"/>
            <a:ext cx="507260" cy="286289"/>
          </a:xfrm>
          <a:prstGeom prst="straightConnector1">
            <a:avLst/>
          </a:prstGeom>
          <a:ln>
            <a:solidFill>
              <a:schemeClr val="bg1">
                <a:lumMod val="8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96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Effect of stabilization on the IPW estimator</a:t>
            </a:r>
            <a:endParaRPr lang="en-US" sz="3400" dirty="0"/>
          </a:p>
        </p:txBody>
      </p:sp>
      <p:sp>
        <p:nvSpPr>
          <p:cNvPr id="3" name="Content Placeholder 2"/>
          <p:cNvSpPr>
            <a:spLocks noGrp="1"/>
          </p:cNvSpPr>
          <p:nvPr>
            <p:ph idx="1"/>
          </p:nvPr>
        </p:nvSpPr>
        <p:spPr>
          <a:xfrm>
            <a:off x="914400" y="4343400"/>
            <a:ext cx="7315200" cy="1782763"/>
          </a:xfrm>
        </p:spPr>
        <p:txBody>
          <a:bodyPr>
            <a:normAutofit/>
          </a:bodyPr>
          <a:lstStyle/>
          <a:p>
            <a:r>
              <a:rPr lang="en-US" sz="2800" dirty="0" smtClean="0"/>
              <a:t>Increased precision</a:t>
            </a:r>
          </a:p>
          <a:p>
            <a:r>
              <a:rPr lang="en-US" sz="2800" dirty="0" smtClean="0"/>
              <a:t>No cost in terms of bias*</a:t>
            </a:r>
            <a:endParaRPr lang="en-US" sz="2800" dirty="0"/>
          </a:p>
        </p:txBody>
      </p:sp>
      <p:sp>
        <p:nvSpPr>
          <p:cNvPr id="5" name="TextBox 4"/>
          <p:cNvSpPr txBox="1"/>
          <p:nvPr/>
        </p:nvSpPr>
        <p:spPr>
          <a:xfrm>
            <a:off x="457200" y="6488668"/>
            <a:ext cx="8610600" cy="369332"/>
          </a:xfrm>
          <a:prstGeom prst="rect">
            <a:avLst/>
          </a:prstGeom>
          <a:noFill/>
        </p:spPr>
        <p:txBody>
          <a:bodyPr wrap="square" rtlCol="0">
            <a:spAutoFit/>
          </a:bodyPr>
          <a:lstStyle>
            <a:defPPr>
              <a:defRPr lang="en-US"/>
            </a:defPPr>
            <a:lvl1pPr>
              <a:defRPr>
                <a:solidFill>
                  <a:schemeClr val="bg1">
                    <a:lumMod val="65000"/>
                  </a:schemeClr>
                </a:solidFill>
              </a:defRPr>
            </a:lvl1pPr>
          </a:lstStyle>
          <a:p>
            <a:pPr algn="r"/>
            <a:r>
              <a:rPr lang="en-US" dirty="0" err="1"/>
              <a:t>Hernán</a:t>
            </a:r>
            <a:r>
              <a:rPr lang="en-US" dirty="0"/>
              <a:t> </a:t>
            </a:r>
            <a:r>
              <a:rPr lang="en-US" dirty="0" smtClean="0"/>
              <a:t>MA, </a:t>
            </a:r>
            <a:r>
              <a:rPr lang="en-US" dirty="0" err="1"/>
              <a:t>Brumback</a:t>
            </a:r>
            <a:r>
              <a:rPr lang="en-US" dirty="0"/>
              <a:t> B, Robins J. </a:t>
            </a:r>
            <a:r>
              <a:rPr lang="en-US" dirty="0" smtClean="0"/>
              <a:t>Epidemiology </a:t>
            </a:r>
            <a:r>
              <a:rPr lang="en-US" dirty="0"/>
              <a:t>2000;11:561–70.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295400"/>
            <a:ext cx="4570413" cy="20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75773" y="3352800"/>
            <a:ext cx="6749027" cy="400110"/>
          </a:xfrm>
          <a:prstGeom prst="rect">
            <a:avLst/>
          </a:prstGeom>
          <a:noFill/>
        </p:spPr>
        <p:txBody>
          <a:bodyPr wrap="none" rtlCol="0">
            <a:spAutoFit/>
          </a:bodyPr>
          <a:lstStyle/>
          <a:p>
            <a:r>
              <a:rPr lang="en-US" sz="2000" dirty="0" smtClean="0"/>
              <a:t>IP-weighted mortality rate ratio, 95% CI (HAART use vs non-use)</a:t>
            </a:r>
            <a:endParaRPr lang="en-US" sz="2000" dirty="0"/>
          </a:p>
        </p:txBody>
      </p:sp>
      <p:sp>
        <p:nvSpPr>
          <p:cNvPr id="8" name="TextBox 7"/>
          <p:cNvSpPr txBox="1"/>
          <p:nvPr/>
        </p:nvSpPr>
        <p:spPr>
          <a:xfrm>
            <a:off x="457200" y="1516444"/>
            <a:ext cx="3514167" cy="430888"/>
          </a:xfrm>
          <a:prstGeom prst="rect">
            <a:avLst/>
          </a:prstGeom>
          <a:noFill/>
        </p:spPr>
        <p:txBody>
          <a:bodyPr wrap="none" rtlCol="0">
            <a:spAutoFit/>
          </a:bodyPr>
          <a:lstStyle/>
          <a:p>
            <a:r>
              <a:rPr lang="en-US" sz="2200" dirty="0" smtClean="0">
                <a:solidFill>
                  <a:srgbClr val="FF9900"/>
                </a:solidFill>
              </a:rPr>
              <a:t>Using non-stabilized weights</a:t>
            </a:r>
            <a:endParaRPr lang="en-US" sz="2200" dirty="0">
              <a:solidFill>
                <a:srgbClr val="FF9900"/>
              </a:solidFill>
            </a:endParaRPr>
          </a:p>
        </p:txBody>
      </p:sp>
      <p:sp>
        <p:nvSpPr>
          <p:cNvPr id="9" name="TextBox 8"/>
          <p:cNvSpPr txBox="1"/>
          <p:nvPr/>
        </p:nvSpPr>
        <p:spPr>
          <a:xfrm>
            <a:off x="457200" y="2083712"/>
            <a:ext cx="2904513" cy="430887"/>
          </a:xfrm>
          <a:prstGeom prst="rect">
            <a:avLst/>
          </a:prstGeom>
          <a:noFill/>
        </p:spPr>
        <p:txBody>
          <a:bodyPr wrap="none" rtlCol="0">
            <a:spAutoFit/>
          </a:bodyPr>
          <a:lstStyle/>
          <a:p>
            <a:r>
              <a:rPr lang="en-US" sz="2200" dirty="0" smtClean="0">
                <a:solidFill>
                  <a:schemeClr val="accent5">
                    <a:lumMod val="75000"/>
                  </a:schemeClr>
                </a:solidFill>
              </a:rPr>
              <a:t>Using stabilized weights</a:t>
            </a:r>
            <a:endParaRPr lang="en-US" sz="2200" dirty="0">
              <a:solidFill>
                <a:schemeClr val="accent5">
                  <a:lumMod val="75000"/>
                </a:schemeClr>
              </a:solidFill>
            </a:endParaRPr>
          </a:p>
        </p:txBody>
      </p:sp>
      <p:sp>
        <p:nvSpPr>
          <p:cNvPr id="6" name="TextBox 5"/>
          <p:cNvSpPr txBox="1"/>
          <p:nvPr/>
        </p:nvSpPr>
        <p:spPr>
          <a:xfrm>
            <a:off x="6400800" y="1549401"/>
            <a:ext cx="2419252" cy="369332"/>
          </a:xfrm>
          <a:prstGeom prst="rect">
            <a:avLst/>
          </a:prstGeom>
          <a:noFill/>
        </p:spPr>
        <p:txBody>
          <a:bodyPr wrap="none" rtlCol="0">
            <a:spAutoFit/>
          </a:bodyPr>
          <a:lstStyle/>
          <a:p>
            <a:r>
              <a:rPr lang="en-US" dirty="0" smtClean="0">
                <a:solidFill>
                  <a:schemeClr val="bg1">
                    <a:lumMod val="65000"/>
                  </a:schemeClr>
                </a:solidFill>
              </a:rPr>
              <a:t>0.76 (95% CI, 0.54-1.05)</a:t>
            </a:r>
            <a:endParaRPr lang="en-US" dirty="0">
              <a:solidFill>
                <a:schemeClr val="bg1">
                  <a:lumMod val="65000"/>
                </a:schemeClr>
              </a:solidFill>
            </a:endParaRPr>
          </a:p>
        </p:txBody>
      </p:sp>
      <p:sp>
        <p:nvSpPr>
          <p:cNvPr id="11" name="TextBox 10"/>
          <p:cNvSpPr txBox="1"/>
          <p:nvPr/>
        </p:nvSpPr>
        <p:spPr>
          <a:xfrm>
            <a:off x="6400800" y="2145268"/>
            <a:ext cx="2419252" cy="369332"/>
          </a:xfrm>
          <a:prstGeom prst="rect">
            <a:avLst/>
          </a:prstGeom>
          <a:noFill/>
        </p:spPr>
        <p:txBody>
          <a:bodyPr wrap="none" rtlCol="0">
            <a:spAutoFit/>
          </a:bodyPr>
          <a:lstStyle/>
          <a:p>
            <a:r>
              <a:rPr lang="en-US" dirty="0" smtClean="0">
                <a:solidFill>
                  <a:schemeClr val="bg1">
                    <a:lumMod val="65000"/>
                  </a:schemeClr>
                </a:solidFill>
              </a:rPr>
              <a:t>0.74 (95% CI, 0.57-0.96)</a:t>
            </a:r>
            <a:endParaRPr lang="en-US" dirty="0">
              <a:solidFill>
                <a:schemeClr val="bg1">
                  <a:lumMod val="65000"/>
                </a:schemeClr>
              </a:solidFill>
            </a:endParaRPr>
          </a:p>
        </p:txBody>
      </p:sp>
    </p:spTree>
    <p:extLst>
      <p:ext uri="{BB962C8B-B14F-4D97-AF65-F5344CB8AC3E}">
        <p14:creationId xmlns:p14="http://schemas.microsoft.com/office/powerpoint/2010/main" val="200804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How the stabilization works (and doesn’t):</a:t>
            </a:r>
            <a:br>
              <a:rPr lang="en-US" sz="3400" dirty="0" smtClean="0"/>
            </a:br>
            <a:r>
              <a:rPr lang="en-US" sz="3600" dirty="0" smtClean="0"/>
              <a:t>some intuition</a:t>
            </a:r>
            <a:endParaRPr lang="en-US" sz="3600" dirty="0"/>
          </a:p>
        </p:txBody>
      </p:sp>
      <p:sp>
        <p:nvSpPr>
          <p:cNvPr id="3" name="Content Placeholder 2"/>
          <p:cNvSpPr>
            <a:spLocks noGrp="1"/>
          </p:cNvSpPr>
          <p:nvPr>
            <p:ph idx="1"/>
          </p:nvPr>
        </p:nvSpPr>
        <p:spPr/>
        <p:txBody>
          <a:bodyPr>
            <a:normAutofit/>
          </a:bodyPr>
          <a:lstStyle/>
          <a:p>
            <a:pPr marL="0" indent="0">
              <a:buNone/>
            </a:pPr>
            <a:r>
              <a:rPr lang="en-US" sz="2200" dirty="0"/>
              <a:t>A</a:t>
            </a:r>
            <a:r>
              <a:rPr lang="en-US" sz="2200" dirty="0" smtClean="0"/>
              <a:t> </a:t>
            </a:r>
            <a:r>
              <a:rPr lang="en-US" sz="2400" b="1" dirty="0" err="1" smtClean="0">
                <a:solidFill>
                  <a:schemeClr val="accent6"/>
                </a:solidFill>
              </a:rPr>
              <a:t>nonstabilized</a:t>
            </a:r>
            <a:r>
              <a:rPr lang="en-US" sz="2400" b="1" dirty="0" smtClean="0">
                <a:solidFill>
                  <a:schemeClr val="accent6"/>
                </a:solidFill>
              </a:rPr>
              <a:t> weight gets very large </a:t>
            </a:r>
            <a:r>
              <a:rPr lang="en-US" sz="2200" dirty="0" smtClean="0"/>
              <a:t>as the denominator gets very small, or, equivalently, </a:t>
            </a:r>
            <a:r>
              <a:rPr lang="en-US" sz="2400" b="1" dirty="0" smtClean="0">
                <a:solidFill>
                  <a:schemeClr val="accent6"/>
                </a:solidFill>
              </a:rPr>
              <a:t>as the difference between the numerator and denominator widens</a:t>
            </a:r>
            <a:r>
              <a:rPr lang="en-US" sz="2200" dirty="0" smtClean="0"/>
              <a:t>.</a:t>
            </a:r>
          </a:p>
          <a:p>
            <a:pPr marL="0" indent="0">
              <a:buNone/>
            </a:pPr>
            <a:endParaRPr lang="en-US" sz="2200" dirty="0"/>
          </a:p>
          <a:p>
            <a:pPr marL="0" indent="0">
              <a:buNone/>
            </a:pPr>
            <a:r>
              <a:rPr lang="en-US" sz="2400" b="1" dirty="0" smtClean="0">
                <a:solidFill>
                  <a:schemeClr val="accent5"/>
                </a:solidFill>
              </a:rPr>
              <a:t>Stabilization shrinks this difference</a:t>
            </a:r>
          </a:p>
          <a:p>
            <a:r>
              <a:rPr lang="en-US" sz="2200" dirty="0" smtClean="0"/>
              <a:t>The numerator and denominator are highly correlated</a:t>
            </a:r>
          </a:p>
          <a:p>
            <a:r>
              <a:rPr lang="en-US" sz="2200" dirty="0" smtClean="0"/>
              <a:t>But the numerator contains no information about the time-varying predictors of continuation</a:t>
            </a:r>
          </a:p>
          <a:p>
            <a:r>
              <a:rPr lang="en-US" sz="2200" dirty="0" smtClean="0"/>
              <a:t>So the denominator—and the stabilized weight—retain information about the set of time-varying predictors of continuation</a:t>
            </a:r>
          </a:p>
        </p:txBody>
      </p:sp>
      <p:sp>
        <p:nvSpPr>
          <p:cNvPr id="4" name="Oval 3"/>
          <p:cNvSpPr/>
          <p:nvPr/>
        </p:nvSpPr>
        <p:spPr>
          <a:xfrm>
            <a:off x="4953000" y="2590800"/>
            <a:ext cx="4800600" cy="990600"/>
          </a:xfrm>
          <a:prstGeom prst="ellipse">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a:r>
              <a:rPr lang="en-US" dirty="0" smtClean="0"/>
              <a:t>And dividing something by a number close in value yields a value that is </a:t>
            </a:r>
            <a:r>
              <a:rPr lang="en-US" b="1" dirty="0" smtClean="0">
                <a:solidFill>
                  <a:srgbClr val="FFC000"/>
                </a:solidFill>
              </a:rPr>
              <a:t>?close to/far from? </a:t>
            </a:r>
            <a:r>
              <a:rPr lang="en-US" dirty="0" smtClean="0"/>
              <a:t>1.</a:t>
            </a:r>
            <a:endParaRPr lang="en-US" dirty="0"/>
          </a:p>
        </p:txBody>
      </p:sp>
      <p:sp>
        <p:nvSpPr>
          <p:cNvPr id="5" name="Freeform 4"/>
          <p:cNvSpPr/>
          <p:nvPr/>
        </p:nvSpPr>
        <p:spPr>
          <a:xfrm>
            <a:off x="7052733" y="3632200"/>
            <a:ext cx="915448" cy="247520"/>
          </a:xfrm>
          <a:custGeom>
            <a:avLst/>
            <a:gdLst>
              <a:gd name="connsiteX0" fmla="*/ 0 w 915448"/>
              <a:gd name="connsiteY0" fmla="*/ 245533 h 247520"/>
              <a:gd name="connsiteX1" fmla="*/ 846667 w 915448"/>
              <a:gd name="connsiteY1" fmla="*/ 211667 h 247520"/>
              <a:gd name="connsiteX2" fmla="*/ 804334 w 915448"/>
              <a:gd name="connsiteY2" fmla="*/ 0 h 247520"/>
            </a:gdLst>
            <a:ahLst/>
            <a:cxnLst>
              <a:cxn ang="0">
                <a:pos x="connsiteX0" y="connsiteY0"/>
              </a:cxn>
              <a:cxn ang="0">
                <a:pos x="connsiteX1" y="connsiteY1"/>
              </a:cxn>
              <a:cxn ang="0">
                <a:pos x="connsiteX2" y="connsiteY2"/>
              </a:cxn>
            </a:cxnLst>
            <a:rect l="l" t="t" r="r" b="b"/>
            <a:pathLst>
              <a:path w="915448" h="247520">
                <a:moveTo>
                  <a:pt x="0" y="245533"/>
                </a:moveTo>
                <a:cubicBezTo>
                  <a:pt x="356305" y="249061"/>
                  <a:pt x="712611" y="252589"/>
                  <a:pt x="846667" y="211667"/>
                </a:cubicBezTo>
                <a:cubicBezTo>
                  <a:pt x="980723" y="170745"/>
                  <a:pt x="892528" y="85372"/>
                  <a:pt x="804334" y="0"/>
                </a:cubicBez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3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latin typeface="High Tower Text" panose="02040502050506030303" pitchFamily="18" charset="0"/>
              </a:rPr>
              <a:t>Results from unweighted analyses and analyses weighted by IPCWs</a:t>
            </a:r>
            <a:endParaRPr lang="en-US" cap="none" dirty="0">
              <a:latin typeface="High Tower Text" panose="02040502050506030303" pitchFamily="18" charset="0"/>
            </a:endParaRPr>
          </a:p>
        </p:txBody>
      </p:sp>
      <p:sp>
        <p:nvSpPr>
          <p:cNvPr id="3" name="Text Placeholder 2"/>
          <p:cNvSpPr>
            <a:spLocks noGrp="1"/>
          </p:cNvSpPr>
          <p:nvPr>
            <p:ph type="body" idx="1"/>
          </p:nvPr>
        </p:nvSpPr>
        <p:spPr/>
        <p:txBody>
          <a:bodyPr/>
          <a:lstStyle/>
          <a:p>
            <a:r>
              <a:rPr lang="en-US" dirty="0" smtClean="0">
                <a:latin typeface="High Tower Text" panose="02040502050506030303" pitchFamily="18" charset="0"/>
              </a:rPr>
              <a:t>So?</a:t>
            </a:r>
            <a:endParaRPr lang="en-US" dirty="0">
              <a:latin typeface="High Tower Text" panose="02040502050506030303" pitchFamily="18" charset="0"/>
            </a:endParaRPr>
          </a:p>
        </p:txBody>
      </p:sp>
    </p:spTree>
    <p:extLst>
      <p:ext uri="{BB962C8B-B14F-4D97-AF65-F5344CB8AC3E}">
        <p14:creationId xmlns:p14="http://schemas.microsoft.com/office/powerpoint/2010/main" val="3836642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nvPr>
        </p:nvGraphicFramePr>
        <p:xfrm>
          <a:off x="1905000" y="2209800"/>
          <a:ext cx="6232064" cy="37528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US" sz="3600" b="1" dirty="0" smtClean="0"/>
              <a:t>Current (vs never) smoking</a:t>
            </a:r>
            <a:br>
              <a:rPr lang="en-US" sz="3600" b="1" dirty="0" smtClean="0"/>
            </a:br>
            <a:r>
              <a:rPr lang="en-US" sz="3600" b="1" dirty="0" smtClean="0"/>
              <a:t>and cognitive decline</a:t>
            </a:r>
            <a:endParaRPr lang="en-US" sz="3600" b="1" dirty="0"/>
          </a:p>
        </p:txBody>
      </p:sp>
      <p:sp>
        <p:nvSpPr>
          <p:cNvPr id="4" name="TextBox 3"/>
          <p:cNvSpPr txBox="1"/>
          <p:nvPr/>
        </p:nvSpPr>
        <p:spPr>
          <a:xfrm>
            <a:off x="28575" y="3336493"/>
            <a:ext cx="1923888" cy="1323439"/>
          </a:xfrm>
          <a:prstGeom prst="rect">
            <a:avLst/>
          </a:prstGeom>
          <a:noFill/>
        </p:spPr>
        <p:txBody>
          <a:bodyPr wrap="square" rtlCol="0">
            <a:spAutoFit/>
          </a:bodyPr>
          <a:lstStyle/>
          <a:p>
            <a:pPr algn="ctr"/>
            <a:r>
              <a:rPr lang="en-US" sz="1600" dirty="0" smtClean="0"/>
              <a:t>Difference</a:t>
            </a:r>
            <a:r>
              <a:rPr lang="en-US" sz="1600" dirty="0" smtClean="0">
                <a:solidFill>
                  <a:schemeClr val="accent6">
                    <a:lumMod val="75000"/>
                  </a:schemeClr>
                </a:solidFill>
              </a:rPr>
              <a:t>*</a:t>
            </a:r>
            <a:r>
              <a:rPr lang="en-US" sz="1600" dirty="0" smtClean="0"/>
              <a:t> in cognitive score trajectory over 10 years: current </a:t>
            </a:r>
            <a:r>
              <a:rPr lang="en-US" sz="1600" dirty="0" err="1" smtClean="0"/>
              <a:t>vs</a:t>
            </a:r>
            <a:r>
              <a:rPr lang="en-US" sz="1600" dirty="0" smtClean="0"/>
              <a:t> never smokers</a:t>
            </a:r>
            <a:endParaRPr lang="en-US" sz="1600" dirty="0"/>
          </a:p>
        </p:txBody>
      </p:sp>
      <p:sp>
        <p:nvSpPr>
          <p:cNvPr id="6" name="Up Arrow 5"/>
          <p:cNvSpPr/>
          <p:nvPr/>
        </p:nvSpPr>
        <p:spPr>
          <a:xfrm>
            <a:off x="1963643" y="1564396"/>
            <a:ext cx="685800" cy="685800"/>
          </a:xfrm>
          <a:prstGeom prst="upArrow">
            <a:avLst>
              <a:gd name="adj1" fmla="val 61594"/>
              <a:gd name="adj2" fmla="val 50000"/>
            </a:avLst>
          </a:prstGeom>
          <a:gradFill flip="none" rotWithShape="1">
            <a:gsLst>
              <a:gs pos="2800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t>smokers declined </a:t>
            </a:r>
            <a:r>
              <a:rPr lang="en-US" sz="800" b="1" dirty="0" smtClean="0"/>
              <a:t>less</a:t>
            </a:r>
          </a:p>
          <a:p>
            <a:pPr algn="ctr"/>
            <a:endParaRPr lang="en-US" sz="800" b="1" dirty="0" smtClean="0"/>
          </a:p>
          <a:p>
            <a:pPr algn="ctr"/>
            <a:endParaRPr lang="en-US" sz="800" dirty="0"/>
          </a:p>
        </p:txBody>
      </p:sp>
      <p:sp>
        <p:nvSpPr>
          <p:cNvPr id="9" name="Down Arrow 8"/>
          <p:cNvSpPr/>
          <p:nvPr/>
        </p:nvSpPr>
        <p:spPr>
          <a:xfrm>
            <a:off x="1963643" y="5919457"/>
            <a:ext cx="685800" cy="685800"/>
          </a:xfrm>
          <a:prstGeom prst="downArrow">
            <a:avLst>
              <a:gd name="adj1" fmla="val 56294"/>
              <a:gd name="adj2" fmla="val 54286"/>
            </a:avLst>
          </a:prstGeom>
          <a:gradFill flip="none" rotWithShape="1">
            <a:gsLst>
              <a:gs pos="4000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smtClean="0"/>
          </a:p>
          <a:p>
            <a:pPr algn="ctr"/>
            <a:endParaRPr lang="en-US" sz="800" dirty="0" smtClean="0"/>
          </a:p>
          <a:p>
            <a:pPr algn="ctr"/>
            <a:r>
              <a:rPr lang="en-US" sz="800" dirty="0" smtClean="0"/>
              <a:t>smokers declined </a:t>
            </a:r>
            <a:r>
              <a:rPr lang="en-US" sz="800" b="1" dirty="0" smtClean="0"/>
              <a:t>more</a:t>
            </a:r>
            <a:endParaRPr lang="en-US" sz="800" b="1" dirty="0"/>
          </a:p>
        </p:txBody>
      </p:sp>
      <p:sp>
        <p:nvSpPr>
          <p:cNvPr id="10" name="TextBox 9"/>
          <p:cNvSpPr txBox="1"/>
          <p:nvPr/>
        </p:nvSpPr>
        <p:spPr>
          <a:xfrm>
            <a:off x="2417035" y="2343046"/>
            <a:ext cx="1298497" cy="369332"/>
          </a:xfrm>
          <a:prstGeom prst="rect">
            <a:avLst/>
          </a:prstGeom>
          <a:noFill/>
        </p:spPr>
        <p:txBody>
          <a:bodyPr wrap="none" rtlCol="0">
            <a:spAutoFit/>
          </a:bodyPr>
          <a:lstStyle/>
          <a:p>
            <a:r>
              <a:rPr lang="en-US" dirty="0" err="1" smtClean="0">
                <a:solidFill>
                  <a:schemeClr val="accent6">
                    <a:lumMod val="75000"/>
                  </a:schemeClr>
                </a:solidFill>
              </a:rPr>
              <a:t>unweighted</a:t>
            </a:r>
            <a:endParaRPr lang="en-US" dirty="0">
              <a:solidFill>
                <a:schemeClr val="accent6">
                  <a:lumMod val="75000"/>
                </a:schemeClr>
              </a:solidFill>
            </a:endParaRPr>
          </a:p>
        </p:txBody>
      </p:sp>
      <p:sp>
        <p:nvSpPr>
          <p:cNvPr id="11" name="TextBox 10"/>
          <p:cNvSpPr txBox="1"/>
          <p:nvPr/>
        </p:nvSpPr>
        <p:spPr>
          <a:xfrm>
            <a:off x="5610225" y="2438743"/>
            <a:ext cx="1419225" cy="369332"/>
          </a:xfrm>
          <a:prstGeom prst="rect">
            <a:avLst/>
          </a:prstGeom>
          <a:noFill/>
        </p:spPr>
        <p:txBody>
          <a:bodyPr wrap="square" rtlCol="0">
            <a:spAutoFit/>
          </a:bodyPr>
          <a:lstStyle/>
          <a:p>
            <a:pPr algn="ctr"/>
            <a:r>
              <a:rPr lang="en-US" dirty="0" err="1" smtClean="0">
                <a:solidFill>
                  <a:schemeClr val="accent5"/>
                </a:solidFill>
              </a:rPr>
              <a:t>nonstabilized</a:t>
            </a:r>
            <a:endParaRPr lang="en-US" dirty="0">
              <a:solidFill>
                <a:schemeClr val="accent5"/>
              </a:solidFill>
            </a:endParaRPr>
          </a:p>
        </p:txBody>
      </p:sp>
      <p:sp>
        <p:nvSpPr>
          <p:cNvPr id="15" name="TextBox 14"/>
          <p:cNvSpPr txBox="1"/>
          <p:nvPr/>
        </p:nvSpPr>
        <p:spPr>
          <a:xfrm>
            <a:off x="5991225" y="1812491"/>
            <a:ext cx="2286000" cy="369332"/>
          </a:xfrm>
          <a:prstGeom prst="rect">
            <a:avLst/>
          </a:prstGeom>
          <a:noFill/>
        </p:spPr>
        <p:txBody>
          <a:bodyPr wrap="square" rtlCol="0">
            <a:spAutoFit/>
          </a:bodyPr>
          <a:lstStyle/>
          <a:p>
            <a:pPr algn="ctr"/>
            <a:r>
              <a:rPr lang="en-US" b="1" dirty="0" smtClean="0">
                <a:solidFill>
                  <a:schemeClr val="accent3"/>
                </a:solidFill>
              </a:rPr>
              <a:t>Weighted results</a:t>
            </a:r>
            <a:endParaRPr lang="en-US" b="1" dirty="0">
              <a:solidFill>
                <a:schemeClr val="accent3"/>
              </a:solidFill>
            </a:endParaRPr>
          </a:p>
        </p:txBody>
      </p:sp>
      <p:sp>
        <p:nvSpPr>
          <p:cNvPr id="18" name="TextBox 17"/>
          <p:cNvSpPr txBox="1"/>
          <p:nvPr/>
        </p:nvSpPr>
        <p:spPr>
          <a:xfrm>
            <a:off x="7248525" y="2438743"/>
            <a:ext cx="1386367" cy="369332"/>
          </a:xfrm>
          <a:prstGeom prst="rect">
            <a:avLst/>
          </a:prstGeom>
          <a:noFill/>
        </p:spPr>
        <p:txBody>
          <a:bodyPr wrap="square" rtlCol="0">
            <a:spAutoFit/>
          </a:bodyPr>
          <a:lstStyle/>
          <a:p>
            <a:pPr algn="ctr"/>
            <a:r>
              <a:rPr lang="en-US" dirty="0" smtClean="0">
                <a:solidFill>
                  <a:schemeClr val="accent5"/>
                </a:solidFill>
              </a:rPr>
              <a:t>stabilized</a:t>
            </a:r>
            <a:endParaRPr lang="en-US" dirty="0">
              <a:solidFill>
                <a:schemeClr val="accent5"/>
              </a:solidFill>
            </a:endParaRPr>
          </a:p>
        </p:txBody>
      </p:sp>
      <p:sp>
        <p:nvSpPr>
          <p:cNvPr id="20" name="Left Bracket 19"/>
          <p:cNvSpPr/>
          <p:nvPr/>
        </p:nvSpPr>
        <p:spPr>
          <a:xfrm rot="5400000">
            <a:off x="7101076" y="576451"/>
            <a:ext cx="85348" cy="3200400"/>
          </a:xfrm>
          <a:prstGeom prst="leftBracket">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5227859" y="3915460"/>
            <a:ext cx="1013996" cy="323165"/>
          </a:xfrm>
          <a:prstGeom prst="rect">
            <a:avLst/>
          </a:prstGeom>
          <a:noFill/>
        </p:spPr>
        <p:txBody>
          <a:bodyPr wrap="none" rtlCol="0">
            <a:spAutoFit/>
          </a:bodyPr>
          <a:lstStyle/>
          <a:p>
            <a:pPr algn="r"/>
            <a:r>
              <a:rPr lang="en-US" sz="1500" dirty="0" smtClean="0">
                <a:solidFill>
                  <a:schemeClr val="accent3"/>
                </a:solidFill>
              </a:rPr>
              <a:t>56% larger</a:t>
            </a:r>
            <a:endParaRPr lang="en-US" sz="1500" dirty="0">
              <a:solidFill>
                <a:schemeClr val="accent3"/>
              </a:solidFill>
            </a:endParaRPr>
          </a:p>
        </p:txBody>
      </p:sp>
      <p:sp>
        <p:nvSpPr>
          <p:cNvPr id="25" name="TextBox 24"/>
          <p:cNvSpPr txBox="1"/>
          <p:nvPr/>
        </p:nvSpPr>
        <p:spPr>
          <a:xfrm>
            <a:off x="6877050" y="4210050"/>
            <a:ext cx="1013996" cy="323165"/>
          </a:xfrm>
          <a:prstGeom prst="rect">
            <a:avLst/>
          </a:prstGeom>
          <a:noFill/>
        </p:spPr>
        <p:txBody>
          <a:bodyPr wrap="none" rtlCol="0">
            <a:spAutoFit/>
          </a:bodyPr>
          <a:lstStyle/>
          <a:p>
            <a:r>
              <a:rPr lang="en-US" sz="1500" dirty="0" smtClean="0">
                <a:solidFill>
                  <a:schemeClr val="accent3"/>
                </a:solidFill>
              </a:rPr>
              <a:t>86% larger</a:t>
            </a:r>
            <a:endParaRPr lang="en-US" sz="1500" dirty="0">
              <a:solidFill>
                <a:schemeClr val="accent3"/>
              </a:solidFill>
            </a:endParaRPr>
          </a:p>
        </p:txBody>
      </p:sp>
      <p:sp>
        <p:nvSpPr>
          <p:cNvPr id="14" name="Rectangle 13"/>
          <p:cNvSpPr/>
          <p:nvPr/>
        </p:nvSpPr>
        <p:spPr>
          <a:xfrm>
            <a:off x="4038600" y="1752600"/>
            <a:ext cx="5105400" cy="487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9312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nvPr>
        </p:nvGraphicFramePr>
        <p:xfrm>
          <a:off x="1905000" y="2209800"/>
          <a:ext cx="6232064" cy="37528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Autofit/>
          </a:bodyPr>
          <a:lstStyle/>
          <a:p>
            <a:r>
              <a:rPr lang="en-US" sz="3600" b="1" dirty="0"/>
              <a:t>Current (vs never) smoking</a:t>
            </a:r>
            <a:br>
              <a:rPr lang="en-US" sz="3600" b="1" dirty="0"/>
            </a:br>
            <a:r>
              <a:rPr lang="en-US" sz="3600" b="1" dirty="0"/>
              <a:t>and cognitive decline</a:t>
            </a:r>
          </a:p>
        </p:txBody>
      </p:sp>
      <p:sp>
        <p:nvSpPr>
          <p:cNvPr id="4" name="TextBox 3"/>
          <p:cNvSpPr txBox="1"/>
          <p:nvPr/>
        </p:nvSpPr>
        <p:spPr>
          <a:xfrm>
            <a:off x="28575" y="3336493"/>
            <a:ext cx="1923888" cy="1323439"/>
          </a:xfrm>
          <a:prstGeom prst="rect">
            <a:avLst/>
          </a:prstGeom>
          <a:noFill/>
        </p:spPr>
        <p:txBody>
          <a:bodyPr wrap="square" rtlCol="0">
            <a:spAutoFit/>
          </a:bodyPr>
          <a:lstStyle/>
          <a:p>
            <a:pPr algn="ctr"/>
            <a:r>
              <a:rPr lang="en-US" sz="1600" dirty="0" smtClean="0"/>
              <a:t>Difference</a:t>
            </a:r>
            <a:r>
              <a:rPr lang="en-US" sz="1600" dirty="0" smtClean="0">
                <a:solidFill>
                  <a:schemeClr val="accent6">
                    <a:lumMod val="75000"/>
                  </a:schemeClr>
                </a:solidFill>
              </a:rPr>
              <a:t>*</a:t>
            </a:r>
            <a:r>
              <a:rPr lang="en-US" sz="1600" dirty="0" smtClean="0"/>
              <a:t> in cognitive score trajectory over 10 years: current </a:t>
            </a:r>
            <a:r>
              <a:rPr lang="en-US" sz="1600" dirty="0" err="1" smtClean="0"/>
              <a:t>vs</a:t>
            </a:r>
            <a:r>
              <a:rPr lang="en-US" sz="1600" dirty="0" smtClean="0"/>
              <a:t> never smokers</a:t>
            </a:r>
            <a:endParaRPr lang="en-US" sz="1600" dirty="0"/>
          </a:p>
        </p:txBody>
      </p:sp>
      <p:sp>
        <p:nvSpPr>
          <p:cNvPr id="6" name="Up Arrow 5"/>
          <p:cNvSpPr/>
          <p:nvPr/>
        </p:nvSpPr>
        <p:spPr>
          <a:xfrm>
            <a:off x="1963643" y="1564396"/>
            <a:ext cx="685800" cy="685800"/>
          </a:xfrm>
          <a:prstGeom prst="upArrow">
            <a:avLst>
              <a:gd name="adj1" fmla="val 61594"/>
              <a:gd name="adj2" fmla="val 50000"/>
            </a:avLst>
          </a:prstGeom>
          <a:gradFill flip="none" rotWithShape="1">
            <a:gsLst>
              <a:gs pos="2800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t>smokers declined </a:t>
            </a:r>
            <a:r>
              <a:rPr lang="en-US" sz="800" b="1" dirty="0" smtClean="0"/>
              <a:t>less</a:t>
            </a:r>
          </a:p>
          <a:p>
            <a:pPr algn="ctr"/>
            <a:endParaRPr lang="en-US" sz="800" b="1" dirty="0" smtClean="0"/>
          </a:p>
          <a:p>
            <a:pPr algn="ctr"/>
            <a:endParaRPr lang="en-US" sz="800" dirty="0"/>
          </a:p>
        </p:txBody>
      </p:sp>
      <p:sp>
        <p:nvSpPr>
          <p:cNvPr id="9" name="Down Arrow 8"/>
          <p:cNvSpPr/>
          <p:nvPr/>
        </p:nvSpPr>
        <p:spPr>
          <a:xfrm>
            <a:off x="1963643" y="5919457"/>
            <a:ext cx="685800" cy="685800"/>
          </a:xfrm>
          <a:prstGeom prst="downArrow">
            <a:avLst>
              <a:gd name="adj1" fmla="val 56294"/>
              <a:gd name="adj2" fmla="val 54286"/>
            </a:avLst>
          </a:prstGeom>
          <a:gradFill flip="none" rotWithShape="1">
            <a:gsLst>
              <a:gs pos="4000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dirty="0" smtClean="0"/>
          </a:p>
          <a:p>
            <a:pPr algn="ctr"/>
            <a:endParaRPr lang="en-US" sz="800" dirty="0" smtClean="0"/>
          </a:p>
          <a:p>
            <a:pPr algn="ctr"/>
            <a:r>
              <a:rPr lang="en-US" sz="800" dirty="0" smtClean="0"/>
              <a:t>smokers declined </a:t>
            </a:r>
            <a:r>
              <a:rPr lang="en-US" sz="800" b="1" dirty="0" smtClean="0"/>
              <a:t>more</a:t>
            </a:r>
            <a:endParaRPr lang="en-US" sz="800" b="1" dirty="0"/>
          </a:p>
        </p:txBody>
      </p:sp>
      <p:sp>
        <p:nvSpPr>
          <p:cNvPr id="10" name="TextBox 9"/>
          <p:cNvSpPr txBox="1"/>
          <p:nvPr/>
        </p:nvSpPr>
        <p:spPr>
          <a:xfrm>
            <a:off x="2417035" y="2348362"/>
            <a:ext cx="1298497" cy="369332"/>
          </a:xfrm>
          <a:prstGeom prst="rect">
            <a:avLst/>
          </a:prstGeom>
          <a:noFill/>
        </p:spPr>
        <p:txBody>
          <a:bodyPr wrap="none" rtlCol="0">
            <a:spAutoFit/>
          </a:bodyPr>
          <a:lstStyle/>
          <a:p>
            <a:r>
              <a:rPr lang="en-US" dirty="0" err="1" smtClean="0">
                <a:solidFill>
                  <a:schemeClr val="accent6">
                    <a:lumMod val="75000"/>
                  </a:schemeClr>
                </a:solidFill>
              </a:rPr>
              <a:t>unweighted</a:t>
            </a:r>
            <a:endParaRPr lang="en-US" dirty="0">
              <a:solidFill>
                <a:schemeClr val="accent6">
                  <a:lumMod val="75000"/>
                </a:schemeClr>
              </a:solidFill>
            </a:endParaRPr>
          </a:p>
        </p:txBody>
      </p:sp>
      <p:sp>
        <p:nvSpPr>
          <p:cNvPr id="11" name="TextBox 10"/>
          <p:cNvSpPr txBox="1"/>
          <p:nvPr/>
        </p:nvSpPr>
        <p:spPr>
          <a:xfrm>
            <a:off x="5181600" y="2348362"/>
            <a:ext cx="1419225" cy="369332"/>
          </a:xfrm>
          <a:prstGeom prst="rect">
            <a:avLst/>
          </a:prstGeom>
          <a:noFill/>
        </p:spPr>
        <p:txBody>
          <a:bodyPr wrap="square" rtlCol="0">
            <a:spAutoFit/>
          </a:bodyPr>
          <a:lstStyle/>
          <a:p>
            <a:pPr algn="ctr"/>
            <a:r>
              <a:rPr lang="en-US" dirty="0" err="1" smtClean="0">
                <a:solidFill>
                  <a:schemeClr val="accent5"/>
                </a:solidFill>
              </a:rPr>
              <a:t>nonstabilized</a:t>
            </a:r>
            <a:endParaRPr lang="en-US" dirty="0">
              <a:solidFill>
                <a:schemeClr val="accent5"/>
              </a:solidFill>
            </a:endParaRPr>
          </a:p>
        </p:txBody>
      </p:sp>
      <p:sp>
        <p:nvSpPr>
          <p:cNvPr id="15" name="TextBox 14"/>
          <p:cNvSpPr txBox="1"/>
          <p:nvPr/>
        </p:nvSpPr>
        <p:spPr>
          <a:xfrm>
            <a:off x="5486400" y="1812491"/>
            <a:ext cx="2286000" cy="369332"/>
          </a:xfrm>
          <a:prstGeom prst="rect">
            <a:avLst/>
          </a:prstGeom>
          <a:noFill/>
        </p:spPr>
        <p:txBody>
          <a:bodyPr wrap="square" rtlCol="0">
            <a:spAutoFit/>
          </a:bodyPr>
          <a:lstStyle/>
          <a:p>
            <a:pPr algn="ctr"/>
            <a:r>
              <a:rPr lang="en-US" b="1" dirty="0" smtClean="0">
                <a:solidFill>
                  <a:schemeClr val="accent3"/>
                </a:solidFill>
              </a:rPr>
              <a:t>Weighted results</a:t>
            </a:r>
            <a:endParaRPr lang="en-US" b="1" dirty="0">
              <a:solidFill>
                <a:schemeClr val="accent3"/>
              </a:solidFill>
            </a:endParaRPr>
          </a:p>
        </p:txBody>
      </p:sp>
      <p:sp>
        <p:nvSpPr>
          <p:cNvPr id="18" name="TextBox 17"/>
          <p:cNvSpPr txBox="1"/>
          <p:nvPr/>
        </p:nvSpPr>
        <p:spPr>
          <a:xfrm>
            <a:off x="6614633" y="2348362"/>
            <a:ext cx="1386367" cy="369332"/>
          </a:xfrm>
          <a:prstGeom prst="rect">
            <a:avLst/>
          </a:prstGeom>
          <a:noFill/>
        </p:spPr>
        <p:txBody>
          <a:bodyPr wrap="square" rtlCol="0">
            <a:spAutoFit/>
          </a:bodyPr>
          <a:lstStyle/>
          <a:p>
            <a:pPr algn="ctr"/>
            <a:r>
              <a:rPr lang="en-US" dirty="0" smtClean="0">
                <a:solidFill>
                  <a:schemeClr val="accent5"/>
                </a:solidFill>
              </a:rPr>
              <a:t>stabilized</a:t>
            </a:r>
            <a:endParaRPr lang="en-US" dirty="0">
              <a:solidFill>
                <a:schemeClr val="accent5"/>
              </a:solidFill>
            </a:endParaRPr>
          </a:p>
        </p:txBody>
      </p:sp>
      <p:sp>
        <p:nvSpPr>
          <p:cNvPr id="20" name="Left Bracket 19"/>
          <p:cNvSpPr/>
          <p:nvPr/>
        </p:nvSpPr>
        <p:spPr>
          <a:xfrm rot="5400000">
            <a:off x="6544194" y="576451"/>
            <a:ext cx="85348" cy="3200400"/>
          </a:xfrm>
          <a:prstGeom prst="leftBracket">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929604" y="3867835"/>
            <a:ext cx="1013996" cy="323165"/>
          </a:xfrm>
          <a:prstGeom prst="rect">
            <a:avLst/>
          </a:prstGeom>
          <a:noFill/>
        </p:spPr>
        <p:txBody>
          <a:bodyPr wrap="none" rtlCol="0">
            <a:spAutoFit/>
          </a:bodyPr>
          <a:lstStyle/>
          <a:p>
            <a:pPr algn="r"/>
            <a:r>
              <a:rPr lang="en-US" sz="1500" dirty="0" smtClean="0">
                <a:solidFill>
                  <a:schemeClr val="accent3"/>
                </a:solidFill>
              </a:rPr>
              <a:t>76% larger</a:t>
            </a:r>
            <a:endParaRPr lang="en-US" sz="1500" dirty="0">
              <a:solidFill>
                <a:schemeClr val="accent3"/>
              </a:solidFill>
            </a:endParaRPr>
          </a:p>
        </p:txBody>
      </p:sp>
      <p:sp>
        <p:nvSpPr>
          <p:cNvPr id="25" name="TextBox 24"/>
          <p:cNvSpPr txBox="1"/>
          <p:nvPr/>
        </p:nvSpPr>
        <p:spPr>
          <a:xfrm>
            <a:off x="6311837" y="3973033"/>
            <a:ext cx="1013996" cy="323165"/>
          </a:xfrm>
          <a:prstGeom prst="rect">
            <a:avLst/>
          </a:prstGeom>
          <a:noFill/>
        </p:spPr>
        <p:txBody>
          <a:bodyPr wrap="none" rtlCol="0">
            <a:spAutoFit/>
          </a:bodyPr>
          <a:lstStyle/>
          <a:p>
            <a:r>
              <a:rPr lang="en-US" sz="1500" dirty="0" smtClean="0">
                <a:solidFill>
                  <a:schemeClr val="accent3"/>
                </a:solidFill>
              </a:rPr>
              <a:t>91% larger</a:t>
            </a:r>
            <a:endParaRPr lang="en-US" sz="1500" dirty="0">
              <a:solidFill>
                <a:schemeClr val="accent3"/>
              </a:solidFill>
            </a:endParaRPr>
          </a:p>
        </p:txBody>
      </p:sp>
    </p:spTree>
    <p:extLst>
      <p:ext uri="{BB962C8B-B14F-4D97-AF65-F5344CB8AC3E}">
        <p14:creationId xmlns:p14="http://schemas.microsoft.com/office/powerpoint/2010/main" val="18941325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152400" y="1524000"/>
            <a:ext cx="8839200" cy="5105400"/>
          </a:xfrm>
          <a:prstGeom prst="rect">
            <a:avLst/>
          </a:prstGeom>
          <a:solidFill>
            <a:schemeClr val="bg1"/>
          </a:solidFill>
          <a:ln w="38100" cap="flat" cmpd="sng" algn="ctr">
            <a:no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eorgia" pitchFamily="18" charset="0"/>
            </a:endParaRP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0232" y="1676400"/>
            <a:ext cx="6027737"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323345" y="6092279"/>
            <a:ext cx="3494667" cy="384721"/>
          </a:xfrm>
          <a:prstGeom prst="rect">
            <a:avLst/>
          </a:prstGeom>
          <a:noFill/>
        </p:spPr>
        <p:txBody>
          <a:bodyPr wrap="square" rtlCol="0">
            <a:spAutoFit/>
          </a:bodyPr>
          <a:lstStyle/>
          <a:p>
            <a:r>
              <a:rPr lang="en-US" sz="1900" dirty="0" smtClean="0">
                <a:latin typeface="Calibri" pitchFamily="34" charset="0"/>
              </a:rPr>
              <a:t>5-year average exposure to </a:t>
            </a:r>
            <a:r>
              <a:rPr lang="en-US" sz="1900" dirty="0" err="1" smtClean="0">
                <a:latin typeface="Calibri" pitchFamily="34" charset="0"/>
              </a:rPr>
              <a:t>NO</a:t>
            </a:r>
            <a:r>
              <a:rPr lang="en-US" sz="1900" i="1" baseline="-25000" dirty="0" err="1" smtClean="0">
                <a:latin typeface="Calibri" pitchFamily="34" charset="0"/>
              </a:rPr>
              <a:t>x</a:t>
            </a:r>
            <a:endParaRPr lang="en-US" sz="1900" i="1" baseline="-25000" dirty="0" smtClean="0">
              <a:latin typeface="Calibri" pitchFamily="34" charset="0"/>
            </a:endParaRPr>
          </a:p>
        </p:txBody>
      </p:sp>
      <p:sp>
        <p:nvSpPr>
          <p:cNvPr id="98307" name="Rectangle 3"/>
          <p:cNvSpPr>
            <a:spLocks noGrp="1" noChangeArrowheads="1"/>
          </p:cNvSpPr>
          <p:nvPr>
            <p:ph type="title" idx="4294967295"/>
          </p:nvPr>
        </p:nvSpPr>
        <p:spPr>
          <a:xfrm>
            <a:off x="457200" y="0"/>
            <a:ext cx="8229600" cy="1524000"/>
          </a:xfrm>
        </p:spPr>
        <p:txBody>
          <a:bodyPr/>
          <a:lstStyle/>
          <a:p>
            <a:pPr eaLnBrk="1" hangingPunct="1"/>
            <a:r>
              <a:rPr lang="en-US" sz="2800" dirty="0" smtClean="0">
                <a:latin typeface="+mn-lt"/>
                <a:cs typeface="Calibri" pitchFamily="34" charset="0"/>
              </a:rPr>
              <a:t>Long-term exposure to NO</a:t>
            </a:r>
            <a:r>
              <a:rPr lang="en-US" sz="2800" i="1" baseline="-25000" dirty="0" smtClean="0">
                <a:latin typeface="+mn-lt"/>
                <a:cs typeface="Calibri" pitchFamily="34" charset="0"/>
              </a:rPr>
              <a:t>x</a:t>
            </a:r>
            <a:r>
              <a:rPr lang="en-US" sz="2800" dirty="0" smtClean="0">
                <a:latin typeface="+mn-lt"/>
                <a:cs typeface="Calibri" pitchFamily="34" charset="0"/>
              </a:rPr>
              <a:t> in relation to </a:t>
            </a:r>
            <a:r>
              <a:rPr lang="en-US" sz="2800" i="1" dirty="0" smtClean="0">
                <a:latin typeface="+mn-lt"/>
                <a:cs typeface="Calibri" pitchFamily="34" charset="0"/>
              </a:rPr>
              <a:t>decline</a:t>
            </a:r>
            <a:r>
              <a:rPr lang="en-US" sz="2800" dirty="0" smtClean="0">
                <a:latin typeface="+mn-lt"/>
                <a:cs typeface="Calibri" pitchFamily="34" charset="0"/>
              </a:rPr>
              <a:t> in physical performance,</a:t>
            </a:r>
            <a:br>
              <a:rPr lang="en-US" sz="2800" dirty="0" smtClean="0">
                <a:latin typeface="+mn-lt"/>
                <a:cs typeface="Calibri" pitchFamily="34" charset="0"/>
              </a:rPr>
            </a:br>
            <a:r>
              <a:rPr lang="en-US" sz="2800" dirty="0" err="1" smtClean="0">
                <a:solidFill>
                  <a:schemeClr val="accent5">
                    <a:lumMod val="60000"/>
                    <a:lumOff val="40000"/>
                  </a:schemeClr>
                </a:solidFill>
                <a:latin typeface="+mn-lt"/>
                <a:cs typeface="Calibri" pitchFamily="34" charset="0"/>
              </a:rPr>
              <a:t>unweighted</a:t>
            </a:r>
            <a:r>
              <a:rPr lang="en-US" sz="2800" dirty="0" smtClean="0">
                <a:solidFill>
                  <a:schemeClr val="accent5">
                    <a:lumMod val="60000"/>
                    <a:lumOff val="40000"/>
                  </a:schemeClr>
                </a:solidFill>
                <a:latin typeface="+mn-lt"/>
                <a:cs typeface="Calibri" pitchFamily="34" charset="0"/>
              </a:rPr>
              <a:t> analyses </a:t>
            </a:r>
            <a:r>
              <a:rPr lang="en-US" sz="2000" dirty="0" smtClean="0">
                <a:latin typeface="+mn-lt"/>
                <a:cs typeface="Calibri" pitchFamily="34" charset="0"/>
              </a:rPr>
              <a:t>(N=5708, </a:t>
            </a:r>
            <a:r>
              <a:rPr lang="en-US" sz="2000" dirty="0" err="1" smtClean="0">
                <a:latin typeface="+mn-lt"/>
                <a:cs typeface="Calibri" pitchFamily="34" charset="0"/>
              </a:rPr>
              <a:t>obs</a:t>
            </a:r>
            <a:r>
              <a:rPr lang="en-US" sz="2000" dirty="0" smtClean="0">
                <a:latin typeface="+mn-lt"/>
                <a:cs typeface="Calibri" pitchFamily="34" charset="0"/>
              </a:rPr>
              <a:t>=10911)</a:t>
            </a:r>
          </a:p>
        </p:txBody>
      </p:sp>
      <p:sp>
        <p:nvSpPr>
          <p:cNvPr id="62" name="TextBox 61"/>
          <p:cNvSpPr txBox="1"/>
          <p:nvPr/>
        </p:nvSpPr>
        <p:spPr>
          <a:xfrm>
            <a:off x="101598" y="6064252"/>
            <a:ext cx="3081867" cy="600164"/>
          </a:xfrm>
          <a:prstGeom prst="rect">
            <a:avLst/>
          </a:prstGeom>
          <a:noFill/>
        </p:spPr>
        <p:txBody>
          <a:bodyPr wrap="square" rtlCol="0">
            <a:spAutoFit/>
          </a:bodyPr>
          <a:lstStyle/>
          <a:p>
            <a:pPr algn="l"/>
            <a:r>
              <a:rPr lang="en-US" sz="1100" dirty="0" smtClean="0">
                <a:latin typeface="Calibri" pitchFamily="34" charset="0"/>
              </a:rPr>
              <a:t>Adjusted for age, sex, race, education, income, smoking, and interactions of time with age, sex, race, and education.</a:t>
            </a:r>
          </a:p>
        </p:txBody>
      </p:sp>
      <p:sp>
        <p:nvSpPr>
          <p:cNvPr id="58" name="TextBox 57"/>
          <p:cNvSpPr txBox="1"/>
          <p:nvPr/>
        </p:nvSpPr>
        <p:spPr>
          <a:xfrm>
            <a:off x="152400" y="2514600"/>
            <a:ext cx="2514600" cy="2139047"/>
          </a:xfrm>
          <a:prstGeom prst="rect">
            <a:avLst/>
          </a:prstGeom>
          <a:noFill/>
        </p:spPr>
        <p:txBody>
          <a:bodyPr wrap="square" rtlCol="0">
            <a:spAutoFit/>
          </a:bodyPr>
          <a:lstStyle/>
          <a:p>
            <a:pPr algn="r"/>
            <a:r>
              <a:rPr lang="en-US" sz="1900" dirty="0" smtClean="0">
                <a:latin typeface="Calibri" pitchFamily="34" charset="0"/>
              </a:rPr>
              <a:t>Difference in annual rate of change in physical performance, by increasing quartile of </a:t>
            </a:r>
            <a:r>
              <a:rPr lang="en-US" sz="1900" dirty="0" err="1" smtClean="0">
                <a:latin typeface="Calibri" pitchFamily="34" charset="0"/>
              </a:rPr>
              <a:t>NO</a:t>
            </a:r>
            <a:r>
              <a:rPr lang="en-US" sz="1900" i="1" baseline="-25000" dirty="0" err="1" smtClean="0">
                <a:latin typeface="Calibri" pitchFamily="34" charset="0"/>
              </a:rPr>
              <a:t>x</a:t>
            </a:r>
            <a:r>
              <a:rPr lang="en-US" sz="1900" dirty="0" smtClean="0">
                <a:latin typeface="Calibri" pitchFamily="34" charset="0"/>
              </a:rPr>
              <a:t> exposure</a:t>
            </a:r>
          </a:p>
          <a:p>
            <a:pPr algn="r"/>
            <a:endParaRPr lang="en-US" sz="1900" i="1" dirty="0" smtClean="0">
              <a:latin typeface="Calibri" pitchFamily="34" charset="0"/>
            </a:endParaRPr>
          </a:p>
          <a:p>
            <a:pPr algn="r"/>
            <a:r>
              <a:rPr lang="en-US" sz="1900" i="1" dirty="0" smtClean="0">
                <a:latin typeface="Calibri" pitchFamily="34" charset="0"/>
              </a:rPr>
              <a:t>(ref: lowest quartile)</a:t>
            </a:r>
          </a:p>
        </p:txBody>
      </p:sp>
      <p:sp>
        <p:nvSpPr>
          <p:cNvPr id="2" name="TextBox 1"/>
          <p:cNvSpPr txBox="1"/>
          <p:nvPr/>
        </p:nvSpPr>
        <p:spPr>
          <a:xfrm>
            <a:off x="7124553" y="1981200"/>
            <a:ext cx="1386918" cy="369332"/>
          </a:xfrm>
          <a:prstGeom prst="rect">
            <a:avLst/>
          </a:prstGeom>
          <a:noFill/>
        </p:spPr>
        <p:txBody>
          <a:bodyPr wrap="none" rtlCol="0">
            <a:spAutoFit/>
          </a:bodyPr>
          <a:lstStyle/>
          <a:p>
            <a:r>
              <a:rPr lang="en-US" i="1" dirty="0" err="1" smtClean="0">
                <a:solidFill>
                  <a:schemeClr val="accent5">
                    <a:lumMod val="60000"/>
                    <a:lumOff val="40000"/>
                  </a:schemeClr>
                </a:solidFill>
              </a:rPr>
              <a:t>P</a:t>
            </a:r>
            <a:r>
              <a:rPr lang="en-US" i="1" baseline="-25000" dirty="0" err="1" smtClean="0">
                <a:solidFill>
                  <a:schemeClr val="accent5">
                    <a:lumMod val="60000"/>
                    <a:lumOff val="40000"/>
                  </a:schemeClr>
                </a:solidFill>
              </a:rPr>
              <a:t>trend</a:t>
            </a:r>
            <a:r>
              <a:rPr lang="en-US" dirty="0" smtClean="0">
                <a:solidFill>
                  <a:schemeClr val="accent5">
                    <a:lumMod val="60000"/>
                    <a:lumOff val="40000"/>
                  </a:schemeClr>
                </a:solidFill>
              </a:rPr>
              <a:t> = 0.12</a:t>
            </a:r>
            <a:endParaRPr lang="en-US" dirty="0">
              <a:solidFill>
                <a:schemeClr val="accent5">
                  <a:lumMod val="60000"/>
                  <a:lumOff val="40000"/>
                </a:schemeClr>
              </a:solidFill>
            </a:endParaRPr>
          </a:p>
        </p:txBody>
      </p:sp>
      <p:cxnSp>
        <p:nvCxnSpPr>
          <p:cNvPr id="4" name="Straight Connector 3"/>
          <p:cNvCxnSpPr/>
          <p:nvPr/>
        </p:nvCxnSpPr>
        <p:spPr bwMode="auto">
          <a:xfrm>
            <a:off x="4800600" y="2057400"/>
            <a:ext cx="3443376" cy="1219200"/>
          </a:xfrm>
          <a:prstGeom prst="line">
            <a:avLst/>
          </a:prstGeom>
          <a:solidFill>
            <a:schemeClr val="accent1"/>
          </a:solidFill>
          <a:ln w="12700" cap="flat" cmpd="sng" algn="ctr">
            <a:solidFill>
              <a:schemeClr val="accent5"/>
            </a:solidFill>
            <a:prstDash val="sysDash"/>
            <a:round/>
            <a:headEnd type="none" w="med" len="med"/>
            <a:tailEnd type="none" w="med" len="med"/>
          </a:ln>
          <a:effectLst/>
        </p:spPr>
      </p:cxnSp>
      <p:sp>
        <p:nvSpPr>
          <p:cNvPr id="6" name="Oval 5"/>
          <p:cNvSpPr/>
          <p:nvPr/>
        </p:nvSpPr>
        <p:spPr bwMode="auto">
          <a:xfrm>
            <a:off x="3338424" y="2844801"/>
            <a:ext cx="3290976" cy="888999"/>
          </a:xfrm>
          <a:prstGeom prst="ellipse">
            <a:avLst/>
          </a:prstGeom>
          <a:ln>
            <a:headEnd type="none" w="med" len="med"/>
            <a:tailEnd type="stealth" w="lg" len="lg"/>
          </a:ln>
        </p:spPr>
        <p:style>
          <a:lnRef idx="3">
            <a:schemeClr val="lt1"/>
          </a:lnRef>
          <a:fillRef idx="1">
            <a:schemeClr val="accent5"/>
          </a:fillRef>
          <a:effectRef idx="1">
            <a:schemeClr val="accent5"/>
          </a:effectRef>
          <a:fontRef idx="minor">
            <a:schemeClr val="lt1"/>
          </a:fontRef>
        </p:style>
        <p:txBody>
          <a:bodyPr vert="horz" wrap="square" lIns="0" tIns="27432" rIns="0" bIns="27432" numCol="1" rtlCol="0" anchor="t" anchorCtr="0" compatLnSpc="1">
            <a:prstTxWarp prst="textNoShape">
              <a:avLst/>
            </a:prstTxWarp>
          </a:bodyPr>
          <a:lstStyle/>
          <a:p>
            <a:r>
              <a:rPr lang="en-US" b="1" dirty="0">
                <a:solidFill>
                  <a:schemeClr val="bg1"/>
                </a:solidFill>
                <a:latin typeface="Calibri" panose="020F0502020204030204" pitchFamily="34" charset="0"/>
              </a:rPr>
              <a:t>Per 10 ppb </a:t>
            </a:r>
            <a:r>
              <a:rPr lang="en-US" b="1" dirty="0" smtClean="0">
                <a:solidFill>
                  <a:schemeClr val="bg1"/>
                </a:solidFill>
                <a:latin typeface="Calibri" panose="020F0502020204030204" pitchFamily="34" charset="0"/>
              </a:rPr>
              <a:t>in </a:t>
            </a:r>
            <a:r>
              <a:rPr lang="en-US" b="1" dirty="0">
                <a:solidFill>
                  <a:schemeClr val="bg1"/>
                </a:solidFill>
                <a:latin typeface="Calibri" panose="020F0502020204030204" pitchFamily="34" charset="0"/>
              </a:rPr>
              <a:t>exposure</a:t>
            </a:r>
            <a:r>
              <a:rPr lang="en-US" b="1" dirty="0" smtClean="0">
                <a:solidFill>
                  <a:schemeClr val="bg1"/>
                </a:solidFill>
                <a:latin typeface="Calibri" panose="020F0502020204030204" pitchFamily="34" charset="0"/>
              </a:rPr>
              <a:t>:</a:t>
            </a:r>
          </a:p>
          <a:p>
            <a:r>
              <a:rPr lang="en-US" b="1" dirty="0" smtClean="0">
                <a:solidFill>
                  <a:schemeClr val="bg1"/>
                </a:solidFill>
                <a:latin typeface="Calibri" panose="020F0502020204030204" pitchFamily="34" charset="0"/>
              </a:rPr>
              <a:t>-0.05 </a:t>
            </a:r>
            <a:r>
              <a:rPr lang="en-US" b="1" dirty="0">
                <a:solidFill>
                  <a:schemeClr val="bg1"/>
                </a:solidFill>
                <a:latin typeface="Calibri" panose="020F0502020204030204" pitchFamily="34" charset="0"/>
              </a:rPr>
              <a:t>(-</a:t>
            </a:r>
            <a:r>
              <a:rPr lang="en-US" b="1" dirty="0" smtClean="0">
                <a:solidFill>
                  <a:schemeClr val="bg1"/>
                </a:solidFill>
                <a:latin typeface="Calibri" panose="020F0502020204030204" pitchFamily="34" charset="0"/>
              </a:rPr>
              <a:t>0.12 </a:t>
            </a:r>
            <a:r>
              <a:rPr lang="en-US" b="1" dirty="0">
                <a:solidFill>
                  <a:schemeClr val="bg1"/>
                </a:solidFill>
                <a:latin typeface="Calibri" panose="020F0502020204030204" pitchFamily="34" charset="0"/>
              </a:rPr>
              <a:t>to </a:t>
            </a:r>
            <a:r>
              <a:rPr lang="en-US" b="1" dirty="0" smtClean="0">
                <a:solidFill>
                  <a:schemeClr val="bg1"/>
                </a:solidFill>
                <a:latin typeface="Calibri" panose="020F0502020204030204" pitchFamily="34" charset="0"/>
              </a:rPr>
              <a:t>0.01)</a:t>
            </a:r>
            <a:endParaRPr lang="en-US" b="1" dirty="0">
              <a:solidFill>
                <a:schemeClr val="bg1"/>
              </a:solidFill>
              <a:latin typeface="Calibri" panose="020F0502020204030204" pitchFamily="34" charset="0"/>
            </a:endParaRPr>
          </a:p>
        </p:txBody>
      </p:sp>
      <p:sp>
        <p:nvSpPr>
          <p:cNvPr id="16" name="Oval 15"/>
          <p:cNvSpPr/>
          <p:nvPr/>
        </p:nvSpPr>
        <p:spPr bwMode="auto">
          <a:xfrm>
            <a:off x="2286000" y="1431667"/>
            <a:ext cx="1447800" cy="778133"/>
          </a:xfrm>
          <a:prstGeom prst="ellipse">
            <a:avLst/>
          </a:prstGeom>
          <a:solidFill>
            <a:schemeClr val="bg1">
              <a:lumMod val="65000"/>
            </a:schemeClr>
          </a:solidFill>
          <a:ln w="38100" cap="flat" cmpd="sng" algn="ctr">
            <a:noFill/>
            <a:prstDash val="solid"/>
            <a:round/>
            <a:headEnd type="none" w="med" len="med"/>
            <a:tailEnd type="stealth" w="lg" len="lg"/>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Calibri" panose="020F0502020204030204" pitchFamily="34" charset="0"/>
              </a:rPr>
              <a:t>Declined more slowly</a:t>
            </a:r>
          </a:p>
        </p:txBody>
      </p:sp>
      <p:sp>
        <p:nvSpPr>
          <p:cNvPr id="17" name="Oval 16"/>
          <p:cNvSpPr/>
          <p:nvPr/>
        </p:nvSpPr>
        <p:spPr bwMode="auto">
          <a:xfrm>
            <a:off x="2286000" y="5927467"/>
            <a:ext cx="1447800" cy="778133"/>
          </a:xfrm>
          <a:prstGeom prst="ellipse">
            <a:avLst/>
          </a:prstGeom>
          <a:solidFill>
            <a:schemeClr val="bg1">
              <a:lumMod val="65000"/>
            </a:schemeClr>
          </a:solidFill>
          <a:ln w="38100" cap="flat" cmpd="sng" algn="ctr">
            <a:noFill/>
            <a:prstDash val="solid"/>
            <a:round/>
            <a:headEnd type="none" w="med" len="med"/>
            <a:tailEnd type="stealth" w="lg" len="lg"/>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bg1"/>
                </a:solidFill>
                <a:effectLst/>
                <a:latin typeface="Calibri" panose="020F0502020204030204" pitchFamily="34" charset="0"/>
              </a:rPr>
              <a:t>Declined more quickly</a:t>
            </a:r>
          </a:p>
        </p:txBody>
      </p:sp>
    </p:spTree>
    <p:extLst>
      <p:ext uri="{BB962C8B-B14F-4D97-AF65-F5344CB8AC3E}">
        <p14:creationId xmlns:p14="http://schemas.microsoft.com/office/powerpoint/2010/main" val="111297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Key assumptions</a:t>
            </a:r>
            <a:endParaRPr lang="en-US" sz="5400" dirty="0"/>
          </a:p>
        </p:txBody>
      </p:sp>
      <p:sp>
        <p:nvSpPr>
          <p:cNvPr id="3" name="Content Placeholder 2"/>
          <p:cNvSpPr>
            <a:spLocks noGrp="1"/>
          </p:cNvSpPr>
          <p:nvPr>
            <p:ph idx="1"/>
          </p:nvPr>
        </p:nvSpPr>
        <p:spPr>
          <a:xfrm>
            <a:off x="1219200" y="2133600"/>
            <a:ext cx="6858000" cy="3992563"/>
          </a:xfrm>
        </p:spPr>
        <p:txBody>
          <a:bodyPr/>
          <a:lstStyle/>
          <a:p>
            <a:pPr marL="514350" indent="-514350">
              <a:buAutoNum type="arabicPeriod"/>
            </a:pPr>
            <a:r>
              <a:rPr lang="en-US" dirty="0" err="1" smtClean="0"/>
              <a:t>Ignorability</a:t>
            </a:r>
            <a:endParaRPr lang="en-US" dirty="0" smtClean="0"/>
          </a:p>
          <a:p>
            <a:pPr marL="514350" indent="-514350">
              <a:buAutoNum type="arabicPeriod"/>
            </a:pPr>
            <a:r>
              <a:rPr lang="en-US" dirty="0" smtClean="0"/>
              <a:t>Positivity</a:t>
            </a:r>
          </a:p>
          <a:p>
            <a:pPr marL="514350" indent="-514350">
              <a:buAutoNum type="arabicPeriod"/>
            </a:pPr>
            <a:r>
              <a:rPr lang="en-US" dirty="0" smtClean="0"/>
              <a:t>Correct specification of the models</a:t>
            </a:r>
            <a:endParaRPr lang="en-US" dirty="0"/>
          </a:p>
        </p:txBody>
      </p:sp>
      <p:sp>
        <p:nvSpPr>
          <p:cNvPr id="5" name="Line Callout 2 4"/>
          <p:cNvSpPr/>
          <p:nvPr/>
        </p:nvSpPr>
        <p:spPr>
          <a:xfrm>
            <a:off x="4724400" y="2057400"/>
            <a:ext cx="4038600" cy="914400"/>
          </a:xfrm>
          <a:prstGeom prst="borderCallout2">
            <a:avLst>
              <a:gd name="adj1" fmla="val 18750"/>
              <a:gd name="adj2" fmla="val -8333"/>
              <a:gd name="adj3" fmla="val 73180"/>
              <a:gd name="adj4" fmla="val -13801"/>
              <a:gd name="adj5" fmla="val 101886"/>
              <a:gd name="adj6" fmla="val -32055"/>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For every covariate combination for which there is discontinuation, there are observations that continued.</a:t>
            </a:r>
            <a:endParaRPr lang="en-US" dirty="0"/>
          </a:p>
        </p:txBody>
      </p:sp>
      <p:sp>
        <p:nvSpPr>
          <p:cNvPr id="7" name="Line Callout 2 6"/>
          <p:cNvSpPr/>
          <p:nvPr/>
        </p:nvSpPr>
        <p:spPr>
          <a:xfrm>
            <a:off x="4343400" y="4495800"/>
            <a:ext cx="3962400" cy="609600"/>
          </a:xfrm>
          <a:prstGeom prst="borderCallout2">
            <a:avLst>
              <a:gd name="adj1" fmla="val 47322"/>
              <a:gd name="adj2" fmla="val -714"/>
              <a:gd name="adj3" fmla="val 17857"/>
              <a:gd name="adj4" fmla="val -14779"/>
              <a:gd name="adj5" fmla="val -95544"/>
              <a:gd name="adj6" fmla="val -26518"/>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t>Both structural and exposure models are correctly specified.</a:t>
            </a:r>
            <a:endParaRPr lang="en-US" dirty="0"/>
          </a:p>
        </p:txBody>
      </p:sp>
      <p:sp>
        <p:nvSpPr>
          <p:cNvPr id="8" name="Oval 7"/>
          <p:cNvSpPr/>
          <p:nvPr/>
        </p:nvSpPr>
        <p:spPr>
          <a:xfrm>
            <a:off x="152400" y="3810000"/>
            <a:ext cx="6553200" cy="2895600"/>
          </a:xfrm>
          <a:prstGeom prst="ellipse">
            <a:avLst/>
          </a:prstGeom>
          <a:solidFill>
            <a:schemeClr val="bg1">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There </a:t>
            </a:r>
            <a:r>
              <a:rPr lang="en-US" sz="2400" dirty="0">
                <a:solidFill>
                  <a:schemeClr val="bg1"/>
                </a:solidFill>
              </a:rPr>
              <a:t>is no combination of covariates such that </a:t>
            </a:r>
            <a:r>
              <a:rPr lang="en-US" sz="2400" i="1" dirty="0">
                <a:solidFill>
                  <a:schemeClr val="bg1"/>
                </a:solidFill>
              </a:rPr>
              <a:t>everyone</a:t>
            </a:r>
            <a:r>
              <a:rPr lang="en-US" sz="2400" dirty="0">
                <a:solidFill>
                  <a:schemeClr val="bg1"/>
                </a:solidFill>
              </a:rPr>
              <a:t> with that combination is predicted to drop out, or, conversely, </a:t>
            </a:r>
            <a:r>
              <a:rPr lang="en-US" sz="2400" i="1" dirty="0">
                <a:solidFill>
                  <a:schemeClr val="bg1"/>
                </a:solidFill>
              </a:rPr>
              <a:t>nobody</a:t>
            </a:r>
            <a:r>
              <a:rPr lang="en-US" sz="2400" dirty="0">
                <a:solidFill>
                  <a:schemeClr val="bg1"/>
                </a:solidFill>
              </a:rPr>
              <a:t> with that combination is predicted to drop out</a:t>
            </a:r>
            <a:r>
              <a:rPr lang="en-US" sz="2400" dirty="0" smtClean="0">
                <a:solidFill>
                  <a:schemeClr val="bg1"/>
                </a:solidFill>
              </a:rPr>
              <a:t>.</a:t>
            </a:r>
            <a:endParaRPr lang="en-US" sz="2400" dirty="0">
              <a:solidFill>
                <a:schemeClr val="bg1"/>
              </a:solidFill>
            </a:endParaRPr>
          </a:p>
        </p:txBody>
      </p:sp>
      <p:sp>
        <p:nvSpPr>
          <p:cNvPr id="11" name="Freeform 10"/>
          <p:cNvSpPr/>
          <p:nvPr/>
        </p:nvSpPr>
        <p:spPr>
          <a:xfrm>
            <a:off x="659750" y="3078865"/>
            <a:ext cx="559449" cy="1134319"/>
          </a:xfrm>
          <a:custGeom>
            <a:avLst/>
            <a:gdLst>
              <a:gd name="connsiteX0" fmla="*/ 833378 w 833378"/>
              <a:gd name="connsiteY0" fmla="*/ 0 h 1192192"/>
              <a:gd name="connsiteX1" fmla="*/ 416689 w 833378"/>
              <a:gd name="connsiteY1" fmla="*/ 300942 h 1192192"/>
              <a:gd name="connsiteX2" fmla="*/ 717631 w 833378"/>
              <a:gd name="connsiteY2" fmla="*/ 1134319 h 1192192"/>
              <a:gd name="connsiteX3" fmla="*/ 150471 w 833378"/>
              <a:gd name="connsiteY3" fmla="*/ 972273 h 1192192"/>
              <a:gd name="connsiteX4" fmla="*/ 150471 w 833378"/>
              <a:gd name="connsiteY4" fmla="*/ 972273 h 1192192"/>
              <a:gd name="connsiteX5" fmla="*/ 0 w 833378"/>
              <a:gd name="connsiteY5" fmla="*/ 1192192 h 1192192"/>
              <a:gd name="connsiteX0" fmla="*/ 682907 w 682907"/>
              <a:gd name="connsiteY0" fmla="*/ 0 h 1161172"/>
              <a:gd name="connsiteX1" fmla="*/ 266218 w 682907"/>
              <a:gd name="connsiteY1" fmla="*/ 300942 h 1161172"/>
              <a:gd name="connsiteX2" fmla="*/ 567160 w 682907"/>
              <a:gd name="connsiteY2" fmla="*/ 1134319 h 1161172"/>
              <a:gd name="connsiteX3" fmla="*/ 0 w 682907"/>
              <a:gd name="connsiteY3" fmla="*/ 972273 h 1161172"/>
              <a:gd name="connsiteX4" fmla="*/ 0 w 682907"/>
              <a:gd name="connsiteY4" fmla="*/ 972273 h 1161172"/>
              <a:gd name="connsiteX0" fmla="*/ 682907 w 682907"/>
              <a:gd name="connsiteY0" fmla="*/ 0 h 1161172"/>
              <a:gd name="connsiteX1" fmla="*/ 266218 w 682907"/>
              <a:gd name="connsiteY1" fmla="*/ 300942 h 1161172"/>
              <a:gd name="connsiteX2" fmla="*/ 567160 w 682907"/>
              <a:gd name="connsiteY2" fmla="*/ 1134319 h 1161172"/>
              <a:gd name="connsiteX3" fmla="*/ 0 w 682907"/>
              <a:gd name="connsiteY3" fmla="*/ 972273 h 1161172"/>
              <a:gd name="connsiteX0" fmla="*/ 417430 w 417430"/>
              <a:gd name="connsiteY0" fmla="*/ 0 h 1134319"/>
              <a:gd name="connsiteX1" fmla="*/ 741 w 417430"/>
              <a:gd name="connsiteY1" fmla="*/ 300942 h 1134319"/>
              <a:gd name="connsiteX2" fmla="*/ 301683 w 417430"/>
              <a:gd name="connsiteY2" fmla="*/ 1134319 h 1134319"/>
              <a:gd name="connsiteX0" fmla="*/ 416696 w 416696"/>
              <a:gd name="connsiteY0" fmla="*/ 0 h 1134319"/>
              <a:gd name="connsiteX1" fmla="*/ 7 w 416696"/>
              <a:gd name="connsiteY1" fmla="*/ 300942 h 1134319"/>
              <a:gd name="connsiteX2" fmla="*/ 405121 w 416696"/>
              <a:gd name="connsiteY2" fmla="*/ 1134319 h 1134319"/>
            </a:gdLst>
            <a:ahLst/>
            <a:cxnLst>
              <a:cxn ang="0">
                <a:pos x="connsiteX0" y="connsiteY0"/>
              </a:cxn>
              <a:cxn ang="0">
                <a:pos x="connsiteX1" y="connsiteY1"/>
              </a:cxn>
              <a:cxn ang="0">
                <a:pos x="connsiteX2" y="connsiteY2"/>
              </a:cxn>
            </a:cxnLst>
            <a:rect l="l" t="t" r="r" b="b"/>
            <a:pathLst>
              <a:path w="416696" h="1134319">
                <a:moveTo>
                  <a:pt x="416696" y="0"/>
                </a:moveTo>
                <a:cubicBezTo>
                  <a:pt x="217997" y="55944"/>
                  <a:pt x="1936" y="111889"/>
                  <a:pt x="7" y="300942"/>
                </a:cubicBezTo>
                <a:cubicBezTo>
                  <a:pt x="-1922" y="489995"/>
                  <a:pt x="449491" y="1022430"/>
                  <a:pt x="405121" y="1134319"/>
                </a:cubicBezTo>
              </a:path>
            </a:pathLst>
          </a:custGeom>
          <a:noFill/>
          <a:ln>
            <a:solidFill>
              <a:schemeClr val="bg1">
                <a:lumMod val="50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69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High Tower Text" panose="02040502050506030303" pitchFamily="18" charset="0"/>
              </a:rPr>
              <a:t>The search for modifiable risk factors for adverse health outcomes in older age</a:t>
            </a:r>
            <a:endParaRPr lang="en-US" sz="3600" dirty="0">
              <a:latin typeface="High Tower Text" panose="02040502050506030303" pitchFamily="18" charset="0"/>
            </a:endParaRPr>
          </a:p>
        </p:txBody>
      </p:sp>
      <p:sp>
        <p:nvSpPr>
          <p:cNvPr id="3" name="Rectangle 3"/>
          <p:cNvSpPr txBox="1">
            <a:spLocks noChangeArrowheads="1"/>
          </p:cNvSpPr>
          <p:nvPr/>
        </p:nvSpPr>
        <p:spPr>
          <a:xfrm>
            <a:off x="457200" y="1879590"/>
            <a:ext cx="8229600" cy="4191000"/>
          </a:xfrm>
          <a:prstGeom prst="rect">
            <a:avLst/>
          </a:prstGeom>
        </p:spPr>
        <p:txBody>
          <a:bodyPr/>
          <a:lstStyle/>
          <a:p>
            <a:pPr>
              <a:lnSpc>
                <a:spcPct val="90000"/>
              </a:lnSpc>
              <a:spcBef>
                <a:spcPct val="20000"/>
              </a:spcBef>
              <a:buClr>
                <a:schemeClr val="accent4"/>
              </a:buClr>
              <a:defRPr/>
            </a:pPr>
            <a:r>
              <a:rPr lang="en-US" sz="2400" dirty="0" smtClean="0">
                <a:latin typeface="High Tower Text" panose="02040502050506030303" pitchFamily="18" charset="0"/>
              </a:rPr>
              <a:t>Counterintuitive findings of </a:t>
            </a:r>
            <a:r>
              <a:rPr lang="en-US" sz="2600" b="1" dirty="0" smtClean="0">
                <a:solidFill>
                  <a:schemeClr val="accent4"/>
                </a:solidFill>
                <a:latin typeface="High Tower Text" panose="02040502050506030303" pitchFamily="18" charset="0"/>
              </a:rPr>
              <a:t>“neutered” risk factors </a:t>
            </a:r>
            <a:r>
              <a:rPr lang="en-US" sz="2400" dirty="0" smtClean="0">
                <a:latin typeface="High Tower Text" panose="02040502050506030303" pitchFamily="18" charset="0"/>
              </a:rPr>
              <a:t>in older populations.</a:t>
            </a:r>
          </a:p>
          <a:p>
            <a:pPr lvl="1">
              <a:lnSpc>
                <a:spcPct val="90000"/>
              </a:lnSpc>
              <a:spcBef>
                <a:spcPct val="20000"/>
              </a:spcBef>
              <a:buClr>
                <a:schemeClr val="accent4"/>
              </a:buClr>
              <a:defRPr/>
            </a:pPr>
            <a:endParaRPr lang="en-US" sz="1400" dirty="0" smtClean="0">
              <a:solidFill>
                <a:schemeClr val="accent5"/>
              </a:solidFill>
              <a:latin typeface="High Tower Text" panose="02040502050506030303" pitchFamily="18" charset="0"/>
            </a:endParaRPr>
          </a:p>
          <a:p>
            <a:pPr lvl="1">
              <a:lnSpc>
                <a:spcPct val="90000"/>
              </a:lnSpc>
              <a:spcBef>
                <a:spcPct val="20000"/>
              </a:spcBef>
              <a:buClr>
                <a:schemeClr val="accent4"/>
              </a:buClr>
              <a:defRPr/>
            </a:pPr>
            <a:endParaRPr lang="en-US" sz="1400" dirty="0">
              <a:solidFill>
                <a:schemeClr val="accent5"/>
              </a:solidFill>
              <a:latin typeface="High Tower Text" panose="02040502050506030303" pitchFamily="18" charset="0"/>
            </a:endParaRPr>
          </a:p>
          <a:p>
            <a:pPr lvl="1">
              <a:lnSpc>
                <a:spcPct val="90000"/>
              </a:lnSpc>
              <a:spcBef>
                <a:spcPct val="20000"/>
              </a:spcBef>
              <a:buClr>
                <a:schemeClr val="accent4"/>
              </a:buClr>
              <a:defRPr/>
            </a:pPr>
            <a:endParaRPr lang="en-US" sz="1400" dirty="0" smtClean="0">
              <a:solidFill>
                <a:schemeClr val="accent5"/>
              </a:solidFill>
              <a:latin typeface="High Tower Text" panose="02040502050506030303" pitchFamily="18" charset="0"/>
            </a:endParaRPr>
          </a:p>
          <a:p>
            <a:pPr lvl="1">
              <a:lnSpc>
                <a:spcPct val="90000"/>
              </a:lnSpc>
              <a:spcBef>
                <a:spcPct val="20000"/>
              </a:spcBef>
              <a:buClr>
                <a:schemeClr val="accent4"/>
              </a:buClr>
              <a:defRPr/>
            </a:pPr>
            <a:endParaRPr lang="en-US" sz="1400" dirty="0">
              <a:solidFill>
                <a:schemeClr val="accent5"/>
              </a:solidFill>
              <a:latin typeface="High Tower Text" panose="02040502050506030303" pitchFamily="18" charset="0"/>
            </a:endParaRPr>
          </a:p>
          <a:p>
            <a:pPr lvl="1">
              <a:lnSpc>
                <a:spcPct val="90000"/>
              </a:lnSpc>
              <a:spcBef>
                <a:spcPct val="20000"/>
              </a:spcBef>
              <a:buClr>
                <a:schemeClr val="accent4"/>
              </a:buClr>
              <a:defRPr/>
            </a:pPr>
            <a:endParaRPr lang="en-US" sz="1400" dirty="0" smtClean="0">
              <a:solidFill>
                <a:schemeClr val="accent5"/>
              </a:solidFill>
              <a:latin typeface="High Tower Text" panose="02040502050506030303" pitchFamily="18" charset="0"/>
            </a:endParaRPr>
          </a:p>
          <a:p>
            <a:pPr lvl="1">
              <a:lnSpc>
                <a:spcPct val="90000"/>
              </a:lnSpc>
              <a:spcBef>
                <a:spcPct val="20000"/>
              </a:spcBef>
              <a:buClr>
                <a:schemeClr val="accent4"/>
              </a:buClr>
              <a:defRPr/>
            </a:pPr>
            <a:endParaRPr lang="en-US" sz="1400" dirty="0" smtClean="0">
              <a:solidFill>
                <a:schemeClr val="accent5"/>
              </a:solidFill>
              <a:latin typeface="High Tower Text" panose="02040502050506030303" pitchFamily="18" charset="0"/>
            </a:endParaRPr>
          </a:p>
          <a:p>
            <a:pPr lvl="1">
              <a:lnSpc>
                <a:spcPct val="90000"/>
              </a:lnSpc>
              <a:spcBef>
                <a:spcPct val="20000"/>
              </a:spcBef>
              <a:buClr>
                <a:schemeClr val="accent4"/>
              </a:buClr>
              <a:defRPr/>
            </a:pPr>
            <a:r>
              <a:rPr lang="en-US" sz="1400" dirty="0" smtClean="0">
                <a:solidFill>
                  <a:schemeClr val="accent5"/>
                </a:solidFill>
                <a:latin typeface="High Tower Text" panose="02040502050506030303" pitchFamily="18" charset="0"/>
              </a:rPr>
              <a:t>E.g., </a:t>
            </a:r>
            <a:r>
              <a:rPr lang="en-US" sz="1400" dirty="0" err="1" smtClean="0">
                <a:solidFill>
                  <a:schemeClr val="accent5"/>
                </a:solidFill>
                <a:latin typeface="High Tower Text" panose="02040502050506030303" pitchFamily="18" charset="0"/>
              </a:rPr>
              <a:t>Nybo</a:t>
            </a:r>
            <a:r>
              <a:rPr lang="en-US" sz="1400" dirty="0" smtClean="0">
                <a:solidFill>
                  <a:schemeClr val="accent5"/>
                </a:solidFill>
                <a:latin typeface="High Tower Text" panose="02040502050506030303" pitchFamily="18" charset="0"/>
              </a:rPr>
              <a:t> H </a:t>
            </a:r>
            <a:r>
              <a:rPr lang="en-US" sz="1400" i="1" dirty="0" smtClean="0">
                <a:solidFill>
                  <a:schemeClr val="accent5"/>
                </a:solidFill>
                <a:latin typeface="High Tower Text" panose="02040502050506030303" pitchFamily="18" charset="0"/>
              </a:rPr>
              <a:t>et al</a:t>
            </a:r>
            <a:r>
              <a:rPr lang="en-US" sz="1400" dirty="0" smtClean="0">
                <a:solidFill>
                  <a:schemeClr val="accent5"/>
                </a:solidFill>
                <a:latin typeface="High Tower Text" panose="02040502050506030303" pitchFamily="18" charset="0"/>
              </a:rPr>
              <a:t>. </a:t>
            </a:r>
            <a:r>
              <a:rPr lang="en-US" sz="1400" i="1" dirty="0" smtClean="0">
                <a:solidFill>
                  <a:schemeClr val="accent5"/>
                </a:solidFill>
                <a:latin typeface="High Tower Text" panose="02040502050506030303" pitchFamily="18" charset="0"/>
              </a:rPr>
              <a:t>JAGS</a:t>
            </a:r>
            <a:r>
              <a:rPr lang="en-US" sz="1400" dirty="0" smtClean="0">
                <a:solidFill>
                  <a:schemeClr val="accent5"/>
                </a:solidFill>
                <a:latin typeface="High Tower Text" panose="02040502050506030303" pitchFamily="18" charset="0"/>
              </a:rPr>
              <a:t>, 2003;51(10):1365–73.  </a:t>
            </a:r>
            <a:r>
              <a:rPr lang="en-US" sz="1400" dirty="0" err="1" smtClean="0">
                <a:solidFill>
                  <a:schemeClr val="accent5"/>
                </a:solidFill>
                <a:latin typeface="High Tower Text" panose="02040502050506030303" pitchFamily="18" charset="0"/>
              </a:rPr>
              <a:t>Marang</a:t>
            </a:r>
            <a:r>
              <a:rPr lang="en-US" sz="1400" dirty="0" smtClean="0">
                <a:solidFill>
                  <a:schemeClr val="accent5"/>
                </a:solidFill>
                <a:latin typeface="High Tower Text" panose="02040502050506030303" pitchFamily="18" charset="0"/>
              </a:rPr>
              <a:t>-van de </a:t>
            </a:r>
            <a:r>
              <a:rPr lang="en-US" sz="1400" dirty="0" err="1" smtClean="0">
                <a:solidFill>
                  <a:schemeClr val="accent5"/>
                </a:solidFill>
                <a:latin typeface="High Tower Text" panose="02040502050506030303" pitchFamily="18" charset="0"/>
              </a:rPr>
              <a:t>Mheen</a:t>
            </a:r>
            <a:r>
              <a:rPr lang="en-US" sz="1400" dirty="0" smtClean="0">
                <a:solidFill>
                  <a:schemeClr val="accent5"/>
                </a:solidFill>
                <a:latin typeface="High Tower Text" panose="02040502050506030303" pitchFamily="18" charset="0"/>
              </a:rPr>
              <a:t> PJ </a:t>
            </a:r>
            <a:r>
              <a:rPr lang="en-US" sz="1400" i="1" dirty="0" smtClean="0">
                <a:solidFill>
                  <a:schemeClr val="accent5"/>
                </a:solidFill>
                <a:latin typeface="High Tower Text" panose="02040502050506030303" pitchFamily="18" charset="0"/>
              </a:rPr>
              <a:t>et al</a:t>
            </a:r>
            <a:r>
              <a:rPr lang="en-US" sz="1400" dirty="0" smtClean="0">
                <a:solidFill>
                  <a:schemeClr val="accent5"/>
                </a:solidFill>
                <a:latin typeface="High Tower Text" panose="02040502050506030303" pitchFamily="18" charset="0"/>
              </a:rPr>
              <a:t>. </a:t>
            </a:r>
            <a:r>
              <a:rPr lang="en-US" sz="1400" i="1" dirty="0" smtClean="0">
                <a:solidFill>
                  <a:schemeClr val="accent5"/>
                </a:solidFill>
                <a:latin typeface="High Tower Text" panose="02040502050506030303" pitchFamily="18" charset="0"/>
              </a:rPr>
              <a:t>J </a:t>
            </a:r>
            <a:r>
              <a:rPr lang="en-US" sz="1400" i="1" dirty="0" err="1" smtClean="0">
                <a:solidFill>
                  <a:schemeClr val="accent5"/>
                </a:solidFill>
                <a:latin typeface="High Tower Text" panose="02040502050506030303" pitchFamily="18" charset="0"/>
              </a:rPr>
              <a:t>Epidemiol</a:t>
            </a:r>
            <a:r>
              <a:rPr lang="en-US" sz="1400" i="1" dirty="0" smtClean="0">
                <a:solidFill>
                  <a:schemeClr val="accent5"/>
                </a:solidFill>
                <a:latin typeface="High Tower Text" panose="02040502050506030303" pitchFamily="18" charset="0"/>
              </a:rPr>
              <a:t> Community Health</a:t>
            </a:r>
            <a:r>
              <a:rPr lang="en-US" sz="1400" dirty="0" smtClean="0">
                <a:solidFill>
                  <a:schemeClr val="accent5"/>
                </a:solidFill>
                <a:latin typeface="High Tower Text" panose="02040502050506030303" pitchFamily="18" charset="0"/>
              </a:rPr>
              <a:t>, 2001;55(1):24–8.  Tate RB </a:t>
            </a:r>
            <a:r>
              <a:rPr lang="en-US" sz="1400" i="1" dirty="0" smtClean="0">
                <a:solidFill>
                  <a:schemeClr val="accent5"/>
                </a:solidFill>
                <a:latin typeface="High Tower Text" panose="02040502050506030303" pitchFamily="18" charset="0"/>
              </a:rPr>
              <a:t>Ann </a:t>
            </a:r>
            <a:r>
              <a:rPr lang="en-US" sz="1400" i="1" dirty="0" err="1" smtClean="0">
                <a:solidFill>
                  <a:schemeClr val="accent5"/>
                </a:solidFill>
                <a:latin typeface="High Tower Text" panose="02040502050506030303" pitchFamily="18" charset="0"/>
              </a:rPr>
              <a:t>Epidemiol</a:t>
            </a:r>
            <a:r>
              <a:rPr lang="en-US" sz="1400" dirty="0" smtClean="0">
                <a:solidFill>
                  <a:schemeClr val="accent5"/>
                </a:solidFill>
                <a:latin typeface="High Tower Text" panose="02040502050506030303" pitchFamily="18" charset="0"/>
              </a:rPr>
              <a:t>, 1998;8(7):415–21</a:t>
            </a:r>
            <a:r>
              <a:rPr lang="en-US" sz="1400" dirty="0">
                <a:solidFill>
                  <a:schemeClr val="accent5"/>
                </a:solidFill>
                <a:latin typeface="High Tower Text" panose="02040502050506030303" pitchFamily="18" charset="0"/>
              </a:rPr>
              <a:t>. Hernan MA, </a:t>
            </a:r>
            <a:r>
              <a:rPr lang="en-US" sz="1400" i="1" dirty="0" smtClean="0">
                <a:solidFill>
                  <a:schemeClr val="accent5"/>
                </a:solidFill>
                <a:latin typeface="High Tower Text" panose="02040502050506030303" pitchFamily="18" charset="0"/>
              </a:rPr>
              <a:t>et al</a:t>
            </a:r>
            <a:r>
              <a:rPr lang="en-US" sz="1400" dirty="0" smtClean="0">
                <a:solidFill>
                  <a:schemeClr val="accent5"/>
                </a:solidFill>
                <a:latin typeface="High Tower Text" panose="02040502050506030303" pitchFamily="18" charset="0"/>
              </a:rPr>
              <a:t>. </a:t>
            </a:r>
            <a:r>
              <a:rPr lang="en-US" sz="1400" i="1" dirty="0" smtClean="0">
                <a:solidFill>
                  <a:schemeClr val="accent5"/>
                </a:solidFill>
                <a:latin typeface="High Tower Text" panose="02040502050506030303" pitchFamily="18" charset="0"/>
              </a:rPr>
              <a:t>Epidemiology</a:t>
            </a:r>
            <a:r>
              <a:rPr lang="en-US" sz="1400" dirty="0" smtClean="0">
                <a:solidFill>
                  <a:schemeClr val="accent5"/>
                </a:solidFill>
                <a:latin typeface="High Tower Text" panose="02040502050506030303" pitchFamily="18" charset="0"/>
              </a:rPr>
              <a:t>, </a:t>
            </a:r>
            <a:r>
              <a:rPr lang="en-US" sz="1400" dirty="0">
                <a:solidFill>
                  <a:schemeClr val="accent5"/>
                </a:solidFill>
                <a:latin typeface="High Tower Text" panose="02040502050506030303" pitchFamily="18" charset="0"/>
              </a:rPr>
              <a:t>2008;19:448-50</a:t>
            </a:r>
            <a:r>
              <a:rPr lang="en-US" sz="1400" dirty="0" smtClean="0">
                <a:solidFill>
                  <a:schemeClr val="accent5"/>
                </a:solidFill>
                <a:latin typeface="High Tower Text" panose="02040502050506030303" pitchFamily="18" charset="0"/>
              </a:rPr>
              <a:t>. </a:t>
            </a:r>
            <a:endParaRPr lang="en-US" sz="1200" dirty="0" smtClean="0">
              <a:solidFill>
                <a:schemeClr val="accent5"/>
              </a:solidFill>
              <a:latin typeface="High Tower Text" panose="02040502050506030303" pitchFamily="18" charset="0"/>
            </a:endParaRPr>
          </a:p>
          <a:p>
            <a:pPr marL="342900" lvl="1" indent="-342900">
              <a:lnSpc>
                <a:spcPct val="90000"/>
              </a:lnSpc>
              <a:spcBef>
                <a:spcPct val="20000"/>
              </a:spcBef>
              <a:buClr>
                <a:schemeClr val="accent4"/>
              </a:buClr>
              <a:buFont typeface="Wingdings" pitchFamily="2" charset="2"/>
              <a:buChar char="§"/>
              <a:defRPr/>
            </a:pPr>
            <a:endParaRPr lang="en-US" sz="2400" dirty="0">
              <a:latin typeface="High Tower Text" panose="02040502050506030303" pitchFamily="18" charset="0"/>
            </a:endParaRPr>
          </a:p>
          <a:p>
            <a:pPr marL="0" lvl="1">
              <a:lnSpc>
                <a:spcPct val="90000"/>
              </a:lnSpc>
              <a:spcBef>
                <a:spcPct val="20000"/>
              </a:spcBef>
              <a:buClr>
                <a:schemeClr val="accent4"/>
              </a:buClr>
              <a:defRPr/>
            </a:pPr>
            <a:r>
              <a:rPr lang="en-US" sz="2400" dirty="0" smtClean="0">
                <a:latin typeface="High Tower Text" panose="02040502050506030303" pitchFamily="18" charset="0"/>
              </a:rPr>
              <a:t>In longitudinal studies of aging, </a:t>
            </a:r>
            <a:r>
              <a:rPr lang="en-US" sz="2600" b="1" dirty="0">
                <a:solidFill>
                  <a:schemeClr val="accent4"/>
                </a:solidFill>
                <a:latin typeface="High Tower Text" panose="02040502050506030303" pitchFamily="18" charset="0"/>
              </a:rPr>
              <a:t>people who drop out typically have worse cognitive </a:t>
            </a:r>
            <a:r>
              <a:rPr lang="en-US" sz="2600" b="1" dirty="0" smtClean="0">
                <a:solidFill>
                  <a:schemeClr val="accent4"/>
                </a:solidFill>
                <a:latin typeface="High Tower Text" panose="02040502050506030303" pitchFamily="18" charset="0"/>
              </a:rPr>
              <a:t>and physical function</a:t>
            </a:r>
            <a:r>
              <a:rPr lang="en-US" sz="2400" dirty="0" smtClean="0">
                <a:latin typeface="High Tower Text" panose="02040502050506030303" pitchFamily="18" charset="0"/>
              </a:rPr>
              <a:t>. </a:t>
            </a:r>
          </a:p>
          <a:p>
            <a:pPr marL="457200" lvl="2">
              <a:lnSpc>
                <a:spcPct val="90000"/>
              </a:lnSpc>
              <a:spcBef>
                <a:spcPct val="20000"/>
              </a:spcBef>
              <a:buClr>
                <a:schemeClr val="accent4"/>
              </a:buClr>
              <a:defRPr/>
            </a:pPr>
            <a:r>
              <a:rPr lang="en-US" sz="1400" dirty="0" smtClean="0">
                <a:solidFill>
                  <a:schemeClr val="accent5"/>
                </a:solidFill>
                <a:latin typeface="High Tower Text" panose="02040502050506030303" pitchFamily="18" charset="0"/>
              </a:rPr>
              <a:t>E.g., </a:t>
            </a:r>
            <a:r>
              <a:rPr lang="en-US" sz="1400" dirty="0" err="1" smtClean="0">
                <a:solidFill>
                  <a:schemeClr val="accent5"/>
                </a:solidFill>
                <a:latin typeface="High Tower Text" panose="02040502050506030303" pitchFamily="18" charset="0"/>
              </a:rPr>
              <a:t>Euser</a:t>
            </a:r>
            <a:r>
              <a:rPr lang="en-US" sz="1400" dirty="0" smtClean="0">
                <a:solidFill>
                  <a:schemeClr val="accent5"/>
                </a:solidFill>
                <a:latin typeface="High Tower Text" panose="02040502050506030303" pitchFamily="18" charset="0"/>
              </a:rPr>
              <a:t> SM </a:t>
            </a:r>
            <a:r>
              <a:rPr lang="en-US" sz="1400" i="1" dirty="0" smtClean="0">
                <a:solidFill>
                  <a:schemeClr val="accent5"/>
                </a:solidFill>
                <a:latin typeface="High Tower Text" panose="02040502050506030303" pitchFamily="18" charset="0"/>
              </a:rPr>
              <a:t>et al</a:t>
            </a:r>
            <a:r>
              <a:rPr lang="en-US" sz="1400" dirty="0" smtClean="0">
                <a:solidFill>
                  <a:schemeClr val="accent5"/>
                </a:solidFill>
                <a:latin typeface="High Tower Text" panose="02040502050506030303" pitchFamily="18" charset="0"/>
              </a:rPr>
              <a:t>., </a:t>
            </a:r>
            <a:r>
              <a:rPr lang="en-US" sz="1400" i="1" dirty="0" smtClean="0">
                <a:solidFill>
                  <a:schemeClr val="accent5"/>
                </a:solidFill>
                <a:latin typeface="High Tower Text" panose="02040502050506030303" pitchFamily="18" charset="0"/>
              </a:rPr>
              <a:t>Epidemiology</a:t>
            </a:r>
            <a:r>
              <a:rPr lang="en-US" sz="1400" dirty="0" smtClean="0">
                <a:solidFill>
                  <a:schemeClr val="accent5"/>
                </a:solidFill>
                <a:latin typeface="High Tower Text" panose="02040502050506030303" pitchFamily="18" charset="0"/>
              </a:rPr>
              <a:t> 2008;19:440–7. </a:t>
            </a:r>
            <a:r>
              <a:rPr lang="en-US" sz="1400" dirty="0" err="1" smtClean="0">
                <a:solidFill>
                  <a:schemeClr val="accent5"/>
                </a:solidFill>
                <a:latin typeface="High Tower Text" panose="02040502050506030303" pitchFamily="18" charset="0"/>
              </a:rPr>
              <a:t>Chattfield</a:t>
            </a:r>
            <a:r>
              <a:rPr lang="en-US" sz="1400" dirty="0" smtClean="0">
                <a:solidFill>
                  <a:schemeClr val="accent5"/>
                </a:solidFill>
                <a:latin typeface="High Tower Text" panose="02040502050506030303" pitchFamily="18" charset="0"/>
              </a:rPr>
              <a:t> MD </a:t>
            </a:r>
            <a:r>
              <a:rPr lang="en-US" sz="1400" i="1" dirty="0" smtClean="0">
                <a:solidFill>
                  <a:schemeClr val="accent5"/>
                </a:solidFill>
                <a:latin typeface="High Tower Text" panose="02040502050506030303" pitchFamily="18" charset="0"/>
              </a:rPr>
              <a:t>et al. J </a:t>
            </a:r>
            <a:r>
              <a:rPr lang="en-US" sz="1400" i="1" dirty="0" err="1" smtClean="0">
                <a:solidFill>
                  <a:schemeClr val="accent5"/>
                </a:solidFill>
                <a:latin typeface="High Tower Text" panose="02040502050506030303" pitchFamily="18" charset="0"/>
              </a:rPr>
              <a:t>Clin</a:t>
            </a:r>
            <a:r>
              <a:rPr lang="en-US" sz="1400" i="1" dirty="0" smtClean="0">
                <a:solidFill>
                  <a:schemeClr val="accent5"/>
                </a:solidFill>
                <a:latin typeface="High Tower Text" panose="02040502050506030303" pitchFamily="18" charset="0"/>
              </a:rPr>
              <a:t> </a:t>
            </a:r>
            <a:r>
              <a:rPr lang="en-US" sz="1400" i="1" dirty="0" err="1" smtClean="0">
                <a:solidFill>
                  <a:schemeClr val="accent5"/>
                </a:solidFill>
                <a:latin typeface="High Tower Text" panose="02040502050506030303" pitchFamily="18" charset="0"/>
              </a:rPr>
              <a:t>Epidemiol</a:t>
            </a:r>
            <a:r>
              <a:rPr lang="en-US" sz="1400" i="1" dirty="0" smtClean="0">
                <a:solidFill>
                  <a:schemeClr val="accent5"/>
                </a:solidFill>
                <a:latin typeface="High Tower Text" panose="02040502050506030303" pitchFamily="18" charset="0"/>
              </a:rPr>
              <a:t> </a:t>
            </a:r>
            <a:r>
              <a:rPr lang="en-US" sz="1400" dirty="0" smtClean="0">
                <a:solidFill>
                  <a:schemeClr val="accent5"/>
                </a:solidFill>
                <a:latin typeface="High Tower Text" panose="02040502050506030303" pitchFamily="18" charset="0"/>
              </a:rPr>
              <a:t>2005; 58: 13-9.</a:t>
            </a:r>
            <a:endParaRPr lang="en-US" sz="2400" dirty="0" smtClean="0">
              <a:solidFill>
                <a:schemeClr val="accent5"/>
              </a:solidFill>
              <a:latin typeface="High Tower Text" panose="02040502050506030303" pitchFamily="18" charset="0"/>
            </a:endParaRPr>
          </a:p>
        </p:txBody>
      </p:sp>
      <p:sp>
        <p:nvSpPr>
          <p:cNvPr id="4" name="TextBox 3"/>
          <p:cNvSpPr txBox="1"/>
          <p:nvPr/>
        </p:nvSpPr>
        <p:spPr>
          <a:xfrm>
            <a:off x="914400" y="2590797"/>
            <a:ext cx="3962400" cy="1323439"/>
          </a:xfrm>
          <a:prstGeom prst="rect">
            <a:avLst/>
          </a:prstGeom>
          <a:noFill/>
        </p:spPr>
        <p:txBody>
          <a:bodyPr wrap="square" rtlCol="0">
            <a:spAutoFit/>
          </a:bodyPr>
          <a:lstStyle/>
          <a:p>
            <a:pPr marL="800100" lvl="1" indent="-342900">
              <a:lnSpc>
                <a:spcPct val="90000"/>
              </a:lnSpc>
              <a:spcBef>
                <a:spcPct val="20000"/>
              </a:spcBef>
              <a:buClr>
                <a:schemeClr val="accent4"/>
              </a:buClr>
              <a:buFont typeface="Wingdings" pitchFamily="2" charset="2"/>
              <a:buChar char="§"/>
              <a:defRPr/>
            </a:pPr>
            <a:r>
              <a:rPr lang="en-US" sz="2000" dirty="0">
                <a:solidFill>
                  <a:schemeClr val="accent4"/>
                </a:solidFill>
                <a:latin typeface="High Tower Text" panose="02040502050506030303" pitchFamily="18" charset="0"/>
              </a:rPr>
              <a:t>Smoking</a:t>
            </a:r>
            <a:r>
              <a:rPr lang="en-US" sz="2000" dirty="0">
                <a:latin typeface="High Tower Text" panose="02040502050506030303" pitchFamily="18" charset="0"/>
              </a:rPr>
              <a:t>?</a:t>
            </a:r>
          </a:p>
          <a:p>
            <a:pPr marL="800100" lvl="1" indent="-342900">
              <a:lnSpc>
                <a:spcPct val="90000"/>
              </a:lnSpc>
              <a:spcBef>
                <a:spcPct val="20000"/>
              </a:spcBef>
              <a:buClr>
                <a:schemeClr val="accent4"/>
              </a:buClr>
              <a:buFont typeface="Wingdings" pitchFamily="2" charset="2"/>
              <a:buChar char="§"/>
              <a:defRPr/>
            </a:pPr>
            <a:r>
              <a:rPr lang="en-US" sz="2000" dirty="0">
                <a:latin typeface="High Tower Text" panose="02040502050506030303" pitchFamily="18" charset="0"/>
              </a:rPr>
              <a:t>From a </a:t>
            </a:r>
            <a:r>
              <a:rPr lang="en-US" sz="2000" dirty="0">
                <a:solidFill>
                  <a:schemeClr val="accent4"/>
                </a:solidFill>
                <a:latin typeface="High Tower Text" panose="02040502050506030303" pitchFamily="18" charset="0"/>
              </a:rPr>
              <a:t>socioeconomically disadvantaged </a:t>
            </a:r>
            <a:r>
              <a:rPr lang="en-US" sz="2000" dirty="0">
                <a:latin typeface="High Tower Text" panose="02040502050506030303" pitchFamily="18" charset="0"/>
              </a:rPr>
              <a:t>group?</a:t>
            </a:r>
          </a:p>
          <a:p>
            <a:pPr marL="800100" lvl="1" indent="-342900">
              <a:lnSpc>
                <a:spcPct val="90000"/>
              </a:lnSpc>
              <a:spcBef>
                <a:spcPct val="20000"/>
              </a:spcBef>
              <a:buClr>
                <a:schemeClr val="accent4"/>
              </a:buClr>
              <a:buFont typeface="Wingdings" pitchFamily="2" charset="2"/>
              <a:buChar char="§"/>
              <a:defRPr/>
            </a:pPr>
            <a:r>
              <a:rPr lang="en-US" sz="2000" dirty="0">
                <a:latin typeface="High Tower Text" panose="02040502050506030303" pitchFamily="18" charset="0"/>
              </a:rPr>
              <a:t>How about </a:t>
            </a:r>
            <a:r>
              <a:rPr lang="en-US" sz="2000" dirty="0">
                <a:solidFill>
                  <a:schemeClr val="accent4"/>
                </a:solidFill>
                <a:latin typeface="High Tower Text" panose="02040502050506030303" pitchFamily="18" charset="0"/>
              </a:rPr>
              <a:t>bacon</a:t>
            </a:r>
            <a:r>
              <a:rPr lang="en-US" sz="2000" dirty="0" smtClean="0">
                <a:latin typeface="High Tower Text" panose="02040502050506030303" pitchFamily="18" charset="0"/>
              </a:rPr>
              <a:t>?</a:t>
            </a:r>
            <a:endParaRPr lang="en-US" sz="2000" dirty="0">
              <a:latin typeface="High Tower Text" panose="02040502050506030303" pitchFamily="18" charset="0"/>
            </a:endParaRPr>
          </a:p>
        </p:txBody>
      </p:sp>
      <p:sp>
        <p:nvSpPr>
          <p:cNvPr id="5" name="Right Brace 4"/>
          <p:cNvSpPr/>
          <p:nvPr/>
        </p:nvSpPr>
        <p:spPr>
          <a:xfrm>
            <a:off x="4876800" y="2489190"/>
            <a:ext cx="2286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198528" y="2997189"/>
            <a:ext cx="3161443" cy="461665"/>
          </a:xfrm>
          <a:prstGeom prst="rect">
            <a:avLst/>
          </a:prstGeom>
          <a:noFill/>
        </p:spPr>
        <p:txBody>
          <a:bodyPr wrap="none" rtlCol="0">
            <a:spAutoFit/>
          </a:bodyPr>
          <a:lstStyle/>
          <a:p>
            <a:r>
              <a:rPr lang="en-US" sz="2400" dirty="0" smtClean="0">
                <a:latin typeface="High Tower Text" panose="02040502050506030303" pitchFamily="18" charset="0"/>
              </a:rPr>
              <a:t>Not so bad if you’re 85.</a:t>
            </a:r>
            <a:endParaRPr lang="en-US" sz="2400" dirty="0">
              <a:latin typeface="High Tower Text" panose="02040502050506030303" pitchFamily="18" charset="0"/>
            </a:endParaRPr>
          </a:p>
        </p:txBody>
      </p:sp>
    </p:spTree>
    <p:extLst>
      <p:ext uri="{BB962C8B-B14F-4D97-AF65-F5344CB8AC3E}">
        <p14:creationId xmlns:p14="http://schemas.microsoft.com/office/powerpoint/2010/main" val="20729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Tips for using IPC weights (1)</a:t>
            </a:r>
            <a:endParaRPr lang="en-US" b="1" dirty="0"/>
          </a:p>
        </p:txBody>
      </p:sp>
      <p:sp>
        <p:nvSpPr>
          <p:cNvPr id="3" name="Content Placeholder 2"/>
          <p:cNvSpPr>
            <a:spLocks noGrp="1"/>
          </p:cNvSpPr>
          <p:nvPr>
            <p:ph idx="1"/>
          </p:nvPr>
        </p:nvSpPr>
        <p:spPr>
          <a:xfrm>
            <a:off x="457200" y="1981200"/>
            <a:ext cx="8229600" cy="4267200"/>
          </a:xfrm>
        </p:spPr>
        <p:txBody>
          <a:bodyPr>
            <a:normAutofit/>
          </a:bodyPr>
          <a:lstStyle/>
          <a:p>
            <a:pPr marL="514350" lvl="0" indent="-514350">
              <a:spcBef>
                <a:spcPts val="0"/>
              </a:spcBef>
              <a:buFont typeface="+mj-lt"/>
              <a:buAutoNum type="arabicPeriod"/>
            </a:pPr>
            <a:r>
              <a:rPr lang="en-US" sz="2800" b="1" dirty="0" smtClean="0">
                <a:solidFill>
                  <a:schemeClr val="accent4"/>
                </a:solidFill>
              </a:rPr>
              <a:t>Confirm positivity.   </a:t>
            </a:r>
            <a:r>
              <a:rPr lang="en-US" sz="2000" dirty="0" smtClean="0"/>
              <a:t>There </a:t>
            </a:r>
            <a:r>
              <a:rPr lang="en-US" sz="2000" dirty="0"/>
              <a:t>is no combination of covariates such that </a:t>
            </a:r>
            <a:r>
              <a:rPr lang="en-US" sz="2000" i="1" dirty="0"/>
              <a:t>everyone</a:t>
            </a:r>
            <a:r>
              <a:rPr lang="en-US" sz="2000" dirty="0"/>
              <a:t> with that combination is predicted to drop out, or, conversely, </a:t>
            </a:r>
            <a:r>
              <a:rPr lang="en-US" sz="2000" i="1" dirty="0"/>
              <a:t>nobody</a:t>
            </a:r>
            <a:r>
              <a:rPr lang="en-US" sz="2000" dirty="0"/>
              <a:t> with that combination is predicted to drop </a:t>
            </a:r>
            <a:r>
              <a:rPr lang="en-US" sz="2000" dirty="0" smtClean="0"/>
              <a:t>out.</a:t>
            </a:r>
          </a:p>
          <a:p>
            <a:pPr marL="514350" lvl="0" indent="-514350">
              <a:spcBef>
                <a:spcPts val="0"/>
              </a:spcBef>
              <a:buFont typeface="+mj-lt"/>
              <a:buAutoNum type="arabicPeriod"/>
            </a:pPr>
            <a:endParaRPr lang="en-US" sz="2000" dirty="0"/>
          </a:p>
          <a:p>
            <a:pPr marL="514350" lvl="0" indent="-514350">
              <a:spcBef>
                <a:spcPts val="0"/>
              </a:spcBef>
              <a:buFont typeface="+mj-lt"/>
              <a:buAutoNum type="arabicPeriod"/>
            </a:pPr>
            <a:r>
              <a:rPr lang="en-US" sz="2000" dirty="0"/>
              <a:t>Assess the </a:t>
            </a:r>
            <a:r>
              <a:rPr lang="en-US" sz="2800" b="1" dirty="0">
                <a:solidFill>
                  <a:schemeClr val="accent4"/>
                </a:solidFill>
              </a:rPr>
              <a:t>possibility of model misspecification</a:t>
            </a:r>
            <a:r>
              <a:rPr lang="en-US" sz="2000" dirty="0"/>
              <a:t>, for </a:t>
            </a:r>
            <a:r>
              <a:rPr lang="en-US" sz="2000" dirty="0" smtClean="0"/>
              <a:t>example, </a:t>
            </a:r>
            <a:r>
              <a:rPr lang="en-US" sz="2000" dirty="0"/>
              <a:t>by exploring more flexible functional forms for the </a:t>
            </a:r>
            <a:r>
              <a:rPr lang="en-US" sz="2000" dirty="0" smtClean="0"/>
              <a:t>covariates.</a:t>
            </a:r>
          </a:p>
          <a:p>
            <a:pPr marL="514350" lvl="0" indent="-514350">
              <a:spcBef>
                <a:spcPts val="0"/>
              </a:spcBef>
              <a:buFont typeface="+mj-lt"/>
              <a:buAutoNum type="arabicPeriod"/>
            </a:pPr>
            <a:endParaRPr lang="en-US" sz="2000" dirty="0"/>
          </a:p>
        </p:txBody>
      </p:sp>
      <p:sp>
        <p:nvSpPr>
          <p:cNvPr id="4" name="TextBox 3"/>
          <p:cNvSpPr txBox="1"/>
          <p:nvPr/>
        </p:nvSpPr>
        <p:spPr>
          <a:xfrm>
            <a:off x="3429000" y="6400800"/>
            <a:ext cx="5638800" cy="369332"/>
          </a:xfrm>
          <a:prstGeom prst="rect">
            <a:avLst/>
          </a:prstGeom>
          <a:noFill/>
        </p:spPr>
        <p:txBody>
          <a:bodyPr wrap="square" rtlCol="0">
            <a:spAutoFit/>
          </a:bodyPr>
          <a:lstStyle/>
          <a:p>
            <a:r>
              <a:rPr lang="en-US" dirty="0" smtClean="0">
                <a:solidFill>
                  <a:schemeClr val="accent5"/>
                </a:solidFill>
              </a:rPr>
              <a:t>Cole &amp; </a:t>
            </a:r>
            <a:r>
              <a:rPr lang="en-US" dirty="0" err="1" smtClean="0">
                <a:solidFill>
                  <a:schemeClr val="accent5"/>
                </a:solidFill>
              </a:rPr>
              <a:t>Hernán</a:t>
            </a:r>
            <a:r>
              <a:rPr lang="en-US" dirty="0" smtClean="0">
                <a:solidFill>
                  <a:schemeClr val="accent5"/>
                </a:solidFill>
              </a:rPr>
              <a:t>. </a:t>
            </a:r>
            <a:r>
              <a:rPr lang="en-US" i="1" dirty="0" smtClean="0">
                <a:solidFill>
                  <a:schemeClr val="accent5"/>
                </a:solidFill>
              </a:rPr>
              <a:t>Am </a:t>
            </a:r>
            <a:r>
              <a:rPr lang="en-US" i="1" dirty="0">
                <a:solidFill>
                  <a:schemeClr val="accent5"/>
                </a:solidFill>
              </a:rPr>
              <a:t>J </a:t>
            </a:r>
            <a:r>
              <a:rPr lang="en-US" i="1" dirty="0" err="1">
                <a:solidFill>
                  <a:schemeClr val="accent5"/>
                </a:solidFill>
              </a:rPr>
              <a:t>Epidemiol</a:t>
            </a:r>
            <a:r>
              <a:rPr lang="en-US" i="1" dirty="0">
                <a:solidFill>
                  <a:schemeClr val="accent5"/>
                </a:solidFill>
              </a:rPr>
              <a:t> </a:t>
            </a:r>
            <a:r>
              <a:rPr lang="en-US" dirty="0">
                <a:solidFill>
                  <a:schemeClr val="accent5"/>
                </a:solidFill>
              </a:rPr>
              <a:t>2008, 168(6):656-664</a:t>
            </a:r>
          </a:p>
        </p:txBody>
      </p:sp>
    </p:spTree>
    <p:extLst>
      <p:ext uri="{BB962C8B-B14F-4D97-AF65-F5344CB8AC3E}">
        <p14:creationId xmlns:p14="http://schemas.microsoft.com/office/powerpoint/2010/main" val="311028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Tips for using IPC weights (2)</a:t>
            </a:r>
            <a:endParaRPr lang="en-US" b="1" dirty="0"/>
          </a:p>
        </p:txBody>
      </p:sp>
      <p:sp>
        <p:nvSpPr>
          <p:cNvPr id="3" name="Content Placeholder 2"/>
          <p:cNvSpPr>
            <a:spLocks noGrp="1"/>
          </p:cNvSpPr>
          <p:nvPr>
            <p:ph idx="1"/>
          </p:nvPr>
        </p:nvSpPr>
        <p:spPr>
          <a:xfrm>
            <a:off x="457200" y="1600200"/>
            <a:ext cx="8229600" cy="4648200"/>
          </a:xfrm>
        </p:spPr>
        <p:txBody>
          <a:bodyPr>
            <a:normAutofit/>
          </a:bodyPr>
          <a:lstStyle/>
          <a:p>
            <a:pPr marL="514350" lvl="0" indent="-514350">
              <a:spcBef>
                <a:spcPts val="0"/>
              </a:spcBef>
              <a:buFont typeface="+mj-lt"/>
              <a:buAutoNum type="arabicPeriod"/>
            </a:pPr>
            <a:endParaRPr lang="en-US" sz="2000" dirty="0"/>
          </a:p>
          <a:p>
            <a:pPr marL="514350" lvl="0" indent="-514350">
              <a:spcBef>
                <a:spcPts val="0"/>
              </a:spcBef>
              <a:buFont typeface="+mj-lt"/>
              <a:buAutoNum type="arabicPeriod" startAt="3"/>
            </a:pPr>
            <a:r>
              <a:rPr lang="en-US" sz="2000" dirty="0"/>
              <a:t>Confirm that the </a:t>
            </a:r>
            <a:r>
              <a:rPr lang="en-US" sz="2800" b="1" dirty="0">
                <a:solidFill>
                  <a:schemeClr val="accent4"/>
                </a:solidFill>
              </a:rPr>
              <a:t>mean stabilized weight at each wave is close to 1.</a:t>
            </a:r>
            <a:r>
              <a:rPr lang="en-US" sz="2600" b="1" dirty="0">
                <a:solidFill>
                  <a:schemeClr val="accent4"/>
                </a:solidFill>
              </a:rPr>
              <a:t>0</a:t>
            </a:r>
            <a:r>
              <a:rPr lang="en-US" sz="2000" dirty="0"/>
              <a:t>.  If it is not, revisit possible misspecifications</a:t>
            </a:r>
            <a:r>
              <a:rPr lang="en-US" sz="2000" dirty="0" smtClean="0"/>
              <a:t>.</a:t>
            </a:r>
          </a:p>
          <a:p>
            <a:pPr marL="514350" lvl="0" indent="-514350">
              <a:spcBef>
                <a:spcPts val="0"/>
              </a:spcBef>
              <a:buFont typeface="+mj-lt"/>
              <a:buAutoNum type="arabicPeriod" startAt="3"/>
            </a:pPr>
            <a:endParaRPr lang="en-US" sz="2000" dirty="0"/>
          </a:p>
          <a:p>
            <a:pPr marL="514350" lvl="0" indent="-514350">
              <a:spcBef>
                <a:spcPts val="0"/>
              </a:spcBef>
              <a:buFont typeface="+mj-lt"/>
              <a:buAutoNum type="arabicPeriod" startAt="3"/>
            </a:pPr>
            <a:r>
              <a:rPr lang="en-US" sz="2800" b="1" dirty="0">
                <a:solidFill>
                  <a:schemeClr val="accent4"/>
                </a:solidFill>
              </a:rPr>
              <a:t>Consider the variance of the weights </a:t>
            </a:r>
            <a:r>
              <a:rPr lang="en-US" sz="2000" dirty="0"/>
              <a:t>and their impact on the variance of the estimator.  </a:t>
            </a:r>
            <a:r>
              <a:rPr lang="en-US" sz="2000" dirty="0" smtClean="0"/>
              <a:t>Sometimes, </a:t>
            </a:r>
            <a:r>
              <a:rPr lang="en-US" sz="2000" dirty="0"/>
              <a:t>truncation of the weights (e.g., at the 1</a:t>
            </a:r>
            <a:r>
              <a:rPr lang="en-US" sz="2000" baseline="30000" dirty="0"/>
              <a:t>st</a:t>
            </a:r>
            <a:r>
              <a:rPr lang="en-US" sz="2000" dirty="0"/>
              <a:t> and 99</a:t>
            </a:r>
            <a:r>
              <a:rPr lang="en-US" sz="2000" baseline="30000" dirty="0"/>
              <a:t>th</a:t>
            </a:r>
            <a:r>
              <a:rPr lang="en-US" sz="2000" dirty="0"/>
              <a:t> percentile) </a:t>
            </a:r>
            <a:r>
              <a:rPr lang="en-US" sz="2000" dirty="0" smtClean="0"/>
              <a:t>can </a:t>
            </a:r>
            <a:r>
              <a:rPr lang="en-US" sz="2000" dirty="0"/>
              <a:t>be a worthwhile tradeoff, increasing bias slightly and increasing efficiency substantially</a:t>
            </a:r>
            <a:r>
              <a:rPr lang="en-US" sz="2000" dirty="0" smtClean="0"/>
              <a:t>.</a:t>
            </a:r>
            <a:endParaRPr lang="en-US" sz="2000" dirty="0"/>
          </a:p>
        </p:txBody>
      </p:sp>
      <p:sp>
        <p:nvSpPr>
          <p:cNvPr id="4" name="TextBox 3"/>
          <p:cNvSpPr txBox="1"/>
          <p:nvPr/>
        </p:nvSpPr>
        <p:spPr>
          <a:xfrm>
            <a:off x="3429000" y="6400800"/>
            <a:ext cx="5638800" cy="369332"/>
          </a:xfrm>
          <a:prstGeom prst="rect">
            <a:avLst/>
          </a:prstGeom>
          <a:noFill/>
        </p:spPr>
        <p:txBody>
          <a:bodyPr wrap="square" rtlCol="0">
            <a:spAutoFit/>
          </a:bodyPr>
          <a:lstStyle/>
          <a:p>
            <a:r>
              <a:rPr lang="en-US" dirty="0" smtClean="0">
                <a:solidFill>
                  <a:schemeClr val="accent5"/>
                </a:solidFill>
              </a:rPr>
              <a:t>Cole &amp; </a:t>
            </a:r>
            <a:r>
              <a:rPr lang="en-US" dirty="0" err="1" smtClean="0">
                <a:solidFill>
                  <a:schemeClr val="accent5"/>
                </a:solidFill>
              </a:rPr>
              <a:t>Hernán</a:t>
            </a:r>
            <a:r>
              <a:rPr lang="en-US" dirty="0" smtClean="0">
                <a:solidFill>
                  <a:schemeClr val="accent5"/>
                </a:solidFill>
              </a:rPr>
              <a:t>. </a:t>
            </a:r>
            <a:r>
              <a:rPr lang="en-US" i="1" dirty="0" smtClean="0">
                <a:solidFill>
                  <a:schemeClr val="accent5"/>
                </a:solidFill>
              </a:rPr>
              <a:t>Am </a:t>
            </a:r>
            <a:r>
              <a:rPr lang="en-US" i="1" dirty="0">
                <a:solidFill>
                  <a:schemeClr val="accent5"/>
                </a:solidFill>
              </a:rPr>
              <a:t>J </a:t>
            </a:r>
            <a:r>
              <a:rPr lang="en-US" i="1" dirty="0" err="1">
                <a:solidFill>
                  <a:schemeClr val="accent5"/>
                </a:solidFill>
              </a:rPr>
              <a:t>Epidemiol</a:t>
            </a:r>
            <a:r>
              <a:rPr lang="en-US" i="1" dirty="0">
                <a:solidFill>
                  <a:schemeClr val="accent5"/>
                </a:solidFill>
              </a:rPr>
              <a:t> </a:t>
            </a:r>
            <a:r>
              <a:rPr lang="en-US" dirty="0">
                <a:solidFill>
                  <a:schemeClr val="accent5"/>
                </a:solidFill>
              </a:rPr>
              <a:t>2008, 168(6):656-664</a:t>
            </a:r>
          </a:p>
        </p:txBody>
      </p:sp>
    </p:spTree>
    <p:extLst>
      <p:ext uri="{BB962C8B-B14F-4D97-AF65-F5344CB8AC3E}">
        <p14:creationId xmlns:p14="http://schemas.microsoft.com/office/powerpoint/2010/main" val="14155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58"/>
            <a:ext cx="8229600" cy="1143000"/>
          </a:xfrm>
        </p:spPr>
        <p:txBody>
          <a:bodyPr>
            <a:noAutofit/>
          </a:bodyPr>
          <a:lstStyle/>
          <a:p>
            <a:r>
              <a:rPr lang="en-US" sz="8000" b="1" dirty="0" smtClean="0">
                <a:solidFill>
                  <a:srgbClr val="C00000"/>
                </a:solidFill>
                <a:latin typeface="Stencil" panose="040409050D0802020404" pitchFamily="82" charset="0"/>
              </a:rPr>
              <a:t>CONTROVERSY</a:t>
            </a:r>
            <a:endParaRPr lang="en-US" sz="8000" b="1" dirty="0">
              <a:solidFill>
                <a:srgbClr val="C00000"/>
              </a:solidFill>
              <a:latin typeface="Stencil" panose="040409050D0802020404" pitchFamily="82" charset="0"/>
            </a:endParaRPr>
          </a:p>
        </p:txBody>
      </p:sp>
      <p:sp>
        <p:nvSpPr>
          <p:cNvPr id="6" name="Rectangle 3"/>
          <p:cNvSpPr txBox="1">
            <a:spLocks noChangeArrowheads="1"/>
          </p:cNvSpPr>
          <p:nvPr/>
        </p:nvSpPr>
        <p:spPr>
          <a:xfrm>
            <a:off x="457200" y="1752600"/>
            <a:ext cx="8229600" cy="4495800"/>
          </a:xfrm>
          <a:prstGeom prst="rect">
            <a:avLst/>
          </a:prstGeom>
        </p:spPr>
        <p:txBody>
          <a:bodyPr/>
          <a:lstStyle/>
          <a:p>
            <a:pPr>
              <a:buClr>
                <a:srgbClr val="C00000"/>
              </a:buClr>
              <a:defRPr/>
            </a:pPr>
            <a:r>
              <a:rPr lang="en-US" sz="2800" b="1" dirty="0" smtClean="0">
                <a:solidFill>
                  <a:srgbClr val="C00000"/>
                </a:solidFill>
              </a:rPr>
              <a:t>“Statistical cruelty”</a:t>
            </a:r>
          </a:p>
          <a:p>
            <a:pPr marL="800100" lvl="1" indent="-342900">
              <a:buClr>
                <a:schemeClr val="tx1">
                  <a:lumMod val="65000"/>
                  <a:lumOff val="35000"/>
                </a:schemeClr>
              </a:buClr>
              <a:buFont typeface="Wingdings" panose="05000000000000000000" pitchFamily="2" charset="2"/>
              <a:buChar char="§"/>
              <a:defRPr/>
            </a:pPr>
            <a:r>
              <a:rPr lang="en-US" sz="2400" dirty="0" smtClean="0">
                <a:solidFill>
                  <a:schemeClr val="bg1">
                    <a:lumMod val="65000"/>
                  </a:schemeClr>
                </a:solidFill>
              </a:rPr>
              <a:t>IPCW “weights up the dead” and does not allow people to die.</a:t>
            </a:r>
          </a:p>
          <a:p>
            <a:pPr marL="800100" lvl="1" indent="-342900">
              <a:buClr>
                <a:schemeClr val="tx1">
                  <a:lumMod val="65000"/>
                  <a:lumOff val="35000"/>
                </a:schemeClr>
              </a:buClr>
              <a:buFont typeface="Wingdings" panose="05000000000000000000" pitchFamily="2" charset="2"/>
              <a:buChar char="§"/>
              <a:defRPr/>
            </a:pPr>
            <a:r>
              <a:rPr lang="en-US" sz="2400" dirty="0" smtClean="0">
                <a:solidFill>
                  <a:schemeClr val="bg1">
                    <a:lumMod val="65000"/>
                  </a:schemeClr>
                </a:solidFill>
              </a:rPr>
              <a:t>Death is different from drop-out, because it is an absorbing state (with outcomes undefined).  </a:t>
            </a:r>
            <a:r>
              <a:rPr lang="en-US" sz="2400" dirty="0" smtClean="0">
                <a:solidFill>
                  <a:schemeClr val="tx2"/>
                </a:solidFill>
              </a:rPr>
              <a:t>-- </a:t>
            </a:r>
            <a:r>
              <a:rPr lang="en-US" sz="2400" dirty="0" err="1" smtClean="0">
                <a:solidFill>
                  <a:schemeClr val="tx2"/>
                </a:solidFill>
              </a:rPr>
              <a:t>Chaix</a:t>
            </a:r>
            <a:r>
              <a:rPr lang="en-US" sz="2400" dirty="0" smtClean="0">
                <a:solidFill>
                  <a:schemeClr val="tx2"/>
                </a:solidFill>
              </a:rPr>
              <a:t> B </a:t>
            </a:r>
            <a:r>
              <a:rPr lang="en-US" sz="2400" i="1" dirty="0" smtClean="0">
                <a:solidFill>
                  <a:schemeClr val="tx2"/>
                </a:solidFill>
              </a:rPr>
              <a:t>et al</a:t>
            </a:r>
            <a:r>
              <a:rPr lang="en-US" sz="2400" dirty="0" smtClean="0">
                <a:solidFill>
                  <a:schemeClr val="tx2"/>
                </a:solidFill>
              </a:rPr>
              <a:t>. </a:t>
            </a:r>
            <a:r>
              <a:rPr lang="en-US" sz="2400" i="1" dirty="0" smtClean="0">
                <a:solidFill>
                  <a:schemeClr val="tx2"/>
                </a:solidFill>
              </a:rPr>
              <a:t>Epidemiology</a:t>
            </a:r>
            <a:r>
              <a:rPr lang="en-US" sz="2400" dirty="0" smtClean="0">
                <a:solidFill>
                  <a:schemeClr val="tx2"/>
                </a:solidFill>
              </a:rPr>
              <a:t> 2012</a:t>
            </a:r>
          </a:p>
          <a:p>
            <a:pPr marL="342900" indent="-342900">
              <a:buClr>
                <a:schemeClr val="accent4"/>
              </a:buClr>
              <a:buFont typeface="Wingdings" panose="05000000000000000000" pitchFamily="2" charset="2"/>
              <a:buChar char="§"/>
              <a:defRPr/>
            </a:pPr>
            <a:endParaRPr lang="en-US" sz="2400" dirty="0" smtClean="0"/>
          </a:p>
          <a:p>
            <a:pPr lvl="2">
              <a:buClr>
                <a:schemeClr val="accent4"/>
              </a:buClr>
              <a:defRPr/>
            </a:pPr>
            <a:r>
              <a:rPr lang="en-US" sz="2400" dirty="0" smtClean="0">
                <a:solidFill>
                  <a:schemeClr val="bg1">
                    <a:lumMod val="65000"/>
                  </a:schemeClr>
                </a:solidFill>
              </a:rPr>
              <a:t>Weighting is of </a:t>
            </a:r>
            <a:r>
              <a:rPr lang="en-US" sz="2400" b="1" dirty="0" smtClean="0">
                <a:solidFill>
                  <a:srgbClr val="C00000"/>
                </a:solidFill>
              </a:rPr>
              <a:t>real</a:t>
            </a:r>
            <a:r>
              <a:rPr lang="en-US" sz="2400" dirty="0" smtClean="0">
                <a:solidFill>
                  <a:schemeClr val="tx1">
                    <a:lumMod val="50000"/>
                    <a:lumOff val="50000"/>
                  </a:schemeClr>
                </a:solidFill>
              </a:rPr>
              <a:t> </a:t>
            </a:r>
            <a:r>
              <a:rPr lang="en-US" sz="2400" dirty="0" smtClean="0">
                <a:solidFill>
                  <a:schemeClr val="bg1">
                    <a:lumMod val="65000"/>
                  </a:schemeClr>
                </a:solidFill>
              </a:rPr>
              <a:t>observations,</a:t>
            </a:r>
          </a:p>
          <a:p>
            <a:pPr marL="1597025" lvl="3" indent="-225425">
              <a:buClr>
                <a:schemeClr val="bg1">
                  <a:lumMod val="75000"/>
                </a:schemeClr>
              </a:buClr>
              <a:buFontTx/>
              <a:buChar char="-"/>
              <a:defRPr/>
            </a:pPr>
            <a:r>
              <a:rPr lang="en-US" sz="2400" dirty="0" smtClean="0">
                <a:solidFill>
                  <a:schemeClr val="bg1">
                    <a:lumMod val="65000"/>
                  </a:schemeClr>
                </a:solidFill>
              </a:rPr>
              <a:t>BUT at a certain point, plausibility (and positivity) fail.</a:t>
            </a:r>
          </a:p>
          <a:p>
            <a:pPr marL="1597025" lvl="3" indent="-225425">
              <a:buClr>
                <a:schemeClr val="bg1">
                  <a:lumMod val="75000"/>
                </a:schemeClr>
              </a:buClr>
              <a:buFontTx/>
              <a:buChar char="-"/>
              <a:defRPr/>
            </a:pPr>
            <a:r>
              <a:rPr lang="en-US" sz="2400" dirty="0" smtClean="0">
                <a:solidFill>
                  <a:schemeClr val="bg1">
                    <a:lumMod val="65000"/>
                  </a:schemeClr>
                </a:solidFill>
              </a:rPr>
              <a:t>Sensitivity analysis with truncation at different ages.</a:t>
            </a:r>
          </a:p>
          <a:p>
            <a:pPr marL="342900" indent="-342900">
              <a:buClr>
                <a:schemeClr val="accent4"/>
              </a:buClr>
              <a:buFont typeface="Wingdings" panose="05000000000000000000" pitchFamily="2" charset="2"/>
              <a:buChar char="§"/>
              <a:defRPr/>
            </a:pPr>
            <a:endParaRPr lang="en-US" sz="2400" dirty="0" smtClean="0"/>
          </a:p>
        </p:txBody>
      </p:sp>
      <p:sp>
        <p:nvSpPr>
          <p:cNvPr id="5" name="Freeform 4"/>
          <p:cNvSpPr/>
          <p:nvPr/>
        </p:nvSpPr>
        <p:spPr>
          <a:xfrm>
            <a:off x="2688609" y="452122"/>
            <a:ext cx="5513884" cy="735738"/>
          </a:xfrm>
          <a:custGeom>
            <a:avLst/>
            <a:gdLst>
              <a:gd name="connsiteX0" fmla="*/ 0 w 5513884"/>
              <a:gd name="connsiteY0" fmla="*/ 462278 h 735738"/>
              <a:gd name="connsiteX1" fmla="*/ 1924334 w 5513884"/>
              <a:gd name="connsiteY1" fmla="*/ 462278 h 735738"/>
              <a:gd name="connsiteX2" fmla="*/ 2074460 w 5513884"/>
              <a:gd name="connsiteY2" fmla="*/ 441806 h 735738"/>
              <a:gd name="connsiteX3" fmla="*/ 2190466 w 5513884"/>
              <a:gd name="connsiteY3" fmla="*/ 434982 h 735738"/>
              <a:gd name="connsiteX4" fmla="*/ 2941092 w 5513884"/>
              <a:gd name="connsiteY4" fmla="*/ 421335 h 735738"/>
              <a:gd name="connsiteX5" fmla="*/ 3098042 w 5513884"/>
              <a:gd name="connsiteY5" fmla="*/ 414511 h 735738"/>
              <a:gd name="connsiteX6" fmla="*/ 5192973 w 5513884"/>
              <a:gd name="connsiteY6" fmla="*/ 400863 h 735738"/>
              <a:gd name="connsiteX7" fmla="*/ 5213445 w 5513884"/>
              <a:gd name="connsiteY7" fmla="*/ 394039 h 735738"/>
              <a:gd name="connsiteX8" fmla="*/ 5233916 w 5513884"/>
              <a:gd name="connsiteY8" fmla="*/ 380391 h 735738"/>
              <a:gd name="connsiteX9" fmla="*/ 5302155 w 5513884"/>
              <a:gd name="connsiteY9" fmla="*/ 373568 h 735738"/>
              <a:gd name="connsiteX10" fmla="*/ 5424985 w 5513884"/>
              <a:gd name="connsiteY10" fmla="*/ 380391 h 735738"/>
              <a:gd name="connsiteX11" fmla="*/ 5438633 w 5513884"/>
              <a:gd name="connsiteY11" fmla="*/ 400863 h 735738"/>
              <a:gd name="connsiteX12" fmla="*/ 5459104 w 5513884"/>
              <a:gd name="connsiteY12" fmla="*/ 407687 h 735738"/>
              <a:gd name="connsiteX13" fmla="*/ 5500048 w 5513884"/>
              <a:gd name="connsiteY13" fmla="*/ 414511 h 735738"/>
              <a:gd name="connsiteX14" fmla="*/ 5431809 w 5513884"/>
              <a:gd name="connsiteY14" fmla="*/ 407687 h 735738"/>
              <a:gd name="connsiteX15" fmla="*/ 4892722 w 5513884"/>
              <a:gd name="connsiteY15" fmla="*/ 414511 h 735738"/>
              <a:gd name="connsiteX16" fmla="*/ 4817660 w 5513884"/>
              <a:gd name="connsiteY16" fmla="*/ 421335 h 735738"/>
              <a:gd name="connsiteX17" fmla="*/ 4749421 w 5513884"/>
              <a:gd name="connsiteY17" fmla="*/ 455454 h 735738"/>
              <a:gd name="connsiteX18" fmla="*/ 4688006 w 5513884"/>
              <a:gd name="connsiteY18" fmla="*/ 462278 h 735738"/>
              <a:gd name="connsiteX19" fmla="*/ 4537881 w 5513884"/>
              <a:gd name="connsiteY19" fmla="*/ 482750 h 735738"/>
              <a:gd name="connsiteX20" fmla="*/ 2934269 w 5513884"/>
              <a:gd name="connsiteY20" fmla="*/ 469102 h 735738"/>
              <a:gd name="connsiteX21" fmla="*/ 2722728 w 5513884"/>
              <a:gd name="connsiteY21" fmla="*/ 455454 h 735738"/>
              <a:gd name="connsiteX22" fmla="*/ 2504364 w 5513884"/>
              <a:gd name="connsiteY22" fmla="*/ 448630 h 735738"/>
              <a:gd name="connsiteX23" fmla="*/ 2122227 w 5513884"/>
              <a:gd name="connsiteY23" fmla="*/ 462278 h 735738"/>
              <a:gd name="connsiteX24" fmla="*/ 2060812 w 5513884"/>
              <a:gd name="connsiteY24" fmla="*/ 482750 h 735738"/>
              <a:gd name="connsiteX25" fmla="*/ 1944806 w 5513884"/>
              <a:gd name="connsiteY25" fmla="*/ 557812 h 735738"/>
              <a:gd name="connsiteX26" fmla="*/ 1883391 w 5513884"/>
              <a:gd name="connsiteY26" fmla="*/ 578284 h 735738"/>
              <a:gd name="connsiteX27" fmla="*/ 1821976 w 5513884"/>
              <a:gd name="connsiteY27" fmla="*/ 619227 h 735738"/>
              <a:gd name="connsiteX28" fmla="*/ 1767385 w 5513884"/>
              <a:gd name="connsiteY28" fmla="*/ 646523 h 735738"/>
              <a:gd name="connsiteX29" fmla="*/ 1699146 w 5513884"/>
              <a:gd name="connsiteY29" fmla="*/ 687466 h 735738"/>
              <a:gd name="connsiteX30" fmla="*/ 1569492 w 5513884"/>
              <a:gd name="connsiteY30" fmla="*/ 728409 h 735738"/>
              <a:gd name="connsiteX31" fmla="*/ 1501254 w 5513884"/>
              <a:gd name="connsiteY31" fmla="*/ 735233 h 735738"/>
              <a:gd name="connsiteX32" fmla="*/ 1214651 w 5513884"/>
              <a:gd name="connsiteY32" fmla="*/ 728409 h 735738"/>
              <a:gd name="connsiteX33" fmla="*/ 1146412 w 5513884"/>
              <a:gd name="connsiteY33" fmla="*/ 707938 h 735738"/>
              <a:gd name="connsiteX34" fmla="*/ 989463 w 5513884"/>
              <a:gd name="connsiteY34" fmla="*/ 660171 h 735738"/>
              <a:gd name="connsiteX35" fmla="*/ 866633 w 5513884"/>
              <a:gd name="connsiteY35" fmla="*/ 591932 h 735738"/>
              <a:gd name="connsiteX36" fmla="*/ 784746 w 5513884"/>
              <a:gd name="connsiteY36" fmla="*/ 564636 h 735738"/>
              <a:gd name="connsiteX37" fmla="*/ 641445 w 5513884"/>
              <a:gd name="connsiteY37" fmla="*/ 489574 h 735738"/>
              <a:gd name="connsiteX38" fmla="*/ 532263 w 5513884"/>
              <a:gd name="connsiteY38" fmla="*/ 434982 h 735738"/>
              <a:gd name="connsiteX39" fmla="*/ 470848 w 5513884"/>
              <a:gd name="connsiteY39" fmla="*/ 414511 h 735738"/>
              <a:gd name="connsiteX40" fmla="*/ 2129051 w 5513884"/>
              <a:gd name="connsiteY40" fmla="*/ 414511 h 735738"/>
              <a:gd name="connsiteX41" fmla="*/ 3944203 w 5513884"/>
              <a:gd name="connsiteY41" fmla="*/ 400863 h 735738"/>
              <a:gd name="connsiteX42" fmla="*/ 4142095 w 5513884"/>
              <a:gd name="connsiteY42" fmla="*/ 394039 h 735738"/>
              <a:gd name="connsiteX43" fmla="*/ 4415051 w 5513884"/>
              <a:gd name="connsiteY43" fmla="*/ 387215 h 735738"/>
              <a:gd name="connsiteX44" fmla="*/ 4476466 w 5513884"/>
              <a:gd name="connsiteY44" fmla="*/ 380391 h 735738"/>
              <a:gd name="connsiteX45" fmla="*/ 5152030 w 5513884"/>
              <a:gd name="connsiteY45" fmla="*/ 373568 h 735738"/>
              <a:gd name="connsiteX46" fmla="*/ 5090615 w 5513884"/>
              <a:gd name="connsiteY46" fmla="*/ 359920 h 735738"/>
              <a:gd name="connsiteX47" fmla="*/ 5008728 w 5513884"/>
              <a:gd name="connsiteY47" fmla="*/ 353096 h 735738"/>
              <a:gd name="connsiteX48" fmla="*/ 4776716 w 5513884"/>
              <a:gd name="connsiteY48" fmla="*/ 325800 h 735738"/>
              <a:gd name="connsiteX49" fmla="*/ 4455994 w 5513884"/>
              <a:gd name="connsiteY49" fmla="*/ 284857 h 735738"/>
              <a:gd name="connsiteX50" fmla="*/ 4053385 w 5513884"/>
              <a:gd name="connsiteY50" fmla="*/ 196147 h 735738"/>
              <a:gd name="connsiteX51" fmla="*/ 3848669 w 5513884"/>
              <a:gd name="connsiteY51" fmla="*/ 202971 h 735738"/>
              <a:gd name="connsiteX52" fmla="*/ 3828197 w 5513884"/>
              <a:gd name="connsiteY52" fmla="*/ 209794 h 735738"/>
              <a:gd name="connsiteX53" fmla="*/ 3800901 w 5513884"/>
              <a:gd name="connsiteY53" fmla="*/ 216618 h 735738"/>
              <a:gd name="connsiteX54" fmla="*/ 3862316 w 5513884"/>
              <a:gd name="connsiteY54" fmla="*/ 230266 h 735738"/>
              <a:gd name="connsiteX55" fmla="*/ 3910084 w 5513884"/>
              <a:gd name="connsiteY55" fmla="*/ 237090 h 735738"/>
              <a:gd name="connsiteX56" fmla="*/ 4346812 w 5513884"/>
              <a:gd name="connsiteY56" fmla="*/ 257562 h 735738"/>
              <a:gd name="connsiteX57" fmla="*/ 4449170 w 5513884"/>
              <a:gd name="connsiteY57" fmla="*/ 264385 h 735738"/>
              <a:gd name="connsiteX58" fmla="*/ 4531057 w 5513884"/>
              <a:gd name="connsiteY58" fmla="*/ 278033 h 735738"/>
              <a:gd name="connsiteX59" fmla="*/ 4688006 w 5513884"/>
              <a:gd name="connsiteY59" fmla="*/ 284857 h 735738"/>
              <a:gd name="connsiteX60" fmla="*/ 4974609 w 5513884"/>
              <a:gd name="connsiteY60" fmla="*/ 278033 h 735738"/>
              <a:gd name="connsiteX61" fmla="*/ 4817660 w 5513884"/>
              <a:gd name="connsiteY61" fmla="*/ 202971 h 735738"/>
              <a:gd name="connsiteX62" fmla="*/ 4769892 w 5513884"/>
              <a:gd name="connsiteY62" fmla="*/ 189323 h 735738"/>
              <a:gd name="connsiteX63" fmla="*/ 4592472 w 5513884"/>
              <a:gd name="connsiteY63" fmla="*/ 114260 h 735738"/>
              <a:gd name="connsiteX64" fmla="*/ 4531057 w 5513884"/>
              <a:gd name="connsiteY64" fmla="*/ 93788 h 735738"/>
              <a:gd name="connsiteX65" fmla="*/ 4469642 w 5513884"/>
              <a:gd name="connsiteY65" fmla="*/ 66493 h 735738"/>
              <a:gd name="connsiteX66" fmla="*/ 4708478 w 5513884"/>
              <a:gd name="connsiteY66" fmla="*/ 66493 h 735738"/>
              <a:gd name="connsiteX67" fmla="*/ 4640239 w 5513884"/>
              <a:gd name="connsiteY67" fmla="*/ 100612 h 735738"/>
              <a:gd name="connsiteX68" fmla="*/ 4572000 w 5513884"/>
              <a:gd name="connsiteY68" fmla="*/ 127908 h 735738"/>
              <a:gd name="connsiteX69" fmla="*/ 4490113 w 5513884"/>
              <a:gd name="connsiteY69" fmla="*/ 148379 h 735738"/>
              <a:gd name="connsiteX70" fmla="*/ 4258101 w 5513884"/>
              <a:gd name="connsiteY70" fmla="*/ 182499 h 735738"/>
              <a:gd name="connsiteX71" fmla="*/ 3582537 w 5513884"/>
              <a:gd name="connsiteY71" fmla="*/ 168851 h 735738"/>
              <a:gd name="connsiteX72" fmla="*/ 3336878 w 5513884"/>
              <a:gd name="connsiteY72" fmla="*/ 162027 h 735738"/>
              <a:gd name="connsiteX73" fmla="*/ 3254991 w 5513884"/>
              <a:gd name="connsiteY73" fmla="*/ 155203 h 735738"/>
              <a:gd name="connsiteX74" fmla="*/ 3500651 w 5513884"/>
              <a:gd name="connsiteY74" fmla="*/ 162027 h 735738"/>
              <a:gd name="connsiteX75" fmla="*/ 3807725 w 5513884"/>
              <a:gd name="connsiteY75" fmla="*/ 175675 h 735738"/>
              <a:gd name="connsiteX76" fmla="*/ 4121624 w 5513884"/>
              <a:gd name="connsiteY76" fmla="*/ 223442 h 735738"/>
              <a:gd name="connsiteX77" fmla="*/ 4230806 w 5513884"/>
              <a:gd name="connsiteY77" fmla="*/ 250738 h 735738"/>
              <a:gd name="connsiteX78" fmla="*/ 4278573 w 5513884"/>
              <a:gd name="connsiteY78" fmla="*/ 257562 h 735738"/>
              <a:gd name="connsiteX79" fmla="*/ 4148919 w 5513884"/>
              <a:gd name="connsiteY79" fmla="*/ 250738 h 735738"/>
              <a:gd name="connsiteX80" fmla="*/ 4053385 w 5513884"/>
              <a:gd name="connsiteY80" fmla="*/ 237090 h 735738"/>
              <a:gd name="connsiteX81" fmla="*/ 3937379 w 5513884"/>
              <a:gd name="connsiteY81" fmla="*/ 216618 h 735738"/>
              <a:gd name="connsiteX82" fmla="*/ 3814549 w 5513884"/>
              <a:gd name="connsiteY82" fmla="*/ 209794 h 735738"/>
              <a:gd name="connsiteX83" fmla="*/ 3712191 w 5513884"/>
              <a:gd name="connsiteY83" fmla="*/ 202971 h 735738"/>
              <a:gd name="connsiteX84" fmla="*/ 3521122 w 5513884"/>
              <a:gd name="connsiteY84" fmla="*/ 216618 h 735738"/>
              <a:gd name="connsiteX85" fmla="*/ 3575713 w 5513884"/>
              <a:gd name="connsiteY85" fmla="*/ 237090 h 735738"/>
              <a:gd name="connsiteX86" fmla="*/ 3787254 w 5513884"/>
              <a:gd name="connsiteY86" fmla="*/ 318977 h 735738"/>
              <a:gd name="connsiteX87" fmla="*/ 4162567 w 5513884"/>
              <a:gd name="connsiteY87" fmla="*/ 469102 h 735738"/>
              <a:gd name="connsiteX88" fmla="*/ 4319516 w 5513884"/>
              <a:gd name="connsiteY88" fmla="*/ 530517 h 735738"/>
              <a:gd name="connsiteX89" fmla="*/ 4510585 w 5513884"/>
              <a:gd name="connsiteY89" fmla="*/ 591932 h 735738"/>
              <a:gd name="connsiteX90" fmla="*/ 4285397 w 5513884"/>
              <a:gd name="connsiteY90" fmla="*/ 605579 h 735738"/>
              <a:gd name="connsiteX91" fmla="*/ 4107976 w 5513884"/>
              <a:gd name="connsiteY91" fmla="*/ 591932 h 735738"/>
              <a:gd name="connsiteX92" fmla="*/ 4039737 w 5513884"/>
              <a:gd name="connsiteY92" fmla="*/ 585108 h 735738"/>
              <a:gd name="connsiteX93" fmla="*/ 3896436 w 5513884"/>
              <a:gd name="connsiteY93" fmla="*/ 564636 h 735738"/>
              <a:gd name="connsiteX94" fmla="*/ 3719015 w 5513884"/>
              <a:gd name="connsiteY94" fmla="*/ 503221 h 735738"/>
              <a:gd name="connsiteX95" fmla="*/ 3493827 w 5513884"/>
              <a:gd name="connsiteY95" fmla="*/ 441806 h 735738"/>
              <a:gd name="connsiteX96" fmla="*/ 3398292 w 5513884"/>
              <a:gd name="connsiteY96" fmla="*/ 414511 h 735738"/>
              <a:gd name="connsiteX97" fmla="*/ 3323230 w 5513884"/>
              <a:gd name="connsiteY97" fmla="*/ 400863 h 735738"/>
              <a:gd name="connsiteX98" fmla="*/ 3241343 w 5513884"/>
              <a:gd name="connsiteY98" fmla="*/ 373568 h 735738"/>
              <a:gd name="connsiteX99" fmla="*/ 3330054 w 5513884"/>
              <a:gd name="connsiteY99" fmla="*/ 387215 h 735738"/>
              <a:gd name="connsiteX100" fmla="*/ 3391469 w 5513884"/>
              <a:gd name="connsiteY100" fmla="*/ 421335 h 735738"/>
              <a:gd name="connsiteX101" fmla="*/ 3459707 w 5513884"/>
              <a:gd name="connsiteY101" fmla="*/ 469102 h 735738"/>
              <a:gd name="connsiteX102" fmla="*/ 3664424 w 5513884"/>
              <a:gd name="connsiteY102" fmla="*/ 578284 h 735738"/>
              <a:gd name="connsiteX103" fmla="*/ 3725839 w 5513884"/>
              <a:gd name="connsiteY103" fmla="*/ 632875 h 735738"/>
              <a:gd name="connsiteX104" fmla="*/ 3487003 w 5513884"/>
              <a:gd name="connsiteY104" fmla="*/ 626051 h 735738"/>
              <a:gd name="connsiteX105" fmla="*/ 2831910 w 5513884"/>
              <a:gd name="connsiteY105" fmla="*/ 380391 h 735738"/>
              <a:gd name="connsiteX106" fmla="*/ 3002507 w 5513884"/>
              <a:gd name="connsiteY106" fmla="*/ 312153 h 735738"/>
              <a:gd name="connsiteX107" fmla="*/ 3527946 w 5513884"/>
              <a:gd name="connsiteY107" fmla="*/ 318977 h 735738"/>
              <a:gd name="connsiteX108" fmla="*/ 4735773 w 5513884"/>
              <a:gd name="connsiteY108" fmla="*/ 312153 h 735738"/>
              <a:gd name="connsiteX109" fmla="*/ 4708478 w 5513884"/>
              <a:gd name="connsiteY109" fmla="*/ 305329 h 735738"/>
              <a:gd name="connsiteX110" fmla="*/ 5111087 w 5513884"/>
              <a:gd name="connsiteY110" fmla="*/ 318977 h 735738"/>
              <a:gd name="connsiteX111" fmla="*/ 5199797 w 5513884"/>
              <a:gd name="connsiteY111" fmla="*/ 407687 h 735738"/>
              <a:gd name="connsiteX112" fmla="*/ 5254388 w 5513884"/>
              <a:gd name="connsiteY112" fmla="*/ 448630 h 735738"/>
              <a:gd name="connsiteX113" fmla="*/ 5295331 w 5513884"/>
              <a:gd name="connsiteY113" fmla="*/ 496397 h 735738"/>
              <a:gd name="connsiteX114" fmla="*/ 5349922 w 5513884"/>
              <a:gd name="connsiteY114" fmla="*/ 537341 h 735738"/>
              <a:gd name="connsiteX115" fmla="*/ 5404513 w 5513884"/>
              <a:gd name="connsiteY115" fmla="*/ 591932 h 735738"/>
              <a:gd name="connsiteX116" fmla="*/ 5308979 w 5513884"/>
              <a:gd name="connsiteY116" fmla="*/ 578284 h 735738"/>
              <a:gd name="connsiteX117" fmla="*/ 5233916 w 5513884"/>
              <a:gd name="connsiteY117" fmla="*/ 550988 h 735738"/>
              <a:gd name="connsiteX118" fmla="*/ 5165678 w 5513884"/>
              <a:gd name="connsiteY118" fmla="*/ 510045 h 735738"/>
              <a:gd name="connsiteX119" fmla="*/ 5097439 w 5513884"/>
              <a:gd name="connsiteY119" fmla="*/ 496397 h 735738"/>
              <a:gd name="connsiteX120" fmla="*/ 4995081 w 5513884"/>
              <a:gd name="connsiteY120" fmla="*/ 462278 h 735738"/>
              <a:gd name="connsiteX121" fmla="*/ 4974609 w 5513884"/>
              <a:gd name="connsiteY121" fmla="*/ 455454 h 735738"/>
              <a:gd name="connsiteX122" fmla="*/ 5015552 w 5513884"/>
              <a:gd name="connsiteY122" fmla="*/ 448630 h 735738"/>
              <a:gd name="connsiteX123" fmla="*/ 5111087 w 5513884"/>
              <a:gd name="connsiteY123" fmla="*/ 482750 h 735738"/>
              <a:gd name="connsiteX124" fmla="*/ 5152030 w 5513884"/>
              <a:gd name="connsiteY124" fmla="*/ 489574 h 735738"/>
              <a:gd name="connsiteX125" fmla="*/ 4981433 w 5513884"/>
              <a:gd name="connsiteY125" fmla="*/ 475926 h 735738"/>
              <a:gd name="connsiteX126" fmla="*/ 4599295 w 5513884"/>
              <a:gd name="connsiteY126" fmla="*/ 366744 h 735738"/>
              <a:gd name="connsiteX127" fmla="*/ 4455994 w 5513884"/>
              <a:gd name="connsiteY127" fmla="*/ 346272 h 735738"/>
              <a:gd name="connsiteX128" fmla="*/ 4367284 w 5513884"/>
              <a:gd name="connsiteY128" fmla="*/ 339448 h 735738"/>
              <a:gd name="connsiteX129" fmla="*/ 4476466 w 5513884"/>
              <a:gd name="connsiteY129" fmla="*/ 346272 h 735738"/>
              <a:gd name="connsiteX130" fmla="*/ 4503761 w 5513884"/>
              <a:gd name="connsiteY130" fmla="*/ 366744 h 735738"/>
              <a:gd name="connsiteX131" fmla="*/ 4510585 w 5513884"/>
              <a:gd name="connsiteY131" fmla="*/ 434982 h 735738"/>
              <a:gd name="connsiteX132" fmla="*/ 4469642 w 5513884"/>
              <a:gd name="connsiteY132" fmla="*/ 448630 h 735738"/>
              <a:gd name="connsiteX133" fmla="*/ 4428698 w 5513884"/>
              <a:gd name="connsiteY133" fmla="*/ 482750 h 735738"/>
              <a:gd name="connsiteX134" fmla="*/ 4421875 w 5513884"/>
              <a:gd name="connsiteY134" fmla="*/ 503221 h 735738"/>
              <a:gd name="connsiteX135" fmla="*/ 4476466 w 5513884"/>
              <a:gd name="connsiteY135" fmla="*/ 537341 h 735738"/>
              <a:gd name="connsiteX136" fmla="*/ 4578824 w 5513884"/>
              <a:gd name="connsiteY136" fmla="*/ 557812 h 735738"/>
              <a:gd name="connsiteX137" fmla="*/ 4906370 w 5513884"/>
              <a:gd name="connsiteY137" fmla="*/ 550988 h 735738"/>
              <a:gd name="connsiteX138" fmla="*/ 4851779 w 5513884"/>
              <a:gd name="connsiteY138" fmla="*/ 530517 h 735738"/>
              <a:gd name="connsiteX139" fmla="*/ 4810836 w 5513884"/>
              <a:gd name="connsiteY139" fmla="*/ 503221 h 735738"/>
              <a:gd name="connsiteX140" fmla="*/ 4667534 w 5513884"/>
              <a:gd name="connsiteY140" fmla="*/ 359920 h 735738"/>
              <a:gd name="connsiteX141" fmla="*/ 4667534 w 5513884"/>
              <a:gd name="connsiteY141" fmla="*/ 359920 h 735738"/>
              <a:gd name="connsiteX142" fmla="*/ 4592472 w 5513884"/>
              <a:gd name="connsiteY142" fmla="*/ 284857 h 735738"/>
              <a:gd name="connsiteX143" fmla="*/ 4585648 w 5513884"/>
              <a:gd name="connsiteY143" fmla="*/ 264385 h 735738"/>
              <a:gd name="connsiteX144" fmla="*/ 4619767 w 5513884"/>
              <a:gd name="connsiteY144" fmla="*/ 250738 h 735738"/>
              <a:gd name="connsiteX145" fmla="*/ 4701654 w 5513884"/>
              <a:gd name="connsiteY145" fmla="*/ 237090 h 735738"/>
              <a:gd name="connsiteX146" fmla="*/ 4749421 w 5513884"/>
              <a:gd name="connsiteY146" fmla="*/ 216618 h 735738"/>
              <a:gd name="connsiteX147" fmla="*/ 4879075 w 5513884"/>
              <a:gd name="connsiteY147" fmla="*/ 196147 h 735738"/>
              <a:gd name="connsiteX148" fmla="*/ 5036024 w 5513884"/>
              <a:gd name="connsiteY148" fmla="*/ 182499 h 735738"/>
              <a:gd name="connsiteX149" fmla="*/ 5090615 w 5513884"/>
              <a:gd name="connsiteY149" fmla="*/ 209794 h 735738"/>
              <a:gd name="connsiteX150" fmla="*/ 5158854 w 5513884"/>
              <a:gd name="connsiteY150" fmla="*/ 223442 h 735738"/>
              <a:gd name="connsiteX151" fmla="*/ 5036024 w 5513884"/>
              <a:gd name="connsiteY151" fmla="*/ 196147 h 735738"/>
              <a:gd name="connsiteX152" fmla="*/ 4974609 w 5513884"/>
              <a:gd name="connsiteY152" fmla="*/ 155203 h 735738"/>
              <a:gd name="connsiteX153" fmla="*/ 4892722 w 5513884"/>
              <a:gd name="connsiteY153" fmla="*/ 93788 h 735738"/>
              <a:gd name="connsiteX154" fmla="*/ 4920018 w 5513884"/>
              <a:gd name="connsiteY154" fmla="*/ 86965 h 735738"/>
              <a:gd name="connsiteX155" fmla="*/ 5165678 w 5513884"/>
              <a:gd name="connsiteY155" fmla="*/ 127908 h 735738"/>
              <a:gd name="connsiteX156" fmla="*/ 5227092 w 5513884"/>
              <a:gd name="connsiteY156" fmla="*/ 155203 h 735738"/>
              <a:gd name="connsiteX157" fmla="*/ 5281684 w 5513884"/>
              <a:gd name="connsiteY157" fmla="*/ 162027 h 735738"/>
              <a:gd name="connsiteX158" fmla="*/ 5322627 w 5513884"/>
              <a:gd name="connsiteY158" fmla="*/ 168851 h 735738"/>
              <a:gd name="connsiteX159" fmla="*/ 5288507 w 5513884"/>
              <a:gd name="connsiteY159" fmla="*/ 127908 h 735738"/>
              <a:gd name="connsiteX160" fmla="*/ 5254388 w 5513884"/>
              <a:gd name="connsiteY160" fmla="*/ 121084 h 735738"/>
              <a:gd name="connsiteX161" fmla="*/ 5233916 w 5513884"/>
              <a:gd name="connsiteY161" fmla="*/ 100612 h 735738"/>
              <a:gd name="connsiteX162" fmla="*/ 5254388 w 5513884"/>
              <a:gd name="connsiteY162" fmla="*/ 32374 h 735738"/>
              <a:gd name="connsiteX163" fmla="*/ 5274860 w 5513884"/>
              <a:gd name="connsiteY163" fmla="*/ 25550 h 735738"/>
              <a:gd name="connsiteX164" fmla="*/ 5322627 w 5513884"/>
              <a:gd name="connsiteY164" fmla="*/ 32374 h 735738"/>
              <a:gd name="connsiteX165" fmla="*/ 5302155 w 5513884"/>
              <a:gd name="connsiteY165" fmla="*/ 52845 h 735738"/>
              <a:gd name="connsiteX166" fmla="*/ 5186149 w 5513884"/>
              <a:gd name="connsiteY166" fmla="*/ 80141 h 735738"/>
              <a:gd name="connsiteX167" fmla="*/ 5104263 w 5513884"/>
              <a:gd name="connsiteY167" fmla="*/ 134732 h 735738"/>
              <a:gd name="connsiteX168" fmla="*/ 5042848 w 5513884"/>
              <a:gd name="connsiteY168" fmla="*/ 182499 h 735738"/>
              <a:gd name="connsiteX169" fmla="*/ 5036024 w 5513884"/>
              <a:gd name="connsiteY169" fmla="*/ 202971 h 735738"/>
              <a:gd name="connsiteX170" fmla="*/ 5090615 w 5513884"/>
              <a:gd name="connsiteY170" fmla="*/ 230266 h 735738"/>
              <a:gd name="connsiteX171" fmla="*/ 5097439 w 5513884"/>
              <a:gd name="connsiteY171" fmla="*/ 257562 h 735738"/>
              <a:gd name="connsiteX172" fmla="*/ 5097439 w 5513884"/>
              <a:gd name="connsiteY172" fmla="*/ 366744 h 735738"/>
              <a:gd name="connsiteX173" fmla="*/ 5165678 w 5513884"/>
              <a:gd name="connsiteY173" fmla="*/ 428159 h 735738"/>
              <a:gd name="connsiteX174" fmla="*/ 5192973 w 5513884"/>
              <a:gd name="connsiteY174" fmla="*/ 441806 h 735738"/>
              <a:gd name="connsiteX175" fmla="*/ 5117910 w 5513884"/>
              <a:gd name="connsiteY175" fmla="*/ 462278 h 735738"/>
              <a:gd name="connsiteX176" fmla="*/ 5111087 w 5513884"/>
              <a:gd name="connsiteY176" fmla="*/ 489574 h 735738"/>
              <a:gd name="connsiteX177" fmla="*/ 5056495 w 5513884"/>
              <a:gd name="connsiteY177" fmla="*/ 530517 h 735738"/>
              <a:gd name="connsiteX178" fmla="*/ 5049672 w 5513884"/>
              <a:gd name="connsiteY178" fmla="*/ 550988 h 735738"/>
              <a:gd name="connsiteX179" fmla="*/ 5063319 w 5513884"/>
              <a:gd name="connsiteY179" fmla="*/ 571460 h 735738"/>
              <a:gd name="connsiteX180" fmla="*/ 5131558 w 5513884"/>
              <a:gd name="connsiteY180" fmla="*/ 612403 h 735738"/>
              <a:gd name="connsiteX181" fmla="*/ 5152030 w 5513884"/>
              <a:gd name="connsiteY181" fmla="*/ 626051 h 735738"/>
              <a:gd name="connsiteX182" fmla="*/ 5186149 w 5513884"/>
              <a:gd name="connsiteY182" fmla="*/ 639699 h 735738"/>
              <a:gd name="connsiteX183" fmla="*/ 5076967 w 5513884"/>
              <a:gd name="connsiteY183" fmla="*/ 605579 h 735738"/>
              <a:gd name="connsiteX184" fmla="*/ 5124734 w 5513884"/>
              <a:gd name="connsiteY184" fmla="*/ 598756 h 735738"/>
              <a:gd name="connsiteX185" fmla="*/ 5158854 w 5513884"/>
              <a:gd name="connsiteY185" fmla="*/ 612403 h 735738"/>
              <a:gd name="connsiteX186" fmla="*/ 5186149 w 5513884"/>
              <a:gd name="connsiteY186" fmla="*/ 626051 h 735738"/>
              <a:gd name="connsiteX187" fmla="*/ 5206621 w 5513884"/>
              <a:gd name="connsiteY187" fmla="*/ 632875 h 735738"/>
              <a:gd name="connsiteX188" fmla="*/ 5261212 w 5513884"/>
              <a:gd name="connsiteY188" fmla="*/ 660171 h 735738"/>
              <a:gd name="connsiteX189" fmla="*/ 5343098 w 5513884"/>
              <a:gd name="connsiteY189" fmla="*/ 687466 h 735738"/>
              <a:gd name="connsiteX190" fmla="*/ 5384042 w 5513884"/>
              <a:gd name="connsiteY190" fmla="*/ 687466 h 73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513884" h="735738">
                <a:moveTo>
                  <a:pt x="0" y="462278"/>
                </a:moveTo>
                <a:cubicBezTo>
                  <a:pt x="671245" y="468065"/>
                  <a:pt x="1240215" y="476834"/>
                  <a:pt x="1924334" y="462278"/>
                </a:cubicBezTo>
                <a:cubicBezTo>
                  <a:pt x="1974828" y="461204"/>
                  <a:pt x="2024218" y="446959"/>
                  <a:pt x="2074460" y="441806"/>
                </a:cubicBezTo>
                <a:cubicBezTo>
                  <a:pt x="2112993" y="437854"/>
                  <a:pt x="2151741" y="435897"/>
                  <a:pt x="2190466" y="434982"/>
                </a:cubicBezTo>
                <a:lnTo>
                  <a:pt x="2941092" y="421335"/>
                </a:lnTo>
                <a:cubicBezTo>
                  <a:pt x="2993409" y="419060"/>
                  <a:pt x="3045677" y="414841"/>
                  <a:pt x="3098042" y="414511"/>
                </a:cubicBezTo>
                <a:cubicBezTo>
                  <a:pt x="5217754" y="401137"/>
                  <a:pt x="4433771" y="459264"/>
                  <a:pt x="5192973" y="400863"/>
                </a:cubicBezTo>
                <a:cubicBezTo>
                  <a:pt x="5199797" y="398588"/>
                  <a:pt x="5207011" y="397256"/>
                  <a:pt x="5213445" y="394039"/>
                </a:cubicBezTo>
                <a:cubicBezTo>
                  <a:pt x="5220780" y="390371"/>
                  <a:pt x="5225925" y="382235"/>
                  <a:pt x="5233916" y="380391"/>
                </a:cubicBezTo>
                <a:cubicBezTo>
                  <a:pt x="5256190" y="375251"/>
                  <a:pt x="5279409" y="375842"/>
                  <a:pt x="5302155" y="373568"/>
                </a:cubicBezTo>
                <a:cubicBezTo>
                  <a:pt x="5343098" y="375842"/>
                  <a:pt x="5384775" y="372349"/>
                  <a:pt x="5424985" y="380391"/>
                </a:cubicBezTo>
                <a:cubicBezTo>
                  <a:pt x="5433027" y="381999"/>
                  <a:pt x="5432229" y="395740"/>
                  <a:pt x="5438633" y="400863"/>
                </a:cubicBezTo>
                <a:cubicBezTo>
                  <a:pt x="5444250" y="405356"/>
                  <a:pt x="5452082" y="406127"/>
                  <a:pt x="5459104" y="407687"/>
                </a:cubicBezTo>
                <a:cubicBezTo>
                  <a:pt x="5472611" y="410689"/>
                  <a:pt x="5513884" y="414511"/>
                  <a:pt x="5500048" y="414511"/>
                </a:cubicBezTo>
                <a:cubicBezTo>
                  <a:pt x="5477188" y="414511"/>
                  <a:pt x="5454555" y="409962"/>
                  <a:pt x="5431809" y="407687"/>
                </a:cubicBezTo>
                <a:lnTo>
                  <a:pt x="4892722" y="414511"/>
                </a:lnTo>
                <a:cubicBezTo>
                  <a:pt x="4867604" y="415069"/>
                  <a:pt x="4841817" y="414433"/>
                  <a:pt x="4817660" y="421335"/>
                </a:cubicBezTo>
                <a:cubicBezTo>
                  <a:pt x="4793207" y="428321"/>
                  <a:pt x="4773672" y="447796"/>
                  <a:pt x="4749421" y="455454"/>
                </a:cubicBezTo>
                <a:cubicBezTo>
                  <a:pt x="4729779" y="461657"/>
                  <a:pt x="4708376" y="459222"/>
                  <a:pt x="4688006" y="462278"/>
                </a:cubicBezTo>
                <a:cubicBezTo>
                  <a:pt x="4534495" y="485305"/>
                  <a:pt x="4691350" y="468798"/>
                  <a:pt x="4537881" y="482750"/>
                </a:cubicBezTo>
                <a:lnTo>
                  <a:pt x="2934269" y="469102"/>
                </a:lnTo>
                <a:cubicBezTo>
                  <a:pt x="2863617" y="468040"/>
                  <a:pt x="2793308" y="458815"/>
                  <a:pt x="2722728" y="455454"/>
                </a:cubicBezTo>
                <a:cubicBezTo>
                  <a:pt x="2649987" y="451990"/>
                  <a:pt x="2577152" y="450905"/>
                  <a:pt x="2504364" y="448630"/>
                </a:cubicBezTo>
                <a:cubicBezTo>
                  <a:pt x="2376985" y="453179"/>
                  <a:pt x="2249312" y="452502"/>
                  <a:pt x="2122227" y="462278"/>
                </a:cubicBezTo>
                <a:cubicBezTo>
                  <a:pt x="2100711" y="463933"/>
                  <a:pt x="2079812" y="472519"/>
                  <a:pt x="2060812" y="482750"/>
                </a:cubicBezTo>
                <a:cubicBezTo>
                  <a:pt x="2020260" y="504586"/>
                  <a:pt x="1988500" y="543247"/>
                  <a:pt x="1944806" y="557812"/>
                </a:cubicBezTo>
                <a:cubicBezTo>
                  <a:pt x="1924334" y="564636"/>
                  <a:pt x="1902692" y="568634"/>
                  <a:pt x="1883391" y="578284"/>
                </a:cubicBezTo>
                <a:cubicBezTo>
                  <a:pt x="1861385" y="589287"/>
                  <a:pt x="1843183" y="606752"/>
                  <a:pt x="1821976" y="619227"/>
                </a:cubicBezTo>
                <a:cubicBezTo>
                  <a:pt x="1804440" y="629542"/>
                  <a:pt x="1785170" y="636643"/>
                  <a:pt x="1767385" y="646523"/>
                </a:cubicBezTo>
                <a:cubicBezTo>
                  <a:pt x="1744197" y="659405"/>
                  <a:pt x="1722872" y="675603"/>
                  <a:pt x="1699146" y="687466"/>
                </a:cubicBezTo>
                <a:cubicBezTo>
                  <a:pt x="1655814" y="709132"/>
                  <a:pt x="1616835" y="720934"/>
                  <a:pt x="1569492" y="728409"/>
                </a:cubicBezTo>
                <a:cubicBezTo>
                  <a:pt x="1546912" y="731974"/>
                  <a:pt x="1524000" y="732958"/>
                  <a:pt x="1501254" y="735233"/>
                </a:cubicBezTo>
                <a:cubicBezTo>
                  <a:pt x="1405720" y="732958"/>
                  <a:pt x="1309931" y="735738"/>
                  <a:pt x="1214651" y="728409"/>
                </a:cubicBezTo>
                <a:cubicBezTo>
                  <a:pt x="1190973" y="726588"/>
                  <a:pt x="1169042" y="715138"/>
                  <a:pt x="1146412" y="707938"/>
                </a:cubicBezTo>
                <a:cubicBezTo>
                  <a:pt x="1004412" y="662757"/>
                  <a:pt x="1124290" y="696941"/>
                  <a:pt x="989463" y="660171"/>
                </a:cubicBezTo>
                <a:cubicBezTo>
                  <a:pt x="944366" y="631985"/>
                  <a:pt x="917256" y="612642"/>
                  <a:pt x="866633" y="591932"/>
                </a:cubicBezTo>
                <a:cubicBezTo>
                  <a:pt x="840003" y="581038"/>
                  <a:pt x="810939" y="576542"/>
                  <a:pt x="784746" y="564636"/>
                </a:cubicBezTo>
                <a:cubicBezTo>
                  <a:pt x="735656" y="542322"/>
                  <a:pt x="688582" y="515762"/>
                  <a:pt x="641445" y="489574"/>
                </a:cubicBezTo>
                <a:cubicBezTo>
                  <a:pt x="592685" y="462485"/>
                  <a:pt x="580993" y="453256"/>
                  <a:pt x="532263" y="434982"/>
                </a:cubicBezTo>
                <a:cubicBezTo>
                  <a:pt x="512058" y="427405"/>
                  <a:pt x="470848" y="414511"/>
                  <a:pt x="470848" y="414511"/>
                </a:cubicBezTo>
                <a:cubicBezTo>
                  <a:pt x="1336089" y="394846"/>
                  <a:pt x="162526" y="418740"/>
                  <a:pt x="2129051" y="414511"/>
                </a:cubicBezTo>
                <a:lnTo>
                  <a:pt x="3944203" y="400863"/>
                </a:lnTo>
                <a:lnTo>
                  <a:pt x="4142095" y="394039"/>
                </a:lnTo>
                <a:lnTo>
                  <a:pt x="4415051" y="387215"/>
                </a:lnTo>
                <a:cubicBezTo>
                  <a:pt x="4435632" y="386375"/>
                  <a:pt x="4455872" y="380772"/>
                  <a:pt x="4476466" y="380391"/>
                </a:cubicBezTo>
                <a:lnTo>
                  <a:pt x="5152030" y="373568"/>
                </a:lnTo>
                <a:cubicBezTo>
                  <a:pt x="5248382" y="361524"/>
                  <a:pt x="5217905" y="368699"/>
                  <a:pt x="5090615" y="359920"/>
                </a:cubicBezTo>
                <a:cubicBezTo>
                  <a:pt x="5063290" y="358035"/>
                  <a:pt x="5035958" y="356056"/>
                  <a:pt x="5008728" y="353096"/>
                </a:cubicBezTo>
                <a:lnTo>
                  <a:pt x="4776716" y="325800"/>
                </a:lnTo>
                <a:lnTo>
                  <a:pt x="4455994" y="284857"/>
                </a:lnTo>
                <a:cubicBezTo>
                  <a:pt x="4118071" y="194745"/>
                  <a:pt x="4254585" y="210519"/>
                  <a:pt x="4053385" y="196147"/>
                </a:cubicBezTo>
                <a:cubicBezTo>
                  <a:pt x="3985146" y="198422"/>
                  <a:pt x="3916821" y="198841"/>
                  <a:pt x="3848669" y="202971"/>
                </a:cubicBezTo>
                <a:cubicBezTo>
                  <a:pt x="3841489" y="203406"/>
                  <a:pt x="3835113" y="207818"/>
                  <a:pt x="3828197" y="209794"/>
                </a:cubicBezTo>
                <a:cubicBezTo>
                  <a:pt x="3819179" y="212370"/>
                  <a:pt x="3810000" y="214343"/>
                  <a:pt x="3800901" y="216618"/>
                </a:cubicBezTo>
                <a:cubicBezTo>
                  <a:pt x="3821373" y="221167"/>
                  <a:pt x="3841704" y="226401"/>
                  <a:pt x="3862316" y="230266"/>
                </a:cubicBezTo>
                <a:cubicBezTo>
                  <a:pt x="3878125" y="233230"/>
                  <a:pt x="3894098" y="235314"/>
                  <a:pt x="3910084" y="237090"/>
                </a:cubicBezTo>
                <a:cubicBezTo>
                  <a:pt x="4116495" y="260025"/>
                  <a:pt x="4065839" y="251176"/>
                  <a:pt x="4346812" y="257562"/>
                </a:cubicBezTo>
                <a:cubicBezTo>
                  <a:pt x="4380931" y="259836"/>
                  <a:pt x="4415184" y="260609"/>
                  <a:pt x="4449170" y="264385"/>
                </a:cubicBezTo>
                <a:cubicBezTo>
                  <a:pt x="4476673" y="267441"/>
                  <a:pt x="4503486" y="275670"/>
                  <a:pt x="4531057" y="278033"/>
                </a:cubicBezTo>
                <a:cubicBezTo>
                  <a:pt x="4583231" y="282505"/>
                  <a:pt x="4635690" y="282582"/>
                  <a:pt x="4688006" y="284857"/>
                </a:cubicBezTo>
                <a:cubicBezTo>
                  <a:pt x="4783540" y="282582"/>
                  <a:pt x="4884996" y="311223"/>
                  <a:pt x="4974609" y="278033"/>
                </a:cubicBezTo>
                <a:cubicBezTo>
                  <a:pt x="5041761" y="253162"/>
                  <a:pt x="4823363" y="204492"/>
                  <a:pt x="4817660" y="202971"/>
                </a:cubicBezTo>
                <a:cubicBezTo>
                  <a:pt x="4801659" y="198704"/>
                  <a:pt x="4785397" y="195138"/>
                  <a:pt x="4769892" y="189323"/>
                </a:cubicBezTo>
                <a:cubicBezTo>
                  <a:pt x="4642055" y="141383"/>
                  <a:pt x="4781852" y="177388"/>
                  <a:pt x="4592472" y="114260"/>
                </a:cubicBezTo>
                <a:cubicBezTo>
                  <a:pt x="4572000" y="107436"/>
                  <a:pt x="4551093" y="101802"/>
                  <a:pt x="4531057" y="93788"/>
                </a:cubicBezTo>
                <a:cubicBezTo>
                  <a:pt x="4412603" y="46407"/>
                  <a:pt x="4538093" y="89311"/>
                  <a:pt x="4469642" y="66493"/>
                </a:cubicBezTo>
                <a:cubicBezTo>
                  <a:pt x="4535851" y="281"/>
                  <a:pt x="4525622" y="0"/>
                  <a:pt x="4708478" y="66493"/>
                </a:cubicBezTo>
                <a:cubicBezTo>
                  <a:pt x="4732378" y="75184"/>
                  <a:pt x="4663430" y="90176"/>
                  <a:pt x="4640239" y="100612"/>
                </a:cubicBezTo>
                <a:cubicBezTo>
                  <a:pt x="4617898" y="110665"/>
                  <a:pt x="4595345" y="120480"/>
                  <a:pt x="4572000" y="127908"/>
                </a:cubicBezTo>
                <a:cubicBezTo>
                  <a:pt x="4545189" y="136439"/>
                  <a:pt x="4517624" y="142484"/>
                  <a:pt x="4490113" y="148379"/>
                </a:cubicBezTo>
                <a:cubicBezTo>
                  <a:pt x="4379292" y="172126"/>
                  <a:pt x="4374510" y="169564"/>
                  <a:pt x="4258101" y="182499"/>
                </a:cubicBezTo>
                <a:lnTo>
                  <a:pt x="3582537" y="168851"/>
                </a:lnTo>
                <a:lnTo>
                  <a:pt x="3336878" y="162027"/>
                </a:lnTo>
                <a:cubicBezTo>
                  <a:pt x="3309511" y="160887"/>
                  <a:pt x="3227601" y="155203"/>
                  <a:pt x="3254991" y="155203"/>
                </a:cubicBezTo>
                <a:cubicBezTo>
                  <a:pt x="3336909" y="155203"/>
                  <a:pt x="3418789" y="158995"/>
                  <a:pt x="3500651" y="162027"/>
                </a:cubicBezTo>
                <a:lnTo>
                  <a:pt x="3807725" y="175675"/>
                </a:lnTo>
                <a:cubicBezTo>
                  <a:pt x="3994990" y="196483"/>
                  <a:pt x="3960718" y="186663"/>
                  <a:pt x="4121624" y="223442"/>
                </a:cubicBezTo>
                <a:cubicBezTo>
                  <a:pt x="4158195" y="231801"/>
                  <a:pt x="4194148" y="242769"/>
                  <a:pt x="4230806" y="250738"/>
                </a:cubicBezTo>
                <a:cubicBezTo>
                  <a:pt x="4246523" y="254155"/>
                  <a:pt x="4294657" y="257562"/>
                  <a:pt x="4278573" y="257562"/>
                </a:cubicBezTo>
                <a:cubicBezTo>
                  <a:pt x="4235295" y="257562"/>
                  <a:pt x="4192137" y="253013"/>
                  <a:pt x="4148919" y="250738"/>
                </a:cubicBezTo>
                <a:lnTo>
                  <a:pt x="4053385" y="237090"/>
                </a:lnTo>
                <a:cubicBezTo>
                  <a:pt x="4014620" y="230837"/>
                  <a:pt x="3976391" y="221077"/>
                  <a:pt x="3937379" y="216618"/>
                </a:cubicBezTo>
                <a:cubicBezTo>
                  <a:pt x="3896638" y="211962"/>
                  <a:pt x="3855480" y="212275"/>
                  <a:pt x="3814549" y="209794"/>
                </a:cubicBezTo>
                <a:lnTo>
                  <a:pt x="3712191" y="202971"/>
                </a:lnTo>
                <a:cubicBezTo>
                  <a:pt x="3648501" y="207520"/>
                  <a:pt x="3583068" y="201132"/>
                  <a:pt x="3521122" y="216618"/>
                </a:cubicBezTo>
                <a:cubicBezTo>
                  <a:pt x="3502268" y="221331"/>
                  <a:pt x="3557850" y="229434"/>
                  <a:pt x="3575713" y="237090"/>
                </a:cubicBezTo>
                <a:cubicBezTo>
                  <a:pt x="3926725" y="387523"/>
                  <a:pt x="3337861" y="146607"/>
                  <a:pt x="3787254" y="318977"/>
                </a:cubicBezTo>
                <a:cubicBezTo>
                  <a:pt x="3913059" y="367231"/>
                  <a:pt x="4037352" y="419337"/>
                  <a:pt x="4162567" y="469102"/>
                </a:cubicBezTo>
                <a:cubicBezTo>
                  <a:pt x="4214774" y="489851"/>
                  <a:pt x="4269268" y="505393"/>
                  <a:pt x="4319516" y="530517"/>
                </a:cubicBezTo>
                <a:cubicBezTo>
                  <a:pt x="4453197" y="597357"/>
                  <a:pt x="4388149" y="581729"/>
                  <a:pt x="4510585" y="591932"/>
                </a:cubicBezTo>
                <a:cubicBezTo>
                  <a:pt x="4604663" y="662487"/>
                  <a:pt x="4553489" y="615890"/>
                  <a:pt x="4285397" y="605579"/>
                </a:cubicBezTo>
                <a:cubicBezTo>
                  <a:pt x="4232578" y="603548"/>
                  <a:pt x="4162277" y="597104"/>
                  <a:pt x="4107976" y="591932"/>
                </a:cubicBezTo>
                <a:cubicBezTo>
                  <a:pt x="4085219" y="589765"/>
                  <a:pt x="4062409" y="588033"/>
                  <a:pt x="4039737" y="585108"/>
                </a:cubicBezTo>
                <a:cubicBezTo>
                  <a:pt x="3991882" y="578933"/>
                  <a:pt x="3896436" y="564636"/>
                  <a:pt x="3896436" y="564636"/>
                </a:cubicBezTo>
                <a:cubicBezTo>
                  <a:pt x="3837296" y="544164"/>
                  <a:pt x="3779055" y="520880"/>
                  <a:pt x="3719015" y="503221"/>
                </a:cubicBezTo>
                <a:cubicBezTo>
                  <a:pt x="3470311" y="430074"/>
                  <a:pt x="3732121" y="505351"/>
                  <a:pt x="3493827" y="441806"/>
                </a:cubicBezTo>
                <a:cubicBezTo>
                  <a:pt x="3461826" y="433272"/>
                  <a:pt x="3430497" y="422240"/>
                  <a:pt x="3398292" y="414511"/>
                </a:cubicBezTo>
                <a:cubicBezTo>
                  <a:pt x="3373563" y="408576"/>
                  <a:pt x="3347837" y="407282"/>
                  <a:pt x="3323230" y="400863"/>
                </a:cubicBezTo>
                <a:cubicBezTo>
                  <a:pt x="3295390" y="393600"/>
                  <a:pt x="3212905" y="369193"/>
                  <a:pt x="3241343" y="373568"/>
                </a:cubicBezTo>
                <a:lnTo>
                  <a:pt x="3330054" y="387215"/>
                </a:lnTo>
                <a:cubicBezTo>
                  <a:pt x="3350526" y="398588"/>
                  <a:pt x="3371669" y="408829"/>
                  <a:pt x="3391469" y="421335"/>
                </a:cubicBezTo>
                <a:cubicBezTo>
                  <a:pt x="3414944" y="436161"/>
                  <a:pt x="3435600" y="455327"/>
                  <a:pt x="3459707" y="469102"/>
                </a:cubicBezTo>
                <a:cubicBezTo>
                  <a:pt x="3530138" y="509348"/>
                  <a:pt x="3602004" y="515864"/>
                  <a:pt x="3664424" y="578284"/>
                </a:cubicBezTo>
                <a:cubicBezTo>
                  <a:pt x="3711166" y="625026"/>
                  <a:pt x="3689308" y="608521"/>
                  <a:pt x="3725839" y="632875"/>
                </a:cubicBezTo>
                <a:cubicBezTo>
                  <a:pt x="3641761" y="643385"/>
                  <a:pt x="3583351" y="654327"/>
                  <a:pt x="3487003" y="626051"/>
                </a:cubicBezTo>
                <a:cubicBezTo>
                  <a:pt x="3263228" y="560378"/>
                  <a:pt x="3055453" y="446849"/>
                  <a:pt x="2831910" y="380391"/>
                </a:cubicBezTo>
                <a:cubicBezTo>
                  <a:pt x="2442274" y="264554"/>
                  <a:pt x="2494780" y="304847"/>
                  <a:pt x="3002507" y="312153"/>
                </a:cubicBezTo>
                <a:lnTo>
                  <a:pt x="3527946" y="318977"/>
                </a:lnTo>
                <a:lnTo>
                  <a:pt x="4735773" y="312153"/>
                </a:lnTo>
                <a:cubicBezTo>
                  <a:pt x="4745151" y="312045"/>
                  <a:pt x="4699101" y="305159"/>
                  <a:pt x="4708478" y="305329"/>
                </a:cubicBezTo>
                <a:cubicBezTo>
                  <a:pt x="4842736" y="307770"/>
                  <a:pt x="4976884" y="314428"/>
                  <a:pt x="5111087" y="318977"/>
                </a:cubicBezTo>
                <a:cubicBezTo>
                  <a:pt x="5140657" y="348547"/>
                  <a:pt x="5166342" y="382596"/>
                  <a:pt x="5199797" y="407687"/>
                </a:cubicBezTo>
                <a:cubicBezTo>
                  <a:pt x="5217994" y="421335"/>
                  <a:pt x="5237720" y="433152"/>
                  <a:pt x="5254388" y="448630"/>
                </a:cubicBezTo>
                <a:cubicBezTo>
                  <a:pt x="5269755" y="462900"/>
                  <a:pt x="5279964" y="482127"/>
                  <a:pt x="5295331" y="496397"/>
                </a:cubicBezTo>
                <a:cubicBezTo>
                  <a:pt x="5311999" y="511875"/>
                  <a:pt x="5332804" y="522362"/>
                  <a:pt x="5349922" y="537341"/>
                </a:cubicBezTo>
                <a:cubicBezTo>
                  <a:pt x="5369289" y="554287"/>
                  <a:pt x="5429989" y="595571"/>
                  <a:pt x="5404513" y="591932"/>
                </a:cubicBezTo>
                <a:lnTo>
                  <a:pt x="5308979" y="578284"/>
                </a:lnTo>
                <a:cubicBezTo>
                  <a:pt x="5283958" y="569185"/>
                  <a:pt x="5257954" y="562435"/>
                  <a:pt x="5233916" y="550988"/>
                </a:cubicBezTo>
                <a:cubicBezTo>
                  <a:pt x="5209967" y="539583"/>
                  <a:pt x="5190307" y="519897"/>
                  <a:pt x="5165678" y="510045"/>
                </a:cubicBezTo>
                <a:cubicBezTo>
                  <a:pt x="5144140" y="501430"/>
                  <a:pt x="5119777" y="502652"/>
                  <a:pt x="5097439" y="496397"/>
                </a:cubicBezTo>
                <a:cubicBezTo>
                  <a:pt x="5062806" y="486700"/>
                  <a:pt x="5029200" y="473651"/>
                  <a:pt x="4995081" y="462278"/>
                </a:cubicBezTo>
                <a:lnTo>
                  <a:pt x="4974609" y="455454"/>
                </a:lnTo>
                <a:cubicBezTo>
                  <a:pt x="4988257" y="453179"/>
                  <a:pt x="5001757" y="447569"/>
                  <a:pt x="5015552" y="448630"/>
                </a:cubicBezTo>
                <a:cubicBezTo>
                  <a:pt x="5053225" y="451528"/>
                  <a:pt x="5076083" y="471979"/>
                  <a:pt x="5111087" y="482750"/>
                </a:cubicBezTo>
                <a:cubicBezTo>
                  <a:pt x="5124311" y="486819"/>
                  <a:pt x="5138382" y="487299"/>
                  <a:pt x="5152030" y="489574"/>
                </a:cubicBezTo>
                <a:cubicBezTo>
                  <a:pt x="5223541" y="537247"/>
                  <a:pt x="5200162" y="517409"/>
                  <a:pt x="4981433" y="475926"/>
                </a:cubicBezTo>
                <a:cubicBezTo>
                  <a:pt x="4515140" y="387492"/>
                  <a:pt x="5022121" y="474700"/>
                  <a:pt x="4599295" y="366744"/>
                </a:cubicBezTo>
                <a:cubicBezTo>
                  <a:pt x="4552543" y="354807"/>
                  <a:pt x="4503915" y="351910"/>
                  <a:pt x="4455994" y="346272"/>
                </a:cubicBezTo>
                <a:cubicBezTo>
                  <a:pt x="4426540" y="342807"/>
                  <a:pt x="4337627" y="339448"/>
                  <a:pt x="4367284" y="339448"/>
                </a:cubicBezTo>
                <a:cubicBezTo>
                  <a:pt x="4403749" y="339448"/>
                  <a:pt x="4440072" y="343997"/>
                  <a:pt x="4476466" y="346272"/>
                </a:cubicBezTo>
                <a:cubicBezTo>
                  <a:pt x="4485564" y="353096"/>
                  <a:pt x="4496360" y="358109"/>
                  <a:pt x="4503761" y="366744"/>
                </a:cubicBezTo>
                <a:cubicBezTo>
                  <a:pt x="4517617" y="382909"/>
                  <a:pt x="4527215" y="415976"/>
                  <a:pt x="4510585" y="434982"/>
                </a:cubicBezTo>
                <a:cubicBezTo>
                  <a:pt x="4501112" y="445809"/>
                  <a:pt x="4481612" y="440650"/>
                  <a:pt x="4469642" y="448630"/>
                </a:cubicBezTo>
                <a:cubicBezTo>
                  <a:pt x="4441140" y="467631"/>
                  <a:pt x="4454969" y="456479"/>
                  <a:pt x="4428698" y="482750"/>
                </a:cubicBezTo>
                <a:cubicBezTo>
                  <a:pt x="4426424" y="489574"/>
                  <a:pt x="4419600" y="496397"/>
                  <a:pt x="4421875" y="503221"/>
                </a:cubicBezTo>
                <a:cubicBezTo>
                  <a:pt x="4428310" y="522526"/>
                  <a:pt x="4462196" y="532584"/>
                  <a:pt x="4476466" y="537341"/>
                </a:cubicBezTo>
                <a:cubicBezTo>
                  <a:pt x="4526915" y="554157"/>
                  <a:pt x="4524359" y="551004"/>
                  <a:pt x="4578824" y="557812"/>
                </a:cubicBezTo>
                <a:lnTo>
                  <a:pt x="4906370" y="550988"/>
                </a:lnTo>
                <a:cubicBezTo>
                  <a:pt x="4925708" y="549054"/>
                  <a:pt x="4869162" y="539208"/>
                  <a:pt x="4851779" y="530517"/>
                </a:cubicBezTo>
                <a:cubicBezTo>
                  <a:pt x="4837108" y="523182"/>
                  <a:pt x="4824484" y="512320"/>
                  <a:pt x="4810836" y="503221"/>
                </a:cubicBezTo>
                <a:cubicBezTo>
                  <a:pt x="4748607" y="416103"/>
                  <a:pt x="4791442" y="468339"/>
                  <a:pt x="4667534" y="359920"/>
                </a:cubicBezTo>
                <a:lnTo>
                  <a:pt x="4667534" y="359920"/>
                </a:lnTo>
                <a:cubicBezTo>
                  <a:pt x="4617112" y="301095"/>
                  <a:pt x="4642966" y="325254"/>
                  <a:pt x="4592472" y="284857"/>
                </a:cubicBezTo>
                <a:cubicBezTo>
                  <a:pt x="4590197" y="278033"/>
                  <a:pt x="4581155" y="270002"/>
                  <a:pt x="4585648" y="264385"/>
                </a:cubicBezTo>
                <a:cubicBezTo>
                  <a:pt x="4593300" y="254820"/>
                  <a:pt x="4608035" y="254258"/>
                  <a:pt x="4619767" y="250738"/>
                </a:cubicBezTo>
                <a:cubicBezTo>
                  <a:pt x="4637910" y="245295"/>
                  <a:pt x="4686432" y="239265"/>
                  <a:pt x="4701654" y="237090"/>
                </a:cubicBezTo>
                <a:cubicBezTo>
                  <a:pt x="4717576" y="230266"/>
                  <a:pt x="4732730" y="221254"/>
                  <a:pt x="4749421" y="216618"/>
                </a:cubicBezTo>
                <a:cubicBezTo>
                  <a:pt x="4796195" y="203626"/>
                  <a:pt x="4832660" y="203288"/>
                  <a:pt x="4879075" y="196147"/>
                </a:cubicBezTo>
                <a:cubicBezTo>
                  <a:pt x="4988307" y="179342"/>
                  <a:pt x="4778210" y="196822"/>
                  <a:pt x="5036024" y="182499"/>
                </a:cubicBezTo>
                <a:cubicBezTo>
                  <a:pt x="5054221" y="191597"/>
                  <a:pt x="5071314" y="203360"/>
                  <a:pt x="5090615" y="209794"/>
                </a:cubicBezTo>
                <a:cubicBezTo>
                  <a:pt x="5112621" y="217129"/>
                  <a:pt x="5181498" y="228474"/>
                  <a:pt x="5158854" y="223442"/>
                </a:cubicBezTo>
                <a:lnTo>
                  <a:pt x="5036024" y="196147"/>
                </a:lnTo>
                <a:cubicBezTo>
                  <a:pt x="5015552" y="182499"/>
                  <a:pt x="4994292" y="169965"/>
                  <a:pt x="4974609" y="155203"/>
                </a:cubicBezTo>
                <a:cubicBezTo>
                  <a:pt x="4875463" y="80843"/>
                  <a:pt x="4970951" y="140725"/>
                  <a:pt x="4892722" y="93788"/>
                </a:cubicBezTo>
                <a:cubicBezTo>
                  <a:pt x="4901821" y="91514"/>
                  <a:pt x="4910645" y="86630"/>
                  <a:pt x="4920018" y="86965"/>
                </a:cubicBezTo>
                <a:cubicBezTo>
                  <a:pt x="5050773" y="91635"/>
                  <a:pt x="5064224" y="89259"/>
                  <a:pt x="5165678" y="127908"/>
                </a:cubicBezTo>
                <a:cubicBezTo>
                  <a:pt x="5186613" y="135883"/>
                  <a:pt x="5205600" y="148882"/>
                  <a:pt x="5227092" y="155203"/>
                </a:cubicBezTo>
                <a:cubicBezTo>
                  <a:pt x="5244686" y="160378"/>
                  <a:pt x="5263529" y="159433"/>
                  <a:pt x="5281684" y="162027"/>
                </a:cubicBezTo>
                <a:cubicBezTo>
                  <a:pt x="5295381" y="163984"/>
                  <a:pt x="5308979" y="166576"/>
                  <a:pt x="5322627" y="168851"/>
                </a:cubicBezTo>
                <a:cubicBezTo>
                  <a:pt x="5311254" y="155203"/>
                  <a:pt x="5303061" y="138096"/>
                  <a:pt x="5288507" y="127908"/>
                </a:cubicBezTo>
                <a:cubicBezTo>
                  <a:pt x="5279005" y="121257"/>
                  <a:pt x="5264762" y="126271"/>
                  <a:pt x="5254388" y="121084"/>
                </a:cubicBezTo>
                <a:cubicBezTo>
                  <a:pt x="5245756" y="116768"/>
                  <a:pt x="5240740" y="107436"/>
                  <a:pt x="5233916" y="100612"/>
                </a:cubicBezTo>
                <a:cubicBezTo>
                  <a:pt x="5237017" y="82009"/>
                  <a:pt x="5238519" y="48242"/>
                  <a:pt x="5254388" y="32374"/>
                </a:cubicBezTo>
                <a:cubicBezTo>
                  <a:pt x="5259474" y="27288"/>
                  <a:pt x="5268036" y="27825"/>
                  <a:pt x="5274860" y="25550"/>
                </a:cubicBezTo>
                <a:cubicBezTo>
                  <a:pt x="5290782" y="27825"/>
                  <a:pt x="5311254" y="21001"/>
                  <a:pt x="5322627" y="32374"/>
                </a:cubicBezTo>
                <a:cubicBezTo>
                  <a:pt x="5329451" y="39198"/>
                  <a:pt x="5311264" y="49657"/>
                  <a:pt x="5302155" y="52845"/>
                </a:cubicBezTo>
                <a:cubicBezTo>
                  <a:pt x="5264660" y="65968"/>
                  <a:pt x="5186149" y="80141"/>
                  <a:pt x="5186149" y="80141"/>
                </a:cubicBezTo>
                <a:cubicBezTo>
                  <a:pt x="5114235" y="116097"/>
                  <a:pt x="5174487" y="82064"/>
                  <a:pt x="5104263" y="134732"/>
                </a:cubicBezTo>
                <a:cubicBezTo>
                  <a:pt x="5038964" y="183706"/>
                  <a:pt x="5084522" y="140823"/>
                  <a:pt x="5042848" y="182499"/>
                </a:cubicBezTo>
                <a:cubicBezTo>
                  <a:pt x="5040573" y="189323"/>
                  <a:pt x="5033749" y="196147"/>
                  <a:pt x="5036024" y="202971"/>
                </a:cubicBezTo>
                <a:cubicBezTo>
                  <a:pt x="5044216" y="227547"/>
                  <a:pt x="5071648" y="226473"/>
                  <a:pt x="5090615" y="230266"/>
                </a:cubicBezTo>
                <a:cubicBezTo>
                  <a:pt x="5092890" y="239365"/>
                  <a:pt x="5097439" y="248183"/>
                  <a:pt x="5097439" y="257562"/>
                </a:cubicBezTo>
                <a:cubicBezTo>
                  <a:pt x="5097439" y="313700"/>
                  <a:pt x="5064109" y="285799"/>
                  <a:pt x="5097439" y="366744"/>
                </a:cubicBezTo>
                <a:cubicBezTo>
                  <a:pt x="5102597" y="379272"/>
                  <a:pt x="5148767" y="417590"/>
                  <a:pt x="5165678" y="428159"/>
                </a:cubicBezTo>
                <a:cubicBezTo>
                  <a:pt x="5174304" y="433550"/>
                  <a:pt x="5183875" y="437257"/>
                  <a:pt x="5192973" y="441806"/>
                </a:cubicBezTo>
                <a:cubicBezTo>
                  <a:pt x="5167952" y="448630"/>
                  <a:pt x="5140312" y="449210"/>
                  <a:pt x="5117910" y="462278"/>
                </a:cubicBezTo>
                <a:cubicBezTo>
                  <a:pt x="5109809" y="467004"/>
                  <a:pt x="5116714" y="482071"/>
                  <a:pt x="5111087" y="489574"/>
                </a:cubicBezTo>
                <a:cubicBezTo>
                  <a:pt x="5102984" y="500378"/>
                  <a:pt x="5070829" y="520961"/>
                  <a:pt x="5056495" y="530517"/>
                </a:cubicBezTo>
                <a:cubicBezTo>
                  <a:pt x="5054221" y="537341"/>
                  <a:pt x="5048489" y="543893"/>
                  <a:pt x="5049672" y="550988"/>
                </a:cubicBezTo>
                <a:cubicBezTo>
                  <a:pt x="5051020" y="559078"/>
                  <a:pt x="5056758" y="566539"/>
                  <a:pt x="5063319" y="571460"/>
                </a:cubicBezTo>
                <a:cubicBezTo>
                  <a:pt x="5084540" y="587376"/>
                  <a:pt x="5109487" y="597689"/>
                  <a:pt x="5131558" y="612403"/>
                </a:cubicBezTo>
                <a:cubicBezTo>
                  <a:pt x="5138382" y="616952"/>
                  <a:pt x="5144694" y="622383"/>
                  <a:pt x="5152030" y="626051"/>
                </a:cubicBezTo>
                <a:cubicBezTo>
                  <a:pt x="5162986" y="631529"/>
                  <a:pt x="5198398" y="639699"/>
                  <a:pt x="5186149" y="639699"/>
                </a:cubicBezTo>
                <a:cubicBezTo>
                  <a:pt x="5140326" y="639699"/>
                  <a:pt x="5117161" y="619934"/>
                  <a:pt x="5076967" y="605579"/>
                </a:cubicBezTo>
                <a:cubicBezTo>
                  <a:pt x="5018122" y="584563"/>
                  <a:pt x="4974857" y="588050"/>
                  <a:pt x="5124734" y="598756"/>
                </a:cubicBezTo>
                <a:cubicBezTo>
                  <a:pt x="5136107" y="603305"/>
                  <a:pt x="5147660" y="607428"/>
                  <a:pt x="5158854" y="612403"/>
                </a:cubicBezTo>
                <a:cubicBezTo>
                  <a:pt x="5168150" y="616534"/>
                  <a:pt x="5176799" y="622044"/>
                  <a:pt x="5186149" y="626051"/>
                </a:cubicBezTo>
                <a:cubicBezTo>
                  <a:pt x="5192761" y="628885"/>
                  <a:pt x="5200073" y="629898"/>
                  <a:pt x="5206621" y="632875"/>
                </a:cubicBezTo>
                <a:cubicBezTo>
                  <a:pt x="5225142" y="641294"/>
                  <a:pt x="5242322" y="652615"/>
                  <a:pt x="5261212" y="660171"/>
                </a:cubicBezTo>
                <a:cubicBezTo>
                  <a:pt x="5287108" y="670529"/>
                  <a:pt x="5315456" y="683213"/>
                  <a:pt x="5343098" y="687466"/>
                </a:cubicBezTo>
                <a:cubicBezTo>
                  <a:pt x="5356587" y="689541"/>
                  <a:pt x="5370394" y="687466"/>
                  <a:pt x="5384042" y="687466"/>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895600" y="152400"/>
            <a:ext cx="5638800" cy="735738"/>
          </a:xfrm>
          <a:custGeom>
            <a:avLst/>
            <a:gdLst>
              <a:gd name="connsiteX0" fmla="*/ 0 w 5513884"/>
              <a:gd name="connsiteY0" fmla="*/ 462278 h 735738"/>
              <a:gd name="connsiteX1" fmla="*/ 1924334 w 5513884"/>
              <a:gd name="connsiteY1" fmla="*/ 462278 h 735738"/>
              <a:gd name="connsiteX2" fmla="*/ 2074460 w 5513884"/>
              <a:gd name="connsiteY2" fmla="*/ 441806 h 735738"/>
              <a:gd name="connsiteX3" fmla="*/ 2190466 w 5513884"/>
              <a:gd name="connsiteY3" fmla="*/ 434982 h 735738"/>
              <a:gd name="connsiteX4" fmla="*/ 2941092 w 5513884"/>
              <a:gd name="connsiteY4" fmla="*/ 421335 h 735738"/>
              <a:gd name="connsiteX5" fmla="*/ 3098042 w 5513884"/>
              <a:gd name="connsiteY5" fmla="*/ 414511 h 735738"/>
              <a:gd name="connsiteX6" fmla="*/ 5192973 w 5513884"/>
              <a:gd name="connsiteY6" fmla="*/ 400863 h 735738"/>
              <a:gd name="connsiteX7" fmla="*/ 5213445 w 5513884"/>
              <a:gd name="connsiteY7" fmla="*/ 394039 h 735738"/>
              <a:gd name="connsiteX8" fmla="*/ 5233916 w 5513884"/>
              <a:gd name="connsiteY8" fmla="*/ 380391 h 735738"/>
              <a:gd name="connsiteX9" fmla="*/ 5302155 w 5513884"/>
              <a:gd name="connsiteY9" fmla="*/ 373568 h 735738"/>
              <a:gd name="connsiteX10" fmla="*/ 5424985 w 5513884"/>
              <a:gd name="connsiteY10" fmla="*/ 380391 h 735738"/>
              <a:gd name="connsiteX11" fmla="*/ 5438633 w 5513884"/>
              <a:gd name="connsiteY11" fmla="*/ 400863 h 735738"/>
              <a:gd name="connsiteX12" fmla="*/ 5459104 w 5513884"/>
              <a:gd name="connsiteY12" fmla="*/ 407687 h 735738"/>
              <a:gd name="connsiteX13" fmla="*/ 5500048 w 5513884"/>
              <a:gd name="connsiteY13" fmla="*/ 414511 h 735738"/>
              <a:gd name="connsiteX14" fmla="*/ 5431809 w 5513884"/>
              <a:gd name="connsiteY14" fmla="*/ 407687 h 735738"/>
              <a:gd name="connsiteX15" fmla="*/ 4892722 w 5513884"/>
              <a:gd name="connsiteY15" fmla="*/ 414511 h 735738"/>
              <a:gd name="connsiteX16" fmla="*/ 4817660 w 5513884"/>
              <a:gd name="connsiteY16" fmla="*/ 421335 h 735738"/>
              <a:gd name="connsiteX17" fmla="*/ 4749421 w 5513884"/>
              <a:gd name="connsiteY17" fmla="*/ 455454 h 735738"/>
              <a:gd name="connsiteX18" fmla="*/ 4688006 w 5513884"/>
              <a:gd name="connsiteY18" fmla="*/ 462278 h 735738"/>
              <a:gd name="connsiteX19" fmla="*/ 4537881 w 5513884"/>
              <a:gd name="connsiteY19" fmla="*/ 482750 h 735738"/>
              <a:gd name="connsiteX20" fmla="*/ 2934269 w 5513884"/>
              <a:gd name="connsiteY20" fmla="*/ 469102 h 735738"/>
              <a:gd name="connsiteX21" fmla="*/ 2722728 w 5513884"/>
              <a:gd name="connsiteY21" fmla="*/ 455454 h 735738"/>
              <a:gd name="connsiteX22" fmla="*/ 2504364 w 5513884"/>
              <a:gd name="connsiteY22" fmla="*/ 448630 h 735738"/>
              <a:gd name="connsiteX23" fmla="*/ 2122227 w 5513884"/>
              <a:gd name="connsiteY23" fmla="*/ 462278 h 735738"/>
              <a:gd name="connsiteX24" fmla="*/ 2060812 w 5513884"/>
              <a:gd name="connsiteY24" fmla="*/ 482750 h 735738"/>
              <a:gd name="connsiteX25" fmla="*/ 1944806 w 5513884"/>
              <a:gd name="connsiteY25" fmla="*/ 557812 h 735738"/>
              <a:gd name="connsiteX26" fmla="*/ 1883391 w 5513884"/>
              <a:gd name="connsiteY26" fmla="*/ 578284 h 735738"/>
              <a:gd name="connsiteX27" fmla="*/ 1821976 w 5513884"/>
              <a:gd name="connsiteY27" fmla="*/ 619227 h 735738"/>
              <a:gd name="connsiteX28" fmla="*/ 1767385 w 5513884"/>
              <a:gd name="connsiteY28" fmla="*/ 646523 h 735738"/>
              <a:gd name="connsiteX29" fmla="*/ 1699146 w 5513884"/>
              <a:gd name="connsiteY29" fmla="*/ 687466 h 735738"/>
              <a:gd name="connsiteX30" fmla="*/ 1569492 w 5513884"/>
              <a:gd name="connsiteY30" fmla="*/ 728409 h 735738"/>
              <a:gd name="connsiteX31" fmla="*/ 1501254 w 5513884"/>
              <a:gd name="connsiteY31" fmla="*/ 735233 h 735738"/>
              <a:gd name="connsiteX32" fmla="*/ 1214651 w 5513884"/>
              <a:gd name="connsiteY32" fmla="*/ 728409 h 735738"/>
              <a:gd name="connsiteX33" fmla="*/ 1146412 w 5513884"/>
              <a:gd name="connsiteY33" fmla="*/ 707938 h 735738"/>
              <a:gd name="connsiteX34" fmla="*/ 989463 w 5513884"/>
              <a:gd name="connsiteY34" fmla="*/ 660171 h 735738"/>
              <a:gd name="connsiteX35" fmla="*/ 866633 w 5513884"/>
              <a:gd name="connsiteY35" fmla="*/ 591932 h 735738"/>
              <a:gd name="connsiteX36" fmla="*/ 784746 w 5513884"/>
              <a:gd name="connsiteY36" fmla="*/ 564636 h 735738"/>
              <a:gd name="connsiteX37" fmla="*/ 641445 w 5513884"/>
              <a:gd name="connsiteY37" fmla="*/ 489574 h 735738"/>
              <a:gd name="connsiteX38" fmla="*/ 532263 w 5513884"/>
              <a:gd name="connsiteY38" fmla="*/ 434982 h 735738"/>
              <a:gd name="connsiteX39" fmla="*/ 470848 w 5513884"/>
              <a:gd name="connsiteY39" fmla="*/ 414511 h 735738"/>
              <a:gd name="connsiteX40" fmla="*/ 2129051 w 5513884"/>
              <a:gd name="connsiteY40" fmla="*/ 414511 h 735738"/>
              <a:gd name="connsiteX41" fmla="*/ 3944203 w 5513884"/>
              <a:gd name="connsiteY41" fmla="*/ 400863 h 735738"/>
              <a:gd name="connsiteX42" fmla="*/ 4142095 w 5513884"/>
              <a:gd name="connsiteY42" fmla="*/ 394039 h 735738"/>
              <a:gd name="connsiteX43" fmla="*/ 4415051 w 5513884"/>
              <a:gd name="connsiteY43" fmla="*/ 387215 h 735738"/>
              <a:gd name="connsiteX44" fmla="*/ 4476466 w 5513884"/>
              <a:gd name="connsiteY44" fmla="*/ 380391 h 735738"/>
              <a:gd name="connsiteX45" fmla="*/ 5152030 w 5513884"/>
              <a:gd name="connsiteY45" fmla="*/ 373568 h 735738"/>
              <a:gd name="connsiteX46" fmla="*/ 5090615 w 5513884"/>
              <a:gd name="connsiteY46" fmla="*/ 359920 h 735738"/>
              <a:gd name="connsiteX47" fmla="*/ 5008728 w 5513884"/>
              <a:gd name="connsiteY47" fmla="*/ 353096 h 735738"/>
              <a:gd name="connsiteX48" fmla="*/ 4776716 w 5513884"/>
              <a:gd name="connsiteY48" fmla="*/ 325800 h 735738"/>
              <a:gd name="connsiteX49" fmla="*/ 4455994 w 5513884"/>
              <a:gd name="connsiteY49" fmla="*/ 284857 h 735738"/>
              <a:gd name="connsiteX50" fmla="*/ 4053385 w 5513884"/>
              <a:gd name="connsiteY50" fmla="*/ 196147 h 735738"/>
              <a:gd name="connsiteX51" fmla="*/ 3848669 w 5513884"/>
              <a:gd name="connsiteY51" fmla="*/ 202971 h 735738"/>
              <a:gd name="connsiteX52" fmla="*/ 3828197 w 5513884"/>
              <a:gd name="connsiteY52" fmla="*/ 209794 h 735738"/>
              <a:gd name="connsiteX53" fmla="*/ 3800901 w 5513884"/>
              <a:gd name="connsiteY53" fmla="*/ 216618 h 735738"/>
              <a:gd name="connsiteX54" fmla="*/ 3862316 w 5513884"/>
              <a:gd name="connsiteY54" fmla="*/ 230266 h 735738"/>
              <a:gd name="connsiteX55" fmla="*/ 3910084 w 5513884"/>
              <a:gd name="connsiteY55" fmla="*/ 237090 h 735738"/>
              <a:gd name="connsiteX56" fmla="*/ 4346812 w 5513884"/>
              <a:gd name="connsiteY56" fmla="*/ 257562 h 735738"/>
              <a:gd name="connsiteX57" fmla="*/ 4449170 w 5513884"/>
              <a:gd name="connsiteY57" fmla="*/ 264385 h 735738"/>
              <a:gd name="connsiteX58" fmla="*/ 4531057 w 5513884"/>
              <a:gd name="connsiteY58" fmla="*/ 278033 h 735738"/>
              <a:gd name="connsiteX59" fmla="*/ 4688006 w 5513884"/>
              <a:gd name="connsiteY59" fmla="*/ 284857 h 735738"/>
              <a:gd name="connsiteX60" fmla="*/ 4974609 w 5513884"/>
              <a:gd name="connsiteY60" fmla="*/ 278033 h 735738"/>
              <a:gd name="connsiteX61" fmla="*/ 4817660 w 5513884"/>
              <a:gd name="connsiteY61" fmla="*/ 202971 h 735738"/>
              <a:gd name="connsiteX62" fmla="*/ 4769892 w 5513884"/>
              <a:gd name="connsiteY62" fmla="*/ 189323 h 735738"/>
              <a:gd name="connsiteX63" fmla="*/ 4592472 w 5513884"/>
              <a:gd name="connsiteY63" fmla="*/ 114260 h 735738"/>
              <a:gd name="connsiteX64" fmla="*/ 4531057 w 5513884"/>
              <a:gd name="connsiteY64" fmla="*/ 93788 h 735738"/>
              <a:gd name="connsiteX65" fmla="*/ 4469642 w 5513884"/>
              <a:gd name="connsiteY65" fmla="*/ 66493 h 735738"/>
              <a:gd name="connsiteX66" fmla="*/ 4708478 w 5513884"/>
              <a:gd name="connsiteY66" fmla="*/ 66493 h 735738"/>
              <a:gd name="connsiteX67" fmla="*/ 4640239 w 5513884"/>
              <a:gd name="connsiteY67" fmla="*/ 100612 h 735738"/>
              <a:gd name="connsiteX68" fmla="*/ 4572000 w 5513884"/>
              <a:gd name="connsiteY68" fmla="*/ 127908 h 735738"/>
              <a:gd name="connsiteX69" fmla="*/ 4490113 w 5513884"/>
              <a:gd name="connsiteY69" fmla="*/ 148379 h 735738"/>
              <a:gd name="connsiteX70" fmla="*/ 4258101 w 5513884"/>
              <a:gd name="connsiteY70" fmla="*/ 182499 h 735738"/>
              <a:gd name="connsiteX71" fmla="*/ 3582537 w 5513884"/>
              <a:gd name="connsiteY71" fmla="*/ 168851 h 735738"/>
              <a:gd name="connsiteX72" fmla="*/ 3336878 w 5513884"/>
              <a:gd name="connsiteY72" fmla="*/ 162027 h 735738"/>
              <a:gd name="connsiteX73" fmla="*/ 3254991 w 5513884"/>
              <a:gd name="connsiteY73" fmla="*/ 155203 h 735738"/>
              <a:gd name="connsiteX74" fmla="*/ 3500651 w 5513884"/>
              <a:gd name="connsiteY74" fmla="*/ 162027 h 735738"/>
              <a:gd name="connsiteX75" fmla="*/ 3807725 w 5513884"/>
              <a:gd name="connsiteY75" fmla="*/ 175675 h 735738"/>
              <a:gd name="connsiteX76" fmla="*/ 4121624 w 5513884"/>
              <a:gd name="connsiteY76" fmla="*/ 223442 h 735738"/>
              <a:gd name="connsiteX77" fmla="*/ 4230806 w 5513884"/>
              <a:gd name="connsiteY77" fmla="*/ 250738 h 735738"/>
              <a:gd name="connsiteX78" fmla="*/ 4278573 w 5513884"/>
              <a:gd name="connsiteY78" fmla="*/ 257562 h 735738"/>
              <a:gd name="connsiteX79" fmla="*/ 4148919 w 5513884"/>
              <a:gd name="connsiteY79" fmla="*/ 250738 h 735738"/>
              <a:gd name="connsiteX80" fmla="*/ 4053385 w 5513884"/>
              <a:gd name="connsiteY80" fmla="*/ 237090 h 735738"/>
              <a:gd name="connsiteX81" fmla="*/ 3937379 w 5513884"/>
              <a:gd name="connsiteY81" fmla="*/ 216618 h 735738"/>
              <a:gd name="connsiteX82" fmla="*/ 3814549 w 5513884"/>
              <a:gd name="connsiteY82" fmla="*/ 209794 h 735738"/>
              <a:gd name="connsiteX83" fmla="*/ 3712191 w 5513884"/>
              <a:gd name="connsiteY83" fmla="*/ 202971 h 735738"/>
              <a:gd name="connsiteX84" fmla="*/ 3521122 w 5513884"/>
              <a:gd name="connsiteY84" fmla="*/ 216618 h 735738"/>
              <a:gd name="connsiteX85" fmla="*/ 3575713 w 5513884"/>
              <a:gd name="connsiteY85" fmla="*/ 237090 h 735738"/>
              <a:gd name="connsiteX86" fmla="*/ 3787254 w 5513884"/>
              <a:gd name="connsiteY86" fmla="*/ 318977 h 735738"/>
              <a:gd name="connsiteX87" fmla="*/ 4162567 w 5513884"/>
              <a:gd name="connsiteY87" fmla="*/ 469102 h 735738"/>
              <a:gd name="connsiteX88" fmla="*/ 4319516 w 5513884"/>
              <a:gd name="connsiteY88" fmla="*/ 530517 h 735738"/>
              <a:gd name="connsiteX89" fmla="*/ 4510585 w 5513884"/>
              <a:gd name="connsiteY89" fmla="*/ 591932 h 735738"/>
              <a:gd name="connsiteX90" fmla="*/ 4285397 w 5513884"/>
              <a:gd name="connsiteY90" fmla="*/ 605579 h 735738"/>
              <a:gd name="connsiteX91" fmla="*/ 4107976 w 5513884"/>
              <a:gd name="connsiteY91" fmla="*/ 591932 h 735738"/>
              <a:gd name="connsiteX92" fmla="*/ 4039737 w 5513884"/>
              <a:gd name="connsiteY92" fmla="*/ 585108 h 735738"/>
              <a:gd name="connsiteX93" fmla="*/ 3896436 w 5513884"/>
              <a:gd name="connsiteY93" fmla="*/ 564636 h 735738"/>
              <a:gd name="connsiteX94" fmla="*/ 3719015 w 5513884"/>
              <a:gd name="connsiteY94" fmla="*/ 503221 h 735738"/>
              <a:gd name="connsiteX95" fmla="*/ 3493827 w 5513884"/>
              <a:gd name="connsiteY95" fmla="*/ 441806 h 735738"/>
              <a:gd name="connsiteX96" fmla="*/ 3398292 w 5513884"/>
              <a:gd name="connsiteY96" fmla="*/ 414511 h 735738"/>
              <a:gd name="connsiteX97" fmla="*/ 3323230 w 5513884"/>
              <a:gd name="connsiteY97" fmla="*/ 400863 h 735738"/>
              <a:gd name="connsiteX98" fmla="*/ 3241343 w 5513884"/>
              <a:gd name="connsiteY98" fmla="*/ 373568 h 735738"/>
              <a:gd name="connsiteX99" fmla="*/ 3330054 w 5513884"/>
              <a:gd name="connsiteY99" fmla="*/ 387215 h 735738"/>
              <a:gd name="connsiteX100" fmla="*/ 3391469 w 5513884"/>
              <a:gd name="connsiteY100" fmla="*/ 421335 h 735738"/>
              <a:gd name="connsiteX101" fmla="*/ 3459707 w 5513884"/>
              <a:gd name="connsiteY101" fmla="*/ 469102 h 735738"/>
              <a:gd name="connsiteX102" fmla="*/ 3664424 w 5513884"/>
              <a:gd name="connsiteY102" fmla="*/ 578284 h 735738"/>
              <a:gd name="connsiteX103" fmla="*/ 3725839 w 5513884"/>
              <a:gd name="connsiteY103" fmla="*/ 632875 h 735738"/>
              <a:gd name="connsiteX104" fmla="*/ 3487003 w 5513884"/>
              <a:gd name="connsiteY104" fmla="*/ 626051 h 735738"/>
              <a:gd name="connsiteX105" fmla="*/ 2831910 w 5513884"/>
              <a:gd name="connsiteY105" fmla="*/ 380391 h 735738"/>
              <a:gd name="connsiteX106" fmla="*/ 3002507 w 5513884"/>
              <a:gd name="connsiteY106" fmla="*/ 312153 h 735738"/>
              <a:gd name="connsiteX107" fmla="*/ 3527946 w 5513884"/>
              <a:gd name="connsiteY107" fmla="*/ 318977 h 735738"/>
              <a:gd name="connsiteX108" fmla="*/ 4735773 w 5513884"/>
              <a:gd name="connsiteY108" fmla="*/ 312153 h 735738"/>
              <a:gd name="connsiteX109" fmla="*/ 4708478 w 5513884"/>
              <a:gd name="connsiteY109" fmla="*/ 305329 h 735738"/>
              <a:gd name="connsiteX110" fmla="*/ 5111087 w 5513884"/>
              <a:gd name="connsiteY110" fmla="*/ 318977 h 735738"/>
              <a:gd name="connsiteX111" fmla="*/ 5199797 w 5513884"/>
              <a:gd name="connsiteY111" fmla="*/ 407687 h 735738"/>
              <a:gd name="connsiteX112" fmla="*/ 5254388 w 5513884"/>
              <a:gd name="connsiteY112" fmla="*/ 448630 h 735738"/>
              <a:gd name="connsiteX113" fmla="*/ 5295331 w 5513884"/>
              <a:gd name="connsiteY113" fmla="*/ 496397 h 735738"/>
              <a:gd name="connsiteX114" fmla="*/ 5349922 w 5513884"/>
              <a:gd name="connsiteY114" fmla="*/ 537341 h 735738"/>
              <a:gd name="connsiteX115" fmla="*/ 5404513 w 5513884"/>
              <a:gd name="connsiteY115" fmla="*/ 591932 h 735738"/>
              <a:gd name="connsiteX116" fmla="*/ 5308979 w 5513884"/>
              <a:gd name="connsiteY116" fmla="*/ 578284 h 735738"/>
              <a:gd name="connsiteX117" fmla="*/ 5233916 w 5513884"/>
              <a:gd name="connsiteY117" fmla="*/ 550988 h 735738"/>
              <a:gd name="connsiteX118" fmla="*/ 5165678 w 5513884"/>
              <a:gd name="connsiteY118" fmla="*/ 510045 h 735738"/>
              <a:gd name="connsiteX119" fmla="*/ 5097439 w 5513884"/>
              <a:gd name="connsiteY119" fmla="*/ 496397 h 735738"/>
              <a:gd name="connsiteX120" fmla="*/ 4995081 w 5513884"/>
              <a:gd name="connsiteY120" fmla="*/ 462278 h 735738"/>
              <a:gd name="connsiteX121" fmla="*/ 4974609 w 5513884"/>
              <a:gd name="connsiteY121" fmla="*/ 455454 h 735738"/>
              <a:gd name="connsiteX122" fmla="*/ 5015552 w 5513884"/>
              <a:gd name="connsiteY122" fmla="*/ 448630 h 735738"/>
              <a:gd name="connsiteX123" fmla="*/ 5111087 w 5513884"/>
              <a:gd name="connsiteY123" fmla="*/ 482750 h 735738"/>
              <a:gd name="connsiteX124" fmla="*/ 5152030 w 5513884"/>
              <a:gd name="connsiteY124" fmla="*/ 489574 h 735738"/>
              <a:gd name="connsiteX125" fmla="*/ 4981433 w 5513884"/>
              <a:gd name="connsiteY125" fmla="*/ 475926 h 735738"/>
              <a:gd name="connsiteX126" fmla="*/ 4599295 w 5513884"/>
              <a:gd name="connsiteY126" fmla="*/ 366744 h 735738"/>
              <a:gd name="connsiteX127" fmla="*/ 4455994 w 5513884"/>
              <a:gd name="connsiteY127" fmla="*/ 346272 h 735738"/>
              <a:gd name="connsiteX128" fmla="*/ 4367284 w 5513884"/>
              <a:gd name="connsiteY128" fmla="*/ 339448 h 735738"/>
              <a:gd name="connsiteX129" fmla="*/ 4476466 w 5513884"/>
              <a:gd name="connsiteY129" fmla="*/ 346272 h 735738"/>
              <a:gd name="connsiteX130" fmla="*/ 4503761 w 5513884"/>
              <a:gd name="connsiteY130" fmla="*/ 366744 h 735738"/>
              <a:gd name="connsiteX131" fmla="*/ 4510585 w 5513884"/>
              <a:gd name="connsiteY131" fmla="*/ 434982 h 735738"/>
              <a:gd name="connsiteX132" fmla="*/ 4469642 w 5513884"/>
              <a:gd name="connsiteY132" fmla="*/ 448630 h 735738"/>
              <a:gd name="connsiteX133" fmla="*/ 4428698 w 5513884"/>
              <a:gd name="connsiteY133" fmla="*/ 482750 h 735738"/>
              <a:gd name="connsiteX134" fmla="*/ 4421875 w 5513884"/>
              <a:gd name="connsiteY134" fmla="*/ 503221 h 735738"/>
              <a:gd name="connsiteX135" fmla="*/ 4476466 w 5513884"/>
              <a:gd name="connsiteY135" fmla="*/ 537341 h 735738"/>
              <a:gd name="connsiteX136" fmla="*/ 4578824 w 5513884"/>
              <a:gd name="connsiteY136" fmla="*/ 557812 h 735738"/>
              <a:gd name="connsiteX137" fmla="*/ 4906370 w 5513884"/>
              <a:gd name="connsiteY137" fmla="*/ 550988 h 735738"/>
              <a:gd name="connsiteX138" fmla="*/ 4851779 w 5513884"/>
              <a:gd name="connsiteY138" fmla="*/ 530517 h 735738"/>
              <a:gd name="connsiteX139" fmla="*/ 4810836 w 5513884"/>
              <a:gd name="connsiteY139" fmla="*/ 503221 h 735738"/>
              <a:gd name="connsiteX140" fmla="*/ 4667534 w 5513884"/>
              <a:gd name="connsiteY140" fmla="*/ 359920 h 735738"/>
              <a:gd name="connsiteX141" fmla="*/ 4667534 w 5513884"/>
              <a:gd name="connsiteY141" fmla="*/ 359920 h 735738"/>
              <a:gd name="connsiteX142" fmla="*/ 4592472 w 5513884"/>
              <a:gd name="connsiteY142" fmla="*/ 284857 h 735738"/>
              <a:gd name="connsiteX143" fmla="*/ 4585648 w 5513884"/>
              <a:gd name="connsiteY143" fmla="*/ 264385 h 735738"/>
              <a:gd name="connsiteX144" fmla="*/ 4619767 w 5513884"/>
              <a:gd name="connsiteY144" fmla="*/ 250738 h 735738"/>
              <a:gd name="connsiteX145" fmla="*/ 4701654 w 5513884"/>
              <a:gd name="connsiteY145" fmla="*/ 237090 h 735738"/>
              <a:gd name="connsiteX146" fmla="*/ 4749421 w 5513884"/>
              <a:gd name="connsiteY146" fmla="*/ 216618 h 735738"/>
              <a:gd name="connsiteX147" fmla="*/ 4879075 w 5513884"/>
              <a:gd name="connsiteY147" fmla="*/ 196147 h 735738"/>
              <a:gd name="connsiteX148" fmla="*/ 5036024 w 5513884"/>
              <a:gd name="connsiteY148" fmla="*/ 182499 h 735738"/>
              <a:gd name="connsiteX149" fmla="*/ 5090615 w 5513884"/>
              <a:gd name="connsiteY149" fmla="*/ 209794 h 735738"/>
              <a:gd name="connsiteX150" fmla="*/ 5158854 w 5513884"/>
              <a:gd name="connsiteY150" fmla="*/ 223442 h 735738"/>
              <a:gd name="connsiteX151" fmla="*/ 5036024 w 5513884"/>
              <a:gd name="connsiteY151" fmla="*/ 196147 h 735738"/>
              <a:gd name="connsiteX152" fmla="*/ 4974609 w 5513884"/>
              <a:gd name="connsiteY152" fmla="*/ 155203 h 735738"/>
              <a:gd name="connsiteX153" fmla="*/ 4892722 w 5513884"/>
              <a:gd name="connsiteY153" fmla="*/ 93788 h 735738"/>
              <a:gd name="connsiteX154" fmla="*/ 4920018 w 5513884"/>
              <a:gd name="connsiteY154" fmla="*/ 86965 h 735738"/>
              <a:gd name="connsiteX155" fmla="*/ 5165678 w 5513884"/>
              <a:gd name="connsiteY155" fmla="*/ 127908 h 735738"/>
              <a:gd name="connsiteX156" fmla="*/ 5227092 w 5513884"/>
              <a:gd name="connsiteY156" fmla="*/ 155203 h 735738"/>
              <a:gd name="connsiteX157" fmla="*/ 5281684 w 5513884"/>
              <a:gd name="connsiteY157" fmla="*/ 162027 h 735738"/>
              <a:gd name="connsiteX158" fmla="*/ 5322627 w 5513884"/>
              <a:gd name="connsiteY158" fmla="*/ 168851 h 735738"/>
              <a:gd name="connsiteX159" fmla="*/ 5288507 w 5513884"/>
              <a:gd name="connsiteY159" fmla="*/ 127908 h 735738"/>
              <a:gd name="connsiteX160" fmla="*/ 5254388 w 5513884"/>
              <a:gd name="connsiteY160" fmla="*/ 121084 h 735738"/>
              <a:gd name="connsiteX161" fmla="*/ 5233916 w 5513884"/>
              <a:gd name="connsiteY161" fmla="*/ 100612 h 735738"/>
              <a:gd name="connsiteX162" fmla="*/ 5254388 w 5513884"/>
              <a:gd name="connsiteY162" fmla="*/ 32374 h 735738"/>
              <a:gd name="connsiteX163" fmla="*/ 5274860 w 5513884"/>
              <a:gd name="connsiteY163" fmla="*/ 25550 h 735738"/>
              <a:gd name="connsiteX164" fmla="*/ 5322627 w 5513884"/>
              <a:gd name="connsiteY164" fmla="*/ 32374 h 735738"/>
              <a:gd name="connsiteX165" fmla="*/ 5302155 w 5513884"/>
              <a:gd name="connsiteY165" fmla="*/ 52845 h 735738"/>
              <a:gd name="connsiteX166" fmla="*/ 5186149 w 5513884"/>
              <a:gd name="connsiteY166" fmla="*/ 80141 h 735738"/>
              <a:gd name="connsiteX167" fmla="*/ 5104263 w 5513884"/>
              <a:gd name="connsiteY167" fmla="*/ 134732 h 735738"/>
              <a:gd name="connsiteX168" fmla="*/ 5042848 w 5513884"/>
              <a:gd name="connsiteY168" fmla="*/ 182499 h 735738"/>
              <a:gd name="connsiteX169" fmla="*/ 5036024 w 5513884"/>
              <a:gd name="connsiteY169" fmla="*/ 202971 h 735738"/>
              <a:gd name="connsiteX170" fmla="*/ 5090615 w 5513884"/>
              <a:gd name="connsiteY170" fmla="*/ 230266 h 735738"/>
              <a:gd name="connsiteX171" fmla="*/ 5097439 w 5513884"/>
              <a:gd name="connsiteY171" fmla="*/ 257562 h 735738"/>
              <a:gd name="connsiteX172" fmla="*/ 5097439 w 5513884"/>
              <a:gd name="connsiteY172" fmla="*/ 366744 h 735738"/>
              <a:gd name="connsiteX173" fmla="*/ 5165678 w 5513884"/>
              <a:gd name="connsiteY173" fmla="*/ 428159 h 735738"/>
              <a:gd name="connsiteX174" fmla="*/ 5192973 w 5513884"/>
              <a:gd name="connsiteY174" fmla="*/ 441806 h 735738"/>
              <a:gd name="connsiteX175" fmla="*/ 5117910 w 5513884"/>
              <a:gd name="connsiteY175" fmla="*/ 462278 h 735738"/>
              <a:gd name="connsiteX176" fmla="*/ 5111087 w 5513884"/>
              <a:gd name="connsiteY176" fmla="*/ 489574 h 735738"/>
              <a:gd name="connsiteX177" fmla="*/ 5056495 w 5513884"/>
              <a:gd name="connsiteY177" fmla="*/ 530517 h 735738"/>
              <a:gd name="connsiteX178" fmla="*/ 5049672 w 5513884"/>
              <a:gd name="connsiteY178" fmla="*/ 550988 h 735738"/>
              <a:gd name="connsiteX179" fmla="*/ 5063319 w 5513884"/>
              <a:gd name="connsiteY179" fmla="*/ 571460 h 735738"/>
              <a:gd name="connsiteX180" fmla="*/ 5131558 w 5513884"/>
              <a:gd name="connsiteY180" fmla="*/ 612403 h 735738"/>
              <a:gd name="connsiteX181" fmla="*/ 5152030 w 5513884"/>
              <a:gd name="connsiteY181" fmla="*/ 626051 h 735738"/>
              <a:gd name="connsiteX182" fmla="*/ 5186149 w 5513884"/>
              <a:gd name="connsiteY182" fmla="*/ 639699 h 735738"/>
              <a:gd name="connsiteX183" fmla="*/ 5076967 w 5513884"/>
              <a:gd name="connsiteY183" fmla="*/ 605579 h 735738"/>
              <a:gd name="connsiteX184" fmla="*/ 5124734 w 5513884"/>
              <a:gd name="connsiteY184" fmla="*/ 598756 h 735738"/>
              <a:gd name="connsiteX185" fmla="*/ 5158854 w 5513884"/>
              <a:gd name="connsiteY185" fmla="*/ 612403 h 735738"/>
              <a:gd name="connsiteX186" fmla="*/ 5186149 w 5513884"/>
              <a:gd name="connsiteY186" fmla="*/ 626051 h 735738"/>
              <a:gd name="connsiteX187" fmla="*/ 5206621 w 5513884"/>
              <a:gd name="connsiteY187" fmla="*/ 632875 h 735738"/>
              <a:gd name="connsiteX188" fmla="*/ 5261212 w 5513884"/>
              <a:gd name="connsiteY188" fmla="*/ 660171 h 735738"/>
              <a:gd name="connsiteX189" fmla="*/ 5343098 w 5513884"/>
              <a:gd name="connsiteY189" fmla="*/ 687466 h 735738"/>
              <a:gd name="connsiteX190" fmla="*/ 5384042 w 5513884"/>
              <a:gd name="connsiteY190" fmla="*/ 687466 h 73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513884" h="735738">
                <a:moveTo>
                  <a:pt x="0" y="462278"/>
                </a:moveTo>
                <a:cubicBezTo>
                  <a:pt x="671245" y="468065"/>
                  <a:pt x="1240215" y="476834"/>
                  <a:pt x="1924334" y="462278"/>
                </a:cubicBezTo>
                <a:cubicBezTo>
                  <a:pt x="1974828" y="461204"/>
                  <a:pt x="2024218" y="446959"/>
                  <a:pt x="2074460" y="441806"/>
                </a:cubicBezTo>
                <a:cubicBezTo>
                  <a:pt x="2112993" y="437854"/>
                  <a:pt x="2151741" y="435897"/>
                  <a:pt x="2190466" y="434982"/>
                </a:cubicBezTo>
                <a:lnTo>
                  <a:pt x="2941092" y="421335"/>
                </a:lnTo>
                <a:cubicBezTo>
                  <a:pt x="2993409" y="419060"/>
                  <a:pt x="3045677" y="414841"/>
                  <a:pt x="3098042" y="414511"/>
                </a:cubicBezTo>
                <a:cubicBezTo>
                  <a:pt x="5217754" y="401137"/>
                  <a:pt x="4433771" y="459264"/>
                  <a:pt x="5192973" y="400863"/>
                </a:cubicBezTo>
                <a:cubicBezTo>
                  <a:pt x="5199797" y="398588"/>
                  <a:pt x="5207011" y="397256"/>
                  <a:pt x="5213445" y="394039"/>
                </a:cubicBezTo>
                <a:cubicBezTo>
                  <a:pt x="5220780" y="390371"/>
                  <a:pt x="5225925" y="382235"/>
                  <a:pt x="5233916" y="380391"/>
                </a:cubicBezTo>
                <a:cubicBezTo>
                  <a:pt x="5256190" y="375251"/>
                  <a:pt x="5279409" y="375842"/>
                  <a:pt x="5302155" y="373568"/>
                </a:cubicBezTo>
                <a:cubicBezTo>
                  <a:pt x="5343098" y="375842"/>
                  <a:pt x="5384775" y="372349"/>
                  <a:pt x="5424985" y="380391"/>
                </a:cubicBezTo>
                <a:cubicBezTo>
                  <a:pt x="5433027" y="381999"/>
                  <a:pt x="5432229" y="395740"/>
                  <a:pt x="5438633" y="400863"/>
                </a:cubicBezTo>
                <a:cubicBezTo>
                  <a:pt x="5444250" y="405356"/>
                  <a:pt x="5452082" y="406127"/>
                  <a:pt x="5459104" y="407687"/>
                </a:cubicBezTo>
                <a:cubicBezTo>
                  <a:pt x="5472611" y="410689"/>
                  <a:pt x="5513884" y="414511"/>
                  <a:pt x="5500048" y="414511"/>
                </a:cubicBezTo>
                <a:cubicBezTo>
                  <a:pt x="5477188" y="414511"/>
                  <a:pt x="5454555" y="409962"/>
                  <a:pt x="5431809" y="407687"/>
                </a:cubicBezTo>
                <a:lnTo>
                  <a:pt x="4892722" y="414511"/>
                </a:lnTo>
                <a:cubicBezTo>
                  <a:pt x="4867604" y="415069"/>
                  <a:pt x="4841817" y="414433"/>
                  <a:pt x="4817660" y="421335"/>
                </a:cubicBezTo>
                <a:cubicBezTo>
                  <a:pt x="4793207" y="428321"/>
                  <a:pt x="4773672" y="447796"/>
                  <a:pt x="4749421" y="455454"/>
                </a:cubicBezTo>
                <a:cubicBezTo>
                  <a:pt x="4729779" y="461657"/>
                  <a:pt x="4708376" y="459222"/>
                  <a:pt x="4688006" y="462278"/>
                </a:cubicBezTo>
                <a:cubicBezTo>
                  <a:pt x="4534495" y="485305"/>
                  <a:pt x="4691350" y="468798"/>
                  <a:pt x="4537881" y="482750"/>
                </a:cubicBezTo>
                <a:lnTo>
                  <a:pt x="2934269" y="469102"/>
                </a:lnTo>
                <a:cubicBezTo>
                  <a:pt x="2863617" y="468040"/>
                  <a:pt x="2793308" y="458815"/>
                  <a:pt x="2722728" y="455454"/>
                </a:cubicBezTo>
                <a:cubicBezTo>
                  <a:pt x="2649987" y="451990"/>
                  <a:pt x="2577152" y="450905"/>
                  <a:pt x="2504364" y="448630"/>
                </a:cubicBezTo>
                <a:cubicBezTo>
                  <a:pt x="2376985" y="453179"/>
                  <a:pt x="2249312" y="452502"/>
                  <a:pt x="2122227" y="462278"/>
                </a:cubicBezTo>
                <a:cubicBezTo>
                  <a:pt x="2100711" y="463933"/>
                  <a:pt x="2079812" y="472519"/>
                  <a:pt x="2060812" y="482750"/>
                </a:cubicBezTo>
                <a:cubicBezTo>
                  <a:pt x="2020260" y="504586"/>
                  <a:pt x="1988500" y="543247"/>
                  <a:pt x="1944806" y="557812"/>
                </a:cubicBezTo>
                <a:cubicBezTo>
                  <a:pt x="1924334" y="564636"/>
                  <a:pt x="1902692" y="568634"/>
                  <a:pt x="1883391" y="578284"/>
                </a:cubicBezTo>
                <a:cubicBezTo>
                  <a:pt x="1861385" y="589287"/>
                  <a:pt x="1843183" y="606752"/>
                  <a:pt x="1821976" y="619227"/>
                </a:cubicBezTo>
                <a:cubicBezTo>
                  <a:pt x="1804440" y="629542"/>
                  <a:pt x="1785170" y="636643"/>
                  <a:pt x="1767385" y="646523"/>
                </a:cubicBezTo>
                <a:cubicBezTo>
                  <a:pt x="1744197" y="659405"/>
                  <a:pt x="1722872" y="675603"/>
                  <a:pt x="1699146" y="687466"/>
                </a:cubicBezTo>
                <a:cubicBezTo>
                  <a:pt x="1655814" y="709132"/>
                  <a:pt x="1616835" y="720934"/>
                  <a:pt x="1569492" y="728409"/>
                </a:cubicBezTo>
                <a:cubicBezTo>
                  <a:pt x="1546912" y="731974"/>
                  <a:pt x="1524000" y="732958"/>
                  <a:pt x="1501254" y="735233"/>
                </a:cubicBezTo>
                <a:cubicBezTo>
                  <a:pt x="1405720" y="732958"/>
                  <a:pt x="1309931" y="735738"/>
                  <a:pt x="1214651" y="728409"/>
                </a:cubicBezTo>
                <a:cubicBezTo>
                  <a:pt x="1190973" y="726588"/>
                  <a:pt x="1169042" y="715138"/>
                  <a:pt x="1146412" y="707938"/>
                </a:cubicBezTo>
                <a:cubicBezTo>
                  <a:pt x="1004412" y="662757"/>
                  <a:pt x="1124290" y="696941"/>
                  <a:pt x="989463" y="660171"/>
                </a:cubicBezTo>
                <a:cubicBezTo>
                  <a:pt x="944366" y="631985"/>
                  <a:pt x="917256" y="612642"/>
                  <a:pt x="866633" y="591932"/>
                </a:cubicBezTo>
                <a:cubicBezTo>
                  <a:pt x="840003" y="581038"/>
                  <a:pt x="810939" y="576542"/>
                  <a:pt x="784746" y="564636"/>
                </a:cubicBezTo>
                <a:cubicBezTo>
                  <a:pt x="735656" y="542322"/>
                  <a:pt x="688582" y="515762"/>
                  <a:pt x="641445" y="489574"/>
                </a:cubicBezTo>
                <a:cubicBezTo>
                  <a:pt x="592685" y="462485"/>
                  <a:pt x="580993" y="453256"/>
                  <a:pt x="532263" y="434982"/>
                </a:cubicBezTo>
                <a:cubicBezTo>
                  <a:pt x="512058" y="427405"/>
                  <a:pt x="470848" y="414511"/>
                  <a:pt x="470848" y="414511"/>
                </a:cubicBezTo>
                <a:cubicBezTo>
                  <a:pt x="1336089" y="394846"/>
                  <a:pt x="162526" y="418740"/>
                  <a:pt x="2129051" y="414511"/>
                </a:cubicBezTo>
                <a:lnTo>
                  <a:pt x="3944203" y="400863"/>
                </a:lnTo>
                <a:lnTo>
                  <a:pt x="4142095" y="394039"/>
                </a:lnTo>
                <a:lnTo>
                  <a:pt x="4415051" y="387215"/>
                </a:lnTo>
                <a:cubicBezTo>
                  <a:pt x="4435632" y="386375"/>
                  <a:pt x="4455872" y="380772"/>
                  <a:pt x="4476466" y="380391"/>
                </a:cubicBezTo>
                <a:lnTo>
                  <a:pt x="5152030" y="373568"/>
                </a:lnTo>
                <a:cubicBezTo>
                  <a:pt x="5248382" y="361524"/>
                  <a:pt x="5217905" y="368699"/>
                  <a:pt x="5090615" y="359920"/>
                </a:cubicBezTo>
                <a:cubicBezTo>
                  <a:pt x="5063290" y="358035"/>
                  <a:pt x="5035958" y="356056"/>
                  <a:pt x="5008728" y="353096"/>
                </a:cubicBezTo>
                <a:lnTo>
                  <a:pt x="4776716" y="325800"/>
                </a:lnTo>
                <a:lnTo>
                  <a:pt x="4455994" y="284857"/>
                </a:lnTo>
                <a:cubicBezTo>
                  <a:pt x="4118071" y="194745"/>
                  <a:pt x="4254585" y="210519"/>
                  <a:pt x="4053385" y="196147"/>
                </a:cubicBezTo>
                <a:cubicBezTo>
                  <a:pt x="3985146" y="198422"/>
                  <a:pt x="3916821" y="198841"/>
                  <a:pt x="3848669" y="202971"/>
                </a:cubicBezTo>
                <a:cubicBezTo>
                  <a:pt x="3841489" y="203406"/>
                  <a:pt x="3835113" y="207818"/>
                  <a:pt x="3828197" y="209794"/>
                </a:cubicBezTo>
                <a:cubicBezTo>
                  <a:pt x="3819179" y="212370"/>
                  <a:pt x="3810000" y="214343"/>
                  <a:pt x="3800901" y="216618"/>
                </a:cubicBezTo>
                <a:cubicBezTo>
                  <a:pt x="3821373" y="221167"/>
                  <a:pt x="3841704" y="226401"/>
                  <a:pt x="3862316" y="230266"/>
                </a:cubicBezTo>
                <a:cubicBezTo>
                  <a:pt x="3878125" y="233230"/>
                  <a:pt x="3894098" y="235314"/>
                  <a:pt x="3910084" y="237090"/>
                </a:cubicBezTo>
                <a:cubicBezTo>
                  <a:pt x="4116495" y="260025"/>
                  <a:pt x="4065839" y="251176"/>
                  <a:pt x="4346812" y="257562"/>
                </a:cubicBezTo>
                <a:cubicBezTo>
                  <a:pt x="4380931" y="259836"/>
                  <a:pt x="4415184" y="260609"/>
                  <a:pt x="4449170" y="264385"/>
                </a:cubicBezTo>
                <a:cubicBezTo>
                  <a:pt x="4476673" y="267441"/>
                  <a:pt x="4503486" y="275670"/>
                  <a:pt x="4531057" y="278033"/>
                </a:cubicBezTo>
                <a:cubicBezTo>
                  <a:pt x="4583231" y="282505"/>
                  <a:pt x="4635690" y="282582"/>
                  <a:pt x="4688006" y="284857"/>
                </a:cubicBezTo>
                <a:cubicBezTo>
                  <a:pt x="4783540" y="282582"/>
                  <a:pt x="4884996" y="311223"/>
                  <a:pt x="4974609" y="278033"/>
                </a:cubicBezTo>
                <a:cubicBezTo>
                  <a:pt x="5041761" y="253162"/>
                  <a:pt x="4823363" y="204492"/>
                  <a:pt x="4817660" y="202971"/>
                </a:cubicBezTo>
                <a:cubicBezTo>
                  <a:pt x="4801659" y="198704"/>
                  <a:pt x="4785397" y="195138"/>
                  <a:pt x="4769892" y="189323"/>
                </a:cubicBezTo>
                <a:cubicBezTo>
                  <a:pt x="4642055" y="141383"/>
                  <a:pt x="4781852" y="177388"/>
                  <a:pt x="4592472" y="114260"/>
                </a:cubicBezTo>
                <a:cubicBezTo>
                  <a:pt x="4572000" y="107436"/>
                  <a:pt x="4551093" y="101802"/>
                  <a:pt x="4531057" y="93788"/>
                </a:cubicBezTo>
                <a:cubicBezTo>
                  <a:pt x="4412603" y="46407"/>
                  <a:pt x="4538093" y="89311"/>
                  <a:pt x="4469642" y="66493"/>
                </a:cubicBezTo>
                <a:cubicBezTo>
                  <a:pt x="4535851" y="281"/>
                  <a:pt x="4525622" y="0"/>
                  <a:pt x="4708478" y="66493"/>
                </a:cubicBezTo>
                <a:cubicBezTo>
                  <a:pt x="4732378" y="75184"/>
                  <a:pt x="4663430" y="90176"/>
                  <a:pt x="4640239" y="100612"/>
                </a:cubicBezTo>
                <a:cubicBezTo>
                  <a:pt x="4617898" y="110665"/>
                  <a:pt x="4595345" y="120480"/>
                  <a:pt x="4572000" y="127908"/>
                </a:cubicBezTo>
                <a:cubicBezTo>
                  <a:pt x="4545189" y="136439"/>
                  <a:pt x="4517624" y="142484"/>
                  <a:pt x="4490113" y="148379"/>
                </a:cubicBezTo>
                <a:cubicBezTo>
                  <a:pt x="4379292" y="172126"/>
                  <a:pt x="4374510" y="169564"/>
                  <a:pt x="4258101" y="182499"/>
                </a:cubicBezTo>
                <a:lnTo>
                  <a:pt x="3582537" y="168851"/>
                </a:lnTo>
                <a:lnTo>
                  <a:pt x="3336878" y="162027"/>
                </a:lnTo>
                <a:cubicBezTo>
                  <a:pt x="3309511" y="160887"/>
                  <a:pt x="3227601" y="155203"/>
                  <a:pt x="3254991" y="155203"/>
                </a:cubicBezTo>
                <a:cubicBezTo>
                  <a:pt x="3336909" y="155203"/>
                  <a:pt x="3418789" y="158995"/>
                  <a:pt x="3500651" y="162027"/>
                </a:cubicBezTo>
                <a:lnTo>
                  <a:pt x="3807725" y="175675"/>
                </a:lnTo>
                <a:cubicBezTo>
                  <a:pt x="3994990" y="196483"/>
                  <a:pt x="3960718" y="186663"/>
                  <a:pt x="4121624" y="223442"/>
                </a:cubicBezTo>
                <a:cubicBezTo>
                  <a:pt x="4158195" y="231801"/>
                  <a:pt x="4194148" y="242769"/>
                  <a:pt x="4230806" y="250738"/>
                </a:cubicBezTo>
                <a:cubicBezTo>
                  <a:pt x="4246523" y="254155"/>
                  <a:pt x="4294657" y="257562"/>
                  <a:pt x="4278573" y="257562"/>
                </a:cubicBezTo>
                <a:cubicBezTo>
                  <a:pt x="4235295" y="257562"/>
                  <a:pt x="4192137" y="253013"/>
                  <a:pt x="4148919" y="250738"/>
                </a:cubicBezTo>
                <a:lnTo>
                  <a:pt x="4053385" y="237090"/>
                </a:lnTo>
                <a:cubicBezTo>
                  <a:pt x="4014620" y="230837"/>
                  <a:pt x="3976391" y="221077"/>
                  <a:pt x="3937379" y="216618"/>
                </a:cubicBezTo>
                <a:cubicBezTo>
                  <a:pt x="3896638" y="211962"/>
                  <a:pt x="3855480" y="212275"/>
                  <a:pt x="3814549" y="209794"/>
                </a:cubicBezTo>
                <a:lnTo>
                  <a:pt x="3712191" y="202971"/>
                </a:lnTo>
                <a:cubicBezTo>
                  <a:pt x="3648501" y="207520"/>
                  <a:pt x="3583068" y="201132"/>
                  <a:pt x="3521122" y="216618"/>
                </a:cubicBezTo>
                <a:cubicBezTo>
                  <a:pt x="3502268" y="221331"/>
                  <a:pt x="3557850" y="229434"/>
                  <a:pt x="3575713" y="237090"/>
                </a:cubicBezTo>
                <a:cubicBezTo>
                  <a:pt x="3926725" y="387523"/>
                  <a:pt x="3337861" y="146607"/>
                  <a:pt x="3787254" y="318977"/>
                </a:cubicBezTo>
                <a:cubicBezTo>
                  <a:pt x="3913059" y="367231"/>
                  <a:pt x="4037352" y="419337"/>
                  <a:pt x="4162567" y="469102"/>
                </a:cubicBezTo>
                <a:cubicBezTo>
                  <a:pt x="4214774" y="489851"/>
                  <a:pt x="4269268" y="505393"/>
                  <a:pt x="4319516" y="530517"/>
                </a:cubicBezTo>
                <a:cubicBezTo>
                  <a:pt x="4453197" y="597357"/>
                  <a:pt x="4388149" y="581729"/>
                  <a:pt x="4510585" y="591932"/>
                </a:cubicBezTo>
                <a:cubicBezTo>
                  <a:pt x="4604663" y="662487"/>
                  <a:pt x="4553489" y="615890"/>
                  <a:pt x="4285397" y="605579"/>
                </a:cubicBezTo>
                <a:cubicBezTo>
                  <a:pt x="4232578" y="603548"/>
                  <a:pt x="4162277" y="597104"/>
                  <a:pt x="4107976" y="591932"/>
                </a:cubicBezTo>
                <a:cubicBezTo>
                  <a:pt x="4085219" y="589765"/>
                  <a:pt x="4062409" y="588033"/>
                  <a:pt x="4039737" y="585108"/>
                </a:cubicBezTo>
                <a:cubicBezTo>
                  <a:pt x="3991882" y="578933"/>
                  <a:pt x="3896436" y="564636"/>
                  <a:pt x="3896436" y="564636"/>
                </a:cubicBezTo>
                <a:cubicBezTo>
                  <a:pt x="3837296" y="544164"/>
                  <a:pt x="3779055" y="520880"/>
                  <a:pt x="3719015" y="503221"/>
                </a:cubicBezTo>
                <a:cubicBezTo>
                  <a:pt x="3470311" y="430074"/>
                  <a:pt x="3732121" y="505351"/>
                  <a:pt x="3493827" y="441806"/>
                </a:cubicBezTo>
                <a:cubicBezTo>
                  <a:pt x="3461826" y="433272"/>
                  <a:pt x="3430497" y="422240"/>
                  <a:pt x="3398292" y="414511"/>
                </a:cubicBezTo>
                <a:cubicBezTo>
                  <a:pt x="3373563" y="408576"/>
                  <a:pt x="3347837" y="407282"/>
                  <a:pt x="3323230" y="400863"/>
                </a:cubicBezTo>
                <a:cubicBezTo>
                  <a:pt x="3295390" y="393600"/>
                  <a:pt x="3212905" y="369193"/>
                  <a:pt x="3241343" y="373568"/>
                </a:cubicBezTo>
                <a:lnTo>
                  <a:pt x="3330054" y="387215"/>
                </a:lnTo>
                <a:cubicBezTo>
                  <a:pt x="3350526" y="398588"/>
                  <a:pt x="3371669" y="408829"/>
                  <a:pt x="3391469" y="421335"/>
                </a:cubicBezTo>
                <a:cubicBezTo>
                  <a:pt x="3414944" y="436161"/>
                  <a:pt x="3435600" y="455327"/>
                  <a:pt x="3459707" y="469102"/>
                </a:cubicBezTo>
                <a:cubicBezTo>
                  <a:pt x="3530138" y="509348"/>
                  <a:pt x="3602004" y="515864"/>
                  <a:pt x="3664424" y="578284"/>
                </a:cubicBezTo>
                <a:cubicBezTo>
                  <a:pt x="3711166" y="625026"/>
                  <a:pt x="3689308" y="608521"/>
                  <a:pt x="3725839" y="632875"/>
                </a:cubicBezTo>
                <a:cubicBezTo>
                  <a:pt x="3641761" y="643385"/>
                  <a:pt x="3583351" y="654327"/>
                  <a:pt x="3487003" y="626051"/>
                </a:cubicBezTo>
                <a:cubicBezTo>
                  <a:pt x="3263228" y="560378"/>
                  <a:pt x="3055453" y="446849"/>
                  <a:pt x="2831910" y="380391"/>
                </a:cubicBezTo>
                <a:cubicBezTo>
                  <a:pt x="2442274" y="264554"/>
                  <a:pt x="2494780" y="304847"/>
                  <a:pt x="3002507" y="312153"/>
                </a:cubicBezTo>
                <a:lnTo>
                  <a:pt x="3527946" y="318977"/>
                </a:lnTo>
                <a:lnTo>
                  <a:pt x="4735773" y="312153"/>
                </a:lnTo>
                <a:cubicBezTo>
                  <a:pt x="4745151" y="312045"/>
                  <a:pt x="4699101" y="305159"/>
                  <a:pt x="4708478" y="305329"/>
                </a:cubicBezTo>
                <a:cubicBezTo>
                  <a:pt x="4842736" y="307770"/>
                  <a:pt x="4976884" y="314428"/>
                  <a:pt x="5111087" y="318977"/>
                </a:cubicBezTo>
                <a:cubicBezTo>
                  <a:pt x="5140657" y="348547"/>
                  <a:pt x="5166342" y="382596"/>
                  <a:pt x="5199797" y="407687"/>
                </a:cubicBezTo>
                <a:cubicBezTo>
                  <a:pt x="5217994" y="421335"/>
                  <a:pt x="5237720" y="433152"/>
                  <a:pt x="5254388" y="448630"/>
                </a:cubicBezTo>
                <a:cubicBezTo>
                  <a:pt x="5269755" y="462900"/>
                  <a:pt x="5279964" y="482127"/>
                  <a:pt x="5295331" y="496397"/>
                </a:cubicBezTo>
                <a:cubicBezTo>
                  <a:pt x="5311999" y="511875"/>
                  <a:pt x="5332804" y="522362"/>
                  <a:pt x="5349922" y="537341"/>
                </a:cubicBezTo>
                <a:cubicBezTo>
                  <a:pt x="5369289" y="554287"/>
                  <a:pt x="5429989" y="595571"/>
                  <a:pt x="5404513" y="591932"/>
                </a:cubicBezTo>
                <a:lnTo>
                  <a:pt x="5308979" y="578284"/>
                </a:lnTo>
                <a:cubicBezTo>
                  <a:pt x="5283958" y="569185"/>
                  <a:pt x="5257954" y="562435"/>
                  <a:pt x="5233916" y="550988"/>
                </a:cubicBezTo>
                <a:cubicBezTo>
                  <a:pt x="5209967" y="539583"/>
                  <a:pt x="5190307" y="519897"/>
                  <a:pt x="5165678" y="510045"/>
                </a:cubicBezTo>
                <a:cubicBezTo>
                  <a:pt x="5144140" y="501430"/>
                  <a:pt x="5119777" y="502652"/>
                  <a:pt x="5097439" y="496397"/>
                </a:cubicBezTo>
                <a:cubicBezTo>
                  <a:pt x="5062806" y="486700"/>
                  <a:pt x="5029200" y="473651"/>
                  <a:pt x="4995081" y="462278"/>
                </a:cubicBezTo>
                <a:lnTo>
                  <a:pt x="4974609" y="455454"/>
                </a:lnTo>
                <a:cubicBezTo>
                  <a:pt x="4988257" y="453179"/>
                  <a:pt x="5001757" y="447569"/>
                  <a:pt x="5015552" y="448630"/>
                </a:cubicBezTo>
                <a:cubicBezTo>
                  <a:pt x="5053225" y="451528"/>
                  <a:pt x="5076083" y="471979"/>
                  <a:pt x="5111087" y="482750"/>
                </a:cubicBezTo>
                <a:cubicBezTo>
                  <a:pt x="5124311" y="486819"/>
                  <a:pt x="5138382" y="487299"/>
                  <a:pt x="5152030" y="489574"/>
                </a:cubicBezTo>
                <a:cubicBezTo>
                  <a:pt x="5223541" y="537247"/>
                  <a:pt x="5200162" y="517409"/>
                  <a:pt x="4981433" y="475926"/>
                </a:cubicBezTo>
                <a:cubicBezTo>
                  <a:pt x="4515140" y="387492"/>
                  <a:pt x="5022121" y="474700"/>
                  <a:pt x="4599295" y="366744"/>
                </a:cubicBezTo>
                <a:cubicBezTo>
                  <a:pt x="4552543" y="354807"/>
                  <a:pt x="4503915" y="351910"/>
                  <a:pt x="4455994" y="346272"/>
                </a:cubicBezTo>
                <a:cubicBezTo>
                  <a:pt x="4426540" y="342807"/>
                  <a:pt x="4337627" y="339448"/>
                  <a:pt x="4367284" y="339448"/>
                </a:cubicBezTo>
                <a:cubicBezTo>
                  <a:pt x="4403749" y="339448"/>
                  <a:pt x="4440072" y="343997"/>
                  <a:pt x="4476466" y="346272"/>
                </a:cubicBezTo>
                <a:cubicBezTo>
                  <a:pt x="4485564" y="353096"/>
                  <a:pt x="4496360" y="358109"/>
                  <a:pt x="4503761" y="366744"/>
                </a:cubicBezTo>
                <a:cubicBezTo>
                  <a:pt x="4517617" y="382909"/>
                  <a:pt x="4527215" y="415976"/>
                  <a:pt x="4510585" y="434982"/>
                </a:cubicBezTo>
                <a:cubicBezTo>
                  <a:pt x="4501112" y="445809"/>
                  <a:pt x="4481612" y="440650"/>
                  <a:pt x="4469642" y="448630"/>
                </a:cubicBezTo>
                <a:cubicBezTo>
                  <a:pt x="4441140" y="467631"/>
                  <a:pt x="4454969" y="456479"/>
                  <a:pt x="4428698" y="482750"/>
                </a:cubicBezTo>
                <a:cubicBezTo>
                  <a:pt x="4426424" y="489574"/>
                  <a:pt x="4419600" y="496397"/>
                  <a:pt x="4421875" y="503221"/>
                </a:cubicBezTo>
                <a:cubicBezTo>
                  <a:pt x="4428310" y="522526"/>
                  <a:pt x="4462196" y="532584"/>
                  <a:pt x="4476466" y="537341"/>
                </a:cubicBezTo>
                <a:cubicBezTo>
                  <a:pt x="4526915" y="554157"/>
                  <a:pt x="4524359" y="551004"/>
                  <a:pt x="4578824" y="557812"/>
                </a:cubicBezTo>
                <a:lnTo>
                  <a:pt x="4906370" y="550988"/>
                </a:lnTo>
                <a:cubicBezTo>
                  <a:pt x="4925708" y="549054"/>
                  <a:pt x="4869162" y="539208"/>
                  <a:pt x="4851779" y="530517"/>
                </a:cubicBezTo>
                <a:cubicBezTo>
                  <a:pt x="4837108" y="523182"/>
                  <a:pt x="4824484" y="512320"/>
                  <a:pt x="4810836" y="503221"/>
                </a:cubicBezTo>
                <a:cubicBezTo>
                  <a:pt x="4748607" y="416103"/>
                  <a:pt x="4791442" y="468339"/>
                  <a:pt x="4667534" y="359920"/>
                </a:cubicBezTo>
                <a:lnTo>
                  <a:pt x="4667534" y="359920"/>
                </a:lnTo>
                <a:cubicBezTo>
                  <a:pt x="4617112" y="301095"/>
                  <a:pt x="4642966" y="325254"/>
                  <a:pt x="4592472" y="284857"/>
                </a:cubicBezTo>
                <a:cubicBezTo>
                  <a:pt x="4590197" y="278033"/>
                  <a:pt x="4581155" y="270002"/>
                  <a:pt x="4585648" y="264385"/>
                </a:cubicBezTo>
                <a:cubicBezTo>
                  <a:pt x="4593300" y="254820"/>
                  <a:pt x="4608035" y="254258"/>
                  <a:pt x="4619767" y="250738"/>
                </a:cubicBezTo>
                <a:cubicBezTo>
                  <a:pt x="4637910" y="245295"/>
                  <a:pt x="4686432" y="239265"/>
                  <a:pt x="4701654" y="237090"/>
                </a:cubicBezTo>
                <a:cubicBezTo>
                  <a:pt x="4717576" y="230266"/>
                  <a:pt x="4732730" y="221254"/>
                  <a:pt x="4749421" y="216618"/>
                </a:cubicBezTo>
                <a:cubicBezTo>
                  <a:pt x="4796195" y="203626"/>
                  <a:pt x="4832660" y="203288"/>
                  <a:pt x="4879075" y="196147"/>
                </a:cubicBezTo>
                <a:cubicBezTo>
                  <a:pt x="4988307" y="179342"/>
                  <a:pt x="4778210" y="196822"/>
                  <a:pt x="5036024" y="182499"/>
                </a:cubicBezTo>
                <a:cubicBezTo>
                  <a:pt x="5054221" y="191597"/>
                  <a:pt x="5071314" y="203360"/>
                  <a:pt x="5090615" y="209794"/>
                </a:cubicBezTo>
                <a:cubicBezTo>
                  <a:pt x="5112621" y="217129"/>
                  <a:pt x="5181498" y="228474"/>
                  <a:pt x="5158854" y="223442"/>
                </a:cubicBezTo>
                <a:lnTo>
                  <a:pt x="5036024" y="196147"/>
                </a:lnTo>
                <a:cubicBezTo>
                  <a:pt x="5015552" y="182499"/>
                  <a:pt x="4994292" y="169965"/>
                  <a:pt x="4974609" y="155203"/>
                </a:cubicBezTo>
                <a:cubicBezTo>
                  <a:pt x="4875463" y="80843"/>
                  <a:pt x="4970951" y="140725"/>
                  <a:pt x="4892722" y="93788"/>
                </a:cubicBezTo>
                <a:cubicBezTo>
                  <a:pt x="4901821" y="91514"/>
                  <a:pt x="4910645" y="86630"/>
                  <a:pt x="4920018" y="86965"/>
                </a:cubicBezTo>
                <a:cubicBezTo>
                  <a:pt x="5050773" y="91635"/>
                  <a:pt x="5064224" y="89259"/>
                  <a:pt x="5165678" y="127908"/>
                </a:cubicBezTo>
                <a:cubicBezTo>
                  <a:pt x="5186613" y="135883"/>
                  <a:pt x="5205600" y="148882"/>
                  <a:pt x="5227092" y="155203"/>
                </a:cubicBezTo>
                <a:cubicBezTo>
                  <a:pt x="5244686" y="160378"/>
                  <a:pt x="5263529" y="159433"/>
                  <a:pt x="5281684" y="162027"/>
                </a:cubicBezTo>
                <a:cubicBezTo>
                  <a:pt x="5295381" y="163984"/>
                  <a:pt x="5308979" y="166576"/>
                  <a:pt x="5322627" y="168851"/>
                </a:cubicBezTo>
                <a:cubicBezTo>
                  <a:pt x="5311254" y="155203"/>
                  <a:pt x="5303061" y="138096"/>
                  <a:pt x="5288507" y="127908"/>
                </a:cubicBezTo>
                <a:cubicBezTo>
                  <a:pt x="5279005" y="121257"/>
                  <a:pt x="5264762" y="126271"/>
                  <a:pt x="5254388" y="121084"/>
                </a:cubicBezTo>
                <a:cubicBezTo>
                  <a:pt x="5245756" y="116768"/>
                  <a:pt x="5240740" y="107436"/>
                  <a:pt x="5233916" y="100612"/>
                </a:cubicBezTo>
                <a:cubicBezTo>
                  <a:pt x="5237017" y="82009"/>
                  <a:pt x="5238519" y="48242"/>
                  <a:pt x="5254388" y="32374"/>
                </a:cubicBezTo>
                <a:cubicBezTo>
                  <a:pt x="5259474" y="27288"/>
                  <a:pt x="5268036" y="27825"/>
                  <a:pt x="5274860" y="25550"/>
                </a:cubicBezTo>
                <a:cubicBezTo>
                  <a:pt x="5290782" y="27825"/>
                  <a:pt x="5311254" y="21001"/>
                  <a:pt x="5322627" y="32374"/>
                </a:cubicBezTo>
                <a:cubicBezTo>
                  <a:pt x="5329451" y="39198"/>
                  <a:pt x="5311264" y="49657"/>
                  <a:pt x="5302155" y="52845"/>
                </a:cubicBezTo>
                <a:cubicBezTo>
                  <a:pt x="5264660" y="65968"/>
                  <a:pt x="5186149" y="80141"/>
                  <a:pt x="5186149" y="80141"/>
                </a:cubicBezTo>
                <a:cubicBezTo>
                  <a:pt x="5114235" y="116097"/>
                  <a:pt x="5174487" y="82064"/>
                  <a:pt x="5104263" y="134732"/>
                </a:cubicBezTo>
                <a:cubicBezTo>
                  <a:pt x="5038964" y="183706"/>
                  <a:pt x="5084522" y="140823"/>
                  <a:pt x="5042848" y="182499"/>
                </a:cubicBezTo>
                <a:cubicBezTo>
                  <a:pt x="5040573" y="189323"/>
                  <a:pt x="5033749" y="196147"/>
                  <a:pt x="5036024" y="202971"/>
                </a:cubicBezTo>
                <a:cubicBezTo>
                  <a:pt x="5044216" y="227547"/>
                  <a:pt x="5071648" y="226473"/>
                  <a:pt x="5090615" y="230266"/>
                </a:cubicBezTo>
                <a:cubicBezTo>
                  <a:pt x="5092890" y="239365"/>
                  <a:pt x="5097439" y="248183"/>
                  <a:pt x="5097439" y="257562"/>
                </a:cubicBezTo>
                <a:cubicBezTo>
                  <a:pt x="5097439" y="313700"/>
                  <a:pt x="5064109" y="285799"/>
                  <a:pt x="5097439" y="366744"/>
                </a:cubicBezTo>
                <a:cubicBezTo>
                  <a:pt x="5102597" y="379272"/>
                  <a:pt x="5148767" y="417590"/>
                  <a:pt x="5165678" y="428159"/>
                </a:cubicBezTo>
                <a:cubicBezTo>
                  <a:pt x="5174304" y="433550"/>
                  <a:pt x="5183875" y="437257"/>
                  <a:pt x="5192973" y="441806"/>
                </a:cubicBezTo>
                <a:cubicBezTo>
                  <a:pt x="5167952" y="448630"/>
                  <a:pt x="5140312" y="449210"/>
                  <a:pt x="5117910" y="462278"/>
                </a:cubicBezTo>
                <a:cubicBezTo>
                  <a:pt x="5109809" y="467004"/>
                  <a:pt x="5116714" y="482071"/>
                  <a:pt x="5111087" y="489574"/>
                </a:cubicBezTo>
                <a:cubicBezTo>
                  <a:pt x="5102984" y="500378"/>
                  <a:pt x="5070829" y="520961"/>
                  <a:pt x="5056495" y="530517"/>
                </a:cubicBezTo>
                <a:cubicBezTo>
                  <a:pt x="5054221" y="537341"/>
                  <a:pt x="5048489" y="543893"/>
                  <a:pt x="5049672" y="550988"/>
                </a:cubicBezTo>
                <a:cubicBezTo>
                  <a:pt x="5051020" y="559078"/>
                  <a:pt x="5056758" y="566539"/>
                  <a:pt x="5063319" y="571460"/>
                </a:cubicBezTo>
                <a:cubicBezTo>
                  <a:pt x="5084540" y="587376"/>
                  <a:pt x="5109487" y="597689"/>
                  <a:pt x="5131558" y="612403"/>
                </a:cubicBezTo>
                <a:cubicBezTo>
                  <a:pt x="5138382" y="616952"/>
                  <a:pt x="5144694" y="622383"/>
                  <a:pt x="5152030" y="626051"/>
                </a:cubicBezTo>
                <a:cubicBezTo>
                  <a:pt x="5162986" y="631529"/>
                  <a:pt x="5198398" y="639699"/>
                  <a:pt x="5186149" y="639699"/>
                </a:cubicBezTo>
                <a:cubicBezTo>
                  <a:pt x="5140326" y="639699"/>
                  <a:pt x="5117161" y="619934"/>
                  <a:pt x="5076967" y="605579"/>
                </a:cubicBezTo>
                <a:cubicBezTo>
                  <a:pt x="5018122" y="584563"/>
                  <a:pt x="4974857" y="588050"/>
                  <a:pt x="5124734" y="598756"/>
                </a:cubicBezTo>
                <a:cubicBezTo>
                  <a:pt x="5136107" y="603305"/>
                  <a:pt x="5147660" y="607428"/>
                  <a:pt x="5158854" y="612403"/>
                </a:cubicBezTo>
                <a:cubicBezTo>
                  <a:pt x="5168150" y="616534"/>
                  <a:pt x="5176799" y="622044"/>
                  <a:pt x="5186149" y="626051"/>
                </a:cubicBezTo>
                <a:cubicBezTo>
                  <a:pt x="5192761" y="628885"/>
                  <a:pt x="5200073" y="629898"/>
                  <a:pt x="5206621" y="632875"/>
                </a:cubicBezTo>
                <a:cubicBezTo>
                  <a:pt x="5225142" y="641294"/>
                  <a:pt x="5242322" y="652615"/>
                  <a:pt x="5261212" y="660171"/>
                </a:cubicBezTo>
                <a:cubicBezTo>
                  <a:pt x="5287108" y="670529"/>
                  <a:pt x="5315456" y="683213"/>
                  <a:pt x="5343098" y="687466"/>
                </a:cubicBezTo>
                <a:cubicBezTo>
                  <a:pt x="5356587" y="689541"/>
                  <a:pt x="5370394" y="687466"/>
                  <a:pt x="5384042" y="687466"/>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539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58"/>
            <a:ext cx="8229600" cy="1143000"/>
          </a:xfrm>
        </p:spPr>
        <p:txBody>
          <a:bodyPr>
            <a:noAutofit/>
          </a:bodyPr>
          <a:lstStyle/>
          <a:p>
            <a:r>
              <a:rPr lang="en-US" sz="8000" b="1" dirty="0" smtClean="0">
                <a:solidFill>
                  <a:srgbClr val="C00000"/>
                </a:solidFill>
                <a:latin typeface="Stencil" panose="040409050D0802020404" pitchFamily="82" charset="0"/>
              </a:rPr>
              <a:t>CONTROVERSY</a:t>
            </a:r>
            <a:endParaRPr lang="en-US" sz="8000" b="1" dirty="0">
              <a:solidFill>
                <a:srgbClr val="C00000"/>
              </a:solidFill>
              <a:latin typeface="Stencil" panose="040409050D0802020404" pitchFamily="82" charset="0"/>
            </a:endParaRPr>
          </a:p>
        </p:txBody>
      </p:sp>
      <p:sp>
        <p:nvSpPr>
          <p:cNvPr id="6" name="Rectangle 3"/>
          <p:cNvSpPr txBox="1">
            <a:spLocks noChangeArrowheads="1"/>
          </p:cNvSpPr>
          <p:nvPr/>
        </p:nvSpPr>
        <p:spPr>
          <a:xfrm>
            <a:off x="457200" y="1752600"/>
            <a:ext cx="8229600" cy="4495800"/>
          </a:xfrm>
          <a:prstGeom prst="rect">
            <a:avLst/>
          </a:prstGeom>
        </p:spPr>
        <p:txBody>
          <a:bodyPr/>
          <a:lstStyle/>
          <a:p>
            <a:pPr>
              <a:buClr>
                <a:srgbClr val="C00000"/>
              </a:buClr>
              <a:defRPr/>
            </a:pPr>
            <a:r>
              <a:rPr lang="en-US" sz="2800" b="1" dirty="0" smtClean="0">
                <a:solidFill>
                  <a:srgbClr val="C00000"/>
                </a:solidFill>
              </a:rPr>
              <a:t>“Statistical cruelty” (continued)</a:t>
            </a:r>
          </a:p>
          <a:p>
            <a:pPr marL="342900" indent="-342900">
              <a:buClr>
                <a:schemeClr val="accent4"/>
              </a:buClr>
              <a:buFont typeface="Wingdings" panose="05000000000000000000" pitchFamily="2" charset="2"/>
              <a:buChar char="§"/>
              <a:defRPr/>
            </a:pPr>
            <a:endParaRPr lang="en-US" sz="2400" dirty="0" smtClean="0"/>
          </a:p>
          <a:p>
            <a:pPr marL="342900" lvl="4" indent="-342900">
              <a:buClr>
                <a:srgbClr val="C00000"/>
              </a:buClr>
              <a:buFont typeface="Wingdings" panose="05000000000000000000" pitchFamily="2" charset="2"/>
              <a:buChar char="§"/>
              <a:defRPr/>
            </a:pPr>
            <a:r>
              <a:rPr lang="en-US" sz="2400" dirty="0" smtClean="0">
                <a:solidFill>
                  <a:schemeClr val="bg1">
                    <a:lumMod val="65000"/>
                  </a:schemeClr>
                </a:solidFill>
              </a:rPr>
              <a:t>“Should use </a:t>
            </a:r>
            <a:r>
              <a:rPr lang="en-US" sz="2800" b="1" dirty="0" smtClean="0">
                <a:solidFill>
                  <a:srgbClr val="C00000"/>
                </a:solidFill>
              </a:rPr>
              <a:t>Principal Stratification</a:t>
            </a:r>
            <a:r>
              <a:rPr lang="en-US" sz="2400" b="1" dirty="0" smtClean="0">
                <a:solidFill>
                  <a:srgbClr val="C00000"/>
                </a:solidFill>
              </a:rPr>
              <a:t> </a:t>
            </a:r>
            <a:r>
              <a:rPr lang="en-US" sz="2400" dirty="0" smtClean="0">
                <a:solidFill>
                  <a:schemeClr val="bg1">
                    <a:lumMod val="65000"/>
                  </a:schemeClr>
                </a:solidFill>
              </a:rPr>
              <a:t>method” (analysis of people who would survive irrespective of exposure status) </a:t>
            </a:r>
            <a:r>
              <a:rPr lang="en-US" sz="2400" dirty="0">
                <a:solidFill>
                  <a:schemeClr val="tx2"/>
                </a:solidFill>
              </a:rPr>
              <a:t>-- </a:t>
            </a:r>
            <a:r>
              <a:rPr lang="en-US" sz="2400" dirty="0" err="1">
                <a:solidFill>
                  <a:schemeClr val="tx2"/>
                </a:solidFill>
              </a:rPr>
              <a:t>Chaix</a:t>
            </a:r>
            <a:r>
              <a:rPr lang="en-US" sz="2400" dirty="0">
                <a:solidFill>
                  <a:schemeClr val="tx2"/>
                </a:solidFill>
              </a:rPr>
              <a:t> B </a:t>
            </a:r>
            <a:r>
              <a:rPr lang="en-US" sz="2400" i="1" dirty="0">
                <a:solidFill>
                  <a:schemeClr val="tx2"/>
                </a:solidFill>
              </a:rPr>
              <a:t>et al</a:t>
            </a:r>
            <a:r>
              <a:rPr lang="en-US" sz="2400" dirty="0">
                <a:solidFill>
                  <a:schemeClr val="tx2"/>
                </a:solidFill>
              </a:rPr>
              <a:t>. </a:t>
            </a:r>
            <a:r>
              <a:rPr lang="en-US" sz="2400" dirty="0" smtClean="0">
                <a:solidFill>
                  <a:schemeClr val="tx2"/>
                </a:solidFill>
              </a:rPr>
              <a:t>2012</a:t>
            </a:r>
            <a:endParaRPr lang="en-US" sz="2400" dirty="0">
              <a:solidFill>
                <a:schemeClr val="tx2"/>
              </a:solidFill>
            </a:endParaRPr>
          </a:p>
          <a:p>
            <a:pPr marL="342900" indent="-342900">
              <a:buClr>
                <a:schemeClr val="accent4"/>
              </a:buClr>
              <a:buFont typeface="Wingdings" panose="05000000000000000000" pitchFamily="2" charset="2"/>
              <a:buChar char="§"/>
              <a:defRPr/>
            </a:pPr>
            <a:endParaRPr lang="en-US" sz="2400" dirty="0" smtClean="0"/>
          </a:p>
          <a:p>
            <a:pPr lvl="2">
              <a:buClr>
                <a:schemeClr val="accent4"/>
              </a:buClr>
              <a:defRPr/>
            </a:pPr>
            <a:r>
              <a:rPr lang="en-US" sz="2400" dirty="0" smtClean="0">
                <a:solidFill>
                  <a:schemeClr val="bg1">
                    <a:lumMod val="65000"/>
                  </a:schemeClr>
                </a:solidFill>
              </a:rPr>
              <a:t>IPCW recovers the PS effects  </a:t>
            </a:r>
            <a:r>
              <a:rPr lang="en-US" sz="2400" dirty="0">
                <a:solidFill>
                  <a:schemeClr val="tx2"/>
                </a:solidFill>
              </a:rPr>
              <a:t>-- </a:t>
            </a:r>
            <a:r>
              <a:rPr lang="en-US" sz="2400" dirty="0" err="1" smtClean="0">
                <a:solidFill>
                  <a:schemeClr val="tx2"/>
                </a:solidFill>
              </a:rPr>
              <a:t>Tchetgen</a:t>
            </a:r>
            <a:r>
              <a:rPr lang="en-US" sz="2400" dirty="0" smtClean="0">
                <a:solidFill>
                  <a:schemeClr val="tx2"/>
                </a:solidFill>
              </a:rPr>
              <a:t> </a:t>
            </a:r>
            <a:r>
              <a:rPr lang="en-US" sz="2400" dirty="0" err="1" smtClean="0">
                <a:solidFill>
                  <a:schemeClr val="tx2"/>
                </a:solidFill>
              </a:rPr>
              <a:t>Tchetgen</a:t>
            </a:r>
            <a:r>
              <a:rPr lang="en-US" sz="2400" dirty="0" smtClean="0">
                <a:solidFill>
                  <a:schemeClr val="tx2"/>
                </a:solidFill>
              </a:rPr>
              <a:t> EJ </a:t>
            </a:r>
            <a:r>
              <a:rPr lang="en-US" sz="2400" i="1" dirty="0">
                <a:solidFill>
                  <a:schemeClr val="tx2"/>
                </a:solidFill>
              </a:rPr>
              <a:t>et al</a:t>
            </a:r>
            <a:r>
              <a:rPr lang="en-US" sz="2400" dirty="0">
                <a:solidFill>
                  <a:schemeClr val="tx2"/>
                </a:solidFill>
              </a:rPr>
              <a:t>. </a:t>
            </a:r>
            <a:r>
              <a:rPr lang="en-US" sz="2400" i="1" dirty="0">
                <a:solidFill>
                  <a:schemeClr val="tx2"/>
                </a:solidFill>
              </a:rPr>
              <a:t>Epidemiology</a:t>
            </a:r>
            <a:r>
              <a:rPr lang="en-US" sz="2400" dirty="0">
                <a:solidFill>
                  <a:schemeClr val="tx2"/>
                </a:solidFill>
              </a:rPr>
              <a:t> </a:t>
            </a:r>
            <a:r>
              <a:rPr lang="en-US" sz="2400" dirty="0" smtClean="0">
                <a:solidFill>
                  <a:schemeClr val="tx2"/>
                </a:solidFill>
              </a:rPr>
              <a:t>2012</a:t>
            </a:r>
            <a:endParaRPr lang="en-US" sz="2400" dirty="0">
              <a:solidFill>
                <a:schemeClr val="tx2"/>
              </a:solidFill>
            </a:endParaRPr>
          </a:p>
        </p:txBody>
      </p:sp>
      <p:sp>
        <p:nvSpPr>
          <p:cNvPr id="5" name="Freeform 4"/>
          <p:cNvSpPr/>
          <p:nvPr/>
        </p:nvSpPr>
        <p:spPr>
          <a:xfrm>
            <a:off x="2688609" y="452122"/>
            <a:ext cx="5513884" cy="735738"/>
          </a:xfrm>
          <a:custGeom>
            <a:avLst/>
            <a:gdLst>
              <a:gd name="connsiteX0" fmla="*/ 0 w 5513884"/>
              <a:gd name="connsiteY0" fmla="*/ 462278 h 735738"/>
              <a:gd name="connsiteX1" fmla="*/ 1924334 w 5513884"/>
              <a:gd name="connsiteY1" fmla="*/ 462278 h 735738"/>
              <a:gd name="connsiteX2" fmla="*/ 2074460 w 5513884"/>
              <a:gd name="connsiteY2" fmla="*/ 441806 h 735738"/>
              <a:gd name="connsiteX3" fmla="*/ 2190466 w 5513884"/>
              <a:gd name="connsiteY3" fmla="*/ 434982 h 735738"/>
              <a:gd name="connsiteX4" fmla="*/ 2941092 w 5513884"/>
              <a:gd name="connsiteY4" fmla="*/ 421335 h 735738"/>
              <a:gd name="connsiteX5" fmla="*/ 3098042 w 5513884"/>
              <a:gd name="connsiteY5" fmla="*/ 414511 h 735738"/>
              <a:gd name="connsiteX6" fmla="*/ 5192973 w 5513884"/>
              <a:gd name="connsiteY6" fmla="*/ 400863 h 735738"/>
              <a:gd name="connsiteX7" fmla="*/ 5213445 w 5513884"/>
              <a:gd name="connsiteY7" fmla="*/ 394039 h 735738"/>
              <a:gd name="connsiteX8" fmla="*/ 5233916 w 5513884"/>
              <a:gd name="connsiteY8" fmla="*/ 380391 h 735738"/>
              <a:gd name="connsiteX9" fmla="*/ 5302155 w 5513884"/>
              <a:gd name="connsiteY9" fmla="*/ 373568 h 735738"/>
              <a:gd name="connsiteX10" fmla="*/ 5424985 w 5513884"/>
              <a:gd name="connsiteY10" fmla="*/ 380391 h 735738"/>
              <a:gd name="connsiteX11" fmla="*/ 5438633 w 5513884"/>
              <a:gd name="connsiteY11" fmla="*/ 400863 h 735738"/>
              <a:gd name="connsiteX12" fmla="*/ 5459104 w 5513884"/>
              <a:gd name="connsiteY12" fmla="*/ 407687 h 735738"/>
              <a:gd name="connsiteX13" fmla="*/ 5500048 w 5513884"/>
              <a:gd name="connsiteY13" fmla="*/ 414511 h 735738"/>
              <a:gd name="connsiteX14" fmla="*/ 5431809 w 5513884"/>
              <a:gd name="connsiteY14" fmla="*/ 407687 h 735738"/>
              <a:gd name="connsiteX15" fmla="*/ 4892722 w 5513884"/>
              <a:gd name="connsiteY15" fmla="*/ 414511 h 735738"/>
              <a:gd name="connsiteX16" fmla="*/ 4817660 w 5513884"/>
              <a:gd name="connsiteY16" fmla="*/ 421335 h 735738"/>
              <a:gd name="connsiteX17" fmla="*/ 4749421 w 5513884"/>
              <a:gd name="connsiteY17" fmla="*/ 455454 h 735738"/>
              <a:gd name="connsiteX18" fmla="*/ 4688006 w 5513884"/>
              <a:gd name="connsiteY18" fmla="*/ 462278 h 735738"/>
              <a:gd name="connsiteX19" fmla="*/ 4537881 w 5513884"/>
              <a:gd name="connsiteY19" fmla="*/ 482750 h 735738"/>
              <a:gd name="connsiteX20" fmla="*/ 2934269 w 5513884"/>
              <a:gd name="connsiteY20" fmla="*/ 469102 h 735738"/>
              <a:gd name="connsiteX21" fmla="*/ 2722728 w 5513884"/>
              <a:gd name="connsiteY21" fmla="*/ 455454 h 735738"/>
              <a:gd name="connsiteX22" fmla="*/ 2504364 w 5513884"/>
              <a:gd name="connsiteY22" fmla="*/ 448630 h 735738"/>
              <a:gd name="connsiteX23" fmla="*/ 2122227 w 5513884"/>
              <a:gd name="connsiteY23" fmla="*/ 462278 h 735738"/>
              <a:gd name="connsiteX24" fmla="*/ 2060812 w 5513884"/>
              <a:gd name="connsiteY24" fmla="*/ 482750 h 735738"/>
              <a:gd name="connsiteX25" fmla="*/ 1944806 w 5513884"/>
              <a:gd name="connsiteY25" fmla="*/ 557812 h 735738"/>
              <a:gd name="connsiteX26" fmla="*/ 1883391 w 5513884"/>
              <a:gd name="connsiteY26" fmla="*/ 578284 h 735738"/>
              <a:gd name="connsiteX27" fmla="*/ 1821976 w 5513884"/>
              <a:gd name="connsiteY27" fmla="*/ 619227 h 735738"/>
              <a:gd name="connsiteX28" fmla="*/ 1767385 w 5513884"/>
              <a:gd name="connsiteY28" fmla="*/ 646523 h 735738"/>
              <a:gd name="connsiteX29" fmla="*/ 1699146 w 5513884"/>
              <a:gd name="connsiteY29" fmla="*/ 687466 h 735738"/>
              <a:gd name="connsiteX30" fmla="*/ 1569492 w 5513884"/>
              <a:gd name="connsiteY30" fmla="*/ 728409 h 735738"/>
              <a:gd name="connsiteX31" fmla="*/ 1501254 w 5513884"/>
              <a:gd name="connsiteY31" fmla="*/ 735233 h 735738"/>
              <a:gd name="connsiteX32" fmla="*/ 1214651 w 5513884"/>
              <a:gd name="connsiteY32" fmla="*/ 728409 h 735738"/>
              <a:gd name="connsiteX33" fmla="*/ 1146412 w 5513884"/>
              <a:gd name="connsiteY33" fmla="*/ 707938 h 735738"/>
              <a:gd name="connsiteX34" fmla="*/ 989463 w 5513884"/>
              <a:gd name="connsiteY34" fmla="*/ 660171 h 735738"/>
              <a:gd name="connsiteX35" fmla="*/ 866633 w 5513884"/>
              <a:gd name="connsiteY35" fmla="*/ 591932 h 735738"/>
              <a:gd name="connsiteX36" fmla="*/ 784746 w 5513884"/>
              <a:gd name="connsiteY36" fmla="*/ 564636 h 735738"/>
              <a:gd name="connsiteX37" fmla="*/ 641445 w 5513884"/>
              <a:gd name="connsiteY37" fmla="*/ 489574 h 735738"/>
              <a:gd name="connsiteX38" fmla="*/ 532263 w 5513884"/>
              <a:gd name="connsiteY38" fmla="*/ 434982 h 735738"/>
              <a:gd name="connsiteX39" fmla="*/ 470848 w 5513884"/>
              <a:gd name="connsiteY39" fmla="*/ 414511 h 735738"/>
              <a:gd name="connsiteX40" fmla="*/ 2129051 w 5513884"/>
              <a:gd name="connsiteY40" fmla="*/ 414511 h 735738"/>
              <a:gd name="connsiteX41" fmla="*/ 3944203 w 5513884"/>
              <a:gd name="connsiteY41" fmla="*/ 400863 h 735738"/>
              <a:gd name="connsiteX42" fmla="*/ 4142095 w 5513884"/>
              <a:gd name="connsiteY42" fmla="*/ 394039 h 735738"/>
              <a:gd name="connsiteX43" fmla="*/ 4415051 w 5513884"/>
              <a:gd name="connsiteY43" fmla="*/ 387215 h 735738"/>
              <a:gd name="connsiteX44" fmla="*/ 4476466 w 5513884"/>
              <a:gd name="connsiteY44" fmla="*/ 380391 h 735738"/>
              <a:gd name="connsiteX45" fmla="*/ 5152030 w 5513884"/>
              <a:gd name="connsiteY45" fmla="*/ 373568 h 735738"/>
              <a:gd name="connsiteX46" fmla="*/ 5090615 w 5513884"/>
              <a:gd name="connsiteY46" fmla="*/ 359920 h 735738"/>
              <a:gd name="connsiteX47" fmla="*/ 5008728 w 5513884"/>
              <a:gd name="connsiteY47" fmla="*/ 353096 h 735738"/>
              <a:gd name="connsiteX48" fmla="*/ 4776716 w 5513884"/>
              <a:gd name="connsiteY48" fmla="*/ 325800 h 735738"/>
              <a:gd name="connsiteX49" fmla="*/ 4455994 w 5513884"/>
              <a:gd name="connsiteY49" fmla="*/ 284857 h 735738"/>
              <a:gd name="connsiteX50" fmla="*/ 4053385 w 5513884"/>
              <a:gd name="connsiteY50" fmla="*/ 196147 h 735738"/>
              <a:gd name="connsiteX51" fmla="*/ 3848669 w 5513884"/>
              <a:gd name="connsiteY51" fmla="*/ 202971 h 735738"/>
              <a:gd name="connsiteX52" fmla="*/ 3828197 w 5513884"/>
              <a:gd name="connsiteY52" fmla="*/ 209794 h 735738"/>
              <a:gd name="connsiteX53" fmla="*/ 3800901 w 5513884"/>
              <a:gd name="connsiteY53" fmla="*/ 216618 h 735738"/>
              <a:gd name="connsiteX54" fmla="*/ 3862316 w 5513884"/>
              <a:gd name="connsiteY54" fmla="*/ 230266 h 735738"/>
              <a:gd name="connsiteX55" fmla="*/ 3910084 w 5513884"/>
              <a:gd name="connsiteY55" fmla="*/ 237090 h 735738"/>
              <a:gd name="connsiteX56" fmla="*/ 4346812 w 5513884"/>
              <a:gd name="connsiteY56" fmla="*/ 257562 h 735738"/>
              <a:gd name="connsiteX57" fmla="*/ 4449170 w 5513884"/>
              <a:gd name="connsiteY57" fmla="*/ 264385 h 735738"/>
              <a:gd name="connsiteX58" fmla="*/ 4531057 w 5513884"/>
              <a:gd name="connsiteY58" fmla="*/ 278033 h 735738"/>
              <a:gd name="connsiteX59" fmla="*/ 4688006 w 5513884"/>
              <a:gd name="connsiteY59" fmla="*/ 284857 h 735738"/>
              <a:gd name="connsiteX60" fmla="*/ 4974609 w 5513884"/>
              <a:gd name="connsiteY60" fmla="*/ 278033 h 735738"/>
              <a:gd name="connsiteX61" fmla="*/ 4817660 w 5513884"/>
              <a:gd name="connsiteY61" fmla="*/ 202971 h 735738"/>
              <a:gd name="connsiteX62" fmla="*/ 4769892 w 5513884"/>
              <a:gd name="connsiteY62" fmla="*/ 189323 h 735738"/>
              <a:gd name="connsiteX63" fmla="*/ 4592472 w 5513884"/>
              <a:gd name="connsiteY63" fmla="*/ 114260 h 735738"/>
              <a:gd name="connsiteX64" fmla="*/ 4531057 w 5513884"/>
              <a:gd name="connsiteY64" fmla="*/ 93788 h 735738"/>
              <a:gd name="connsiteX65" fmla="*/ 4469642 w 5513884"/>
              <a:gd name="connsiteY65" fmla="*/ 66493 h 735738"/>
              <a:gd name="connsiteX66" fmla="*/ 4708478 w 5513884"/>
              <a:gd name="connsiteY66" fmla="*/ 66493 h 735738"/>
              <a:gd name="connsiteX67" fmla="*/ 4640239 w 5513884"/>
              <a:gd name="connsiteY67" fmla="*/ 100612 h 735738"/>
              <a:gd name="connsiteX68" fmla="*/ 4572000 w 5513884"/>
              <a:gd name="connsiteY68" fmla="*/ 127908 h 735738"/>
              <a:gd name="connsiteX69" fmla="*/ 4490113 w 5513884"/>
              <a:gd name="connsiteY69" fmla="*/ 148379 h 735738"/>
              <a:gd name="connsiteX70" fmla="*/ 4258101 w 5513884"/>
              <a:gd name="connsiteY70" fmla="*/ 182499 h 735738"/>
              <a:gd name="connsiteX71" fmla="*/ 3582537 w 5513884"/>
              <a:gd name="connsiteY71" fmla="*/ 168851 h 735738"/>
              <a:gd name="connsiteX72" fmla="*/ 3336878 w 5513884"/>
              <a:gd name="connsiteY72" fmla="*/ 162027 h 735738"/>
              <a:gd name="connsiteX73" fmla="*/ 3254991 w 5513884"/>
              <a:gd name="connsiteY73" fmla="*/ 155203 h 735738"/>
              <a:gd name="connsiteX74" fmla="*/ 3500651 w 5513884"/>
              <a:gd name="connsiteY74" fmla="*/ 162027 h 735738"/>
              <a:gd name="connsiteX75" fmla="*/ 3807725 w 5513884"/>
              <a:gd name="connsiteY75" fmla="*/ 175675 h 735738"/>
              <a:gd name="connsiteX76" fmla="*/ 4121624 w 5513884"/>
              <a:gd name="connsiteY76" fmla="*/ 223442 h 735738"/>
              <a:gd name="connsiteX77" fmla="*/ 4230806 w 5513884"/>
              <a:gd name="connsiteY77" fmla="*/ 250738 h 735738"/>
              <a:gd name="connsiteX78" fmla="*/ 4278573 w 5513884"/>
              <a:gd name="connsiteY78" fmla="*/ 257562 h 735738"/>
              <a:gd name="connsiteX79" fmla="*/ 4148919 w 5513884"/>
              <a:gd name="connsiteY79" fmla="*/ 250738 h 735738"/>
              <a:gd name="connsiteX80" fmla="*/ 4053385 w 5513884"/>
              <a:gd name="connsiteY80" fmla="*/ 237090 h 735738"/>
              <a:gd name="connsiteX81" fmla="*/ 3937379 w 5513884"/>
              <a:gd name="connsiteY81" fmla="*/ 216618 h 735738"/>
              <a:gd name="connsiteX82" fmla="*/ 3814549 w 5513884"/>
              <a:gd name="connsiteY82" fmla="*/ 209794 h 735738"/>
              <a:gd name="connsiteX83" fmla="*/ 3712191 w 5513884"/>
              <a:gd name="connsiteY83" fmla="*/ 202971 h 735738"/>
              <a:gd name="connsiteX84" fmla="*/ 3521122 w 5513884"/>
              <a:gd name="connsiteY84" fmla="*/ 216618 h 735738"/>
              <a:gd name="connsiteX85" fmla="*/ 3575713 w 5513884"/>
              <a:gd name="connsiteY85" fmla="*/ 237090 h 735738"/>
              <a:gd name="connsiteX86" fmla="*/ 3787254 w 5513884"/>
              <a:gd name="connsiteY86" fmla="*/ 318977 h 735738"/>
              <a:gd name="connsiteX87" fmla="*/ 4162567 w 5513884"/>
              <a:gd name="connsiteY87" fmla="*/ 469102 h 735738"/>
              <a:gd name="connsiteX88" fmla="*/ 4319516 w 5513884"/>
              <a:gd name="connsiteY88" fmla="*/ 530517 h 735738"/>
              <a:gd name="connsiteX89" fmla="*/ 4510585 w 5513884"/>
              <a:gd name="connsiteY89" fmla="*/ 591932 h 735738"/>
              <a:gd name="connsiteX90" fmla="*/ 4285397 w 5513884"/>
              <a:gd name="connsiteY90" fmla="*/ 605579 h 735738"/>
              <a:gd name="connsiteX91" fmla="*/ 4107976 w 5513884"/>
              <a:gd name="connsiteY91" fmla="*/ 591932 h 735738"/>
              <a:gd name="connsiteX92" fmla="*/ 4039737 w 5513884"/>
              <a:gd name="connsiteY92" fmla="*/ 585108 h 735738"/>
              <a:gd name="connsiteX93" fmla="*/ 3896436 w 5513884"/>
              <a:gd name="connsiteY93" fmla="*/ 564636 h 735738"/>
              <a:gd name="connsiteX94" fmla="*/ 3719015 w 5513884"/>
              <a:gd name="connsiteY94" fmla="*/ 503221 h 735738"/>
              <a:gd name="connsiteX95" fmla="*/ 3493827 w 5513884"/>
              <a:gd name="connsiteY95" fmla="*/ 441806 h 735738"/>
              <a:gd name="connsiteX96" fmla="*/ 3398292 w 5513884"/>
              <a:gd name="connsiteY96" fmla="*/ 414511 h 735738"/>
              <a:gd name="connsiteX97" fmla="*/ 3323230 w 5513884"/>
              <a:gd name="connsiteY97" fmla="*/ 400863 h 735738"/>
              <a:gd name="connsiteX98" fmla="*/ 3241343 w 5513884"/>
              <a:gd name="connsiteY98" fmla="*/ 373568 h 735738"/>
              <a:gd name="connsiteX99" fmla="*/ 3330054 w 5513884"/>
              <a:gd name="connsiteY99" fmla="*/ 387215 h 735738"/>
              <a:gd name="connsiteX100" fmla="*/ 3391469 w 5513884"/>
              <a:gd name="connsiteY100" fmla="*/ 421335 h 735738"/>
              <a:gd name="connsiteX101" fmla="*/ 3459707 w 5513884"/>
              <a:gd name="connsiteY101" fmla="*/ 469102 h 735738"/>
              <a:gd name="connsiteX102" fmla="*/ 3664424 w 5513884"/>
              <a:gd name="connsiteY102" fmla="*/ 578284 h 735738"/>
              <a:gd name="connsiteX103" fmla="*/ 3725839 w 5513884"/>
              <a:gd name="connsiteY103" fmla="*/ 632875 h 735738"/>
              <a:gd name="connsiteX104" fmla="*/ 3487003 w 5513884"/>
              <a:gd name="connsiteY104" fmla="*/ 626051 h 735738"/>
              <a:gd name="connsiteX105" fmla="*/ 2831910 w 5513884"/>
              <a:gd name="connsiteY105" fmla="*/ 380391 h 735738"/>
              <a:gd name="connsiteX106" fmla="*/ 3002507 w 5513884"/>
              <a:gd name="connsiteY106" fmla="*/ 312153 h 735738"/>
              <a:gd name="connsiteX107" fmla="*/ 3527946 w 5513884"/>
              <a:gd name="connsiteY107" fmla="*/ 318977 h 735738"/>
              <a:gd name="connsiteX108" fmla="*/ 4735773 w 5513884"/>
              <a:gd name="connsiteY108" fmla="*/ 312153 h 735738"/>
              <a:gd name="connsiteX109" fmla="*/ 4708478 w 5513884"/>
              <a:gd name="connsiteY109" fmla="*/ 305329 h 735738"/>
              <a:gd name="connsiteX110" fmla="*/ 5111087 w 5513884"/>
              <a:gd name="connsiteY110" fmla="*/ 318977 h 735738"/>
              <a:gd name="connsiteX111" fmla="*/ 5199797 w 5513884"/>
              <a:gd name="connsiteY111" fmla="*/ 407687 h 735738"/>
              <a:gd name="connsiteX112" fmla="*/ 5254388 w 5513884"/>
              <a:gd name="connsiteY112" fmla="*/ 448630 h 735738"/>
              <a:gd name="connsiteX113" fmla="*/ 5295331 w 5513884"/>
              <a:gd name="connsiteY113" fmla="*/ 496397 h 735738"/>
              <a:gd name="connsiteX114" fmla="*/ 5349922 w 5513884"/>
              <a:gd name="connsiteY114" fmla="*/ 537341 h 735738"/>
              <a:gd name="connsiteX115" fmla="*/ 5404513 w 5513884"/>
              <a:gd name="connsiteY115" fmla="*/ 591932 h 735738"/>
              <a:gd name="connsiteX116" fmla="*/ 5308979 w 5513884"/>
              <a:gd name="connsiteY116" fmla="*/ 578284 h 735738"/>
              <a:gd name="connsiteX117" fmla="*/ 5233916 w 5513884"/>
              <a:gd name="connsiteY117" fmla="*/ 550988 h 735738"/>
              <a:gd name="connsiteX118" fmla="*/ 5165678 w 5513884"/>
              <a:gd name="connsiteY118" fmla="*/ 510045 h 735738"/>
              <a:gd name="connsiteX119" fmla="*/ 5097439 w 5513884"/>
              <a:gd name="connsiteY119" fmla="*/ 496397 h 735738"/>
              <a:gd name="connsiteX120" fmla="*/ 4995081 w 5513884"/>
              <a:gd name="connsiteY120" fmla="*/ 462278 h 735738"/>
              <a:gd name="connsiteX121" fmla="*/ 4974609 w 5513884"/>
              <a:gd name="connsiteY121" fmla="*/ 455454 h 735738"/>
              <a:gd name="connsiteX122" fmla="*/ 5015552 w 5513884"/>
              <a:gd name="connsiteY122" fmla="*/ 448630 h 735738"/>
              <a:gd name="connsiteX123" fmla="*/ 5111087 w 5513884"/>
              <a:gd name="connsiteY123" fmla="*/ 482750 h 735738"/>
              <a:gd name="connsiteX124" fmla="*/ 5152030 w 5513884"/>
              <a:gd name="connsiteY124" fmla="*/ 489574 h 735738"/>
              <a:gd name="connsiteX125" fmla="*/ 4981433 w 5513884"/>
              <a:gd name="connsiteY125" fmla="*/ 475926 h 735738"/>
              <a:gd name="connsiteX126" fmla="*/ 4599295 w 5513884"/>
              <a:gd name="connsiteY126" fmla="*/ 366744 h 735738"/>
              <a:gd name="connsiteX127" fmla="*/ 4455994 w 5513884"/>
              <a:gd name="connsiteY127" fmla="*/ 346272 h 735738"/>
              <a:gd name="connsiteX128" fmla="*/ 4367284 w 5513884"/>
              <a:gd name="connsiteY128" fmla="*/ 339448 h 735738"/>
              <a:gd name="connsiteX129" fmla="*/ 4476466 w 5513884"/>
              <a:gd name="connsiteY129" fmla="*/ 346272 h 735738"/>
              <a:gd name="connsiteX130" fmla="*/ 4503761 w 5513884"/>
              <a:gd name="connsiteY130" fmla="*/ 366744 h 735738"/>
              <a:gd name="connsiteX131" fmla="*/ 4510585 w 5513884"/>
              <a:gd name="connsiteY131" fmla="*/ 434982 h 735738"/>
              <a:gd name="connsiteX132" fmla="*/ 4469642 w 5513884"/>
              <a:gd name="connsiteY132" fmla="*/ 448630 h 735738"/>
              <a:gd name="connsiteX133" fmla="*/ 4428698 w 5513884"/>
              <a:gd name="connsiteY133" fmla="*/ 482750 h 735738"/>
              <a:gd name="connsiteX134" fmla="*/ 4421875 w 5513884"/>
              <a:gd name="connsiteY134" fmla="*/ 503221 h 735738"/>
              <a:gd name="connsiteX135" fmla="*/ 4476466 w 5513884"/>
              <a:gd name="connsiteY135" fmla="*/ 537341 h 735738"/>
              <a:gd name="connsiteX136" fmla="*/ 4578824 w 5513884"/>
              <a:gd name="connsiteY136" fmla="*/ 557812 h 735738"/>
              <a:gd name="connsiteX137" fmla="*/ 4906370 w 5513884"/>
              <a:gd name="connsiteY137" fmla="*/ 550988 h 735738"/>
              <a:gd name="connsiteX138" fmla="*/ 4851779 w 5513884"/>
              <a:gd name="connsiteY138" fmla="*/ 530517 h 735738"/>
              <a:gd name="connsiteX139" fmla="*/ 4810836 w 5513884"/>
              <a:gd name="connsiteY139" fmla="*/ 503221 h 735738"/>
              <a:gd name="connsiteX140" fmla="*/ 4667534 w 5513884"/>
              <a:gd name="connsiteY140" fmla="*/ 359920 h 735738"/>
              <a:gd name="connsiteX141" fmla="*/ 4667534 w 5513884"/>
              <a:gd name="connsiteY141" fmla="*/ 359920 h 735738"/>
              <a:gd name="connsiteX142" fmla="*/ 4592472 w 5513884"/>
              <a:gd name="connsiteY142" fmla="*/ 284857 h 735738"/>
              <a:gd name="connsiteX143" fmla="*/ 4585648 w 5513884"/>
              <a:gd name="connsiteY143" fmla="*/ 264385 h 735738"/>
              <a:gd name="connsiteX144" fmla="*/ 4619767 w 5513884"/>
              <a:gd name="connsiteY144" fmla="*/ 250738 h 735738"/>
              <a:gd name="connsiteX145" fmla="*/ 4701654 w 5513884"/>
              <a:gd name="connsiteY145" fmla="*/ 237090 h 735738"/>
              <a:gd name="connsiteX146" fmla="*/ 4749421 w 5513884"/>
              <a:gd name="connsiteY146" fmla="*/ 216618 h 735738"/>
              <a:gd name="connsiteX147" fmla="*/ 4879075 w 5513884"/>
              <a:gd name="connsiteY147" fmla="*/ 196147 h 735738"/>
              <a:gd name="connsiteX148" fmla="*/ 5036024 w 5513884"/>
              <a:gd name="connsiteY148" fmla="*/ 182499 h 735738"/>
              <a:gd name="connsiteX149" fmla="*/ 5090615 w 5513884"/>
              <a:gd name="connsiteY149" fmla="*/ 209794 h 735738"/>
              <a:gd name="connsiteX150" fmla="*/ 5158854 w 5513884"/>
              <a:gd name="connsiteY150" fmla="*/ 223442 h 735738"/>
              <a:gd name="connsiteX151" fmla="*/ 5036024 w 5513884"/>
              <a:gd name="connsiteY151" fmla="*/ 196147 h 735738"/>
              <a:gd name="connsiteX152" fmla="*/ 4974609 w 5513884"/>
              <a:gd name="connsiteY152" fmla="*/ 155203 h 735738"/>
              <a:gd name="connsiteX153" fmla="*/ 4892722 w 5513884"/>
              <a:gd name="connsiteY153" fmla="*/ 93788 h 735738"/>
              <a:gd name="connsiteX154" fmla="*/ 4920018 w 5513884"/>
              <a:gd name="connsiteY154" fmla="*/ 86965 h 735738"/>
              <a:gd name="connsiteX155" fmla="*/ 5165678 w 5513884"/>
              <a:gd name="connsiteY155" fmla="*/ 127908 h 735738"/>
              <a:gd name="connsiteX156" fmla="*/ 5227092 w 5513884"/>
              <a:gd name="connsiteY156" fmla="*/ 155203 h 735738"/>
              <a:gd name="connsiteX157" fmla="*/ 5281684 w 5513884"/>
              <a:gd name="connsiteY157" fmla="*/ 162027 h 735738"/>
              <a:gd name="connsiteX158" fmla="*/ 5322627 w 5513884"/>
              <a:gd name="connsiteY158" fmla="*/ 168851 h 735738"/>
              <a:gd name="connsiteX159" fmla="*/ 5288507 w 5513884"/>
              <a:gd name="connsiteY159" fmla="*/ 127908 h 735738"/>
              <a:gd name="connsiteX160" fmla="*/ 5254388 w 5513884"/>
              <a:gd name="connsiteY160" fmla="*/ 121084 h 735738"/>
              <a:gd name="connsiteX161" fmla="*/ 5233916 w 5513884"/>
              <a:gd name="connsiteY161" fmla="*/ 100612 h 735738"/>
              <a:gd name="connsiteX162" fmla="*/ 5254388 w 5513884"/>
              <a:gd name="connsiteY162" fmla="*/ 32374 h 735738"/>
              <a:gd name="connsiteX163" fmla="*/ 5274860 w 5513884"/>
              <a:gd name="connsiteY163" fmla="*/ 25550 h 735738"/>
              <a:gd name="connsiteX164" fmla="*/ 5322627 w 5513884"/>
              <a:gd name="connsiteY164" fmla="*/ 32374 h 735738"/>
              <a:gd name="connsiteX165" fmla="*/ 5302155 w 5513884"/>
              <a:gd name="connsiteY165" fmla="*/ 52845 h 735738"/>
              <a:gd name="connsiteX166" fmla="*/ 5186149 w 5513884"/>
              <a:gd name="connsiteY166" fmla="*/ 80141 h 735738"/>
              <a:gd name="connsiteX167" fmla="*/ 5104263 w 5513884"/>
              <a:gd name="connsiteY167" fmla="*/ 134732 h 735738"/>
              <a:gd name="connsiteX168" fmla="*/ 5042848 w 5513884"/>
              <a:gd name="connsiteY168" fmla="*/ 182499 h 735738"/>
              <a:gd name="connsiteX169" fmla="*/ 5036024 w 5513884"/>
              <a:gd name="connsiteY169" fmla="*/ 202971 h 735738"/>
              <a:gd name="connsiteX170" fmla="*/ 5090615 w 5513884"/>
              <a:gd name="connsiteY170" fmla="*/ 230266 h 735738"/>
              <a:gd name="connsiteX171" fmla="*/ 5097439 w 5513884"/>
              <a:gd name="connsiteY171" fmla="*/ 257562 h 735738"/>
              <a:gd name="connsiteX172" fmla="*/ 5097439 w 5513884"/>
              <a:gd name="connsiteY172" fmla="*/ 366744 h 735738"/>
              <a:gd name="connsiteX173" fmla="*/ 5165678 w 5513884"/>
              <a:gd name="connsiteY173" fmla="*/ 428159 h 735738"/>
              <a:gd name="connsiteX174" fmla="*/ 5192973 w 5513884"/>
              <a:gd name="connsiteY174" fmla="*/ 441806 h 735738"/>
              <a:gd name="connsiteX175" fmla="*/ 5117910 w 5513884"/>
              <a:gd name="connsiteY175" fmla="*/ 462278 h 735738"/>
              <a:gd name="connsiteX176" fmla="*/ 5111087 w 5513884"/>
              <a:gd name="connsiteY176" fmla="*/ 489574 h 735738"/>
              <a:gd name="connsiteX177" fmla="*/ 5056495 w 5513884"/>
              <a:gd name="connsiteY177" fmla="*/ 530517 h 735738"/>
              <a:gd name="connsiteX178" fmla="*/ 5049672 w 5513884"/>
              <a:gd name="connsiteY178" fmla="*/ 550988 h 735738"/>
              <a:gd name="connsiteX179" fmla="*/ 5063319 w 5513884"/>
              <a:gd name="connsiteY179" fmla="*/ 571460 h 735738"/>
              <a:gd name="connsiteX180" fmla="*/ 5131558 w 5513884"/>
              <a:gd name="connsiteY180" fmla="*/ 612403 h 735738"/>
              <a:gd name="connsiteX181" fmla="*/ 5152030 w 5513884"/>
              <a:gd name="connsiteY181" fmla="*/ 626051 h 735738"/>
              <a:gd name="connsiteX182" fmla="*/ 5186149 w 5513884"/>
              <a:gd name="connsiteY182" fmla="*/ 639699 h 735738"/>
              <a:gd name="connsiteX183" fmla="*/ 5076967 w 5513884"/>
              <a:gd name="connsiteY183" fmla="*/ 605579 h 735738"/>
              <a:gd name="connsiteX184" fmla="*/ 5124734 w 5513884"/>
              <a:gd name="connsiteY184" fmla="*/ 598756 h 735738"/>
              <a:gd name="connsiteX185" fmla="*/ 5158854 w 5513884"/>
              <a:gd name="connsiteY185" fmla="*/ 612403 h 735738"/>
              <a:gd name="connsiteX186" fmla="*/ 5186149 w 5513884"/>
              <a:gd name="connsiteY186" fmla="*/ 626051 h 735738"/>
              <a:gd name="connsiteX187" fmla="*/ 5206621 w 5513884"/>
              <a:gd name="connsiteY187" fmla="*/ 632875 h 735738"/>
              <a:gd name="connsiteX188" fmla="*/ 5261212 w 5513884"/>
              <a:gd name="connsiteY188" fmla="*/ 660171 h 735738"/>
              <a:gd name="connsiteX189" fmla="*/ 5343098 w 5513884"/>
              <a:gd name="connsiteY189" fmla="*/ 687466 h 735738"/>
              <a:gd name="connsiteX190" fmla="*/ 5384042 w 5513884"/>
              <a:gd name="connsiteY190" fmla="*/ 687466 h 73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513884" h="735738">
                <a:moveTo>
                  <a:pt x="0" y="462278"/>
                </a:moveTo>
                <a:cubicBezTo>
                  <a:pt x="671245" y="468065"/>
                  <a:pt x="1240215" y="476834"/>
                  <a:pt x="1924334" y="462278"/>
                </a:cubicBezTo>
                <a:cubicBezTo>
                  <a:pt x="1974828" y="461204"/>
                  <a:pt x="2024218" y="446959"/>
                  <a:pt x="2074460" y="441806"/>
                </a:cubicBezTo>
                <a:cubicBezTo>
                  <a:pt x="2112993" y="437854"/>
                  <a:pt x="2151741" y="435897"/>
                  <a:pt x="2190466" y="434982"/>
                </a:cubicBezTo>
                <a:lnTo>
                  <a:pt x="2941092" y="421335"/>
                </a:lnTo>
                <a:cubicBezTo>
                  <a:pt x="2993409" y="419060"/>
                  <a:pt x="3045677" y="414841"/>
                  <a:pt x="3098042" y="414511"/>
                </a:cubicBezTo>
                <a:cubicBezTo>
                  <a:pt x="5217754" y="401137"/>
                  <a:pt x="4433771" y="459264"/>
                  <a:pt x="5192973" y="400863"/>
                </a:cubicBezTo>
                <a:cubicBezTo>
                  <a:pt x="5199797" y="398588"/>
                  <a:pt x="5207011" y="397256"/>
                  <a:pt x="5213445" y="394039"/>
                </a:cubicBezTo>
                <a:cubicBezTo>
                  <a:pt x="5220780" y="390371"/>
                  <a:pt x="5225925" y="382235"/>
                  <a:pt x="5233916" y="380391"/>
                </a:cubicBezTo>
                <a:cubicBezTo>
                  <a:pt x="5256190" y="375251"/>
                  <a:pt x="5279409" y="375842"/>
                  <a:pt x="5302155" y="373568"/>
                </a:cubicBezTo>
                <a:cubicBezTo>
                  <a:pt x="5343098" y="375842"/>
                  <a:pt x="5384775" y="372349"/>
                  <a:pt x="5424985" y="380391"/>
                </a:cubicBezTo>
                <a:cubicBezTo>
                  <a:pt x="5433027" y="381999"/>
                  <a:pt x="5432229" y="395740"/>
                  <a:pt x="5438633" y="400863"/>
                </a:cubicBezTo>
                <a:cubicBezTo>
                  <a:pt x="5444250" y="405356"/>
                  <a:pt x="5452082" y="406127"/>
                  <a:pt x="5459104" y="407687"/>
                </a:cubicBezTo>
                <a:cubicBezTo>
                  <a:pt x="5472611" y="410689"/>
                  <a:pt x="5513884" y="414511"/>
                  <a:pt x="5500048" y="414511"/>
                </a:cubicBezTo>
                <a:cubicBezTo>
                  <a:pt x="5477188" y="414511"/>
                  <a:pt x="5454555" y="409962"/>
                  <a:pt x="5431809" y="407687"/>
                </a:cubicBezTo>
                <a:lnTo>
                  <a:pt x="4892722" y="414511"/>
                </a:lnTo>
                <a:cubicBezTo>
                  <a:pt x="4867604" y="415069"/>
                  <a:pt x="4841817" y="414433"/>
                  <a:pt x="4817660" y="421335"/>
                </a:cubicBezTo>
                <a:cubicBezTo>
                  <a:pt x="4793207" y="428321"/>
                  <a:pt x="4773672" y="447796"/>
                  <a:pt x="4749421" y="455454"/>
                </a:cubicBezTo>
                <a:cubicBezTo>
                  <a:pt x="4729779" y="461657"/>
                  <a:pt x="4708376" y="459222"/>
                  <a:pt x="4688006" y="462278"/>
                </a:cubicBezTo>
                <a:cubicBezTo>
                  <a:pt x="4534495" y="485305"/>
                  <a:pt x="4691350" y="468798"/>
                  <a:pt x="4537881" y="482750"/>
                </a:cubicBezTo>
                <a:lnTo>
                  <a:pt x="2934269" y="469102"/>
                </a:lnTo>
                <a:cubicBezTo>
                  <a:pt x="2863617" y="468040"/>
                  <a:pt x="2793308" y="458815"/>
                  <a:pt x="2722728" y="455454"/>
                </a:cubicBezTo>
                <a:cubicBezTo>
                  <a:pt x="2649987" y="451990"/>
                  <a:pt x="2577152" y="450905"/>
                  <a:pt x="2504364" y="448630"/>
                </a:cubicBezTo>
                <a:cubicBezTo>
                  <a:pt x="2376985" y="453179"/>
                  <a:pt x="2249312" y="452502"/>
                  <a:pt x="2122227" y="462278"/>
                </a:cubicBezTo>
                <a:cubicBezTo>
                  <a:pt x="2100711" y="463933"/>
                  <a:pt x="2079812" y="472519"/>
                  <a:pt x="2060812" y="482750"/>
                </a:cubicBezTo>
                <a:cubicBezTo>
                  <a:pt x="2020260" y="504586"/>
                  <a:pt x="1988500" y="543247"/>
                  <a:pt x="1944806" y="557812"/>
                </a:cubicBezTo>
                <a:cubicBezTo>
                  <a:pt x="1924334" y="564636"/>
                  <a:pt x="1902692" y="568634"/>
                  <a:pt x="1883391" y="578284"/>
                </a:cubicBezTo>
                <a:cubicBezTo>
                  <a:pt x="1861385" y="589287"/>
                  <a:pt x="1843183" y="606752"/>
                  <a:pt x="1821976" y="619227"/>
                </a:cubicBezTo>
                <a:cubicBezTo>
                  <a:pt x="1804440" y="629542"/>
                  <a:pt x="1785170" y="636643"/>
                  <a:pt x="1767385" y="646523"/>
                </a:cubicBezTo>
                <a:cubicBezTo>
                  <a:pt x="1744197" y="659405"/>
                  <a:pt x="1722872" y="675603"/>
                  <a:pt x="1699146" y="687466"/>
                </a:cubicBezTo>
                <a:cubicBezTo>
                  <a:pt x="1655814" y="709132"/>
                  <a:pt x="1616835" y="720934"/>
                  <a:pt x="1569492" y="728409"/>
                </a:cubicBezTo>
                <a:cubicBezTo>
                  <a:pt x="1546912" y="731974"/>
                  <a:pt x="1524000" y="732958"/>
                  <a:pt x="1501254" y="735233"/>
                </a:cubicBezTo>
                <a:cubicBezTo>
                  <a:pt x="1405720" y="732958"/>
                  <a:pt x="1309931" y="735738"/>
                  <a:pt x="1214651" y="728409"/>
                </a:cubicBezTo>
                <a:cubicBezTo>
                  <a:pt x="1190973" y="726588"/>
                  <a:pt x="1169042" y="715138"/>
                  <a:pt x="1146412" y="707938"/>
                </a:cubicBezTo>
                <a:cubicBezTo>
                  <a:pt x="1004412" y="662757"/>
                  <a:pt x="1124290" y="696941"/>
                  <a:pt x="989463" y="660171"/>
                </a:cubicBezTo>
                <a:cubicBezTo>
                  <a:pt x="944366" y="631985"/>
                  <a:pt x="917256" y="612642"/>
                  <a:pt x="866633" y="591932"/>
                </a:cubicBezTo>
                <a:cubicBezTo>
                  <a:pt x="840003" y="581038"/>
                  <a:pt x="810939" y="576542"/>
                  <a:pt x="784746" y="564636"/>
                </a:cubicBezTo>
                <a:cubicBezTo>
                  <a:pt x="735656" y="542322"/>
                  <a:pt x="688582" y="515762"/>
                  <a:pt x="641445" y="489574"/>
                </a:cubicBezTo>
                <a:cubicBezTo>
                  <a:pt x="592685" y="462485"/>
                  <a:pt x="580993" y="453256"/>
                  <a:pt x="532263" y="434982"/>
                </a:cubicBezTo>
                <a:cubicBezTo>
                  <a:pt x="512058" y="427405"/>
                  <a:pt x="470848" y="414511"/>
                  <a:pt x="470848" y="414511"/>
                </a:cubicBezTo>
                <a:cubicBezTo>
                  <a:pt x="1336089" y="394846"/>
                  <a:pt x="162526" y="418740"/>
                  <a:pt x="2129051" y="414511"/>
                </a:cubicBezTo>
                <a:lnTo>
                  <a:pt x="3944203" y="400863"/>
                </a:lnTo>
                <a:lnTo>
                  <a:pt x="4142095" y="394039"/>
                </a:lnTo>
                <a:lnTo>
                  <a:pt x="4415051" y="387215"/>
                </a:lnTo>
                <a:cubicBezTo>
                  <a:pt x="4435632" y="386375"/>
                  <a:pt x="4455872" y="380772"/>
                  <a:pt x="4476466" y="380391"/>
                </a:cubicBezTo>
                <a:lnTo>
                  <a:pt x="5152030" y="373568"/>
                </a:lnTo>
                <a:cubicBezTo>
                  <a:pt x="5248382" y="361524"/>
                  <a:pt x="5217905" y="368699"/>
                  <a:pt x="5090615" y="359920"/>
                </a:cubicBezTo>
                <a:cubicBezTo>
                  <a:pt x="5063290" y="358035"/>
                  <a:pt x="5035958" y="356056"/>
                  <a:pt x="5008728" y="353096"/>
                </a:cubicBezTo>
                <a:lnTo>
                  <a:pt x="4776716" y="325800"/>
                </a:lnTo>
                <a:lnTo>
                  <a:pt x="4455994" y="284857"/>
                </a:lnTo>
                <a:cubicBezTo>
                  <a:pt x="4118071" y="194745"/>
                  <a:pt x="4254585" y="210519"/>
                  <a:pt x="4053385" y="196147"/>
                </a:cubicBezTo>
                <a:cubicBezTo>
                  <a:pt x="3985146" y="198422"/>
                  <a:pt x="3916821" y="198841"/>
                  <a:pt x="3848669" y="202971"/>
                </a:cubicBezTo>
                <a:cubicBezTo>
                  <a:pt x="3841489" y="203406"/>
                  <a:pt x="3835113" y="207818"/>
                  <a:pt x="3828197" y="209794"/>
                </a:cubicBezTo>
                <a:cubicBezTo>
                  <a:pt x="3819179" y="212370"/>
                  <a:pt x="3810000" y="214343"/>
                  <a:pt x="3800901" y="216618"/>
                </a:cubicBezTo>
                <a:cubicBezTo>
                  <a:pt x="3821373" y="221167"/>
                  <a:pt x="3841704" y="226401"/>
                  <a:pt x="3862316" y="230266"/>
                </a:cubicBezTo>
                <a:cubicBezTo>
                  <a:pt x="3878125" y="233230"/>
                  <a:pt x="3894098" y="235314"/>
                  <a:pt x="3910084" y="237090"/>
                </a:cubicBezTo>
                <a:cubicBezTo>
                  <a:pt x="4116495" y="260025"/>
                  <a:pt x="4065839" y="251176"/>
                  <a:pt x="4346812" y="257562"/>
                </a:cubicBezTo>
                <a:cubicBezTo>
                  <a:pt x="4380931" y="259836"/>
                  <a:pt x="4415184" y="260609"/>
                  <a:pt x="4449170" y="264385"/>
                </a:cubicBezTo>
                <a:cubicBezTo>
                  <a:pt x="4476673" y="267441"/>
                  <a:pt x="4503486" y="275670"/>
                  <a:pt x="4531057" y="278033"/>
                </a:cubicBezTo>
                <a:cubicBezTo>
                  <a:pt x="4583231" y="282505"/>
                  <a:pt x="4635690" y="282582"/>
                  <a:pt x="4688006" y="284857"/>
                </a:cubicBezTo>
                <a:cubicBezTo>
                  <a:pt x="4783540" y="282582"/>
                  <a:pt x="4884996" y="311223"/>
                  <a:pt x="4974609" y="278033"/>
                </a:cubicBezTo>
                <a:cubicBezTo>
                  <a:pt x="5041761" y="253162"/>
                  <a:pt x="4823363" y="204492"/>
                  <a:pt x="4817660" y="202971"/>
                </a:cubicBezTo>
                <a:cubicBezTo>
                  <a:pt x="4801659" y="198704"/>
                  <a:pt x="4785397" y="195138"/>
                  <a:pt x="4769892" y="189323"/>
                </a:cubicBezTo>
                <a:cubicBezTo>
                  <a:pt x="4642055" y="141383"/>
                  <a:pt x="4781852" y="177388"/>
                  <a:pt x="4592472" y="114260"/>
                </a:cubicBezTo>
                <a:cubicBezTo>
                  <a:pt x="4572000" y="107436"/>
                  <a:pt x="4551093" y="101802"/>
                  <a:pt x="4531057" y="93788"/>
                </a:cubicBezTo>
                <a:cubicBezTo>
                  <a:pt x="4412603" y="46407"/>
                  <a:pt x="4538093" y="89311"/>
                  <a:pt x="4469642" y="66493"/>
                </a:cubicBezTo>
                <a:cubicBezTo>
                  <a:pt x="4535851" y="281"/>
                  <a:pt x="4525622" y="0"/>
                  <a:pt x="4708478" y="66493"/>
                </a:cubicBezTo>
                <a:cubicBezTo>
                  <a:pt x="4732378" y="75184"/>
                  <a:pt x="4663430" y="90176"/>
                  <a:pt x="4640239" y="100612"/>
                </a:cubicBezTo>
                <a:cubicBezTo>
                  <a:pt x="4617898" y="110665"/>
                  <a:pt x="4595345" y="120480"/>
                  <a:pt x="4572000" y="127908"/>
                </a:cubicBezTo>
                <a:cubicBezTo>
                  <a:pt x="4545189" y="136439"/>
                  <a:pt x="4517624" y="142484"/>
                  <a:pt x="4490113" y="148379"/>
                </a:cubicBezTo>
                <a:cubicBezTo>
                  <a:pt x="4379292" y="172126"/>
                  <a:pt x="4374510" y="169564"/>
                  <a:pt x="4258101" y="182499"/>
                </a:cubicBezTo>
                <a:lnTo>
                  <a:pt x="3582537" y="168851"/>
                </a:lnTo>
                <a:lnTo>
                  <a:pt x="3336878" y="162027"/>
                </a:lnTo>
                <a:cubicBezTo>
                  <a:pt x="3309511" y="160887"/>
                  <a:pt x="3227601" y="155203"/>
                  <a:pt x="3254991" y="155203"/>
                </a:cubicBezTo>
                <a:cubicBezTo>
                  <a:pt x="3336909" y="155203"/>
                  <a:pt x="3418789" y="158995"/>
                  <a:pt x="3500651" y="162027"/>
                </a:cubicBezTo>
                <a:lnTo>
                  <a:pt x="3807725" y="175675"/>
                </a:lnTo>
                <a:cubicBezTo>
                  <a:pt x="3994990" y="196483"/>
                  <a:pt x="3960718" y="186663"/>
                  <a:pt x="4121624" y="223442"/>
                </a:cubicBezTo>
                <a:cubicBezTo>
                  <a:pt x="4158195" y="231801"/>
                  <a:pt x="4194148" y="242769"/>
                  <a:pt x="4230806" y="250738"/>
                </a:cubicBezTo>
                <a:cubicBezTo>
                  <a:pt x="4246523" y="254155"/>
                  <a:pt x="4294657" y="257562"/>
                  <a:pt x="4278573" y="257562"/>
                </a:cubicBezTo>
                <a:cubicBezTo>
                  <a:pt x="4235295" y="257562"/>
                  <a:pt x="4192137" y="253013"/>
                  <a:pt x="4148919" y="250738"/>
                </a:cubicBezTo>
                <a:lnTo>
                  <a:pt x="4053385" y="237090"/>
                </a:lnTo>
                <a:cubicBezTo>
                  <a:pt x="4014620" y="230837"/>
                  <a:pt x="3976391" y="221077"/>
                  <a:pt x="3937379" y="216618"/>
                </a:cubicBezTo>
                <a:cubicBezTo>
                  <a:pt x="3896638" y="211962"/>
                  <a:pt x="3855480" y="212275"/>
                  <a:pt x="3814549" y="209794"/>
                </a:cubicBezTo>
                <a:lnTo>
                  <a:pt x="3712191" y="202971"/>
                </a:lnTo>
                <a:cubicBezTo>
                  <a:pt x="3648501" y="207520"/>
                  <a:pt x="3583068" y="201132"/>
                  <a:pt x="3521122" y="216618"/>
                </a:cubicBezTo>
                <a:cubicBezTo>
                  <a:pt x="3502268" y="221331"/>
                  <a:pt x="3557850" y="229434"/>
                  <a:pt x="3575713" y="237090"/>
                </a:cubicBezTo>
                <a:cubicBezTo>
                  <a:pt x="3926725" y="387523"/>
                  <a:pt x="3337861" y="146607"/>
                  <a:pt x="3787254" y="318977"/>
                </a:cubicBezTo>
                <a:cubicBezTo>
                  <a:pt x="3913059" y="367231"/>
                  <a:pt x="4037352" y="419337"/>
                  <a:pt x="4162567" y="469102"/>
                </a:cubicBezTo>
                <a:cubicBezTo>
                  <a:pt x="4214774" y="489851"/>
                  <a:pt x="4269268" y="505393"/>
                  <a:pt x="4319516" y="530517"/>
                </a:cubicBezTo>
                <a:cubicBezTo>
                  <a:pt x="4453197" y="597357"/>
                  <a:pt x="4388149" y="581729"/>
                  <a:pt x="4510585" y="591932"/>
                </a:cubicBezTo>
                <a:cubicBezTo>
                  <a:pt x="4604663" y="662487"/>
                  <a:pt x="4553489" y="615890"/>
                  <a:pt x="4285397" y="605579"/>
                </a:cubicBezTo>
                <a:cubicBezTo>
                  <a:pt x="4232578" y="603548"/>
                  <a:pt x="4162277" y="597104"/>
                  <a:pt x="4107976" y="591932"/>
                </a:cubicBezTo>
                <a:cubicBezTo>
                  <a:pt x="4085219" y="589765"/>
                  <a:pt x="4062409" y="588033"/>
                  <a:pt x="4039737" y="585108"/>
                </a:cubicBezTo>
                <a:cubicBezTo>
                  <a:pt x="3991882" y="578933"/>
                  <a:pt x="3896436" y="564636"/>
                  <a:pt x="3896436" y="564636"/>
                </a:cubicBezTo>
                <a:cubicBezTo>
                  <a:pt x="3837296" y="544164"/>
                  <a:pt x="3779055" y="520880"/>
                  <a:pt x="3719015" y="503221"/>
                </a:cubicBezTo>
                <a:cubicBezTo>
                  <a:pt x="3470311" y="430074"/>
                  <a:pt x="3732121" y="505351"/>
                  <a:pt x="3493827" y="441806"/>
                </a:cubicBezTo>
                <a:cubicBezTo>
                  <a:pt x="3461826" y="433272"/>
                  <a:pt x="3430497" y="422240"/>
                  <a:pt x="3398292" y="414511"/>
                </a:cubicBezTo>
                <a:cubicBezTo>
                  <a:pt x="3373563" y="408576"/>
                  <a:pt x="3347837" y="407282"/>
                  <a:pt x="3323230" y="400863"/>
                </a:cubicBezTo>
                <a:cubicBezTo>
                  <a:pt x="3295390" y="393600"/>
                  <a:pt x="3212905" y="369193"/>
                  <a:pt x="3241343" y="373568"/>
                </a:cubicBezTo>
                <a:lnTo>
                  <a:pt x="3330054" y="387215"/>
                </a:lnTo>
                <a:cubicBezTo>
                  <a:pt x="3350526" y="398588"/>
                  <a:pt x="3371669" y="408829"/>
                  <a:pt x="3391469" y="421335"/>
                </a:cubicBezTo>
                <a:cubicBezTo>
                  <a:pt x="3414944" y="436161"/>
                  <a:pt x="3435600" y="455327"/>
                  <a:pt x="3459707" y="469102"/>
                </a:cubicBezTo>
                <a:cubicBezTo>
                  <a:pt x="3530138" y="509348"/>
                  <a:pt x="3602004" y="515864"/>
                  <a:pt x="3664424" y="578284"/>
                </a:cubicBezTo>
                <a:cubicBezTo>
                  <a:pt x="3711166" y="625026"/>
                  <a:pt x="3689308" y="608521"/>
                  <a:pt x="3725839" y="632875"/>
                </a:cubicBezTo>
                <a:cubicBezTo>
                  <a:pt x="3641761" y="643385"/>
                  <a:pt x="3583351" y="654327"/>
                  <a:pt x="3487003" y="626051"/>
                </a:cubicBezTo>
                <a:cubicBezTo>
                  <a:pt x="3263228" y="560378"/>
                  <a:pt x="3055453" y="446849"/>
                  <a:pt x="2831910" y="380391"/>
                </a:cubicBezTo>
                <a:cubicBezTo>
                  <a:pt x="2442274" y="264554"/>
                  <a:pt x="2494780" y="304847"/>
                  <a:pt x="3002507" y="312153"/>
                </a:cubicBezTo>
                <a:lnTo>
                  <a:pt x="3527946" y="318977"/>
                </a:lnTo>
                <a:lnTo>
                  <a:pt x="4735773" y="312153"/>
                </a:lnTo>
                <a:cubicBezTo>
                  <a:pt x="4745151" y="312045"/>
                  <a:pt x="4699101" y="305159"/>
                  <a:pt x="4708478" y="305329"/>
                </a:cubicBezTo>
                <a:cubicBezTo>
                  <a:pt x="4842736" y="307770"/>
                  <a:pt x="4976884" y="314428"/>
                  <a:pt x="5111087" y="318977"/>
                </a:cubicBezTo>
                <a:cubicBezTo>
                  <a:pt x="5140657" y="348547"/>
                  <a:pt x="5166342" y="382596"/>
                  <a:pt x="5199797" y="407687"/>
                </a:cubicBezTo>
                <a:cubicBezTo>
                  <a:pt x="5217994" y="421335"/>
                  <a:pt x="5237720" y="433152"/>
                  <a:pt x="5254388" y="448630"/>
                </a:cubicBezTo>
                <a:cubicBezTo>
                  <a:pt x="5269755" y="462900"/>
                  <a:pt x="5279964" y="482127"/>
                  <a:pt x="5295331" y="496397"/>
                </a:cubicBezTo>
                <a:cubicBezTo>
                  <a:pt x="5311999" y="511875"/>
                  <a:pt x="5332804" y="522362"/>
                  <a:pt x="5349922" y="537341"/>
                </a:cubicBezTo>
                <a:cubicBezTo>
                  <a:pt x="5369289" y="554287"/>
                  <a:pt x="5429989" y="595571"/>
                  <a:pt x="5404513" y="591932"/>
                </a:cubicBezTo>
                <a:lnTo>
                  <a:pt x="5308979" y="578284"/>
                </a:lnTo>
                <a:cubicBezTo>
                  <a:pt x="5283958" y="569185"/>
                  <a:pt x="5257954" y="562435"/>
                  <a:pt x="5233916" y="550988"/>
                </a:cubicBezTo>
                <a:cubicBezTo>
                  <a:pt x="5209967" y="539583"/>
                  <a:pt x="5190307" y="519897"/>
                  <a:pt x="5165678" y="510045"/>
                </a:cubicBezTo>
                <a:cubicBezTo>
                  <a:pt x="5144140" y="501430"/>
                  <a:pt x="5119777" y="502652"/>
                  <a:pt x="5097439" y="496397"/>
                </a:cubicBezTo>
                <a:cubicBezTo>
                  <a:pt x="5062806" y="486700"/>
                  <a:pt x="5029200" y="473651"/>
                  <a:pt x="4995081" y="462278"/>
                </a:cubicBezTo>
                <a:lnTo>
                  <a:pt x="4974609" y="455454"/>
                </a:lnTo>
                <a:cubicBezTo>
                  <a:pt x="4988257" y="453179"/>
                  <a:pt x="5001757" y="447569"/>
                  <a:pt x="5015552" y="448630"/>
                </a:cubicBezTo>
                <a:cubicBezTo>
                  <a:pt x="5053225" y="451528"/>
                  <a:pt x="5076083" y="471979"/>
                  <a:pt x="5111087" y="482750"/>
                </a:cubicBezTo>
                <a:cubicBezTo>
                  <a:pt x="5124311" y="486819"/>
                  <a:pt x="5138382" y="487299"/>
                  <a:pt x="5152030" y="489574"/>
                </a:cubicBezTo>
                <a:cubicBezTo>
                  <a:pt x="5223541" y="537247"/>
                  <a:pt x="5200162" y="517409"/>
                  <a:pt x="4981433" y="475926"/>
                </a:cubicBezTo>
                <a:cubicBezTo>
                  <a:pt x="4515140" y="387492"/>
                  <a:pt x="5022121" y="474700"/>
                  <a:pt x="4599295" y="366744"/>
                </a:cubicBezTo>
                <a:cubicBezTo>
                  <a:pt x="4552543" y="354807"/>
                  <a:pt x="4503915" y="351910"/>
                  <a:pt x="4455994" y="346272"/>
                </a:cubicBezTo>
                <a:cubicBezTo>
                  <a:pt x="4426540" y="342807"/>
                  <a:pt x="4337627" y="339448"/>
                  <a:pt x="4367284" y="339448"/>
                </a:cubicBezTo>
                <a:cubicBezTo>
                  <a:pt x="4403749" y="339448"/>
                  <a:pt x="4440072" y="343997"/>
                  <a:pt x="4476466" y="346272"/>
                </a:cubicBezTo>
                <a:cubicBezTo>
                  <a:pt x="4485564" y="353096"/>
                  <a:pt x="4496360" y="358109"/>
                  <a:pt x="4503761" y="366744"/>
                </a:cubicBezTo>
                <a:cubicBezTo>
                  <a:pt x="4517617" y="382909"/>
                  <a:pt x="4527215" y="415976"/>
                  <a:pt x="4510585" y="434982"/>
                </a:cubicBezTo>
                <a:cubicBezTo>
                  <a:pt x="4501112" y="445809"/>
                  <a:pt x="4481612" y="440650"/>
                  <a:pt x="4469642" y="448630"/>
                </a:cubicBezTo>
                <a:cubicBezTo>
                  <a:pt x="4441140" y="467631"/>
                  <a:pt x="4454969" y="456479"/>
                  <a:pt x="4428698" y="482750"/>
                </a:cubicBezTo>
                <a:cubicBezTo>
                  <a:pt x="4426424" y="489574"/>
                  <a:pt x="4419600" y="496397"/>
                  <a:pt x="4421875" y="503221"/>
                </a:cubicBezTo>
                <a:cubicBezTo>
                  <a:pt x="4428310" y="522526"/>
                  <a:pt x="4462196" y="532584"/>
                  <a:pt x="4476466" y="537341"/>
                </a:cubicBezTo>
                <a:cubicBezTo>
                  <a:pt x="4526915" y="554157"/>
                  <a:pt x="4524359" y="551004"/>
                  <a:pt x="4578824" y="557812"/>
                </a:cubicBezTo>
                <a:lnTo>
                  <a:pt x="4906370" y="550988"/>
                </a:lnTo>
                <a:cubicBezTo>
                  <a:pt x="4925708" y="549054"/>
                  <a:pt x="4869162" y="539208"/>
                  <a:pt x="4851779" y="530517"/>
                </a:cubicBezTo>
                <a:cubicBezTo>
                  <a:pt x="4837108" y="523182"/>
                  <a:pt x="4824484" y="512320"/>
                  <a:pt x="4810836" y="503221"/>
                </a:cubicBezTo>
                <a:cubicBezTo>
                  <a:pt x="4748607" y="416103"/>
                  <a:pt x="4791442" y="468339"/>
                  <a:pt x="4667534" y="359920"/>
                </a:cubicBezTo>
                <a:lnTo>
                  <a:pt x="4667534" y="359920"/>
                </a:lnTo>
                <a:cubicBezTo>
                  <a:pt x="4617112" y="301095"/>
                  <a:pt x="4642966" y="325254"/>
                  <a:pt x="4592472" y="284857"/>
                </a:cubicBezTo>
                <a:cubicBezTo>
                  <a:pt x="4590197" y="278033"/>
                  <a:pt x="4581155" y="270002"/>
                  <a:pt x="4585648" y="264385"/>
                </a:cubicBezTo>
                <a:cubicBezTo>
                  <a:pt x="4593300" y="254820"/>
                  <a:pt x="4608035" y="254258"/>
                  <a:pt x="4619767" y="250738"/>
                </a:cubicBezTo>
                <a:cubicBezTo>
                  <a:pt x="4637910" y="245295"/>
                  <a:pt x="4686432" y="239265"/>
                  <a:pt x="4701654" y="237090"/>
                </a:cubicBezTo>
                <a:cubicBezTo>
                  <a:pt x="4717576" y="230266"/>
                  <a:pt x="4732730" y="221254"/>
                  <a:pt x="4749421" y="216618"/>
                </a:cubicBezTo>
                <a:cubicBezTo>
                  <a:pt x="4796195" y="203626"/>
                  <a:pt x="4832660" y="203288"/>
                  <a:pt x="4879075" y="196147"/>
                </a:cubicBezTo>
                <a:cubicBezTo>
                  <a:pt x="4988307" y="179342"/>
                  <a:pt x="4778210" y="196822"/>
                  <a:pt x="5036024" y="182499"/>
                </a:cubicBezTo>
                <a:cubicBezTo>
                  <a:pt x="5054221" y="191597"/>
                  <a:pt x="5071314" y="203360"/>
                  <a:pt x="5090615" y="209794"/>
                </a:cubicBezTo>
                <a:cubicBezTo>
                  <a:pt x="5112621" y="217129"/>
                  <a:pt x="5181498" y="228474"/>
                  <a:pt x="5158854" y="223442"/>
                </a:cubicBezTo>
                <a:lnTo>
                  <a:pt x="5036024" y="196147"/>
                </a:lnTo>
                <a:cubicBezTo>
                  <a:pt x="5015552" y="182499"/>
                  <a:pt x="4994292" y="169965"/>
                  <a:pt x="4974609" y="155203"/>
                </a:cubicBezTo>
                <a:cubicBezTo>
                  <a:pt x="4875463" y="80843"/>
                  <a:pt x="4970951" y="140725"/>
                  <a:pt x="4892722" y="93788"/>
                </a:cubicBezTo>
                <a:cubicBezTo>
                  <a:pt x="4901821" y="91514"/>
                  <a:pt x="4910645" y="86630"/>
                  <a:pt x="4920018" y="86965"/>
                </a:cubicBezTo>
                <a:cubicBezTo>
                  <a:pt x="5050773" y="91635"/>
                  <a:pt x="5064224" y="89259"/>
                  <a:pt x="5165678" y="127908"/>
                </a:cubicBezTo>
                <a:cubicBezTo>
                  <a:pt x="5186613" y="135883"/>
                  <a:pt x="5205600" y="148882"/>
                  <a:pt x="5227092" y="155203"/>
                </a:cubicBezTo>
                <a:cubicBezTo>
                  <a:pt x="5244686" y="160378"/>
                  <a:pt x="5263529" y="159433"/>
                  <a:pt x="5281684" y="162027"/>
                </a:cubicBezTo>
                <a:cubicBezTo>
                  <a:pt x="5295381" y="163984"/>
                  <a:pt x="5308979" y="166576"/>
                  <a:pt x="5322627" y="168851"/>
                </a:cubicBezTo>
                <a:cubicBezTo>
                  <a:pt x="5311254" y="155203"/>
                  <a:pt x="5303061" y="138096"/>
                  <a:pt x="5288507" y="127908"/>
                </a:cubicBezTo>
                <a:cubicBezTo>
                  <a:pt x="5279005" y="121257"/>
                  <a:pt x="5264762" y="126271"/>
                  <a:pt x="5254388" y="121084"/>
                </a:cubicBezTo>
                <a:cubicBezTo>
                  <a:pt x="5245756" y="116768"/>
                  <a:pt x="5240740" y="107436"/>
                  <a:pt x="5233916" y="100612"/>
                </a:cubicBezTo>
                <a:cubicBezTo>
                  <a:pt x="5237017" y="82009"/>
                  <a:pt x="5238519" y="48242"/>
                  <a:pt x="5254388" y="32374"/>
                </a:cubicBezTo>
                <a:cubicBezTo>
                  <a:pt x="5259474" y="27288"/>
                  <a:pt x="5268036" y="27825"/>
                  <a:pt x="5274860" y="25550"/>
                </a:cubicBezTo>
                <a:cubicBezTo>
                  <a:pt x="5290782" y="27825"/>
                  <a:pt x="5311254" y="21001"/>
                  <a:pt x="5322627" y="32374"/>
                </a:cubicBezTo>
                <a:cubicBezTo>
                  <a:pt x="5329451" y="39198"/>
                  <a:pt x="5311264" y="49657"/>
                  <a:pt x="5302155" y="52845"/>
                </a:cubicBezTo>
                <a:cubicBezTo>
                  <a:pt x="5264660" y="65968"/>
                  <a:pt x="5186149" y="80141"/>
                  <a:pt x="5186149" y="80141"/>
                </a:cubicBezTo>
                <a:cubicBezTo>
                  <a:pt x="5114235" y="116097"/>
                  <a:pt x="5174487" y="82064"/>
                  <a:pt x="5104263" y="134732"/>
                </a:cubicBezTo>
                <a:cubicBezTo>
                  <a:pt x="5038964" y="183706"/>
                  <a:pt x="5084522" y="140823"/>
                  <a:pt x="5042848" y="182499"/>
                </a:cubicBezTo>
                <a:cubicBezTo>
                  <a:pt x="5040573" y="189323"/>
                  <a:pt x="5033749" y="196147"/>
                  <a:pt x="5036024" y="202971"/>
                </a:cubicBezTo>
                <a:cubicBezTo>
                  <a:pt x="5044216" y="227547"/>
                  <a:pt x="5071648" y="226473"/>
                  <a:pt x="5090615" y="230266"/>
                </a:cubicBezTo>
                <a:cubicBezTo>
                  <a:pt x="5092890" y="239365"/>
                  <a:pt x="5097439" y="248183"/>
                  <a:pt x="5097439" y="257562"/>
                </a:cubicBezTo>
                <a:cubicBezTo>
                  <a:pt x="5097439" y="313700"/>
                  <a:pt x="5064109" y="285799"/>
                  <a:pt x="5097439" y="366744"/>
                </a:cubicBezTo>
                <a:cubicBezTo>
                  <a:pt x="5102597" y="379272"/>
                  <a:pt x="5148767" y="417590"/>
                  <a:pt x="5165678" y="428159"/>
                </a:cubicBezTo>
                <a:cubicBezTo>
                  <a:pt x="5174304" y="433550"/>
                  <a:pt x="5183875" y="437257"/>
                  <a:pt x="5192973" y="441806"/>
                </a:cubicBezTo>
                <a:cubicBezTo>
                  <a:pt x="5167952" y="448630"/>
                  <a:pt x="5140312" y="449210"/>
                  <a:pt x="5117910" y="462278"/>
                </a:cubicBezTo>
                <a:cubicBezTo>
                  <a:pt x="5109809" y="467004"/>
                  <a:pt x="5116714" y="482071"/>
                  <a:pt x="5111087" y="489574"/>
                </a:cubicBezTo>
                <a:cubicBezTo>
                  <a:pt x="5102984" y="500378"/>
                  <a:pt x="5070829" y="520961"/>
                  <a:pt x="5056495" y="530517"/>
                </a:cubicBezTo>
                <a:cubicBezTo>
                  <a:pt x="5054221" y="537341"/>
                  <a:pt x="5048489" y="543893"/>
                  <a:pt x="5049672" y="550988"/>
                </a:cubicBezTo>
                <a:cubicBezTo>
                  <a:pt x="5051020" y="559078"/>
                  <a:pt x="5056758" y="566539"/>
                  <a:pt x="5063319" y="571460"/>
                </a:cubicBezTo>
                <a:cubicBezTo>
                  <a:pt x="5084540" y="587376"/>
                  <a:pt x="5109487" y="597689"/>
                  <a:pt x="5131558" y="612403"/>
                </a:cubicBezTo>
                <a:cubicBezTo>
                  <a:pt x="5138382" y="616952"/>
                  <a:pt x="5144694" y="622383"/>
                  <a:pt x="5152030" y="626051"/>
                </a:cubicBezTo>
                <a:cubicBezTo>
                  <a:pt x="5162986" y="631529"/>
                  <a:pt x="5198398" y="639699"/>
                  <a:pt x="5186149" y="639699"/>
                </a:cubicBezTo>
                <a:cubicBezTo>
                  <a:pt x="5140326" y="639699"/>
                  <a:pt x="5117161" y="619934"/>
                  <a:pt x="5076967" y="605579"/>
                </a:cubicBezTo>
                <a:cubicBezTo>
                  <a:pt x="5018122" y="584563"/>
                  <a:pt x="4974857" y="588050"/>
                  <a:pt x="5124734" y="598756"/>
                </a:cubicBezTo>
                <a:cubicBezTo>
                  <a:pt x="5136107" y="603305"/>
                  <a:pt x="5147660" y="607428"/>
                  <a:pt x="5158854" y="612403"/>
                </a:cubicBezTo>
                <a:cubicBezTo>
                  <a:pt x="5168150" y="616534"/>
                  <a:pt x="5176799" y="622044"/>
                  <a:pt x="5186149" y="626051"/>
                </a:cubicBezTo>
                <a:cubicBezTo>
                  <a:pt x="5192761" y="628885"/>
                  <a:pt x="5200073" y="629898"/>
                  <a:pt x="5206621" y="632875"/>
                </a:cubicBezTo>
                <a:cubicBezTo>
                  <a:pt x="5225142" y="641294"/>
                  <a:pt x="5242322" y="652615"/>
                  <a:pt x="5261212" y="660171"/>
                </a:cubicBezTo>
                <a:cubicBezTo>
                  <a:pt x="5287108" y="670529"/>
                  <a:pt x="5315456" y="683213"/>
                  <a:pt x="5343098" y="687466"/>
                </a:cubicBezTo>
                <a:cubicBezTo>
                  <a:pt x="5356587" y="689541"/>
                  <a:pt x="5370394" y="687466"/>
                  <a:pt x="5384042" y="687466"/>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895600" y="152400"/>
            <a:ext cx="5638800" cy="735738"/>
          </a:xfrm>
          <a:custGeom>
            <a:avLst/>
            <a:gdLst>
              <a:gd name="connsiteX0" fmla="*/ 0 w 5513884"/>
              <a:gd name="connsiteY0" fmla="*/ 462278 h 735738"/>
              <a:gd name="connsiteX1" fmla="*/ 1924334 w 5513884"/>
              <a:gd name="connsiteY1" fmla="*/ 462278 h 735738"/>
              <a:gd name="connsiteX2" fmla="*/ 2074460 w 5513884"/>
              <a:gd name="connsiteY2" fmla="*/ 441806 h 735738"/>
              <a:gd name="connsiteX3" fmla="*/ 2190466 w 5513884"/>
              <a:gd name="connsiteY3" fmla="*/ 434982 h 735738"/>
              <a:gd name="connsiteX4" fmla="*/ 2941092 w 5513884"/>
              <a:gd name="connsiteY4" fmla="*/ 421335 h 735738"/>
              <a:gd name="connsiteX5" fmla="*/ 3098042 w 5513884"/>
              <a:gd name="connsiteY5" fmla="*/ 414511 h 735738"/>
              <a:gd name="connsiteX6" fmla="*/ 5192973 w 5513884"/>
              <a:gd name="connsiteY6" fmla="*/ 400863 h 735738"/>
              <a:gd name="connsiteX7" fmla="*/ 5213445 w 5513884"/>
              <a:gd name="connsiteY7" fmla="*/ 394039 h 735738"/>
              <a:gd name="connsiteX8" fmla="*/ 5233916 w 5513884"/>
              <a:gd name="connsiteY8" fmla="*/ 380391 h 735738"/>
              <a:gd name="connsiteX9" fmla="*/ 5302155 w 5513884"/>
              <a:gd name="connsiteY9" fmla="*/ 373568 h 735738"/>
              <a:gd name="connsiteX10" fmla="*/ 5424985 w 5513884"/>
              <a:gd name="connsiteY10" fmla="*/ 380391 h 735738"/>
              <a:gd name="connsiteX11" fmla="*/ 5438633 w 5513884"/>
              <a:gd name="connsiteY11" fmla="*/ 400863 h 735738"/>
              <a:gd name="connsiteX12" fmla="*/ 5459104 w 5513884"/>
              <a:gd name="connsiteY12" fmla="*/ 407687 h 735738"/>
              <a:gd name="connsiteX13" fmla="*/ 5500048 w 5513884"/>
              <a:gd name="connsiteY13" fmla="*/ 414511 h 735738"/>
              <a:gd name="connsiteX14" fmla="*/ 5431809 w 5513884"/>
              <a:gd name="connsiteY14" fmla="*/ 407687 h 735738"/>
              <a:gd name="connsiteX15" fmla="*/ 4892722 w 5513884"/>
              <a:gd name="connsiteY15" fmla="*/ 414511 h 735738"/>
              <a:gd name="connsiteX16" fmla="*/ 4817660 w 5513884"/>
              <a:gd name="connsiteY16" fmla="*/ 421335 h 735738"/>
              <a:gd name="connsiteX17" fmla="*/ 4749421 w 5513884"/>
              <a:gd name="connsiteY17" fmla="*/ 455454 h 735738"/>
              <a:gd name="connsiteX18" fmla="*/ 4688006 w 5513884"/>
              <a:gd name="connsiteY18" fmla="*/ 462278 h 735738"/>
              <a:gd name="connsiteX19" fmla="*/ 4537881 w 5513884"/>
              <a:gd name="connsiteY19" fmla="*/ 482750 h 735738"/>
              <a:gd name="connsiteX20" fmla="*/ 2934269 w 5513884"/>
              <a:gd name="connsiteY20" fmla="*/ 469102 h 735738"/>
              <a:gd name="connsiteX21" fmla="*/ 2722728 w 5513884"/>
              <a:gd name="connsiteY21" fmla="*/ 455454 h 735738"/>
              <a:gd name="connsiteX22" fmla="*/ 2504364 w 5513884"/>
              <a:gd name="connsiteY22" fmla="*/ 448630 h 735738"/>
              <a:gd name="connsiteX23" fmla="*/ 2122227 w 5513884"/>
              <a:gd name="connsiteY23" fmla="*/ 462278 h 735738"/>
              <a:gd name="connsiteX24" fmla="*/ 2060812 w 5513884"/>
              <a:gd name="connsiteY24" fmla="*/ 482750 h 735738"/>
              <a:gd name="connsiteX25" fmla="*/ 1944806 w 5513884"/>
              <a:gd name="connsiteY25" fmla="*/ 557812 h 735738"/>
              <a:gd name="connsiteX26" fmla="*/ 1883391 w 5513884"/>
              <a:gd name="connsiteY26" fmla="*/ 578284 h 735738"/>
              <a:gd name="connsiteX27" fmla="*/ 1821976 w 5513884"/>
              <a:gd name="connsiteY27" fmla="*/ 619227 h 735738"/>
              <a:gd name="connsiteX28" fmla="*/ 1767385 w 5513884"/>
              <a:gd name="connsiteY28" fmla="*/ 646523 h 735738"/>
              <a:gd name="connsiteX29" fmla="*/ 1699146 w 5513884"/>
              <a:gd name="connsiteY29" fmla="*/ 687466 h 735738"/>
              <a:gd name="connsiteX30" fmla="*/ 1569492 w 5513884"/>
              <a:gd name="connsiteY30" fmla="*/ 728409 h 735738"/>
              <a:gd name="connsiteX31" fmla="*/ 1501254 w 5513884"/>
              <a:gd name="connsiteY31" fmla="*/ 735233 h 735738"/>
              <a:gd name="connsiteX32" fmla="*/ 1214651 w 5513884"/>
              <a:gd name="connsiteY32" fmla="*/ 728409 h 735738"/>
              <a:gd name="connsiteX33" fmla="*/ 1146412 w 5513884"/>
              <a:gd name="connsiteY33" fmla="*/ 707938 h 735738"/>
              <a:gd name="connsiteX34" fmla="*/ 989463 w 5513884"/>
              <a:gd name="connsiteY34" fmla="*/ 660171 h 735738"/>
              <a:gd name="connsiteX35" fmla="*/ 866633 w 5513884"/>
              <a:gd name="connsiteY35" fmla="*/ 591932 h 735738"/>
              <a:gd name="connsiteX36" fmla="*/ 784746 w 5513884"/>
              <a:gd name="connsiteY36" fmla="*/ 564636 h 735738"/>
              <a:gd name="connsiteX37" fmla="*/ 641445 w 5513884"/>
              <a:gd name="connsiteY37" fmla="*/ 489574 h 735738"/>
              <a:gd name="connsiteX38" fmla="*/ 532263 w 5513884"/>
              <a:gd name="connsiteY38" fmla="*/ 434982 h 735738"/>
              <a:gd name="connsiteX39" fmla="*/ 470848 w 5513884"/>
              <a:gd name="connsiteY39" fmla="*/ 414511 h 735738"/>
              <a:gd name="connsiteX40" fmla="*/ 2129051 w 5513884"/>
              <a:gd name="connsiteY40" fmla="*/ 414511 h 735738"/>
              <a:gd name="connsiteX41" fmla="*/ 3944203 w 5513884"/>
              <a:gd name="connsiteY41" fmla="*/ 400863 h 735738"/>
              <a:gd name="connsiteX42" fmla="*/ 4142095 w 5513884"/>
              <a:gd name="connsiteY42" fmla="*/ 394039 h 735738"/>
              <a:gd name="connsiteX43" fmla="*/ 4415051 w 5513884"/>
              <a:gd name="connsiteY43" fmla="*/ 387215 h 735738"/>
              <a:gd name="connsiteX44" fmla="*/ 4476466 w 5513884"/>
              <a:gd name="connsiteY44" fmla="*/ 380391 h 735738"/>
              <a:gd name="connsiteX45" fmla="*/ 5152030 w 5513884"/>
              <a:gd name="connsiteY45" fmla="*/ 373568 h 735738"/>
              <a:gd name="connsiteX46" fmla="*/ 5090615 w 5513884"/>
              <a:gd name="connsiteY46" fmla="*/ 359920 h 735738"/>
              <a:gd name="connsiteX47" fmla="*/ 5008728 w 5513884"/>
              <a:gd name="connsiteY47" fmla="*/ 353096 h 735738"/>
              <a:gd name="connsiteX48" fmla="*/ 4776716 w 5513884"/>
              <a:gd name="connsiteY48" fmla="*/ 325800 h 735738"/>
              <a:gd name="connsiteX49" fmla="*/ 4455994 w 5513884"/>
              <a:gd name="connsiteY49" fmla="*/ 284857 h 735738"/>
              <a:gd name="connsiteX50" fmla="*/ 4053385 w 5513884"/>
              <a:gd name="connsiteY50" fmla="*/ 196147 h 735738"/>
              <a:gd name="connsiteX51" fmla="*/ 3848669 w 5513884"/>
              <a:gd name="connsiteY51" fmla="*/ 202971 h 735738"/>
              <a:gd name="connsiteX52" fmla="*/ 3828197 w 5513884"/>
              <a:gd name="connsiteY52" fmla="*/ 209794 h 735738"/>
              <a:gd name="connsiteX53" fmla="*/ 3800901 w 5513884"/>
              <a:gd name="connsiteY53" fmla="*/ 216618 h 735738"/>
              <a:gd name="connsiteX54" fmla="*/ 3862316 w 5513884"/>
              <a:gd name="connsiteY54" fmla="*/ 230266 h 735738"/>
              <a:gd name="connsiteX55" fmla="*/ 3910084 w 5513884"/>
              <a:gd name="connsiteY55" fmla="*/ 237090 h 735738"/>
              <a:gd name="connsiteX56" fmla="*/ 4346812 w 5513884"/>
              <a:gd name="connsiteY56" fmla="*/ 257562 h 735738"/>
              <a:gd name="connsiteX57" fmla="*/ 4449170 w 5513884"/>
              <a:gd name="connsiteY57" fmla="*/ 264385 h 735738"/>
              <a:gd name="connsiteX58" fmla="*/ 4531057 w 5513884"/>
              <a:gd name="connsiteY58" fmla="*/ 278033 h 735738"/>
              <a:gd name="connsiteX59" fmla="*/ 4688006 w 5513884"/>
              <a:gd name="connsiteY59" fmla="*/ 284857 h 735738"/>
              <a:gd name="connsiteX60" fmla="*/ 4974609 w 5513884"/>
              <a:gd name="connsiteY60" fmla="*/ 278033 h 735738"/>
              <a:gd name="connsiteX61" fmla="*/ 4817660 w 5513884"/>
              <a:gd name="connsiteY61" fmla="*/ 202971 h 735738"/>
              <a:gd name="connsiteX62" fmla="*/ 4769892 w 5513884"/>
              <a:gd name="connsiteY62" fmla="*/ 189323 h 735738"/>
              <a:gd name="connsiteX63" fmla="*/ 4592472 w 5513884"/>
              <a:gd name="connsiteY63" fmla="*/ 114260 h 735738"/>
              <a:gd name="connsiteX64" fmla="*/ 4531057 w 5513884"/>
              <a:gd name="connsiteY64" fmla="*/ 93788 h 735738"/>
              <a:gd name="connsiteX65" fmla="*/ 4469642 w 5513884"/>
              <a:gd name="connsiteY65" fmla="*/ 66493 h 735738"/>
              <a:gd name="connsiteX66" fmla="*/ 4708478 w 5513884"/>
              <a:gd name="connsiteY66" fmla="*/ 66493 h 735738"/>
              <a:gd name="connsiteX67" fmla="*/ 4640239 w 5513884"/>
              <a:gd name="connsiteY67" fmla="*/ 100612 h 735738"/>
              <a:gd name="connsiteX68" fmla="*/ 4572000 w 5513884"/>
              <a:gd name="connsiteY68" fmla="*/ 127908 h 735738"/>
              <a:gd name="connsiteX69" fmla="*/ 4490113 w 5513884"/>
              <a:gd name="connsiteY69" fmla="*/ 148379 h 735738"/>
              <a:gd name="connsiteX70" fmla="*/ 4258101 w 5513884"/>
              <a:gd name="connsiteY70" fmla="*/ 182499 h 735738"/>
              <a:gd name="connsiteX71" fmla="*/ 3582537 w 5513884"/>
              <a:gd name="connsiteY71" fmla="*/ 168851 h 735738"/>
              <a:gd name="connsiteX72" fmla="*/ 3336878 w 5513884"/>
              <a:gd name="connsiteY72" fmla="*/ 162027 h 735738"/>
              <a:gd name="connsiteX73" fmla="*/ 3254991 w 5513884"/>
              <a:gd name="connsiteY73" fmla="*/ 155203 h 735738"/>
              <a:gd name="connsiteX74" fmla="*/ 3500651 w 5513884"/>
              <a:gd name="connsiteY74" fmla="*/ 162027 h 735738"/>
              <a:gd name="connsiteX75" fmla="*/ 3807725 w 5513884"/>
              <a:gd name="connsiteY75" fmla="*/ 175675 h 735738"/>
              <a:gd name="connsiteX76" fmla="*/ 4121624 w 5513884"/>
              <a:gd name="connsiteY76" fmla="*/ 223442 h 735738"/>
              <a:gd name="connsiteX77" fmla="*/ 4230806 w 5513884"/>
              <a:gd name="connsiteY77" fmla="*/ 250738 h 735738"/>
              <a:gd name="connsiteX78" fmla="*/ 4278573 w 5513884"/>
              <a:gd name="connsiteY78" fmla="*/ 257562 h 735738"/>
              <a:gd name="connsiteX79" fmla="*/ 4148919 w 5513884"/>
              <a:gd name="connsiteY79" fmla="*/ 250738 h 735738"/>
              <a:gd name="connsiteX80" fmla="*/ 4053385 w 5513884"/>
              <a:gd name="connsiteY80" fmla="*/ 237090 h 735738"/>
              <a:gd name="connsiteX81" fmla="*/ 3937379 w 5513884"/>
              <a:gd name="connsiteY81" fmla="*/ 216618 h 735738"/>
              <a:gd name="connsiteX82" fmla="*/ 3814549 w 5513884"/>
              <a:gd name="connsiteY82" fmla="*/ 209794 h 735738"/>
              <a:gd name="connsiteX83" fmla="*/ 3712191 w 5513884"/>
              <a:gd name="connsiteY83" fmla="*/ 202971 h 735738"/>
              <a:gd name="connsiteX84" fmla="*/ 3521122 w 5513884"/>
              <a:gd name="connsiteY84" fmla="*/ 216618 h 735738"/>
              <a:gd name="connsiteX85" fmla="*/ 3575713 w 5513884"/>
              <a:gd name="connsiteY85" fmla="*/ 237090 h 735738"/>
              <a:gd name="connsiteX86" fmla="*/ 3787254 w 5513884"/>
              <a:gd name="connsiteY86" fmla="*/ 318977 h 735738"/>
              <a:gd name="connsiteX87" fmla="*/ 4162567 w 5513884"/>
              <a:gd name="connsiteY87" fmla="*/ 469102 h 735738"/>
              <a:gd name="connsiteX88" fmla="*/ 4319516 w 5513884"/>
              <a:gd name="connsiteY88" fmla="*/ 530517 h 735738"/>
              <a:gd name="connsiteX89" fmla="*/ 4510585 w 5513884"/>
              <a:gd name="connsiteY89" fmla="*/ 591932 h 735738"/>
              <a:gd name="connsiteX90" fmla="*/ 4285397 w 5513884"/>
              <a:gd name="connsiteY90" fmla="*/ 605579 h 735738"/>
              <a:gd name="connsiteX91" fmla="*/ 4107976 w 5513884"/>
              <a:gd name="connsiteY91" fmla="*/ 591932 h 735738"/>
              <a:gd name="connsiteX92" fmla="*/ 4039737 w 5513884"/>
              <a:gd name="connsiteY92" fmla="*/ 585108 h 735738"/>
              <a:gd name="connsiteX93" fmla="*/ 3896436 w 5513884"/>
              <a:gd name="connsiteY93" fmla="*/ 564636 h 735738"/>
              <a:gd name="connsiteX94" fmla="*/ 3719015 w 5513884"/>
              <a:gd name="connsiteY94" fmla="*/ 503221 h 735738"/>
              <a:gd name="connsiteX95" fmla="*/ 3493827 w 5513884"/>
              <a:gd name="connsiteY95" fmla="*/ 441806 h 735738"/>
              <a:gd name="connsiteX96" fmla="*/ 3398292 w 5513884"/>
              <a:gd name="connsiteY96" fmla="*/ 414511 h 735738"/>
              <a:gd name="connsiteX97" fmla="*/ 3323230 w 5513884"/>
              <a:gd name="connsiteY97" fmla="*/ 400863 h 735738"/>
              <a:gd name="connsiteX98" fmla="*/ 3241343 w 5513884"/>
              <a:gd name="connsiteY98" fmla="*/ 373568 h 735738"/>
              <a:gd name="connsiteX99" fmla="*/ 3330054 w 5513884"/>
              <a:gd name="connsiteY99" fmla="*/ 387215 h 735738"/>
              <a:gd name="connsiteX100" fmla="*/ 3391469 w 5513884"/>
              <a:gd name="connsiteY100" fmla="*/ 421335 h 735738"/>
              <a:gd name="connsiteX101" fmla="*/ 3459707 w 5513884"/>
              <a:gd name="connsiteY101" fmla="*/ 469102 h 735738"/>
              <a:gd name="connsiteX102" fmla="*/ 3664424 w 5513884"/>
              <a:gd name="connsiteY102" fmla="*/ 578284 h 735738"/>
              <a:gd name="connsiteX103" fmla="*/ 3725839 w 5513884"/>
              <a:gd name="connsiteY103" fmla="*/ 632875 h 735738"/>
              <a:gd name="connsiteX104" fmla="*/ 3487003 w 5513884"/>
              <a:gd name="connsiteY104" fmla="*/ 626051 h 735738"/>
              <a:gd name="connsiteX105" fmla="*/ 2831910 w 5513884"/>
              <a:gd name="connsiteY105" fmla="*/ 380391 h 735738"/>
              <a:gd name="connsiteX106" fmla="*/ 3002507 w 5513884"/>
              <a:gd name="connsiteY106" fmla="*/ 312153 h 735738"/>
              <a:gd name="connsiteX107" fmla="*/ 3527946 w 5513884"/>
              <a:gd name="connsiteY107" fmla="*/ 318977 h 735738"/>
              <a:gd name="connsiteX108" fmla="*/ 4735773 w 5513884"/>
              <a:gd name="connsiteY108" fmla="*/ 312153 h 735738"/>
              <a:gd name="connsiteX109" fmla="*/ 4708478 w 5513884"/>
              <a:gd name="connsiteY109" fmla="*/ 305329 h 735738"/>
              <a:gd name="connsiteX110" fmla="*/ 5111087 w 5513884"/>
              <a:gd name="connsiteY110" fmla="*/ 318977 h 735738"/>
              <a:gd name="connsiteX111" fmla="*/ 5199797 w 5513884"/>
              <a:gd name="connsiteY111" fmla="*/ 407687 h 735738"/>
              <a:gd name="connsiteX112" fmla="*/ 5254388 w 5513884"/>
              <a:gd name="connsiteY112" fmla="*/ 448630 h 735738"/>
              <a:gd name="connsiteX113" fmla="*/ 5295331 w 5513884"/>
              <a:gd name="connsiteY113" fmla="*/ 496397 h 735738"/>
              <a:gd name="connsiteX114" fmla="*/ 5349922 w 5513884"/>
              <a:gd name="connsiteY114" fmla="*/ 537341 h 735738"/>
              <a:gd name="connsiteX115" fmla="*/ 5404513 w 5513884"/>
              <a:gd name="connsiteY115" fmla="*/ 591932 h 735738"/>
              <a:gd name="connsiteX116" fmla="*/ 5308979 w 5513884"/>
              <a:gd name="connsiteY116" fmla="*/ 578284 h 735738"/>
              <a:gd name="connsiteX117" fmla="*/ 5233916 w 5513884"/>
              <a:gd name="connsiteY117" fmla="*/ 550988 h 735738"/>
              <a:gd name="connsiteX118" fmla="*/ 5165678 w 5513884"/>
              <a:gd name="connsiteY118" fmla="*/ 510045 h 735738"/>
              <a:gd name="connsiteX119" fmla="*/ 5097439 w 5513884"/>
              <a:gd name="connsiteY119" fmla="*/ 496397 h 735738"/>
              <a:gd name="connsiteX120" fmla="*/ 4995081 w 5513884"/>
              <a:gd name="connsiteY120" fmla="*/ 462278 h 735738"/>
              <a:gd name="connsiteX121" fmla="*/ 4974609 w 5513884"/>
              <a:gd name="connsiteY121" fmla="*/ 455454 h 735738"/>
              <a:gd name="connsiteX122" fmla="*/ 5015552 w 5513884"/>
              <a:gd name="connsiteY122" fmla="*/ 448630 h 735738"/>
              <a:gd name="connsiteX123" fmla="*/ 5111087 w 5513884"/>
              <a:gd name="connsiteY123" fmla="*/ 482750 h 735738"/>
              <a:gd name="connsiteX124" fmla="*/ 5152030 w 5513884"/>
              <a:gd name="connsiteY124" fmla="*/ 489574 h 735738"/>
              <a:gd name="connsiteX125" fmla="*/ 4981433 w 5513884"/>
              <a:gd name="connsiteY125" fmla="*/ 475926 h 735738"/>
              <a:gd name="connsiteX126" fmla="*/ 4599295 w 5513884"/>
              <a:gd name="connsiteY126" fmla="*/ 366744 h 735738"/>
              <a:gd name="connsiteX127" fmla="*/ 4455994 w 5513884"/>
              <a:gd name="connsiteY127" fmla="*/ 346272 h 735738"/>
              <a:gd name="connsiteX128" fmla="*/ 4367284 w 5513884"/>
              <a:gd name="connsiteY128" fmla="*/ 339448 h 735738"/>
              <a:gd name="connsiteX129" fmla="*/ 4476466 w 5513884"/>
              <a:gd name="connsiteY129" fmla="*/ 346272 h 735738"/>
              <a:gd name="connsiteX130" fmla="*/ 4503761 w 5513884"/>
              <a:gd name="connsiteY130" fmla="*/ 366744 h 735738"/>
              <a:gd name="connsiteX131" fmla="*/ 4510585 w 5513884"/>
              <a:gd name="connsiteY131" fmla="*/ 434982 h 735738"/>
              <a:gd name="connsiteX132" fmla="*/ 4469642 w 5513884"/>
              <a:gd name="connsiteY132" fmla="*/ 448630 h 735738"/>
              <a:gd name="connsiteX133" fmla="*/ 4428698 w 5513884"/>
              <a:gd name="connsiteY133" fmla="*/ 482750 h 735738"/>
              <a:gd name="connsiteX134" fmla="*/ 4421875 w 5513884"/>
              <a:gd name="connsiteY134" fmla="*/ 503221 h 735738"/>
              <a:gd name="connsiteX135" fmla="*/ 4476466 w 5513884"/>
              <a:gd name="connsiteY135" fmla="*/ 537341 h 735738"/>
              <a:gd name="connsiteX136" fmla="*/ 4578824 w 5513884"/>
              <a:gd name="connsiteY136" fmla="*/ 557812 h 735738"/>
              <a:gd name="connsiteX137" fmla="*/ 4906370 w 5513884"/>
              <a:gd name="connsiteY137" fmla="*/ 550988 h 735738"/>
              <a:gd name="connsiteX138" fmla="*/ 4851779 w 5513884"/>
              <a:gd name="connsiteY138" fmla="*/ 530517 h 735738"/>
              <a:gd name="connsiteX139" fmla="*/ 4810836 w 5513884"/>
              <a:gd name="connsiteY139" fmla="*/ 503221 h 735738"/>
              <a:gd name="connsiteX140" fmla="*/ 4667534 w 5513884"/>
              <a:gd name="connsiteY140" fmla="*/ 359920 h 735738"/>
              <a:gd name="connsiteX141" fmla="*/ 4667534 w 5513884"/>
              <a:gd name="connsiteY141" fmla="*/ 359920 h 735738"/>
              <a:gd name="connsiteX142" fmla="*/ 4592472 w 5513884"/>
              <a:gd name="connsiteY142" fmla="*/ 284857 h 735738"/>
              <a:gd name="connsiteX143" fmla="*/ 4585648 w 5513884"/>
              <a:gd name="connsiteY143" fmla="*/ 264385 h 735738"/>
              <a:gd name="connsiteX144" fmla="*/ 4619767 w 5513884"/>
              <a:gd name="connsiteY144" fmla="*/ 250738 h 735738"/>
              <a:gd name="connsiteX145" fmla="*/ 4701654 w 5513884"/>
              <a:gd name="connsiteY145" fmla="*/ 237090 h 735738"/>
              <a:gd name="connsiteX146" fmla="*/ 4749421 w 5513884"/>
              <a:gd name="connsiteY146" fmla="*/ 216618 h 735738"/>
              <a:gd name="connsiteX147" fmla="*/ 4879075 w 5513884"/>
              <a:gd name="connsiteY147" fmla="*/ 196147 h 735738"/>
              <a:gd name="connsiteX148" fmla="*/ 5036024 w 5513884"/>
              <a:gd name="connsiteY148" fmla="*/ 182499 h 735738"/>
              <a:gd name="connsiteX149" fmla="*/ 5090615 w 5513884"/>
              <a:gd name="connsiteY149" fmla="*/ 209794 h 735738"/>
              <a:gd name="connsiteX150" fmla="*/ 5158854 w 5513884"/>
              <a:gd name="connsiteY150" fmla="*/ 223442 h 735738"/>
              <a:gd name="connsiteX151" fmla="*/ 5036024 w 5513884"/>
              <a:gd name="connsiteY151" fmla="*/ 196147 h 735738"/>
              <a:gd name="connsiteX152" fmla="*/ 4974609 w 5513884"/>
              <a:gd name="connsiteY152" fmla="*/ 155203 h 735738"/>
              <a:gd name="connsiteX153" fmla="*/ 4892722 w 5513884"/>
              <a:gd name="connsiteY153" fmla="*/ 93788 h 735738"/>
              <a:gd name="connsiteX154" fmla="*/ 4920018 w 5513884"/>
              <a:gd name="connsiteY154" fmla="*/ 86965 h 735738"/>
              <a:gd name="connsiteX155" fmla="*/ 5165678 w 5513884"/>
              <a:gd name="connsiteY155" fmla="*/ 127908 h 735738"/>
              <a:gd name="connsiteX156" fmla="*/ 5227092 w 5513884"/>
              <a:gd name="connsiteY156" fmla="*/ 155203 h 735738"/>
              <a:gd name="connsiteX157" fmla="*/ 5281684 w 5513884"/>
              <a:gd name="connsiteY157" fmla="*/ 162027 h 735738"/>
              <a:gd name="connsiteX158" fmla="*/ 5322627 w 5513884"/>
              <a:gd name="connsiteY158" fmla="*/ 168851 h 735738"/>
              <a:gd name="connsiteX159" fmla="*/ 5288507 w 5513884"/>
              <a:gd name="connsiteY159" fmla="*/ 127908 h 735738"/>
              <a:gd name="connsiteX160" fmla="*/ 5254388 w 5513884"/>
              <a:gd name="connsiteY160" fmla="*/ 121084 h 735738"/>
              <a:gd name="connsiteX161" fmla="*/ 5233916 w 5513884"/>
              <a:gd name="connsiteY161" fmla="*/ 100612 h 735738"/>
              <a:gd name="connsiteX162" fmla="*/ 5254388 w 5513884"/>
              <a:gd name="connsiteY162" fmla="*/ 32374 h 735738"/>
              <a:gd name="connsiteX163" fmla="*/ 5274860 w 5513884"/>
              <a:gd name="connsiteY163" fmla="*/ 25550 h 735738"/>
              <a:gd name="connsiteX164" fmla="*/ 5322627 w 5513884"/>
              <a:gd name="connsiteY164" fmla="*/ 32374 h 735738"/>
              <a:gd name="connsiteX165" fmla="*/ 5302155 w 5513884"/>
              <a:gd name="connsiteY165" fmla="*/ 52845 h 735738"/>
              <a:gd name="connsiteX166" fmla="*/ 5186149 w 5513884"/>
              <a:gd name="connsiteY166" fmla="*/ 80141 h 735738"/>
              <a:gd name="connsiteX167" fmla="*/ 5104263 w 5513884"/>
              <a:gd name="connsiteY167" fmla="*/ 134732 h 735738"/>
              <a:gd name="connsiteX168" fmla="*/ 5042848 w 5513884"/>
              <a:gd name="connsiteY168" fmla="*/ 182499 h 735738"/>
              <a:gd name="connsiteX169" fmla="*/ 5036024 w 5513884"/>
              <a:gd name="connsiteY169" fmla="*/ 202971 h 735738"/>
              <a:gd name="connsiteX170" fmla="*/ 5090615 w 5513884"/>
              <a:gd name="connsiteY170" fmla="*/ 230266 h 735738"/>
              <a:gd name="connsiteX171" fmla="*/ 5097439 w 5513884"/>
              <a:gd name="connsiteY171" fmla="*/ 257562 h 735738"/>
              <a:gd name="connsiteX172" fmla="*/ 5097439 w 5513884"/>
              <a:gd name="connsiteY172" fmla="*/ 366744 h 735738"/>
              <a:gd name="connsiteX173" fmla="*/ 5165678 w 5513884"/>
              <a:gd name="connsiteY173" fmla="*/ 428159 h 735738"/>
              <a:gd name="connsiteX174" fmla="*/ 5192973 w 5513884"/>
              <a:gd name="connsiteY174" fmla="*/ 441806 h 735738"/>
              <a:gd name="connsiteX175" fmla="*/ 5117910 w 5513884"/>
              <a:gd name="connsiteY175" fmla="*/ 462278 h 735738"/>
              <a:gd name="connsiteX176" fmla="*/ 5111087 w 5513884"/>
              <a:gd name="connsiteY176" fmla="*/ 489574 h 735738"/>
              <a:gd name="connsiteX177" fmla="*/ 5056495 w 5513884"/>
              <a:gd name="connsiteY177" fmla="*/ 530517 h 735738"/>
              <a:gd name="connsiteX178" fmla="*/ 5049672 w 5513884"/>
              <a:gd name="connsiteY178" fmla="*/ 550988 h 735738"/>
              <a:gd name="connsiteX179" fmla="*/ 5063319 w 5513884"/>
              <a:gd name="connsiteY179" fmla="*/ 571460 h 735738"/>
              <a:gd name="connsiteX180" fmla="*/ 5131558 w 5513884"/>
              <a:gd name="connsiteY180" fmla="*/ 612403 h 735738"/>
              <a:gd name="connsiteX181" fmla="*/ 5152030 w 5513884"/>
              <a:gd name="connsiteY181" fmla="*/ 626051 h 735738"/>
              <a:gd name="connsiteX182" fmla="*/ 5186149 w 5513884"/>
              <a:gd name="connsiteY182" fmla="*/ 639699 h 735738"/>
              <a:gd name="connsiteX183" fmla="*/ 5076967 w 5513884"/>
              <a:gd name="connsiteY183" fmla="*/ 605579 h 735738"/>
              <a:gd name="connsiteX184" fmla="*/ 5124734 w 5513884"/>
              <a:gd name="connsiteY184" fmla="*/ 598756 h 735738"/>
              <a:gd name="connsiteX185" fmla="*/ 5158854 w 5513884"/>
              <a:gd name="connsiteY185" fmla="*/ 612403 h 735738"/>
              <a:gd name="connsiteX186" fmla="*/ 5186149 w 5513884"/>
              <a:gd name="connsiteY186" fmla="*/ 626051 h 735738"/>
              <a:gd name="connsiteX187" fmla="*/ 5206621 w 5513884"/>
              <a:gd name="connsiteY187" fmla="*/ 632875 h 735738"/>
              <a:gd name="connsiteX188" fmla="*/ 5261212 w 5513884"/>
              <a:gd name="connsiteY188" fmla="*/ 660171 h 735738"/>
              <a:gd name="connsiteX189" fmla="*/ 5343098 w 5513884"/>
              <a:gd name="connsiteY189" fmla="*/ 687466 h 735738"/>
              <a:gd name="connsiteX190" fmla="*/ 5384042 w 5513884"/>
              <a:gd name="connsiteY190" fmla="*/ 687466 h 73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513884" h="735738">
                <a:moveTo>
                  <a:pt x="0" y="462278"/>
                </a:moveTo>
                <a:cubicBezTo>
                  <a:pt x="671245" y="468065"/>
                  <a:pt x="1240215" y="476834"/>
                  <a:pt x="1924334" y="462278"/>
                </a:cubicBezTo>
                <a:cubicBezTo>
                  <a:pt x="1974828" y="461204"/>
                  <a:pt x="2024218" y="446959"/>
                  <a:pt x="2074460" y="441806"/>
                </a:cubicBezTo>
                <a:cubicBezTo>
                  <a:pt x="2112993" y="437854"/>
                  <a:pt x="2151741" y="435897"/>
                  <a:pt x="2190466" y="434982"/>
                </a:cubicBezTo>
                <a:lnTo>
                  <a:pt x="2941092" y="421335"/>
                </a:lnTo>
                <a:cubicBezTo>
                  <a:pt x="2993409" y="419060"/>
                  <a:pt x="3045677" y="414841"/>
                  <a:pt x="3098042" y="414511"/>
                </a:cubicBezTo>
                <a:cubicBezTo>
                  <a:pt x="5217754" y="401137"/>
                  <a:pt x="4433771" y="459264"/>
                  <a:pt x="5192973" y="400863"/>
                </a:cubicBezTo>
                <a:cubicBezTo>
                  <a:pt x="5199797" y="398588"/>
                  <a:pt x="5207011" y="397256"/>
                  <a:pt x="5213445" y="394039"/>
                </a:cubicBezTo>
                <a:cubicBezTo>
                  <a:pt x="5220780" y="390371"/>
                  <a:pt x="5225925" y="382235"/>
                  <a:pt x="5233916" y="380391"/>
                </a:cubicBezTo>
                <a:cubicBezTo>
                  <a:pt x="5256190" y="375251"/>
                  <a:pt x="5279409" y="375842"/>
                  <a:pt x="5302155" y="373568"/>
                </a:cubicBezTo>
                <a:cubicBezTo>
                  <a:pt x="5343098" y="375842"/>
                  <a:pt x="5384775" y="372349"/>
                  <a:pt x="5424985" y="380391"/>
                </a:cubicBezTo>
                <a:cubicBezTo>
                  <a:pt x="5433027" y="381999"/>
                  <a:pt x="5432229" y="395740"/>
                  <a:pt x="5438633" y="400863"/>
                </a:cubicBezTo>
                <a:cubicBezTo>
                  <a:pt x="5444250" y="405356"/>
                  <a:pt x="5452082" y="406127"/>
                  <a:pt x="5459104" y="407687"/>
                </a:cubicBezTo>
                <a:cubicBezTo>
                  <a:pt x="5472611" y="410689"/>
                  <a:pt x="5513884" y="414511"/>
                  <a:pt x="5500048" y="414511"/>
                </a:cubicBezTo>
                <a:cubicBezTo>
                  <a:pt x="5477188" y="414511"/>
                  <a:pt x="5454555" y="409962"/>
                  <a:pt x="5431809" y="407687"/>
                </a:cubicBezTo>
                <a:lnTo>
                  <a:pt x="4892722" y="414511"/>
                </a:lnTo>
                <a:cubicBezTo>
                  <a:pt x="4867604" y="415069"/>
                  <a:pt x="4841817" y="414433"/>
                  <a:pt x="4817660" y="421335"/>
                </a:cubicBezTo>
                <a:cubicBezTo>
                  <a:pt x="4793207" y="428321"/>
                  <a:pt x="4773672" y="447796"/>
                  <a:pt x="4749421" y="455454"/>
                </a:cubicBezTo>
                <a:cubicBezTo>
                  <a:pt x="4729779" y="461657"/>
                  <a:pt x="4708376" y="459222"/>
                  <a:pt x="4688006" y="462278"/>
                </a:cubicBezTo>
                <a:cubicBezTo>
                  <a:pt x="4534495" y="485305"/>
                  <a:pt x="4691350" y="468798"/>
                  <a:pt x="4537881" y="482750"/>
                </a:cubicBezTo>
                <a:lnTo>
                  <a:pt x="2934269" y="469102"/>
                </a:lnTo>
                <a:cubicBezTo>
                  <a:pt x="2863617" y="468040"/>
                  <a:pt x="2793308" y="458815"/>
                  <a:pt x="2722728" y="455454"/>
                </a:cubicBezTo>
                <a:cubicBezTo>
                  <a:pt x="2649987" y="451990"/>
                  <a:pt x="2577152" y="450905"/>
                  <a:pt x="2504364" y="448630"/>
                </a:cubicBezTo>
                <a:cubicBezTo>
                  <a:pt x="2376985" y="453179"/>
                  <a:pt x="2249312" y="452502"/>
                  <a:pt x="2122227" y="462278"/>
                </a:cubicBezTo>
                <a:cubicBezTo>
                  <a:pt x="2100711" y="463933"/>
                  <a:pt x="2079812" y="472519"/>
                  <a:pt x="2060812" y="482750"/>
                </a:cubicBezTo>
                <a:cubicBezTo>
                  <a:pt x="2020260" y="504586"/>
                  <a:pt x="1988500" y="543247"/>
                  <a:pt x="1944806" y="557812"/>
                </a:cubicBezTo>
                <a:cubicBezTo>
                  <a:pt x="1924334" y="564636"/>
                  <a:pt x="1902692" y="568634"/>
                  <a:pt x="1883391" y="578284"/>
                </a:cubicBezTo>
                <a:cubicBezTo>
                  <a:pt x="1861385" y="589287"/>
                  <a:pt x="1843183" y="606752"/>
                  <a:pt x="1821976" y="619227"/>
                </a:cubicBezTo>
                <a:cubicBezTo>
                  <a:pt x="1804440" y="629542"/>
                  <a:pt x="1785170" y="636643"/>
                  <a:pt x="1767385" y="646523"/>
                </a:cubicBezTo>
                <a:cubicBezTo>
                  <a:pt x="1744197" y="659405"/>
                  <a:pt x="1722872" y="675603"/>
                  <a:pt x="1699146" y="687466"/>
                </a:cubicBezTo>
                <a:cubicBezTo>
                  <a:pt x="1655814" y="709132"/>
                  <a:pt x="1616835" y="720934"/>
                  <a:pt x="1569492" y="728409"/>
                </a:cubicBezTo>
                <a:cubicBezTo>
                  <a:pt x="1546912" y="731974"/>
                  <a:pt x="1524000" y="732958"/>
                  <a:pt x="1501254" y="735233"/>
                </a:cubicBezTo>
                <a:cubicBezTo>
                  <a:pt x="1405720" y="732958"/>
                  <a:pt x="1309931" y="735738"/>
                  <a:pt x="1214651" y="728409"/>
                </a:cubicBezTo>
                <a:cubicBezTo>
                  <a:pt x="1190973" y="726588"/>
                  <a:pt x="1169042" y="715138"/>
                  <a:pt x="1146412" y="707938"/>
                </a:cubicBezTo>
                <a:cubicBezTo>
                  <a:pt x="1004412" y="662757"/>
                  <a:pt x="1124290" y="696941"/>
                  <a:pt x="989463" y="660171"/>
                </a:cubicBezTo>
                <a:cubicBezTo>
                  <a:pt x="944366" y="631985"/>
                  <a:pt x="917256" y="612642"/>
                  <a:pt x="866633" y="591932"/>
                </a:cubicBezTo>
                <a:cubicBezTo>
                  <a:pt x="840003" y="581038"/>
                  <a:pt x="810939" y="576542"/>
                  <a:pt x="784746" y="564636"/>
                </a:cubicBezTo>
                <a:cubicBezTo>
                  <a:pt x="735656" y="542322"/>
                  <a:pt x="688582" y="515762"/>
                  <a:pt x="641445" y="489574"/>
                </a:cubicBezTo>
                <a:cubicBezTo>
                  <a:pt x="592685" y="462485"/>
                  <a:pt x="580993" y="453256"/>
                  <a:pt x="532263" y="434982"/>
                </a:cubicBezTo>
                <a:cubicBezTo>
                  <a:pt x="512058" y="427405"/>
                  <a:pt x="470848" y="414511"/>
                  <a:pt x="470848" y="414511"/>
                </a:cubicBezTo>
                <a:cubicBezTo>
                  <a:pt x="1336089" y="394846"/>
                  <a:pt x="162526" y="418740"/>
                  <a:pt x="2129051" y="414511"/>
                </a:cubicBezTo>
                <a:lnTo>
                  <a:pt x="3944203" y="400863"/>
                </a:lnTo>
                <a:lnTo>
                  <a:pt x="4142095" y="394039"/>
                </a:lnTo>
                <a:lnTo>
                  <a:pt x="4415051" y="387215"/>
                </a:lnTo>
                <a:cubicBezTo>
                  <a:pt x="4435632" y="386375"/>
                  <a:pt x="4455872" y="380772"/>
                  <a:pt x="4476466" y="380391"/>
                </a:cubicBezTo>
                <a:lnTo>
                  <a:pt x="5152030" y="373568"/>
                </a:lnTo>
                <a:cubicBezTo>
                  <a:pt x="5248382" y="361524"/>
                  <a:pt x="5217905" y="368699"/>
                  <a:pt x="5090615" y="359920"/>
                </a:cubicBezTo>
                <a:cubicBezTo>
                  <a:pt x="5063290" y="358035"/>
                  <a:pt x="5035958" y="356056"/>
                  <a:pt x="5008728" y="353096"/>
                </a:cubicBezTo>
                <a:lnTo>
                  <a:pt x="4776716" y="325800"/>
                </a:lnTo>
                <a:lnTo>
                  <a:pt x="4455994" y="284857"/>
                </a:lnTo>
                <a:cubicBezTo>
                  <a:pt x="4118071" y="194745"/>
                  <a:pt x="4254585" y="210519"/>
                  <a:pt x="4053385" y="196147"/>
                </a:cubicBezTo>
                <a:cubicBezTo>
                  <a:pt x="3985146" y="198422"/>
                  <a:pt x="3916821" y="198841"/>
                  <a:pt x="3848669" y="202971"/>
                </a:cubicBezTo>
                <a:cubicBezTo>
                  <a:pt x="3841489" y="203406"/>
                  <a:pt x="3835113" y="207818"/>
                  <a:pt x="3828197" y="209794"/>
                </a:cubicBezTo>
                <a:cubicBezTo>
                  <a:pt x="3819179" y="212370"/>
                  <a:pt x="3810000" y="214343"/>
                  <a:pt x="3800901" y="216618"/>
                </a:cubicBezTo>
                <a:cubicBezTo>
                  <a:pt x="3821373" y="221167"/>
                  <a:pt x="3841704" y="226401"/>
                  <a:pt x="3862316" y="230266"/>
                </a:cubicBezTo>
                <a:cubicBezTo>
                  <a:pt x="3878125" y="233230"/>
                  <a:pt x="3894098" y="235314"/>
                  <a:pt x="3910084" y="237090"/>
                </a:cubicBezTo>
                <a:cubicBezTo>
                  <a:pt x="4116495" y="260025"/>
                  <a:pt x="4065839" y="251176"/>
                  <a:pt x="4346812" y="257562"/>
                </a:cubicBezTo>
                <a:cubicBezTo>
                  <a:pt x="4380931" y="259836"/>
                  <a:pt x="4415184" y="260609"/>
                  <a:pt x="4449170" y="264385"/>
                </a:cubicBezTo>
                <a:cubicBezTo>
                  <a:pt x="4476673" y="267441"/>
                  <a:pt x="4503486" y="275670"/>
                  <a:pt x="4531057" y="278033"/>
                </a:cubicBezTo>
                <a:cubicBezTo>
                  <a:pt x="4583231" y="282505"/>
                  <a:pt x="4635690" y="282582"/>
                  <a:pt x="4688006" y="284857"/>
                </a:cubicBezTo>
                <a:cubicBezTo>
                  <a:pt x="4783540" y="282582"/>
                  <a:pt x="4884996" y="311223"/>
                  <a:pt x="4974609" y="278033"/>
                </a:cubicBezTo>
                <a:cubicBezTo>
                  <a:pt x="5041761" y="253162"/>
                  <a:pt x="4823363" y="204492"/>
                  <a:pt x="4817660" y="202971"/>
                </a:cubicBezTo>
                <a:cubicBezTo>
                  <a:pt x="4801659" y="198704"/>
                  <a:pt x="4785397" y="195138"/>
                  <a:pt x="4769892" y="189323"/>
                </a:cubicBezTo>
                <a:cubicBezTo>
                  <a:pt x="4642055" y="141383"/>
                  <a:pt x="4781852" y="177388"/>
                  <a:pt x="4592472" y="114260"/>
                </a:cubicBezTo>
                <a:cubicBezTo>
                  <a:pt x="4572000" y="107436"/>
                  <a:pt x="4551093" y="101802"/>
                  <a:pt x="4531057" y="93788"/>
                </a:cubicBezTo>
                <a:cubicBezTo>
                  <a:pt x="4412603" y="46407"/>
                  <a:pt x="4538093" y="89311"/>
                  <a:pt x="4469642" y="66493"/>
                </a:cubicBezTo>
                <a:cubicBezTo>
                  <a:pt x="4535851" y="281"/>
                  <a:pt x="4525622" y="0"/>
                  <a:pt x="4708478" y="66493"/>
                </a:cubicBezTo>
                <a:cubicBezTo>
                  <a:pt x="4732378" y="75184"/>
                  <a:pt x="4663430" y="90176"/>
                  <a:pt x="4640239" y="100612"/>
                </a:cubicBezTo>
                <a:cubicBezTo>
                  <a:pt x="4617898" y="110665"/>
                  <a:pt x="4595345" y="120480"/>
                  <a:pt x="4572000" y="127908"/>
                </a:cubicBezTo>
                <a:cubicBezTo>
                  <a:pt x="4545189" y="136439"/>
                  <a:pt x="4517624" y="142484"/>
                  <a:pt x="4490113" y="148379"/>
                </a:cubicBezTo>
                <a:cubicBezTo>
                  <a:pt x="4379292" y="172126"/>
                  <a:pt x="4374510" y="169564"/>
                  <a:pt x="4258101" y="182499"/>
                </a:cubicBezTo>
                <a:lnTo>
                  <a:pt x="3582537" y="168851"/>
                </a:lnTo>
                <a:lnTo>
                  <a:pt x="3336878" y="162027"/>
                </a:lnTo>
                <a:cubicBezTo>
                  <a:pt x="3309511" y="160887"/>
                  <a:pt x="3227601" y="155203"/>
                  <a:pt x="3254991" y="155203"/>
                </a:cubicBezTo>
                <a:cubicBezTo>
                  <a:pt x="3336909" y="155203"/>
                  <a:pt x="3418789" y="158995"/>
                  <a:pt x="3500651" y="162027"/>
                </a:cubicBezTo>
                <a:lnTo>
                  <a:pt x="3807725" y="175675"/>
                </a:lnTo>
                <a:cubicBezTo>
                  <a:pt x="3994990" y="196483"/>
                  <a:pt x="3960718" y="186663"/>
                  <a:pt x="4121624" y="223442"/>
                </a:cubicBezTo>
                <a:cubicBezTo>
                  <a:pt x="4158195" y="231801"/>
                  <a:pt x="4194148" y="242769"/>
                  <a:pt x="4230806" y="250738"/>
                </a:cubicBezTo>
                <a:cubicBezTo>
                  <a:pt x="4246523" y="254155"/>
                  <a:pt x="4294657" y="257562"/>
                  <a:pt x="4278573" y="257562"/>
                </a:cubicBezTo>
                <a:cubicBezTo>
                  <a:pt x="4235295" y="257562"/>
                  <a:pt x="4192137" y="253013"/>
                  <a:pt x="4148919" y="250738"/>
                </a:cubicBezTo>
                <a:lnTo>
                  <a:pt x="4053385" y="237090"/>
                </a:lnTo>
                <a:cubicBezTo>
                  <a:pt x="4014620" y="230837"/>
                  <a:pt x="3976391" y="221077"/>
                  <a:pt x="3937379" y="216618"/>
                </a:cubicBezTo>
                <a:cubicBezTo>
                  <a:pt x="3896638" y="211962"/>
                  <a:pt x="3855480" y="212275"/>
                  <a:pt x="3814549" y="209794"/>
                </a:cubicBezTo>
                <a:lnTo>
                  <a:pt x="3712191" y="202971"/>
                </a:lnTo>
                <a:cubicBezTo>
                  <a:pt x="3648501" y="207520"/>
                  <a:pt x="3583068" y="201132"/>
                  <a:pt x="3521122" y="216618"/>
                </a:cubicBezTo>
                <a:cubicBezTo>
                  <a:pt x="3502268" y="221331"/>
                  <a:pt x="3557850" y="229434"/>
                  <a:pt x="3575713" y="237090"/>
                </a:cubicBezTo>
                <a:cubicBezTo>
                  <a:pt x="3926725" y="387523"/>
                  <a:pt x="3337861" y="146607"/>
                  <a:pt x="3787254" y="318977"/>
                </a:cubicBezTo>
                <a:cubicBezTo>
                  <a:pt x="3913059" y="367231"/>
                  <a:pt x="4037352" y="419337"/>
                  <a:pt x="4162567" y="469102"/>
                </a:cubicBezTo>
                <a:cubicBezTo>
                  <a:pt x="4214774" y="489851"/>
                  <a:pt x="4269268" y="505393"/>
                  <a:pt x="4319516" y="530517"/>
                </a:cubicBezTo>
                <a:cubicBezTo>
                  <a:pt x="4453197" y="597357"/>
                  <a:pt x="4388149" y="581729"/>
                  <a:pt x="4510585" y="591932"/>
                </a:cubicBezTo>
                <a:cubicBezTo>
                  <a:pt x="4604663" y="662487"/>
                  <a:pt x="4553489" y="615890"/>
                  <a:pt x="4285397" y="605579"/>
                </a:cubicBezTo>
                <a:cubicBezTo>
                  <a:pt x="4232578" y="603548"/>
                  <a:pt x="4162277" y="597104"/>
                  <a:pt x="4107976" y="591932"/>
                </a:cubicBezTo>
                <a:cubicBezTo>
                  <a:pt x="4085219" y="589765"/>
                  <a:pt x="4062409" y="588033"/>
                  <a:pt x="4039737" y="585108"/>
                </a:cubicBezTo>
                <a:cubicBezTo>
                  <a:pt x="3991882" y="578933"/>
                  <a:pt x="3896436" y="564636"/>
                  <a:pt x="3896436" y="564636"/>
                </a:cubicBezTo>
                <a:cubicBezTo>
                  <a:pt x="3837296" y="544164"/>
                  <a:pt x="3779055" y="520880"/>
                  <a:pt x="3719015" y="503221"/>
                </a:cubicBezTo>
                <a:cubicBezTo>
                  <a:pt x="3470311" y="430074"/>
                  <a:pt x="3732121" y="505351"/>
                  <a:pt x="3493827" y="441806"/>
                </a:cubicBezTo>
                <a:cubicBezTo>
                  <a:pt x="3461826" y="433272"/>
                  <a:pt x="3430497" y="422240"/>
                  <a:pt x="3398292" y="414511"/>
                </a:cubicBezTo>
                <a:cubicBezTo>
                  <a:pt x="3373563" y="408576"/>
                  <a:pt x="3347837" y="407282"/>
                  <a:pt x="3323230" y="400863"/>
                </a:cubicBezTo>
                <a:cubicBezTo>
                  <a:pt x="3295390" y="393600"/>
                  <a:pt x="3212905" y="369193"/>
                  <a:pt x="3241343" y="373568"/>
                </a:cubicBezTo>
                <a:lnTo>
                  <a:pt x="3330054" y="387215"/>
                </a:lnTo>
                <a:cubicBezTo>
                  <a:pt x="3350526" y="398588"/>
                  <a:pt x="3371669" y="408829"/>
                  <a:pt x="3391469" y="421335"/>
                </a:cubicBezTo>
                <a:cubicBezTo>
                  <a:pt x="3414944" y="436161"/>
                  <a:pt x="3435600" y="455327"/>
                  <a:pt x="3459707" y="469102"/>
                </a:cubicBezTo>
                <a:cubicBezTo>
                  <a:pt x="3530138" y="509348"/>
                  <a:pt x="3602004" y="515864"/>
                  <a:pt x="3664424" y="578284"/>
                </a:cubicBezTo>
                <a:cubicBezTo>
                  <a:pt x="3711166" y="625026"/>
                  <a:pt x="3689308" y="608521"/>
                  <a:pt x="3725839" y="632875"/>
                </a:cubicBezTo>
                <a:cubicBezTo>
                  <a:pt x="3641761" y="643385"/>
                  <a:pt x="3583351" y="654327"/>
                  <a:pt x="3487003" y="626051"/>
                </a:cubicBezTo>
                <a:cubicBezTo>
                  <a:pt x="3263228" y="560378"/>
                  <a:pt x="3055453" y="446849"/>
                  <a:pt x="2831910" y="380391"/>
                </a:cubicBezTo>
                <a:cubicBezTo>
                  <a:pt x="2442274" y="264554"/>
                  <a:pt x="2494780" y="304847"/>
                  <a:pt x="3002507" y="312153"/>
                </a:cubicBezTo>
                <a:lnTo>
                  <a:pt x="3527946" y="318977"/>
                </a:lnTo>
                <a:lnTo>
                  <a:pt x="4735773" y="312153"/>
                </a:lnTo>
                <a:cubicBezTo>
                  <a:pt x="4745151" y="312045"/>
                  <a:pt x="4699101" y="305159"/>
                  <a:pt x="4708478" y="305329"/>
                </a:cubicBezTo>
                <a:cubicBezTo>
                  <a:pt x="4842736" y="307770"/>
                  <a:pt x="4976884" y="314428"/>
                  <a:pt x="5111087" y="318977"/>
                </a:cubicBezTo>
                <a:cubicBezTo>
                  <a:pt x="5140657" y="348547"/>
                  <a:pt x="5166342" y="382596"/>
                  <a:pt x="5199797" y="407687"/>
                </a:cubicBezTo>
                <a:cubicBezTo>
                  <a:pt x="5217994" y="421335"/>
                  <a:pt x="5237720" y="433152"/>
                  <a:pt x="5254388" y="448630"/>
                </a:cubicBezTo>
                <a:cubicBezTo>
                  <a:pt x="5269755" y="462900"/>
                  <a:pt x="5279964" y="482127"/>
                  <a:pt x="5295331" y="496397"/>
                </a:cubicBezTo>
                <a:cubicBezTo>
                  <a:pt x="5311999" y="511875"/>
                  <a:pt x="5332804" y="522362"/>
                  <a:pt x="5349922" y="537341"/>
                </a:cubicBezTo>
                <a:cubicBezTo>
                  <a:pt x="5369289" y="554287"/>
                  <a:pt x="5429989" y="595571"/>
                  <a:pt x="5404513" y="591932"/>
                </a:cubicBezTo>
                <a:lnTo>
                  <a:pt x="5308979" y="578284"/>
                </a:lnTo>
                <a:cubicBezTo>
                  <a:pt x="5283958" y="569185"/>
                  <a:pt x="5257954" y="562435"/>
                  <a:pt x="5233916" y="550988"/>
                </a:cubicBezTo>
                <a:cubicBezTo>
                  <a:pt x="5209967" y="539583"/>
                  <a:pt x="5190307" y="519897"/>
                  <a:pt x="5165678" y="510045"/>
                </a:cubicBezTo>
                <a:cubicBezTo>
                  <a:pt x="5144140" y="501430"/>
                  <a:pt x="5119777" y="502652"/>
                  <a:pt x="5097439" y="496397"/>
                </a:cubicBezTo>
                <a:cubicBezTo>
                  <a:pt x="5062806" y="486700"/>
                  <a:pt x="5029200" y="473651"/>
                  <a:pt x="4995081" y="462278"/>
                </a:cubicBezTo>
                <a:lnTo>
                  <a:pt x="4974609" y="455454"/>
                </a:lnTo>
                <a:cubicBezTo>
                  <a:pt x="4988257" y="453179"/>
                  <a:pt x="5001757" y="447569"/>
                  <a:pt x="5015552" y="448630"/>
                </a:cubicBezTo>
                <a:cubicBezTo>
                  <a:pt x="5053225" y="451528"/>
                  <a:pt x="5076083" y="471979"/>
                  <a:pt x="5111087" y="482750"/>
                </a:cubicBezTo>
                <a:cubicBezTo>
                  <a:pt x="5124311" y="486819"/>
                  <a:pt x="5138382" y="487299"/>
                  <a:pt x="5152030" y="489574"/>
                </a:cubicBezTo>
                <a:cubicBezTo>
                  <a:pt x="5223541" y="537247"/>
                  <a:pt x="5200162" y="517409"/>
                  <a:pt x="4981433" y="475926"/>
                </a:cubicBezTo>
                <a:cubicBezTo>
                  <a:pt x="4515140" y="387492"/>
                  <a:pt x="5022121" y="474700"/>
                  <a:pt x="4599295" y="366744"/>
                </a:cubicBezTo>
                <a:cubicBezTo>
                  <a:pt x="4552543" y="354807"/>
                  <a:pt x="4503915" y="351910"/>
                  <a:pt x="4455994" y="346272"/>
                </a:cubicBezTo>
                <a:cubicBezTo>
                  <a:pt x="4426540" y="342807"/>
                  <a:pt x="4337627" y="339448"/>
                  <a:pt x="4367284" y="339448"/>
                </a:cubicBezTo>
                <a:cubicBezTo>
                  <a:pt x="4403749" y="339448"/>
                  <a:pt x="4440072" y="343997"/>
                  <a:pt x="4476466" y="346272"/>
                </a:cubicBezTo>
                <a:cubicBezTo>
                  <a:pt x="4485564" y="353096"/>
                  <a:pt x="4496360" y="358109"/>
                  <a:pt x="4503761" y="366744"/>
                </a:cubicBezTo>
                <a:cubicBezTo>
                  <a:pt x="4517617" y="382909"/>
                  <a:pt x="4527215" y="415976"/>
                  <a:pt x="4510585" y="434982"/>
                </a:cubicBezTo>
                <a:cubicBezTo>
                  <a:pt x="4501112" y="445809"/>
                  <a:pt x="4481612" y="440650"/>
                  <a:pt x="4469642" y="448630"/>
                </a:cubicBezTo>
                <a:cubicBezTo>
                  <a:pt x="4441140" y="467631"/>
                  <a:pt x="4454969" y="456479"/>
                  <a:pt x="4428698" y="482750"/>
                </a:cubicBezTo>
                <a:cubicBezTo>
                  <a:pt x="4426424" y="489574"/>
                  <a:pt x="4419600" y="496397"/>
                  <a:pt x="4421875" y="503221"/>
                </a:cubicBezTo>
                <a:cubicBezTo>
                  <a:pt x="4428310" y="522526"/>
                  <a:pt x="4462196" y="532584"/>
                  <a:pt x="4476466" y="537341"/>
                </a:cubicBezTo>
                <a:cubicBezTo>
                  <a:pt x="4526915" y="554157"/>
                  <a:pt x="4524359" y="551004"/>
                  <a:pt x="4578824" y="557812"/>
                </a:cubicBezTo>
                <a:lnTo>
                  <a:pt x="4906370" y="550988"/>
                </a:lnTo>
                <a:cubicBezTo>
                  <a:pt x="4925708" y="549054"/>
                  <a:pt x="4869162" y="539208"/>
                  <a:pt x="4851779" y="530517"/>
                </a:cubicBezTo>
                <a:cubicBezTo>
                  <a:pt x="4837108" y="523182"/>
                  <a:pt x="4824484" y="512320"/>
                  <a:pt x="4810836" y="503221"/>
                </a:cubicBezTo>
                <a:cubicBezTo>
                  <a:pt x="4748607" y="416103"/>
                  <a:pt x="4791442" y="468339"/>
                  <a:pt x="4667534" y="359920"/>
                </a:cubicBezTo>
                <a:lnTo>
                  <a:pt x="4667534" y="359920"/>
                </a:lnTo>
                <a:cubicBezTo>
                  <a:pt x="4617112" y="301095"/>
                  <a:pt x="4642966" y="325254"/>
                  <a:pt x="4592472" y="284857"/>
                </a:cubicBezTo>
                <a:cubicBezTo>
                  <a:pt x="4590197" y="278033"/>
                  <a:pt x="4581155" y="270002"/>
                  <a:pt x="4585648" y="264385"/>
                </a:cubicBezTo>
                <a:cubicBezTo>
                  <a:pt x="4593300" y="254820"/>
                  <a:pt x="4608035" y="254258"/>
                  <a:pt x="4619767" y="250738"/>
                </a:cubicBezTo>
                <a:cubicBezTo>
                  <a:pt x="4637910" y="245295"/>
                  <a:pt x="4686432" y="239265"/>
                  <a:pt x="4701654" y="237090"/>
                </a:cubicBezTo>
                <a:cubicBezTo>
                  <a:pt x="4717576" y="230266"/>
                  <a:pt x="4732730" y="221254"/>
                  <a:pt x="4749421" y="216618"/>
                </a:cubicBezTo>
                <a:cubicBezTo>
                  <a:pt x="4796195" y="203626"/>
                  <a:pt x="4832660" y="203288"/>
                  <a:pt x="4879075" y="196147"/>
                </a:cubicBezTo>
                <a:cubicBezTo>
                  <a:pt x="4988307" y="179342"/>
                  <a:pt x="4778210" y="196822"/>
                  <a:pt x="5036024" y="182499"/>
                </a:cubicBezTo>
                <a:cubicBezTo>
                  <a:pt x="5054221" y="191597"/>
                  <a:pt x="5071314" y="203360"/>
                  <a:pt x="5090615" y="209794"/>
                </a:cubicBezTo>
                <a:cubicBezTo>
                  <a:pt x="5112621" y="217129"/>
                  <a:pt x="5181498" y="228474"/>
                  <a:pt x="5158854" y="223442"/>
                </a:cubicBezTo>
                <a:lnTo>
                  <a:pt x="5036024" y="196147"/>
                </a:lnTo>
                <a:cubicBezTo>
                  <a:pt x="5015552" y="182499"/>
                  <a:pt x="4994292" y="169965"/>
                  <a:pt x="4974609" y="155203"/>
                </a:cubicBezTo>
                <a:cubicBezTo>
                  <a:pt x="4875463" y="80843"/>
                  <a:pt x="4970951" y="140725"/>
                  <a:pt x="4892722" y="93788"/>
                </a:cubicBezTo>
                <a:cubicBezTo>
                  <a:pt x="4901821" y="91514"/>
                  <a:pt x="4910645" y="86630"/>
                  <a:pt x="4920018" y="86965"/>
                </a:cubicBezTo>
                <a:cubicBezTo>
                  <a:pt x="5050773" y="91635"/>
                  <a:pt x="5064224" y="89259"/>
                  <a:pt x="5165678" y="127908"/>
                </a:cubicBezTo>
                <a:cubicBezTo>
                  <a:pt x="5186613" y="135883"/>
                  <a:pt x="5205600" y="148882"/>
                  <a:pt x="5227092" y="155203"/>
                </a:cubicBezTo>
                <a:cubicBezTo>
                  <a:pt x="5244686" y="160378"/>
                  <a:pt x="5263529" y="159433"/>
                  <a:pt x="5281684" y="162027"/>
                </a:cubicBezTo>
                <a:cubicBezTo>
                  <a:pt x="5295381" y="163984"/>
                  <a:pt x="5308979" y="166576"/>
                  <a:pt x="5322627" y="168851"/>
                </a:cubicBezTo>
                <a:cubicBezTo>
                  <a:pt x="5311254" y="155203"/>
                  <a:pt x="5303061" y="138096"/>
                  <a:pt x="5288507" y="127908"/>
                </a:cubicBezTo>
                <a:cubicBezTo>
                  <a:pt x="5279005" y="121257"/>
                  <a:pt x="5264762" y="126271"/>
                  <a:pt x="5254388" y="121084"/>
                </a:cubicBezTo>
                <a:cubicBezTo>
                  <a:pt x="5245756" y="116768"/>
                  <a:pt x="5240740" y="107436"/>
                  <a:pt x="5233916" y="100612"/>
                </a:cubicBezTo>
                <a:cubicBezTo>
                  <a:pt x="5237017" y="82009"/>
                  <a:pt x="5238519" y="48242"/>
                  <a:pt x="5254388" y="32374"/>
                </a:cubicBezTo>
                <a:cubicBezTo>
                  <a:pt x="5259474" y="27288"/>
                  <a:pt x="5268036" y="27825"/>
                  <a:pt x="5274860" y="25550"/>
                </a:cubicBezTo>
                <a:cubicBezTo>
                  <a:pt x="5290782" y="27825"/>
                  <a:pt x="5311254" y="21001"/>
                  <a:pt x="5322627" y="32374"/>
                </a:cubicBezTo>
                <a:cubicBezTo>
                  <a:pt x="5329451" y="39198"/>
                  <a:pt x="5311264" y="49657"/>
                  <a:pt x="5302155" y="52845"/>
                </a:cubicBezTo>
                <a:cubicBezTo>
                  <a:pt x="5264660" y="65968"/>
                  <a:pt x="5186149" y="80141"/>
                  <a:pt x="5186149" y="80141"/>
                </a:cubicBezTo>
                <a:cubicBezTo>
                  <a:pt x="5114235" y="116097"/>
                  <a:pt x="5174487" y="82064"/>
                  <a:pt x="5104263" y="134732"/>
                </a:cubicBezTo>
                <a:cubicBezTo>
                  <a:pt x="5038964" y="183706"/>
                  <a:pt x="5084522" y="140823"/>
                  <a:pt x="5042848" y="182499"/>
                </a:cubicBezTo>
                <a:cubicBezTo>
                  <a:pt x="5040573" y="189323"/>
                  <a:pt x="5033749" y="196147"/>
                  <a:pt x="5036024" y="202971"/>
                </a:cubicBezTo>
                <a:cubicBezTo>
                  <a:pt x="5044216" y="227547"/>
                  <a:pt x="5071648" y="226473"/>
                  <a:pt x="5090615" y="230266"/>
                </a:cubicBezTo>
                <a:cubicBezTo>
                  <a:pt x="5092890" y="239365"/>
                  <a:pt x="5097439" y="248183"/>
                  <a:pt x="5097439" y="257562"/>
                </a:cubicBezTo>
                <a:cubicBezTo>
                  <a:pt x="5097439" y="313700"/>
                  <a:pt x="5064109" y="285799"/>
                  <a:pt x="5097439" y="366744"/>
                </a:cubicBezTo>
                <a:cubicBezTo>
                  <a:pt x="5102597" y="379272"/>
                  <a:pt x="5148767" y="417590"/>
                  <a:pt x="5165678" y="428159"/>
                </a:cubicBezTo>
                <a:cubicBezTo>
                  <a:pt x="5174304" y="433550"/>
                  <a:pt x="5183875" y="437257"/>
                  <a:pt x="5192973" y="441806"/>
                </a:cubicBezTo>
                <a:cubicBezTo>
                  <a:pt x="5167952" y="448630"/>
                  <a:pt x="5140312" y="449210"/>
                  <a:pt x="5117910" y="462278"/>
                </a:cubicBezTo>
                <a:cubicBezTo>
                  <a:pt x="5109809" y="467004"/>
                  <a:pt x="5116714" y="482071"/>
                  <a:pt x="5111087" y="489574"/>
                </a:cubicBezTo>
                <a:cubicBezTo>
                  <a:pt x="5102984" y="500378"/>
                  <a:pt x="5070829" y="520961"/>
                  <a:pt x="5056495" y="530517"/>
                </a:cubicBezTo>
                <a:cubicBezTo>
                  <a:pt x="5054221" y="537341"/>
                  <a:pt x="5048489" y="543893"/>
                  <a:pt x="5049672" y="550988"/>
                </a:cubicBezTo>
                <a:cubicBezTo>
                  <a:pt x="5051020" y="559078"/>
                  <a:pt x="5056758" y="566539"/>
                  <a:pt x="5063319" y="571460"/>
                </a:cubicBezTo>
                <a:cubicBezTo>
                  <a:pt x="5084540" y="587376"/>
                  <a:pt x="5109487" y="597689"/>
                  <a:pt x="5131558" y="612403"/>
                </a:cubicBezTo>
                <a:cubicBezTo>
                  <a:pt x="5138382" y="616952"/>
                  <a:pt x="5144694" y="622383"/>
                  <a:pt x="5152030" y="626051"/>
                </a:cubicBezTo>
                <a:cubicBezTo>
                  <a:pt x="5162986" y="631529"/>
                  <a:pt x="5198398" y="639699"/>
                  <a:pt x="5186149" y="639699"/>
                </a:cubicBezTo>
                <a:cubicBezTo>
                  <a:pt x="5140326" y="639699"/>
                  <a:pt x="5117161" y="619934"/>
                  <a:pt x="5076967" y="605579"/>
                </a:cubicBezTo>
                <a:cubicBezTo>
                  <a:pt x="5018122" y="584563"/>
                  <a:pt x="4974857" y="588050"/>
                  <a:pt x="5124734" y="598756"/>
                </a:cubicBezTo>
                <a:cubicBezTo>
                  <a:pt x="5136107" y="603305"/>
                  <a:pt x="5147660" y="607428"/>
                  <a:pt x="5158854" y="612403"/>
                </a:cubicBezTo>
                <a:cubicBezTo>
                  <a:pt x="5168150" y="616534"/>
                  <a:pt x="5176799" y="622044"/>
                  <a:pt x="5186149" y="626051"/>
                </a:cubicBezTo>
                <a:cubicBezTo>
                  <a:pt x="5192761" y="628885"/>
                  <a:pt x="5200073" y="629898"/>
                  <a:pt x="5206621" y="632875"/>
                </a:cubicBezTo>
                <a:cubicBezTo>
                  <a:pt x="5225142" y="641294"/>
                  <a:pt x="5242322" y="652615"/>
                  <a:pt x="5261212" y="660171"/>
                </a:cubicBezTo>
                <a:cubicBezTo>
                  <a:pt x="5287108" y="670529"/>
                  <a:pt x="5315456" y="683213"/>
                  <a:pt x="5343098" y="687466"/>
                </a:cubicBezTo>
                <a:cubicBezTo>
                  <a:pt x="5356587" y="689541"/>
                  <a:pt x="5370394" y="687466"/>
                  <a:pt x="5384042" y="687466"/>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9731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58"/>
            <a:ext cx="8229600" cy="1143000"/>
          </a:xfrm>
        </p:spPr>
        <p:txBody>
          <a:bodyPr>
            <a:noAutofit/>
          </a:bodyPr>
          <a:lstStyle/>
          <a:p>
            <a:r>
              <a:rPr lang="en-US" sz="8000" b="1" dirty="0" smtClean="0">
                <a:solidFill>
                  <a:srgbClr val="C00000"/>
                </a:solidFill>
                <a:latin typeface="Stencil" panose="040409050D0802020404" pitchFamily="82" charset="0"/>
              </a:rPr>
              <a:t>CONTROVERSY</a:t>
            </a:r>
            <a:endParaRPr lang="en-US" sz="8000" b="1" dirty="0">
              <a:solidFill>
                <a:srgbClr val="C00000"/>
              </a:solidFill>
              <a:latin typeface="Stencil" panose="040409050D0802020404" pitchFamily="82" charset="0"/>
            </a:endParaRPr>
          </a:p>
        </p:txBody>
      </p:sp>
      <p:sp>
        <p:nvSpPr>
          <p:cNvPr id="6" name="Rectangle 3"/>
          <p:cNvSpPr txBox="1">
            <a:spLocks noChangeArrowheads="1"/>
          </p:cNvSpPr>
          <p:nvPr/>
        </p:nvSpPr>
        <p:spPr>
          <a:xfrm>
            <a:off x="457200" y="1752600"/>
            <a:ext cx="8229600" cy="4495800"/>
          </a:xfrm>
          <a:prstGeom prst="rect">
            <a:avLst/>
          </a:prstGeom>
        </p:spPr>
        <p:txBody>
          <a:bodyPr/>
          <a:lstStyle/>
          <a:p>
            <a:pPr>
              <a:buClr>
                <a:srgbClr val="C00000"/>
              </a:buClr>
              <a:defRPr/>
            </a:pPr>
            <a:r>
              <a:rPr lang="en-US" sz="2800" b="1" dirty="0" smtClean="0">
                <a:solidFill>
                  <a:srgbClr val="C00000"/>
                </a:solidFill>
              </a:rPr>
              <a:t>Survival to enrollment and who enrolls</a:t>
            </a:r>
          </a:p>
          <a:p>
            <a:pPr marL="342900" indent="-342900">
              <a:buClr>
                <a:schemeClr val="accent4"/>
              </a:buClr>
              <a:buFont typeface="Wingdings" panose="05000000000000000000" pitchFamily="2" charset="2"/>
              <a:buChar char="§"/>
              <a:defRPr/>
            </a:pPr>
            <a:endParaRPr lang="en-US" sz="2400" dirty="0" smtClean="0"/>
          </a:p>
        </p:txBody>
      </p:sp>
      <p:sp>
        <p:nvSpPr>
          <p:cNvPr id="5" name="Freeform 4"/>
          <p:cNvSpPr/>
          <p:nvPr/>
        </p:nvSpPr>
        <p:spPr>
          <a:xfrm>
            <a:off x="2688609" y="452122"/>
            <a:ext cx="5513884" cy="735738"/>
          </a:xfrm>
          <a:custGeom>
            <a:avLst/>
            <a:gdLst>
              <a:gd name="connsiteX0" fmla="*/ 0 w 5513884"/>
              <a:gd name="connsiteY0" fmla="*/ 462278 h 735738"/>
              <a:gd name="connsiteX1" fmla="*/ 1924334 w 5513884"/>
              <a:gd name="connsiteY1" fmla="*/ 462278 h 735738"/>
              <a:gd name="connsiteX2" fmla="*/ 2074460 w 5513884"/>
              <a:gd name="connsiteY2" fmla="*/ 441806 h 735738"/>
              <a:gd name="connsiteX3" fmla="*/ 2190466 w 5513884"/>
              <a:gd name="connsiteY3" fmla="*/ 434982 h 735738"/>
              <a:gd name="connsiteX4" fmla="*/ 2941092 w 5513884"/>
              <a:gd name="connsiteY4" fmla="*/ 421335 h 735738"/>
              <a:gd name="connsiteX5" fmla="*/ 3098042 w 5513884"/>
              <a:gd name="connsiteY5" fmla="*/ 414511 h 735738"/>
              <a:gd name="connsiteX6" fmla="*/ 5192973 w 5513884"/>
              <a:gd name="connsiteY6" fmla="*/ 400863 h 735738"/>
              <a:gd name="connsiteX7" fmla="*/ 5213445 w 5513884"/>
              <a:gd name="connsiteY7" fmla="*/ 394039 h 735738"/>
              <a:gd name="connsiteX8" fmla="*/ 5233916 w 5513884"/>
              <a:gd name="connsiteY8" fmla="*/ 380391 h 735738"/>
              <a:gd name="connsiteX9" fmla="*/ 5302155 w 5513884"/>
              <a:gd name="connsiteY9" fmla="*/ 373568 h 735738"/>
              <a:gd name="connsiteX10" fmla="*/ 5424985 w 5513884"/>
              <a:gd name="connsiteY10" fmla="*/ 380391 h 735738"/>
              <a:gd name="connsiteX11" fmla="*/ 5438633 w 5513884"/>
              <a:gd name="connsiteY11" fmla="*/ 400863 h 735738"/>
              <a:gd name="connsiteX12" fmla="*/ 5459104 w 5513884"/>
              <a:gd name="connsiteY12" fmla="*/ 407687 h 735738"/>
              <a:gd name="connsiteX13" fmla="*/ 5500048 w 5513884"/>
              <a:gd name="connsiteY13" fmla="*/ 414511 h 735738"/>
              <a:gd name="connsiteX14" fmla="*/ 5431809 w 5513884"/>
              <a:gd name="connsiteY14" fmla="*/ 407687 h 735738"/>
              <a:gd name="connsiteX15" fmla="*/ 4892722 w 5513884"/>
              <a:gd name="connsiteY15" fmla="*/ 414511 h 735738"/>
              <a:gd name="connsiteX16" fmla="*/ 4817660 w 5513884"/>
              <a:gd name="connsiteY16" fmla="*/ 421335 h 735738"/>
              <a:gd name="connsiteX17" fmla="*/ 4749421 w 5513884"/>
              <a:gd name="connsiteY17" fmla="*/ 455454 h 735738"/>
              <a:gd name="connsiteX18" fmla="*/ 4688006 w 5513884"/>
              <a:gd name="connsiteY18" fmla="*/ 462278 h 735738"/>
              <a:gd name="connsiteX19" fmla="*/ 4537881 w 5513884"/>
              <a:gd name="connsiteY19" fmla="*/ 482750 h 735738"/>
              <a:gd name="connsiteX20" fmla="*/ 2934269 w 5513884"/>
              <a:gd name="connsiteY20" fmla="*/ 469102 h 735738"/>
              <a:gd name="connsiteX21" fmla="*/ 2722728 w 5513884"/>
              <a:gd name="connsiteY21" fmla="*/ 455454 h 735738"/>
              <a:gd name="connsiteX22" fmla="*/ 2504364 w 5513884"/>
              <a:gd name="connsiteY22" fmla="*/ 448630 h 735738"/>
              <a:gd name="connsiteX23" fmla="*/ 2122227 w 5513884"/>
              <a:gd name="connsiteY23" fmla="*/ 462278 h 735738"/>
              <a:gd name="connsiteX24" fmla="*/ 2060812 w 5513884"/>
              <a:gd name="connsiteY24" fmla="*/ 482750 h 735738"/>
              <a:gd name="connsiteX25" fmla="*/ 1944806 w 5513884"/>
              <a:gd name="connsiteY25" fmla="*/ 557812 h 735738"/>
              <a:gd name="connsiteX26" fmla="*/ 1883391 w 5513884"/>
              <a:gd name="connsiteY26" fmla="*/ 578284 h 735738"/>
              <a:gd name="connsiteX27" fmla="*/ 1821976 w 5513884"/>
              <a:gd name="connsiteY27" fmla="*/ 619227 h 735738"/>
              <a:gd name="connsiteX28" fmla="*/ 1767385 w 5513884"/>
              <a:gd name="connsiteY28" fmla="*/ 646523 h 735738"/>
              <a:gd name="connsiteX29" fmla="*/ 1699146 w 5513884"/>
              <a:gd name="connsiteY29" fmla="*/ 687466 h 735738"/>
              <a:gd name="connsiteX30" fmla="*/ 1569492 w 5513884"/>
              <a:gd name="connsiteY30" fmla="*/ 728409 h 735738"/>
              <a:gd name="connsiteX31" fmla="*/ 1501254 w 5513884"/>
              <a:gd name="connsiteY31" fmla="*/ 735233 h 735738"/>
              <a:gd name="connsiteX32" fmla="*/ 1214651 w 5513884"/>
              <a:gd name="connsiteY32" fmla="*/ 728409 h 735738"/>
              <a:gd name="connsiteX33" fmla="*/ 1146412 w 5513884"/>
              <a:gd name="connsiteY33" fmla="*/ 707938 h 735738"/>
              <a:gd name="connsiteX34" fmla="*/ 989463 w 5513884"/>
              <a:gd name="connsiteY34" fmla="*/ 660171 h 735738"/>
              <a:gd name="connsiteX35" fmla="*/ 866633 w 5513884"/>
              <a:gd name="connsiteY35" fmla="*/ 591932 h 735738"/>
              <a:gd name="connsiteX36" fmla="*/ 784746 w 5513884"/>
              <a:gd name="connsiteY36" fmla="*/ 564636 h 735738"/>
              <a:gd name="connsiteX37" fmla="*/ 641445 w 5513884"/>
              <a:gd name="connsiteY37" fmla="*/ 489574 h 735738"/>
              <a:gd name="connsiteX38" fmla="*/ 532263 w 5513884"/>
              <a:gd name="connsiteY38" fmla="*/ 434982 h 735738"/>
              <a:gd name="connsiteX39" fmla="*/ 470848 w 5513884"/>
              <a:gd name="connsiteY39" fmla="*/ 414511 h 735738"/>
              <a:gd name="connsiteX40" fmla="*/ 2129051 w 5513884"/>
              <a:gd name="connsiteY40" fmla="*/ 414511 h 735738"/>
              <a:gd name="connsiteX41" fmla="*/ 3944203 w 5513884"/>
              <a:gd name="connsiteY41" fmla="*/ 400863 h 735738"/>
              <a:gd name="connsiteX42" fmla="*/ 4142095 w 5513884"/>
              <a:gd name="connsiteY42" fmla="*/ 394039 h 735738"/>
              <a:gd name="connsiteX43" fmla="*/ 4415051 w 5513884"/>
              <a:gd name="connsiteY43" fmla="*/ 387215 h 735738"/>
              <a:gd name="connsiteX44" fmla="*/ 4476466 w 5513884"/>
              <a:gd name="connsiteY44" fmla="*/ 380391 h 735738"/>
              <a:gd name="connsiteX45" fmla="*/ 5152030 w 5513884"/>
              <a:gd name="connsiteY45" fmla="*/ 373568 h 735738"/>
              <a:gd name="connsiteX46" fmla="*/ 5090615 w 5513884"/>
              <a:gd name="connsiteY46" fmla="*/ 359920 h 735738"/>
              <a:gd name="connsiteX47" fmla="*/ 5008728 w 5513884"/>
              <a:gd name="connsiteY47" fmla="*/ 353096 h 735738"/>
              <a:gd name="connsiteX48" fmla="*/ 4776716 w 5513884"/>
              <a:gd name="connsiteY48" fmla="*/ 325800 h 735738"/>
              <a:gd name="connsiteX49" fmla="*/ 4455994 w 5513884"/>
              <a:gd name="connsiteY49" fmla="*/ 284857 h 735738"/>
              <a:gd name="connsiteX50" fmla="*/ 4053385 w 5513884"/>
              <a:gd name="connsiteY50" fmla="*/ 196147 h 735738"/>
              <a:gd name="connsiteX51" fmla="*/ 3848669 w 5513884"/>
              <a:gd name="connsiteY51" fmla="*/ 202971 h 735738"/>
              <a:gd name="connsiteX52" fmla="*/ 3828197 w 5513884"/>
              <a:gd name="connsiteY52" fmla="*/ 209794 h 735738"/>
              <a:gd name="connsiteX53" fmla="*/ 3800901 w 5513884"/>
              <a:gd name="connsiteY53" fmla="*/ 216618 h 735738"/>
              <a:gd name="connsiteX54" fmla="*/ 3862316 w 5513884"/>
              <a:gd name="connsiteY54" fmla="*/ 230266 h 735738"/>
              <a:gd name="connsiteX55" fmla="*/ 3910084 w 5513884"/>
              <a:gd name="connsiteY55" fmla="*/ 237090 h 735738"/>
              <a:gd name="connsiteX56" fmla="*/ 4346812 w 5513884"/>
              <a:gd name="connsiteY56" fmla="*/ 257562 h 735738"/>
              <a:gd name="connsiteX57" fmla="*/ 4449170 w 5513884"/>
              <a:gd name="connsiteY57" fmla="*/ 264385 h 735738"/>
              <a:gd name="connsiteX58" fmla="*/ 4531057 w 5513884"/>
              <a:gd name="connsiteY58" fmla="*/ 278033 h 735738"/>
              <a:gd name="connsiteX59" fmla="*/ 4688006 w 5513884"/>
              <a:gd name="connsiteY59" fmla="*/ 284857 h 735738"/>
              <a:gd name="connsiteX60" fmla="*/ 4974609 w 5513884"/>
              <a:gd name="connsiteY60" fmla="*/ 278033 h 735738"/>
              <a:gd name="connsiteX61" fmla="*/ 4817660 w 5513884"/>
              <a:gd name="connsiteY61" fmla="*/ 202971 h 735738"/>
              <a:gd name="connsiteX62" fmla="*/ 4769892 w 5513884"/>
              <a:gd name="connsiteY62" fmla="*/ 189323 h 735738"/>
              <a:gd name="connsiteX63" fmla="*/ 4592472 w 5513884"/>
              <a:gd name="connsiteY63" fmla="*/ 114260 h 735738"/>
              <a:gd name="connsiteX64" fmla="*/ 4531057 w 5513884"/>
              <a:gd name="connsiteY64" fmla="*/ 93788 h 735738"/>
              <a:gd name="connsiteX65" fmla="*/ 4469642 w 5513884"/>
              <a:gd name="connsiteY65" fmla="*/ 66493 h 735738"/>
              <a:gd name="connsiteX66" fmla="*/ 4708478 w 5513884"/>
              <a:gd name="connsiteY66" fmla="*/ 66493 h 735738"/>
              <a:gd name="connsiteX67" fmla="*/ 4640239 w 5513884"/>
              <a:gd name="connsiteY67" fmla="*/ 100612 h 735738"/>
              <a:gd name="connsiteX68" fmla="*/ 4572000 w 5513884"/>
              <a:gd name="connsiteY68" fmla="*/ 127908 h 735738"/>
              <a:gd name="connsiteX69" fmla="*/ 4490113 w 5513884"/>
              <a:gd name="connsiteY69" fmla="*/ 148379 h 735738"/>
              <a:gd name="connsiteX70" fmla="*/ 4258101 w 5513884"/>
              <a:gd name="connsiteY70" fmla="*/ 182499 h 735738"/>
              <a:gd name="connsiteX71" fmla="*/ 3582537 w 5513884"/>
              <a:gd name="connsiteY71" fmla="*/ 168851 h 735738"/>
              <a:gd name="connsiteX72" fmla="*/ 3336878 w 5513884"/>
              <a:gd name="connsiteY72" fmla="*/ 162027 h 735738"/>
              <a:gd name="connsiteX73" fmla="*/ 3254991 w 5513884"/>
              <a:gd name="connsiteY73" fmla="*/ 155203 h 735738"/>
              <a:gd name="connsiteX74" fmla="*/ 3500651 w 5513884"/>
              <a:gd name="connsiteY74" fmla="*/ 162027 h 735738"/>
              <a:gd name="connsiteX75" fmla="*/ 3807725 w 5513884"/>
              <a:gd name="connsiteY75" fmla="*/ 175675 h 735738"/>
              <a:gd name="connsiteX76" fmla="*/ 4121624 w 5513884"/>
              <a:gd name="connsiteY76" fmla="*/ 223442 h 735738"/>
              <a:gd name="connsiteX77" fmla="*/ 4230806 w 5513884"/>
              <a:gd name="connsiteY77" fmla="*/ 250738 h 735738"/>
              <a:gd name="connsiteX78" fmla="*/ 4278573 w 5513884"/>
              <a:gd name="connsiteY78" fmla="*/ 257562 h 735738"/>
              <a:gd name="connsiteX79" fmla="*/ 4148919 w 5513884"/>
              <a:gd name="connsiteY79" fmla="*/ 250738 h 735738"/>
              <a:gd name="connsiteX80" fmla="*/ 4053385 w 5513884"/>
              <a:gd name="connsiteY80" fmla="*/ 237090 h 735738"/>
              <a:gd name="connsiteX81" fmla="*/ 3937379 w 5513884"/>
              <a:gd name="connsiteY81" fmla="*/ 216618 h 735738"/>
              <a:gd name="connsiteX82" fmla="*/ 3814549 w 5513884"/>
              <a:gd name="connsiteY82" fmla="*/ 209794 h 735738"/>
              <a:gd name="connsiteX83" fmla="*/ 3712191 w 5513884"/>
              <a:gd name="connsiteY83" fmla="*/ 202971 h 735738"/>
              <a:gd name="connsiteX84" fmla="*/ 3521122 w 5513884"/>
              <a:gd name="connsiteY84" fmla="*/ 216618 h 735738"/>
              <a:gd name="connsiteX85" fmla="*/ 3575713 w 5513884"/>
              <a:gd name="connsiteY85" fmla="*/ 237090 h 735738"/>
              <a:gd name="connsiteX86" fmla="*/ 3787254 w 5513884"/>
              <a:gd name="connsiteY86" fmla="*/ 318977 h 735738"/>
              <a:gd name="connsiteX87" fmla="*/ 4162567 w 5513884"/>
              <a:gd name="connsiteY87" fmla="*/ 469102 h 735738"/>
              <a:gd name="connsiteX88" fmla="*/ 4319516 w 5513884"/>
              <a:gd name="connsiteY88" fmla="*/ 530517 h 735738"/>
              <a:gd name="connsiteX89" fmla="*/ 4510585 w 5513884"/>
              <a:gd name="connsiteY89" fmla="*/ 591932 h 735738"/>
              <a:gd name="connsiteX90" fmla="*/ 4285397 w 5513884"/>
              <a:gd name="connsiteY90" fmla="*/ 605579 h 735738"/>
              <a:gd name="connsiteX91" fmla="*/ 4107976 w 5513884"/>
              <a:gd name="connsiteY91" fmla="*/ 591932 h 735738"/>
              <a:gd name="connsiteX92" fmla="*/ 4039737 w 5513884"/>
              <a:gd name="connsiteY92" fmla="*/ 585108 h 735738"/>
              <a:gd name="connsiteX93" fmla="*/ 3896436 w 5513884"/>
              <a:gd name="connsiteY93" fmla="*/ 564636 h 735738"/>
              <a:gd name="connsiteX94" fmla="*/ 3719015 w 5513884"/>
              <a:gd name="connsiteY94" fmla="*/ 503221 h 735738"/>
              <a:gd name="connsiteX95" fmla="*/ 3493827 w 5513884"/>
              <a:gd name="connsiteY95" fmla="*/ 441806 h 735738"/>
              <a:gd name="connsiteX96" fmla="*/ 3398292 w 5513884"/>
              <a:gd name="connsiteY96" fmla="*/ 414511 h 735738"/>
              <a:gd name="connsiteX97" fmla="*/ 3323230 w 5513884"/>
              <a:gd name="connsiteY97" fmla="*/ 400863 h 735738"/>
              <a:gd name="connsiteX98" fmla="*/ 3241343 w 5513884"/>
              <a:gd name="connsiteY98" fmla="*/ 373568 h 735738"/>
              <a:gd name="connsiteX99" fmla="*/ 3330054 w 5513884"/>
              <a:gd name="connsiteY99" fmla="*/ 387215 h 735738"/>
              <a:gd name="connsiteX100" fmla="*/ 3391469 w 5513884"/>
              <a:gd name="connsiteY100" fmla="*/ 421335 h 735738"/>
              <a:gd name="connsiteX101" fmla="*/ 3459707 w 5513884"/>
              <a:gd name="connsiteY101" fmla="*/ 469102 h 735738"/>
              <a:gd name="connsiteX102" fmla="*/ 3664424 w 5513884"/>
              <a:gd name="connsiteY102" fmla="*/ 578284 h 735738"/>
              <a:gd name="connsiteX103" fmla="*/ 3725839 w 5513884"/>
              <a:gd name="connsiteY103" fmla="*/ 632875 h 735738"/>
              <a:gd name="connsiteX104" fmla="*/ 3487003 w 5513884"/>
              <a:gd name="connsiteY104" fmla="*/ 626051 h 735738"/>
              <a:gd name="connsiteX105" fmla="*/ 2831910 w 5513884"/>
              <a:gd name="connsiteY105" fmla="*/ 380391 h 735738"/>
              <a:gd name="connsiteX106" fmla="*/ 3002507 w 5513884"/>
              <a:gd name="connsiteY106" fmla="*/ 312153 h 735738"/>
              <a:gd name="connsiteX107" fmla="*/ 3527946 w 5513884"/>
              <a:gd name="connsiteY107" fmla="*/ 318977 h 735738"/>
              <a:gd name="connsiteX108" fmla="*/ 4735773 w 5513884"/>
              <a:gd name="connsiteY108" fmla="*/ 312153 h 735738"/>
              <a:gd name="connsiteX109" fmla="*/ 4708478 w 5513884"/>
              <a:gd name="connsiteY109" fmla="*/ 305329 h 735738"/>
              <a:gd name="connsiteX110" fmla="*/ 5111087 w 5513884"/>
              <a:gd name="connsiteY110" fmla="*/ 318977 h 735738"/>
              <a:gd name="connsiteX111" fmla="*/ 5199797 w 5513884"/>
              <a:gd name="connsiteY111" fmla="*/ 407687 h 735738"/>
              <a:gd name="connsiteX112" fmla="*/ 5254388 w 5513884"/>
              <a:gd name="connsiteY112" fmla="*/ 448630 h 735738"/>
              <a:gd name="connsiteX113" fmla="*/ 5295331 w 5513884"/>
              <a:gd name="connsiteY113" fmla="*/ 496397 h 735738"/>
              <a:gd name="connsiteX114" fmla="*/ 5349922 w 5513884"/>
              <a:gd name="connsiteY114" fmla="*/ 537341 h 735738"/>
              <a:gd name="connsiteX115" fmla="*/ 5404513 w 5513884"/>
              <a:gd name="connsiteY115" fmla="*/ 591932 h 735738"/>
              <a:gd name="connsiteX116" fmla="*/ 5308979 w 5513884"/>
              <a:gd name="connsiteY116" fmla="*/ 578284 h 735738"/>
              <a:gd name="connsiteX117" fmla="*/ 5233916 w 5513884"/>
              <a:gd name="connsiteY117" fmla="*/ 550988 h 735738"/>
              <a:gd name="connsiteX118" fmla="*/ 5165678 w 5513884"/>
              <a:gd name="connsiteY118" fmla="*/ 510045 h 735738"/>
              <a:gd name="connsiteX119" fmla="*/ 5097439 w 5513884"/>
              <a:gd name="connsiteY119" fmla="*/ 496397 h 735738"/>
              <a:gd name="connsiteX120" fmla="*/ 4995081 w 5513884"/>
              <a:gd name="connsiteY120" fmla="*/ 462278 h 735738"/>
              <a:gd name="connsiteX121" fmla="*/ 4974609 w 5513884"/>
              <a:gd name="connsiteY121" fmla="*/ 455454 h 735738"/>
              <a:gd name="connsiteX122" fmla="*/ 5015552 w 5513884"/>
              <a:gd name="connsiteY122" fmla="*/ 448630 h 735738"/>
              <a:gd name="connsiteX123" fmla="*/ 5111087 w 5513884"/>
              <a:gd name="connsiteY123" fmla="*/ 482750 h 735738"/>
              <a:gd name="connsiteX124" fmla="*/ 5152030 w 5513884"/>
              <a:gd name="connsiteY124" fmla="*/ 489574 h 735738"/>
              <a:gd name="connsiteX125" fmla="*/ 4981433 w 5513884"/>
              <a:gd name="connsiteY125" fmla="*/ 475926 h 735738"/>
              <a:gd name="connsiteX126" fmla="*/ 4599295 w 5513884"/>
              <a:gd name="connsiteY126" fmla="*/ 366744 h 735738"/>
              <a:gd name="connsiteX127" fmla="*/ 4455994 w 5513884"/>
              <a:gd name="connsiteY127" fmla="*/ 346272 h 735738"/>
              <a:gd name="connsiteX128" fmla="*/ 4367284 w 5513884"/>
              <a:gd name="connsiteY128" fmla="*/ 339448 h 735738"/>
              <a:gd name="connsiteX129" fmla="*/ 4476466 w 5513884"/>
              <a:gd name="connsiteY129" fmla="*/ 346272 h 735738"/>
              <a:gd name="connsiteX130" fmla="*/ 4503761 w 5513884"/>
              <a:gd name="connsiteY130" fmla="*/ 366744 h 735738"/>
              <a:gd name="connsiteX131" fmla="*/ 4510585 w 5513884"/>
              <a:gd name="connsiteY131" fmla="*/ 434982 h 735738"/>
              <a:gd name="connsiteX132" fmla="*/ 4469642 w 5513884"/>
              <a:gd name="connsiteY132" fmla="*/ 448630 h 735738"/>
              <a:gd name="connsiteX133" fmla="*/ 4428698 w 5513884"/>
              <a:gd name="connsiteY133" fmla="*/ 482750 h 735738"/>
              <a:gd name="connsiteX134" fmla="*/ 4421875 w 5513884"/>
              <a:gd name="connsiteY134" fmla="*/ 503221 h 735738"/>
              <a:gd name="connsiteX135" fmla="*/ 4476466 w 5513884"/>
              <a:gd name="connsiteY135" fmla="*/ 537341 h 735738"/>
              <a:gd name="connsiteX136" fmla="*/ 4578824 w 5513884"/>
              <a:gd name="connsiteY136" fmla="*/ 557812 h 735738"/>
              <a:gd name="connsiteX137" fmla="*/ 4906370 w 5513884"/>
              <a:gd name="connsiteY137" fmla="*/ 550988 h 735738"/>
              <a:gd name="connsiteX138" fmla="*/ 4851779 w 5513884"/>
              <a:gd name="connsiteY138" fmla="*/ 530517 h 735738"/>
              <a:gd name="connsiteX139" fmla="*/ 4810836 w 5513884"/>
              <a:gd name="connsiteY139" fmla="*/ 503221 h 735738"/>
              <a:gd name="connsiteX140" fmla="*/ 4667534 w 5513884"/>
              <a:gd name="connsiteY140" fmla="*/ 359920 h 735738"/>
              <a:gd name="connsiteX141" fmla="*/ 4667534 w 5513884"/>
              <a:gd name="connsiteY141" fmla="*/ 359920 h 735738"/>
              <a:gd name="connsiteX142" fmla="*/ 4592472 w 5513884"/>
              <a:gd name="connsiteY142" fmla="*/ 284857 h 735738"/>
              <a:gd name="connsiteX143" fmla="*/ 4585648 w 5513884"/>
              <a:gd name="connsiteY143" fmla="*/ 264385 h 735738"/>
              <a:gd name="connsiteX144" fmla="*/ 4619767 w 5513884"/>
              <a:gd name="connsiteY144" fmla="*/ 250738 h 735738"/>
              <a:gd name="connsiteX145" fmla="*/ 4701654 w 5513884"/>
              <a:gd name="connsiteY145" fmla="*/ 237090 h 735738"/>
              <a:gd name="connsiteX146" fmla="*/ 4749421 w 5513884"/>
              <a:gd name="connsiteY146" fmla="*/ 216618 h 735738"/>
              <a:gd name="connsiteX147" fmla="*/ 4879075 w 5513884"/>
              <a:gd name="connsiteY147" fmla="*/ 196147 h 735738"/>
              <a:gd name="connsiteX148" fmla="*/ 5036024 w 5513884"/>
              <a:gd name="connsiteY148" fmla="*/ 182499 h 735738"/>
              <a:gd name="connsiteX149" fmla="*/ 5090615 w 5513884"/>
              <a:gd name="connsiteY149" fmla="*/ 209794 h 735738"/>
              <a:gd name="connsiteX150" fmla="*/ 5158854 w 5513884"/>
              <a:gd name="connsiteY150" fmla="*/ 223442 h 735738"/>
              <a:gd name="connsiteX151" fmla="*/ 5036024 w 5513884"/>
              <a:gd name="connsiteY151" fmla="*/ 196147 h 735738"/>
              <a:gd name="connsiteX152" fmla="*/ 4974609 w 5513884"/>
              <a:gd name="connsiteY152" fmla="*/ 155203 h 735738"/>
              <a:gd name="connsiteX153" fmla="*/ 4892722 w 5513884"/>
              <a:gd name="connsiteY153" fmla="*/ 93788 h 735738"/>
              <a:gd name="connsiteX154" fmla="*/ 4920018 w 5513884"/>
              <a:gd name="connsiteY154" fmla="*/ 86965 h 735738"/>
              <a:gd name="connsiteX155" fmla="*/ 5165678 w 5513884"/>
              <a:gd name="connsiteY155" fmla="*/ 127908 h 735738"/>
              <a:gd name="connsiteX156" fmla="*/ 5227092 w 5513884"/>
              <a:gd name="connsiteY156" fmla="*/ 155203 h 735738"/>
              <a:gd name="connsiteX157" fmla="*/ 5281684 w 5513884"/>
              <a:gd name="connsiteY157" fmla="*/ 162027 h 735738"/>
              <a:gd name="connsiteX158" fmla="*/ 5322627 w 5513884"/>
              <a:gd name="connsiteY158" fmla="*/ 168851 h 735738"/>
              <a:gd name="connsiteX159" fmla="*/ 5288507 w 5513884"/>
              <a:gd name="connsiteY159" fmla="*/ 127908 h 735738"/>
              <a:gd name="connsiteX160" fmla="*/ 5254388 w 5513884"/>
              <a:gd name="connsiteY160" fmla="*/ 121084 h 735738"/>
              <a:gd name="connsiteX161" fmla="*/ 5233916 w 5513884"/>
              <a:gd name="connsiteY161" fmla="*/ 100612 h 735738"/>
              <a:gd name="connsiteX162" fmla="*/ 5254388 w 5513884"/>
              <a:gd name="connsiteY162" fmla="*/ 32374 h 735738"/>
              <a:gd name="connsiteX163" fmla="*/ 5274860 w 5513884"/>
              <a:gd name="connsiteY163" fmla="*/ 25550 h 735738"/>
              <a:gd name="connsiteX164" fmla="*/ 5322627 w 5513884"/>
              <a:gd name="connsiteY164" fmla="*/ 32374 h 735738"/>
              <a:gd name="connsiteX165" fmla="*/ 5302155 w 5513884"/>
              <a:gd name="connsiteY165" fmla="*/ 52845 h 735738"/>
              <a:gd name="connsiteX166" fmla="*/ 5186149 w 5513884"/>
              <a:gd name="connsiteY166" fmla="*/ 80141 h 735738"/>
              <a:gd name="connsiteX167" fmla="*/ 5104263 w 5513884"/>
              <a:gd name="connsiteY167" fmla="*/ 134732 h 735738"/>
              <a:gd name="connsiteX168" fmla="*/ 5042848 w 5513884"/>
              <a:gd name="connsiteY168" fmla="*/ 182499 h 735738"/>
              <a:gd name="connsiteX169" fmla="*/ 5036024 w 5513884"/>
              <a:gd name="connsiteY169" fmla="*/ 202971 h 735738"/>
              <a:gd name="connsiteX170" fmla="*/ 5090615 w 5513884"/>
              <a:gd name="connsiteY170" fmla="*/ 230266 h 735738"/>
              <a:gd name="connsiteX171" fmla="*/ 5097439 w 5513884"/>
              <a:gd name="connsiteY171" fmla="*/ 257562 h 735738"/>
              <a:gd name="connsiteX172" fmla="*/ 5097439 w 5513884"/>
              <a:gd name="connsiteY172" fmla="*/ 366744 h 735738"/>
              <a:gd name="connsiteX173" fmla="*/ 5165678 w 5513884"/>
              <a:gd name="connsiteY173" fmla="*/ 428159 h 735738"/>
              <a:gd name="connsiteX174" fmla="*/ 5192973 w 5513884"/>
              <a:gd name="connsiteY174" fmla="*/ 441806 h 735738"/>
              <a:gd name="connsiteX175" fmla="*/ 5117910 w 5513884"/>
              <a:gd name="connsiteY175" fmla="*/ 462278 h 735738"/>
              <a:gd name="connsiteX176" fmla="*/ 5111087 w 5513884"/>
              <a:gd name="connsiteY176" fmla="*/ 489574 h 735738"/>
              <a:gd name="connsiteX177" fmla="*/ 5056495 w 5513884"/>
              <a:gd name="connsiteY177" fmla="*/ 530517 h 735738"/>
              <a:gd name="connsiteX178" fmla="*/ 5049672 w 5513884"/>
              <a:gd name="connsiteY178" fmla="*/ 550988 h 735738"/>
              <a:gd name="connsiteX179" fmla="*/ 5063319 w 5513884"/>
              <a:gd name="connsiteY179" fmla="*/ 571460 h 735738"/>
              <a:gd name="connsiteX180" fmla="*/ 5131558 w 5513884"/>
              <a:gd name="connsiteY180" fmla="*/ 612403 h 735738"/>
              <a:gd name="connsiteX181" fmla="*/ 5152030 w 5513884"/>
              <a:gd name="connsiteY181" fmla="*/ 626051 h 735738"/>
              <a:gd name="connsiteX182" fmla="*/ 5186149 w 5513884"/>
              <a:gd name="connsiteY182" fmla="*/ 639699 h 735738"/>
              <a:gd name="connsiteX183" fmla="*/ 5076967 w 5513884"/>
              <a:gd name="connsiteY183" fmla="*/ 605579 h 735738"/>
              <a:gd name="connsiteX184" fmla="*/ 5124734 w 5513884"/>
              <a:gd name="connsiteY184" fmla="*/ 598756 h 735738"/>
              <a:gd name="connsiteX185" fmla="*/ 5158854 w 5513884"/>
              <a:gd name="connsiteY185" fmla="*/ 612403 h 735738"/>
              <a:gd name="connsiteX186" fmla="*/ 5186149 w 5513884"/>
              <a:gd name="connsiteY186" fmla="*/ 626051 h 735738"/>
              <a:gd name="connsiteX187" fmla="*/ 5206621 w 5513884"/>
              <a:gd name="connsiteY187" fmla="*/ 632875 h 735738"/>
              <a:gd name="connsiteX188" fmla="*/ 5261212 w 5513884"/>
              <a:gd name="connsiteY188" fmla="*/ 660171 h 735738"/>
              <a:gd name="connsiteX189" fmla="*/ 5343098 w 5513884"/>
              <a:gd name="connsiteY189" fmla="*/ 687466 h 735738"/>
              <a:gd name="connsiteX190" fmla="*/ 5384042 w 5513884"/>
              <a:gd name="connsiteY190" fmla="*/ 687466 h 73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513884" h="735738">
                <a:moveTo>
                  <a:pt x="0" y="462278"/>
                </a:moveTo>
                <a:cubicBezTo>
                  <a:pt x="671245" y="468065"/>
                  <a:pt x="1240215" y="476834"/>
                  <a:pt x="1924334" y="462278"/>
                </a:cubicBezTo>
                <a:cubicBezTo>
                  <a:pt x="1974828" y="461204"/>
                  <a:pt x="2024218" y="446959"/>
                  <a:pt x="2074460" y="441806"/>
                </a:cubicBezTo>
                <a:cubicBezTo>
                  <a:pt x="2112993" y="437854"/>
                  <a:pt x="2151741" y="435897"/>
                  <a:pt x="2190466" y="434982"/>
                </a:cubicBezTo>
                <a:lnTo>
                  <a:pt x="2941092" y="421335"/>
                </a:lnTo>
                <a:cubicBezTo>
                  <a:pt x="2993409" y="419060"/>
                  <a:pt x="3045677" y="414841"/>
                  <a:pt x="3098042" y="414511"/>
                </a:cubicBezTo>
                <a:cubicBezTo>
                  <a:pt x="5217754" y="401137"/>
                  <a:pt x="4433771" y="459264"/>
                  <a:pt x="5192973" y="400863"/>
                </a:cubicBezTo>
                <a:cubicBezTo>
                  <a:pt x="5199797" y="398588"/>
                  <a:pt x="5207011" y="397256"/>
                  <a:pt x="5213445" y="394039"/>
                </a:cubicBezTo>
                <a:cubicBezTo>
                  <a:pt x="5220780" y="390371"/>
                  <a:pt x="5225925" y="382235"/>
                  <a:pt x="5233916" y="380391"/>
                </a:cubicBezTo>
                <a:cubicBezTo>
                  <a:pt x="5256190" y="375251"/>
                  <a:pt x="5279409" y="375842"/>
                  <a:pt x="5302155" y="373568"/>
                </a:cubicBezTo>
                <a:cubicBezTo>
                  <a:pt x="5343098" y="375842"/>
                  <a:pt x="5384775" y="372349"/>
                  <a:pt x="5424985" y="380391"/>
                </a:cubicBezTo>
                <a:cubicBezTo>
                  <a:pt x="5433027" y="381999"/>
                  <a:pt x="5432229" y="395740"/>
                  <a:pt x="5438633" y="400863"/>
                </a:cubicBezTo>
                <a:cubicBezTo>
                  <a:pt x="5444250" y="405356"/>
                  <a:pt x="5452082" y="406127"/>
                  <a:pt x="5459104" y="407687"/>
                </a:cubicBezTo>
                <a:cubicBezTo>
                  <a:pt x="5472611" y="410689"/>
                  <a:pt x="5513884" y="414511"/>
                  <a:pt x="5500048" y="414511"/>
                </a:cubicBezTo>
                <a:cubicBezTo>
                  <a:pt x="5477188" y="414511"/>
                  <a:pt x="5454555" y="409962"/>
                  <a:pt x="5431809" y="407687"/>
                </a:cubicBezTo>
                <a:lnTo>
                  <a:pt x="4892722" y="414511"/>
                </a:lnTo>
                <a:cubicBezTo>
                  <a:pt x="4867604" y="415069"/>
                  <a:pt x="4841817" y="414433"/>
                  <a:pt x="4817660" y="421335"/>
                </a:cubicBezTo>
                <a:cubicBezTo>
                  <a:pt x="4793207" y="428321"/>
                  <a:pt x="4773672" y="447796"/>
                  <a:pt x="4749421" y="455454"/>
                </a:cubicBezTo>
                <a:cubicBezTo>
                  <a:pt x="4729779" y="461657"/>
                  <a:pt x="4708376" y="459222"/>
                  <a:pt x="4688006" y="462278"/>
                </a:cubicBezTo>
                <a:cubicBezTo>
                  <a:pt x="4534495" y="485305"/>
                  <a:pt x="4691350" y="468798"/>
                  <a:pt x="4537881" y="482750"/>
                </a:cubicBezTo>
                <a:lnTo>
                  <a:pt x="2934269" y="469102"/>
                </a:lnTo>
                <a:cubicBezTo>
                  <a:pt x="2863617" y="468040"/>
                  <a:pt x="2793308" y="458815"/>
                  <a:pt x="2722728" y="455454"/>
                </a:cubicBezTo>
                <a:cubicBezTo>
                  <a:pt x="2649987" y="451990"/>
                  <a:pt x="2577152" y="450905"/>
                  <a:pt x="2504364" y="448630"/>
                </a:cubicBezTo>
                <a:cubicBezTo>
                  <a:pt x="2376985" y="453179"/>
                  <a:pt x="2249312" y="452502"/>
                  <a:pt x="2122227" y="462278"/>
                </a:cubicBezTo>
                <a:cubicBezTo>
                  <a:pt x="2100711" y="463933"/>
                  <a:pt x="2079812" y="472519"/>
                  <a:pt x="2060812" y="482750"/>
                </a:cubicBezTo>
                <a:cubicBezTo>
                  <a:pt x="2020260" y="504586"/>
                  <a:pt x="1988500" y="543247"/>
                  <a:pt x="1944806" y="557812"/>
                </a:cubicBezTo>
                <a:cubicBezTo>
                  <a:pt x="1924334" y="564636"/>
                  <a:pt x="1902692" y="568634"/>
                  <a:pt x="1883391" y="578284"/>
                </a:cubicBezTo>
                <a:cubicBezTo>
                  <a:pt x="1861385" y="589287"/>
                  <a:pt x="1843183" y="606752"/>
                  <a:pt x="1821976" y="619227"/>
                </a:cubicBezTo>
                <a:cubicBezTo>
                  <a:pt x="1804440" y="629542"/>
                  <a:pt x="1785170" y="636643"/>
                  <a:pt x="1767385" y="646523"/>
                </a:cubicBezTo>
                <a:cubicBezTo>
                  <a:pt x="1744197" y="659405"/>
                  <a:pt x="1722872" y="675603"/>
                  <a:pt x="1699146" y="687466"/>
                </a:cubicBezTo>
                <a:cubicBezTo>
                  <a:pt x="1655814" y="709132"/>
                  <a:pt x="1616835" y="720934"/>
                  <a:pt x="1569492" y="728409"/>
                </a:cubicBezTo>
                <a:cubicBezTo>
                  <a:pt x="1546912" y="731974"/>
                  <a:pt x="1524000" y="732958"/>
                  <a:pt x="1501254" y="735233"/>
                </a:cubicBezTo>
                <a:cubicBezTo>
                  <a:pt x="1405720" y="732958"/>
                  <a:pt x="1309931" y="735738"/>
                  <a:pt x="1214651" y="728409"/>
                </a:cubicBezTo>
                <a:cubicBezTo>
                  <a:pt x="1190973" y="726588"/>
                  <a:pt x="1169042" y="715138"/>
                  <a:pt x="1146412" y="707938"/>
                </a:cubicBezTo>
                <a:cubicBezTo>
                  <a:pt x="1004412" y="662757"/>
                  <a:pt x="1124290" y="696941"/>
                  <a:pt x="989463" y="660171"/>
                </a:cubicBezTo>
                <a:cubicBezTo>
                  <a:pt x="944366" y="631985"/>
                  <a:pt x="917256" y="612642"/>
                  <a:pt x="866633" y="591932"/>
                </a:cubicBezTo>
                <a:cubicBezTo>
                  <a:pt x="840003" y="581038"/>
                  <a:pt x="810939" y="576542"/>
                  <a:pt x="784746" y="564636"/>
                </a:cubicBezTo>
                <a:cubicBezTo>
                  <a:pt x="735656" y="542322"/>
                  <a:pt x="688582" y="515762"/>
                  <a:pt x="641445" y="489574"/>
                </a:cubicBezTo>
                <a:cubicBezTo>
                  <a:pt x="592685" y="462485"/>
                  <a:pt x="580993" y="453256"/>
                  <a:pt x="532263" y="434982"/>
                </a:cubicBezTo>
                <a:cubicBezTo>
                  <a:pt x="512058" y="427405"/>
                  <a:pt x="470848" y="414511"/>
                  <a:pt x="470848" y="414511"/>
                </a:cubicBezTo>
                <a:cubicBezTo>
                  <a:pt x="1336089" y="394846"/>
                  <a:pt x="162526" y="418740"/>
                  <a:pt x="2129051" y="414511"/>
                </a:cubicBezTo>
                <a:lnTo>
                  <a:pt x="3944203" y="400863"/>
                </a:lnTo>
                <a:lnTo>
                  <a:pt x="4142095" y="394039"/>
                </a:lnTo>
                <a:lnTo>
                  <a:pt x="4415051" y="387215"/>
                </a:lnTo>
                <a:cubicBezTo>
                  <a:pt x="4435632" y="386375"/>
                  <a:pt x="4455872" y="380772"/>
                  <a:pt x="4476466" y="380391"/>
                </a:cubicBezTo>
                <a:lnTo>
                  <a:pt x="5152030" y="373568"/>
                </a:lnTo>
                <a:cubicBezTo>
                  <a:pt x="5248382" y="361524"/>
                  <a:pt x="5217905" y="368699"/>
                  <a:pt x="5090615" y="359920"/>
                </a:cubicBezTo>
                <a:cubicBezTo>
                  <a:pt x="5063290" y="358035"/>
                  <a:pt x="5035958" y="356056"/>
                  <a:pt x="5008728" y="353096"/>
                </a:cubicBezTo>
                <a:lnTo>
                  <a:pt x="4776716" y="325800"/>
                </a:lnTo>
                <a:lnTo>
                  <a:pt x="4455994" y="284857"/>
                </a:lnTo>
                <a:cubicBezTo>
                  <a:pt x="4118071" y="194745"/>
                  <a:pt x="4254585" y="210519"/>
                  <a:pt x="4053385" y="196147"/>
                </a:cubicBezTo>
                <a:cubicBezTo>
                  <a:pt x="3985146" y="198422"/>
                  <a:pt x="3916821" y="198841"/>
                  <a:pt x="3848669" y="202971"/>
                </a:cubicBezTo>
                <a:cubicBezTo>
                  <a:pt x="3841489" y="203406"/>
                  <a:pt x="3835113" y="207818"/>
                  <a:pt x="3828197" y="209794"/>
                </a:cubicBezTo>
                <a:cubicBezTo>
                  <a:pt x="3819179" y="212370"/>
                  <a:pt x="3810000" y="214343"/>
                  <a:pt x="3800901" y="216618"/>
                </a:cubicBezTo>
                <a:cubicBezTo>
                  <a:pt x="3821373" y="221167"/>
                  <a:pt x="3841704" y="226401"/>
                  <a:pt x="3862316" y="230266"/>
                </a:cubicBezTo>
                <a:cubicBezTo>
                  <a:pt x="3878125" y="233230"/>
                  <a:pt x="3894098" y="235314"/>
                  <a:pt x="3910084" y="237090"/>
                </a:cubicBezTo>
                <a:cubicBezTo>
                  <a:pt x="4116495" y="260025"/>
                  <a:pt x="4065839" y="251176"/>
                  <a:pt x="4346812" y="257562"/>
                </a:cubicBezTo>
                <a:cubicBezTo>
                  <a:pt x="4380931" y="259836"/>
                  <a:pt x="4415184" y="260609"/>
                  <a:pt x="4449170" y="264385"/>
                </a:cubicBezTo>
                <a:cubicBezTo>
                  <a:pt x="4476673" y="267441"/>
                  <a:pt x="4503486" y="275670"/>
                  <a:pt x="4531057" y="278033"/>
                </a:cubicBezTo>
                <a:cubicBezTo>
                  <a:pt x="4583231" y="282505"/>
                  <a:pt x="4635690" y="282582"/>
                  <a:pt x="4688006" y="284857"/>
                </a:cubicBezTo>
                <a:cubicBezTo>
                  <a:pt x="4783540" y="282582"/>
                  <a:pt x="4884996" y="311223"/>
                  <a:pt x="4974609" y="278033"/>
                </a:cubicBezTo>
                <a:cubicBezTo>
                  <a:pt x="5041761" y="253162"/>
                  <a:pt x="4823363" y="204492"/>
                  <a:pt x="4817660" y="202971"/>
                </a:cubicBezTo>
                <a:cubicBezTo>
                  <a:pt x="4801659" y="198704"/>
                  <a:pt x="4785397" y="195138"/>
                  <a:pt x="4769892" y="189323"/>
                </a:cubicBezTo>
                <a:cubicBezTo>
                  <a:pt x="4642055" y="141383"/>
                  <a:pt x="4781852" y="177388"/>
                  <a:pt x="4592472" y="114260"/>
                </a:cubicBezTo>
                <a:cubicBezTo>
                  <a:pt x="4572000" y="107436"/>
                  <a:pt x="4551093" y="101802"/>
                  <a:pt x="4531057" y="93788"/>
                </a:cubicBezTo>
                <a:cubicBezTo>
                  <a:pt x="4412603" y="46407"/>
                  <a:pt x="4538093" y="89311"/>
                  <a:pt x="4469642" y="66493"/>
                </a:cubicBezTo>
                <a:cubicBezTo>
                  <a:pt x="4535851" y="281"/>
                  <a:pt x="4525622" y="0"/>
                  <a:pt x="4708478" y="66493"/>
                </a:cubicBezTo>
                <a:cubicBezTo>
                  <a:pt x="4732378" y="75184"/>
                  <a:pt x="4663430" y="90176"/>
                  <a:pt x="4640239" y="100612"/>
                </a:cubicBezTo>
                <a:cubicBezTo>
                  <a:pt x="4617898" y="110665"/>
                  <a:pt x="4595345" y="120480"/>
                  <a:pt x="4572000" y="127908"/>
                </a:cubicBezTo>
                <a:cubicBezTo>
                  <a:pt x="4545189" y="136439"/>
                  <a:pt x="4517624" y="142484"/>
                  <a:pt x="4490113" y="148379"/>
                </a:cubicBezTo>
                <a:cubicBezTo>
                  <a:pt x="4379292" y="172126"/>
                  <a:pt x="4374510" y="169564"/>
                  <a:pt x="4258101" y="182499"/>
                </a:cubicBezTo>
                <a:lnTo>
                  <a:pt x="3582537" y="168851"/>
                </a:lnTo>
                <a:lnTo>
                  <a:pt x="3336878" y="162027"/>
                </a:lnTo>
                <a:cubicBezTo>
                  <a:pt x="3309511" y="160887"/>
                  <a:pt x="3227601" y="155203"/>
                  <a:pt x="3254991" y="155203"/>
                </a:cubicBezTo>
                <a:cubicBezTo>
                  <a:pt x="3336909" y="155203"/>
                  <a:pt x="3418789" y="158995"/>
                  <a:pt x="3500651" y="162027"/>
                </a:cubicBezTo>
                <a:lnTo>
                  <a:pt x="3807725" y="175675"/>
                </a:lnTo>
                <a:cubicBezTo>
                  <a:pt x="3994990" y="196483"/>
                  <a:pt x="3960718" y="186663"/>
                  <a:pt x="4121624" y="223442"/>
                </a:cubicBezTo>
                <a:cubicBezTo>
                  <a:pt x="4158195" y="231801"/>
                  <a:pt x="4194148" y="242769"/>
                  <a:pt x="4230806" y="250738"/>
                </a:cubicBezTo>
                <a:cubicBezTo>
                  <a:pt x="4246523" y="254155"/>
                  <a:pt x="4294657" y="257562"/>
                  <a:pt x="4278573" y="257562"/>
                </a:cubicBezTo>
                <a:cubicBezTo>
                  <a:pt x="4235295" y="257562"/>
                  <a:pt x="4192137" y="253013"/>
                  <a:pt x="4148919" y="250738"/>
                </a:cubicBezTo>
                <a:lnTo>
                  <a:pt x="4053385" y="237090"/>
                </a:lnTo>
                <a:cubicBezTo>
                  <a:pt x="4014620" y="230837"/>
                  <a:pt x="3976391" y="221077"/>
                  <a:pt x="3937379" y="216618"/>
                </a:cubicBezTo>
                <a:cubicBezTo>
                  <a:pt x="3896638" y="211962"/>
                  <a:pt x="3855480" y="212275"/>
                  <a:pt x="3814549" y="209794"/>
                </a:cubicBezTo>
                <a:lnTo>
                  <a:pt x="3712191" y="202971"/>
                </a:lnTo>
                <a:cubicBezTo>
                  <a:pt x="3648501" y="207520"/>
                  <a:pt x="3583068" y="201132"/>
                  <a:pt x="3521122" y="216618"/>
                </a:cubicBezTo>
                <a:cubicBezTo>
                  <a:pt x="3502268" y="221331"/>
                  <a:pt x="3557850" y="229434"/>
                  <a:pt x="3575713" y="237090"/>
                </a:cubicBezTo>
                <a:cubicBezTo>
                  <a:pt x="3926725" y="387523"/>
                  <a:pt x="3337861" y="146607"/>
                  <a:pt x="3787254" y="318977"/>
                </a:cubicBezTo>
                <a:cubicBezTo>
                  <a:pt x="3913059" y="367231"/>
                  <a:pt x="4037352" y="419337"/>
                  <a:pt x="4162567" y="469102"/>
                </a:cubicBezTo>
                <a:cubicBezTo>
                  <a:pt x="4214774" y="489851"/>
                  <a:pt x="4269268" y="505393"/>
                  <a:pt x="4319516" y="530517"/>
                </a:cubicBezTo>
                <a:cubicBezTo>
                  <a:pt x="4453197" y="597357"/>
                  <a:pt x="4388149" y="581729"/>
                  <a:pt x="4510585" y="591932"/>
                </a:cubicBezTo>
                <a:cubicBezTo>
                  <a:pt x="4604663" y="662487"/>
                  <a:pt x="4553489" y="615890"/>
                  <a:pt x="4285397" y="605579"/>
                </a:cubicBezTo>
                <a:cubicBezTo>
                  <a:pt x="4232578" y="603548"/>
                  <a:pt x="4162277" y="597104"/>
                  <a:pt x="4107976" y="591932"/>
                </a:cubicBezTo>
                <a:cubicBezTo>
                  <a:pt x="4085219" y="589765"/>
                  <a:pt x="4062409" y="588033"/>
                  <a:pt x="4039737" y="585108"/>
                </a:cubicBezTo>
                <a:cubicBezTo>
                  <a:pt x="3991882" y="578933"/>
                  <a:pt x="3896436" y="564636"/>
                  <a:pt x="3896436" y="564636"/>
                </a:cubicBezTo>
                <a:cubicBezTo>
                  <a:pt x="3837296" y="544164"/>
                  <a:pt x="3779055" y="520880"/>
                  <a:pt x="3719015" y="503221"/>
                </a:cubicBezTo>
                <a:cubicBezTo>
                  <a:pt x="3470311" y="430074"/>
                  <a:pt x="3732121" y="505351"/>
                  <a:pt x="3493827" y="441806"/>
                </a:cubicBezTo>
                <a:cubicBezTo>
                  <a:pt x="3461826" y="433272"/>
                  <a:pt x="3430497" y="422240"/>
                  <a:pt x="3398292" y="414511"/>
                </a:cubicBezTo>
                <a:cubicBezTo>
                  <a:pt x="3373563" y="408576"/>
                  <a:pt x="3347837" y="407282"/>
                  <a:pt x="3323230" y="400863"/>
                </a:cubicBezTo>
                <a:cubicBezTo>
                  <a:pt x="3295390" y="393600"/>
                  <a:pt x="3212905" y="369193"/>
                  <a:pt x="3241343" y="373568"/>
                </a:cubicBezTo>
                <a:lnTo>
                  <a:pt x="3330054" y="387215"/>
                </a:lnTo>
                <a:cubicBezTo>
                  <a:pt x="3350526" y="398588"/>
                  <a:pt x="3371669" y="408829"/>
                  <a:pt x="3391469" y="421335"/>
                </a:cubicBezTo>
                <a:cubicBezTo>
                  <a:pt x="3414944" y="436161"/>
                  <a:pt x="3435600" y="455327"/>
                  <a:pt x="3459707" y="469102"/>
                </a:cubicBezTo>
                <a:cubicBezTo>
                  <a:pt x="3530138" y="509348"/>
                  <a:pt x="3602004" y="515864"/>
                  <a:pt x="3664424" y="578284"/>
                </a:cubicBezTo>
                <a:cubicBezTo>
                  <a:pt x="3711166" y="625026"/>
                  <a:pt x="3689308" y="608521"/>
                  <a:pt x="3725839" y="632875"/>
                </a:cubicBezTo>
                <a:cubicBezTo>
                  <a:pt x="3641761" y="643385"/>
                  <a:pt x="3583351" y="654327"/>
                  <a:pt x="3487003" y="626051"/>
                </a:cubicBezTo>
                <a:cubicBezTo>
                  <a:pt x="3263228" y="560378"/>
                  <a:pt x="3055453" y="446849"/>
                  <a:pt x="2831910" y="380391"/>
                </a:cubicBezTo>
                <a:cubicBezTo>
                  <a:pt x="2442274" y="264554"/>
                  <a:pt x="2494780" y="304847"/>
                  <a:pt x="3002507" y="312153"/>
                </a:cubicBezTo>
                <a:lnTo>
                  <a:pt x="3527946" y="318977"/>
                </a:lnTo>
                <a:lnTo>
                  <a:pt x="4735773" y="312153"/>
                </a:lnTo>
                <a:cubicBezTo>
                  <a:pt x="4745151" y="312045"/>
                  <a:pt x="4699101" y="305159"/>
                  <a:pt x="4708478" y="305329"/>
                </a:cubicBezTo>
                <a:cubicBezTo>
                  <a:pt x="4842736" y="307770"/>
                  <a:pt x="4976884" y="314428"/>
                  <a:pt x="5111087" y="318977"/>
                </a:cubicBezTo>
                <a:cubicBezTo>
                  <a:pt x="5140657" y="348547"/>
                  <a:pt x="5166342" y="382596"/>
                  <a:pt x="5199797" y="407687"/>
                </a:cubicBezTo>
                <a:cubicBezTo>
                  <a:pt x="5217994" y="421335"/>
                  <a:pt x="5237720" y="433152"/>
                  <a:pt x="5254388" y="448630"/>
                </a:cubicBezTo>
                <a:cubicBezTo>
                  <a:pt x="5269755" y="462900"/>
                  <a:pt x="5279964" y="482127"/>
                  <a:pt x="5295331" y="496397"/>
                </a:cubicBezTo>
                <a:cubicBezTo>
                  <a:pt x="5311999" y="511875"/>
                  <a:pt x="5332804" y="522362"/>
                  <a:pt x="5349922" y="537341"/>
                </a:cubicBezTo>
                <a:cubicBezTo>
                  <a:pt x="5369289" y="554287"/>
                  <a:pt x="5429989" y="595571"/>
                  <a:pt x="5404513" y="591932"/>
                </a:cubicBezTo>
                <a:lnTo>
                  <a:pt x="5308979" y="578284"/>
                </a:lnTo>
                <a:cubicBezTo>
                  <a:pt x="5283958" y="569185"/>
                  <a:pt x="5257954" y="562435"/>
                  <a:pt x="5233916" y="550988"/>
                </a:cubicBezTo>
                <a:cubicBezTo>
                  <a:pt x="5209967" y="539583"/>
                  <a:pt x="5190307" y="519897"/>
                  <a:pt x="5165678" y="510045"/>
                </a:cubicBezTo>
                <a:cubicBezTo>
                  <a:pt x="5144140" y="501430"/>
                  <a:pt x="5119777" y="502652"/>
                  <a:pt x="5097439" y="496397"/>
                </a:cubicBezTo>
                <a:cubicBezTo>
                  <a:pt x="5062806" y="486700"/>
                  <a:pt x="5029200" y="473651"/>
                  <a:pt x="4995081" y="462278"/>
                </a:cubicBezTo>
                <a:lnTo>
                  <a:pt x="4974609" y="455454"/>
                </a:lnTo>
                <a:cubicBezTo>
                  <a:pt x="4988257" y="453179"/>
                  <a:pt x="5001757" y="447569"/>
                  <a:pt x="5015552" y="448630"/>
                </a:cubicBezTo>
                <a:cubicBezTo>
                  <a:pt x="5053225" y="451528"/>
                  <a:pt x="5076083" y="471979"/>
                  <a:pt x="5111087" y="482750"/>
                </a:cubicBezTo>
                <a:cubicBezTo>
                  <a:pt x="5124311" y="486819"/>
                  <a:pt x="5138382" y="487299"/>
                  <a:pt x="5152030" y="489574"/>
                </a:cubicBezTo>
                <a:cubicBezTo>
                  <a:pt x="5223541" y="537247"/>
                  <a:pt x="5200162" y="517409"/>
                  <a:pt x="4981433" y="475926"/>
                </a:cubicBezTo>
                <a:cubicBezTo>
                  <a:pt x="4515140" y="387492"/>
                  <a:pt x="5022121" y="474700"/>
                  <a:pt x="4599295" y="366744"/>
                </a:cubicBezTo>
                <a:cubicBezTo>
                  <a:pt x="4552543" y="354807"/>
                  <a:pt x="4503915" y="351910"/>
                  <a:pt x="4455994" y="346272"/>
                </a:cubicBezTo>
                <a:cubicBezTo>
                  <a:pt x="4426540" y="342807"/>
                  <a:pt x="4337627" y="339448"/>
                  <a:pt x="4367284" y="339448"/>
                </a:cubicBezTo>
                <a:cubicBezTo>
                  <a:pt x="4403749" y="339448"/>
                  <a:pt x="4440072" y="343997"/>
                  <a:pt x="4476466" y="346272"/>
                </a:cubicBezTo>
                <a:cubicBezTo>
                  <a:pt x="4485564" y="353096"/>
                  <a:pt x="4496360" y="358109"/>
                  <a:pt x="4503761" y="366744"/>
                </a:cubicBezTo>
                <a:cubicBezTo>
                  <a:pt x="4517617" y="382909"/>
                  <a:pt x="4527215" y="415976"/>
                  <a:pt x="4510585" y="434982"/>
                </a:cubicBezTo>
                <a:cubicBezTo>
                  <a:pt x="4501112" y="445809"/>
                  <a:pt x="4481612" y="440650"/>
                  <a:pt x="4469642" y="448630"/>
                </a:cubicBezTo>
                <a:cubicBezTo>
                  <a:pt x="4441140" y="467631"/>
                  <a:pt x="4454969" y="456479"/>
                  <a:pt x="4428698" y="482750"/>
                </a:cubicBezTo>
                <a:cubicBezTo>
                  <a:pt x="4426424" y="489574"/>
                  <a:pt x="4419600" y="496397"/>
                  <a:pt x="4421875" y="503221"/>
                </a:cubicBezTo>
                <a:cubicBezTo>
                  <a:pt x="4428310" y="522526"/>
                  <a:pt x="4462196" y="532584"/>
                  <a:pt x="4476466" y="537341"/>
                </a:cubicBezTo>
                <a:cubicBezTo>
                  <a:pt x="4526915" y="554157"/>
                  <a:pt x="4524359" y="551004"/>
                  <a:pt x="4578824" y="557812"/>
                </a:cubicBezTo>
                <a:lnTo>
                  <a:pt x="4906370" y="550988"/>
                </a:lnTo>
                <a:cubicBezTo>
                  <a:pt x="4925708" y="549054"/>
                  <a:pt x="4869162" y="539208"/>
                  <a:pt x="4851779" y="530517"/>
                </a:cubicBezTo>
                <a:cubicBezTo>
                  <a:pt x="4837108" y="523182"/>
                  <a:pt x="4824484" y="512320"/>
                  <a:pt x="4810836" y="503221"/>
                </a:cubicBezTo>
                <a:cubicBezTo>
                  <a:pt x="4748607" y="416103"/>
                  <a:pt x="4791442" y="468339"/>
                  <a:pt x="4667534" y="359920"/>
                </a:cubicBezTo>
                <a:lnTo>
                  <a:pt x="4667534" y="359920"/>
                </a:lnTo>
                <a:cubicBezTo>
                  <a:pt x="4617112" y="301095"/>
                  <a:pt x="4642966" y="325254"/>
                  <a:pt x="4592472" y="284857"/>
                </a:cubicBezTo>
                <a:cubicBezTo>
                  <a:pt x="4590197" y="278033"/>
                  <a:pt x="4581155" y="270002"/>
                  <a:pt x="4585648" y="264385"/>
                </a:cubicBezTo>
                <a:cubicBezTo>
                  <a:pt x="4593300" y="254820"/>
                  <a:pt x="4608035" y="254258"/>
                  <a:pt x="4619767" y="250738"/>
                </a:cubicBezTo>
                <a:cubicBezTo>
                  <a:pt x="4637910" y="245295"/>
                  <a:pt x="4686432" y="239265"/>
                  <a:pt x="4701654" y="237090"/>
                </a:cubicBezTo>
                <a:cubicBezTo>
                  <a:pt x="4717576" y="230266"/>
                  <a:pt x="4732730" y="221254"/>
                  <a:pt x="4749421" y="216618"/>
                </a:cubicBezTo>
                <a:cubicBezTo>
                  <a:pt x="4796195" y="203626"/>
                  <a:pt x="4832660" y="203288"/>
                  <a:pt x="4879075" y="196147"/>
                </a:cubicBezTo>
                <a:cubicBezTo>
                  <a:pt x="4988307" y="179342"/>
                  <a:pt x="4778210" y="196822"/>
                  <a:pt x="5036024" y="182499"/>
                </a:cubicBezTo>
                <a:cubicBezTo>
                  <a:pt x="5054221" y="191597"/>
                  <a:pt x="5071314" y="203360"/>
                  <a:pt x="5090615" y="209794"/>
                </a:cubicBezTo>
                <a:cubicBezTo>
                  <a:pt x="5112621" y="217129"/>
                  <a:pt x="5181498" y="228474"/>
                  <a:pt x="5158854" y="223442"/>
                </a:cubicBezTo>
                <a:lnTo>
                  <a:pt x="5036024" y="196147"/>
                </a:lnTo>
                <a:cubicBezTo>
                  <a:pt x="5015552" y="182499"/>
                  <a:pt x="4994292" y="169965"/>
                  <a:pt x="4974609" y="155203"/>
                </a:cubicBezTo>
                <a:cubicBezTo>
                  <a:pt x="4875463" y="80843"/>
                  <a:pt x="4970951" y="140725"/>
                  <a:pt x="4892722" y="93788"/>
                </a:cubicBezTo>
                <a:cubicBezTo>
                  <a:pt x="4901821" y="91514"/>
                  <a:pt x="4910645" y="86630"/>
                  <a:pt x="4920018" y="86965"/>
                </a:cubicBezTo>
                <a:cubicBezTo>
                  <a:pt x="5050773" y="91635"/>
                  <a:pt x="5064224" y="89259"/>
                  <a:pt x="5165678" y="127908"/>
                </a:cubicBezTo>
                <a:cubicBezTo>
                  <a:pt x="5186613" y="135883"/>
                  <a:pt x="5205600" y="148882"/>
                  <a:pt x="5227092" y="155203"/>
                </a:cubicBezTo>
                <a:cubicBezTo>
                  <a:pt x="5244686" y="160378"/>
                  <a:pt x="5263529" y="159433"/>
                  <a:pt x="5281684" y="162027"/>
                </a:cubicBezTo>
                <a:cubicBezTo>
                  <a:pt x="5295381" y="163984"/>
                  <a:pt x="5308979" y="166576"/>
                  <a:pt x="5322627" y="168851"/>
                </a:cubicBezTo>
                <a:cubicBezTo>
                  <a:pt x="5311254" y="155203"/>
                  <a:pt x="5303061" y="138096"/>
                  <a:pt x="5288507" y="127908"/>
                </a:cubicBezTo>
                <a:cubicBezTo>
                  <a:pt x="5279005" y="121257"/>
                  <a:pt x="5264762" y="126271"/>
                  <a:pt x="5254388" y="121084"/>
                </a:cubicBezTo>
                <a:cubicBezTo>
                  <a:pt x="5245756" y="116768"/>
                  <a:pt x="5240740" y="107436"/>
                  <a:pt x="5233916" y="100612"/>
                </a:cubicBezTo>
                <a:cubicBezTo>
                  <a:pt x="5237017" y="82009"/>
                  <a:pt x="5238519" y="48242"/>
                  <a:pt x="5254388" y="32374"/>
                </a:cubicBezTo>
                <a:cubicBezTo>
                  <a:pt x="5259474" y="27288"/>
                  <a:pt x="5268036" y="27825"/>
                  <a:pt x="5274860" y="25550"/>
                </a:cubicBezTo>
                <a:cubicBezTo>
                  <a:pt x="5290782" y="27825"/>
                  <a:pt x="5311254" y="21001"/>
                  <a:pt x="5322627" y="32374"/>
                </a:cubicBezTo>
                <a:cubicBezTo>
                  <a:pt x="5329451" y="39198"/>
                  <a:pt x="5311264" y="49657"/>
                  <a:pt x="5302155" y="52845"/>
                </a:cubicBezTo>
                <a:cubicBezTo>
                  <a:pt x="5264660" y="65968"/>
                  <a:pt x="5186149" y="80141"/>
                  <a:pt x="5186149" y="80141"/>
                </a:cubicBezTo>
                <a:cubicBezTo>
                  <a:pt x="5114235" y="116097"/>
                  <a:pt x="5174487" y="82064"/>
                  <a:pt x="5104263" y="134732"/>
                </a:cubicBezTo>
                <a:cubicBezTo>
                  <a:pt x="5038964" y="183706"/>
                  <a:pt x="5084522" y="140823"/>
                  <a:pt x="5042848" y="182499"/>
                </a:cubicBezTo>
                <a:cubicBezTo>
                  <a:pt x="5040573" y="189323"/>
                  <a:pt x="5033749" y="196147"/>
                  <a:pt x="5036024" y="202971"/>
                </a:cubicBezTo>
                <a:cubicBezTo>
                  <a:pt x="5044216" y="227547"/>
                  <a:pt x="5071648" y="226473"/>
                  <a:pt x="5090615" y="230266"/>
                </a:cubicBezTo>
                <a:cubicBezTo>
                  <a:pt x="5092890" y="239365"/>
                  <a:pt x="5097439" y="248183"/>
                  <a:pt x="5097439" y="257562"/>
                </a:cubicBezTo>
                <a:cubicBezTo>
                  <a:pt x="5097439" y="313700"/>
                  <a:pt x="5064109" y="285799"/>
                  <a:pt x="5097439" y="366744"/>
                </a:cubicBezTo>
                <a:cubicBezTo>
                  <a:pt x="5102597" y="379272"/>
                  <a:pt x="5148767" y="417590"/>
                  <a:pt x="5165678" y="428159"/>
                </a:cubicBezTo>
                <a:cubicBezTo>
                  <a:pt x="5174304" y="433550"/>
                  <a:pt x="5183875" y="437257"/>
                  <a:pt x="5192973" y="441806"/>
                </a:cubicBezTo>
                <a:cubicBezTo>
                  <a:pt x="5167952" y="448630"/>
                  <a:pt x="5140312" y="449210"/>
                  <a:pt x="5117910" y="462278"/>
                </a:cubicBezTo>
                <a:cubicBezTo>
                  <a:pt x="5109809" y="467004"/>
                  <a:pt x="5116714" y="482071"/>
                  <a:pt x="5111087" y="489574"/>
                </a:cubicBezTo>
                <a:cubicBezTo>
                  <a:pt x="5102984" y="500378"/>
                  <a:pt x="5070829" y="520961"/>
                  <a:pt x="5056495" y="530517"/>
                </a:cubicBezTo>
                <a:cubicBezTo>
                  <a:pt x="5054221" y="537341"/>
                  <a:pt x="5048489" y="543893"/>
                  <a:pt x="5049672" y="550988"/>
                </a:cubicBezTo>
                <a:cubicBezTo>
                  <a:pt x="5051020" y="559078"/>
                  <a:pt x="5056758" y="566539"/>
                  <a:pt x="5063319" y="571460"/>
                </a:cubicBezTo>
                <a:cubicBezTo>
                  <a:pt x="5084540" y="587376"/>
                  <a:pt x="5109487" y="597689"/>
                  <a:pt x="5131558" y="612403"/>
                </a:cubicBezTo>
                <a:cubicBezTo>
                  <a:pt x="5138382" y="616952"/>
                  <a:pt x="5144694" y="622383"/>
                  <a:pt x="5152030" y="626051"/>
                </a:cubicBezTo>
                <a:cubicBezTo>
                  <a:pt x="5162986" y="631529"/>
                  <a:pt x="5198398" y="639699"/>
                  <a:pt x="5186149" y="639699"/>
                </a:cubicBezTo>
                <a:cubicBezTo>
                  <a:pt x="5140326" y="639699"/>
                  <a:pt x="5117161" y="619934"/>
                  <a:pt x="5076967" y="605579"/>
                </a:cubicBezTo>
                <a:cubicBezTo>
                  <a:pt x="5018122" y="584563"/>
                  <a:pt x="4974857" y="588050"/>
                  <a:pt x="5124734" y="598756"/>
                </a:cubicBezTo>
                <a:cubicBezTo>
                  <a:pt x="5136107" y="603305"/>
                  <a:pt x="5147660" y="607428"/>
                  <a:pt x="5158854" y="612403"/>
                </a:cubicBezTo>
                <a:cubicBezTo>
                  <a:pt x="5168150" y="616534"/>
                  <a:pt x="5176799" y="622044"/>
                  <a:pt x="5186149" y="626051"/>
                </a:cubicBezTo>
                <a:cubicBezTo>
                  <a:pt x="5192761" y="628885"/>
                  <a:pt x="5200073" y="629898"/>
                  <a:pt x="5206621" y="632875"/>
                </a:cubicBezTo>
                <a:cubicBezTo>
                  <a:pt x="5225142" y="641294"/>
                  <a:pt x="5242322" y="652615"/>
                  <a:pt x="5261212" y="660171"/>
                </a:cubicBezTo>
                <a:cubicBezTo>
                  <a:pt x="5287108" y="670529"/>
                  <a:pt x="5315456" y="683213"/>
                  <a:pt x="5343098" y="687466"/>
                </a:cubicBezTo>
                <a:cubicBezTo>
                  <a:pt x="5356587" y="689541"/>
                  <a:pt x="5370394" y="687466"/>
                  <a:pt x="5384042" y="687466"/>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895600" y="152400"/>
            <a:ext cx="5638800" cy="735738"/>
          </a:xfrm>
          <a:custGeom>
            <a:avLst/>
            <a:gdLst>
              <a:gd name="connsiteX0" fmla="*/ 0 w 5513884"/>
              <a:gd name="connsiteY0" fmla="*/ 462278 h 735738"/>
              <a:gd name="connsiteX1" fmla="*/ 1924334 w 5513884"/>
              <a:gd name="connsiteY1" fmla="*/ 462278 h 735738"/>
              <a:gd name="connsiteX2" fmla="*/ 2074460 w 5513884"/>
              <a:gd name="connsiteY2" fmla="*/ 441806 h 735738"/>
              <a:gd name="connsiteX3" fmla="*/ 2190466 w 5513884"/>
              <a:gd name="connsiteY3" fmla="*/ 434982 h 735738"/>
              <a:gd name="connsiteX4" fmla="*/ 2941092 w 5513884"/>
              <a:gd name="connsiteY4" fmla="*/ 421335 h 735738"/>
              <a:gd name="connsiteX5" fmla="*/ 3098042 w 5513884"/>
              <a:gd name="connsiteY5" fmla="*/ 414511 h 735738"/>
              <a:gd name="connsiteX6" fmla="*/ 5192973 w 5513884"/>
              <a:gd name="connsiteY6" fmla="*/ 400863 h 735738"/>
              <a:gd name="connsiteX7" fmla="*/ 5213445 w 5513884"/>
              <a:gd name="connsiteY7" fmla="*/ 394039 h 735738"/>
              <a:gd name="connsiteX8" fmla="*/ 5233916 w 5513884"/>
              <a:gd name="connsiteY8" fmla="*/ 380391 h 735738"/>
              <a:gd name="connsiteX9" fmla="*/ 5302155 w 5513884"/>
              <a:gd name="connsiteY9" fmla="*/ 373568 h 735738"/>
              <a:gd name="connsiteX10" fmla="*/ 5424985 w 5513884"/>
              <a:gd name="connsiteY10" fmla="*/ 380391 h 735738"/>
              <a:gd name="connsiteX11" fmla="*/ 5438633 w 5513884"/>
              <a:gd name="connsiteY11" fmla="*/ 400863 h 735738"/>
              <a:gd name="connsiteX12" fmla="*/ 5459104 w 5513884"/>
              <a:gd name="connsiteY12" fmla="*/ 407687 h 735738"/>
              <a:gd name="connsiteX13" fmla="*/ 5500048 w 5513884"/>
              <a:gd name="connsiteY13" fmla="*/ 414511 h 735738"/>
              <a:gd name="connsiteX14" fmla="*/ 5431809 w 5513884"/>
              <a:gd name="connsiteY14" fmla="*/ 407687 h 735738"/>
              <a:gd name="connsiteX15" fmla="*/ 4892722 w 5513884"/>
              <a:gd name="connsiteY15" fmla="*/ 414511 h 735738"/>
              <a:gd name="connsiteX16" fmla="*/ 4817660 w 5513884"/>
              <a:gd name="connsiteY16" fmla="*/ 421335 h 735738"/>
              <a:gd name="connsiteX17" fmla="*/ 4749421 w 5513884"/>
              <a:gd name="connsiteY17" fmla="*/ 455454 h 735738"/>
              <a:gd name="connsiteX18" fmla="*/ 4688006 w 5513884"/>
              <a:gd name="connsiteY18" fmla="*/ 462278 h 735738"/>
              <a:gd name="connsiteX19" fmla="*/ 4537881 w 5513884"/>
              <a:gd name="connsiteY19" fmla="*/ 482750 h 735738"/>
              <a:gd name="connsiteX20" fmla="*/ 2934269 w 5513884"/>
              <a:gd name="connsiteY20" fmla="*/ 469102 h 735738"/>
              <a:gd name="connsiteX21" fmla="*/ 2722728 w 5513884"/>
              <a:gd name="connsiteY21" fmla="*/ 455454 h 735738"/>
              <a:gd name="connsiteX22" fmla="*/ 2504364 w 5513884"/>
              <a:gd name="connsiteY22" fmla="*/ 448630 h 735738"/>
              <a:gd name="connsiteX23" fmla="*/ 2122227 w 5513884"/>
              <a:gd name="connsiteY23" fmla="*/ 462278 h 735738"/>
              <a:gd name="connsiteX24" fmla="*/ 2060812 w 5513884"/>
              <a:gd name="connsiteY24" fmla="*/ 482750 h 735738"/>
              <a:gd name="connsiteX25" fmla="*/ 1944806 w 5513884"/>
              <a:gd name="connsiteY25" fmla="*/ 557812 h 735738"/>
              <a:gd name="connsiteX26" fmla="*/ 1883391 w 5513884"/>
              <a:gd name="connsiteY26" fmla="*/ 578284 h 735738"/>
              <a:gd name="connsiteX27" fmla="*/ 1821976 w 5513884"/>
              <a:gd name="connsiteY27" fmla="*/ 619227 h 735738"/>
              <a:gd name="connsiteX28" fmla="*/ 1767385 w 5513884"/>
              <a:gd name="connsiteY28" fmla="*/ 646523 h 735738"/>
              <a:gd name="connsiteX29" fmla="*/ 1699146 w 5513884"/>
              <a:gd name="connsiteY29" fmla="*/ 687466 h 735738"/>
              <a:gd name="connsiteX30" fmla="*/ 1569492 w 5513884"/>
              <a:gd name="connsiteY30" fmla="*/ 728409 h 735738"/>
              <a:gd name="connsiteX31" fmla="*/ 1501254 w 5513884"/>
              <a:gd name="connsiteY31" fmla="*/ 735233 h 735738"/>
              <a:gd name="connsiteX32" fmla="*/ 1214651 w 5513884"/>
              <a:gd name="connsiteY32" fmla="*/ 728409 h 735738"/>
              <a:gd name="connsiteX33" fmla="*/ 1146412 w 5513884"/>
              <a:gd name="connsiteY33" fmla="*/ 707938 h 735738"/>
              <a:gd name="connsiteX34" fmla="*/ 989463 w 5513884"/>
              <a:gd name="connsiteY34" fmla="*/ 660171 h 735738"/>
              <a:gd name="connsiteX35" fmla="*/ 866633 w 5513884"/>
              <a:gd name="connsiteY35" fmla="*/ 591932 h 735738"/>
              <a:gd name="connsiteX36" fmla="*/ 784746 w 5513884"/>
              <a:gd name="connsiteY36" fmla="*/ 564636 h 735738"/>
              <a:gd name="connsiteX37" fmla="*/ 641445 w 5513884"/>
              <a:gd name="connsiteY37" fmla="*/ 489574 h 735738"/>
              <a:gd name="connsiteX38" fmla="*/ 532263 w 5513884"/>
              <a:gd name="connsiteY38" fmla="*/ 434982 h 735738"/>
              <a:gd name="connsiteX39" fmla="*/ 470848 w 5513884"/>
              <a:gd name="connsiteY39" fmla="*/ 414511 h 735738"/>
              <a:gd name="connsiteX40" fmla="*/ 2129051 w 5513884"/>
              <a:gd name="connsiteY40" fmla="*/ 414511 h 735738"/>
              <a:gd name="connsiteX41" fmla="*/ 3944203 w 5513884"/>
              <a:gd name="connsiteY41" fmla="*/ 400863 h 735738"/>
              <a:gd name="connsiteX42" fmla="*/ 4142095 w 5513884"/>
              <a:gd name="connsiteY42" fmla="*/ 394039 h 735738"/>
              <a:gd name="connsiteX43" fmla="*/ 4415051 w 5513884"/>
              <a:gd name="connsiteY43" fmla="*/ 387215 h 735738"/>
              <a:gd name="connsiteX44" fmla="*/ 4476466 w 5513884"/>
              <a:gd name="connsiteY44" fmla="*/ 380391 h 735738"/>
              <a:gd name="connsiteX45" fmla="*/ 5152030 w 5513884"/>
              <a:gd name="connsiteY45" fmla="*/ 373568 h 735738"/>
              <a:gd name="connsiteX46" fmla="*/ 5090615 w 5513884"/>
              <a:gd name="connsiteY46" fmla="*/ 359920 h 735738"/>
              <a:gd name="connsiteX47" fmla="*/ 5008728 w 5513884"/>
              <a:gd name="connsiteY47" fmla="*/ 353096 h 735738"/>
              <a:gd name="connsiteX48" fmla="*/ 4776716 w 5513884"/>
              <a:gd name="connsiteY48" fmla="*/ 325800 h 735738"/>
              <a:gd name="connsiteX49" fmla="*/ 4455994 w 5513884"/>
              <a:gd name="connsiteY49" fmla="*/ 284857 h 735738"/>
              <a:gd name="connsiteX50" fmla="*/ 4053385 w 5513884"/>
              <a:gd name="connsiteY50" fmla="*/ 196147 h 735738"/>
              <a:gd name="connsiteX51" fmla="*/ 3848669 w 5513884"/>
              <a:gd name="connsiteY51" fmla="*/ 202971 h 735738"/>
              <a:gd name="connsiteX52" fmla="*/ 3828197 w 5513884"/>
              <a:gd name="connsiteY52" fmla="*/ 209794 h 735738"/>
              <a:gd name="connsiteX53" fmla="*/ 3800901 w 5513884"/>
              <a:gd name="connsiteY53" fmla="*/ 216618 h 735738"/>
              <a:gd name="connsiteX54" fmla="*/ 3862316 w 5513884"/>
              <a:gd name="connsiteY54" fmla="*/ 230266 h 735738"/>
              <a:gd name="connsiteX55" fmla="*/ 3910084 w 5513884"/>
              <a:gd name="connsiteY55" fmla="*/ 237090 h 735738"/>
              <a:gd name="connsiteX56" fmla="*/ 4346812 w 5513884"/>
              <a:gd name="connsiteY56" fmla="*/ 257562 h 735738"/>
              <a:gd name="connsiteX57" fmla="*/ 4449170 w 5513884"/>
              <a:gd name="connsiteY57" fmla="*/ 264385 h 735738"/>
              <a:gd name="connsiteX58" fmla="*/ 4531057 w 5513884"/>
              <a:gd name="connsiteY58" fmla="*/ 278033 h 735738"/>
              <a:gd name="connsiteX59" fmla="*/ 4688006 w 5513884"/>
              <a:gd name="connsiteY59" fmla="*/ 284857 h 735738"/>
              <a:gd name="connsiteX60" fmla="*/ 4974609 w 5513884"/>
              <a:gd name="connsiteY60" fmla="*/ 278033 h 735738"/>
              <a:gd name="connsiteX61" fmla="*/ 4817660 w 5513884"/>
              <a:gd name="connsiteY61" fmla="*/ 202971 h 735738"/>
              <a:gd name="connsiteX62" fmla="*/ 4769892 w 5513884"/>
              <a:gd name="connsiteY62" fmla="*/ 189323 h 735738"/>
              <a:gd name="connsiteX63" fmla="*/ 4592472 w 5513884"/>
              <a:gd name="connsiteY63" fmla="*/ 114260 h 735738"/>
              <a:gd name="connsiteX64" fmla="*/ 4531057 w 5513884"/>
              <a:gd name="connsiteY64" fmla="*/ 93788 h 735738"/>
              <a:gd name="connsiteX65" fmla="*/ 4469642 w 5513884"/>
              <a:gd name="connsiteY65" fmla="*/ 66493 h 735738"/>
              <a:gd name="connsiteX66" fmla="*/ 4708478 w 5513884"/>
              <a:gd name="connsiteY66" fmla="*/ 66493 h 735738"/>
              <a:gd name="connsiteX67" fmla="*/ 4640239 w 5513884"/>
              <a:gd name="connsiteY67" fmla="*/ 100612 h 735738"/>
              <a:gd name="connsiteX68" fmla="*/ 4572000 w 5513884"/>
              <a:gd name="connsiteY68" fmla="*/ 127908 h 735738"/>
              <a:gd name="connsiteX69" fmla="*/ 4490113 w 5513884"/>
              <a:gd name="connsiteY69" fmla="*/ 148379 h 735738"/>
              <a:gd name="connsiteX70" fmla="*/ 4258101 w 5513884"/>
              <a:gd name="connsiteY70" fmla="*/ 182499 h 735738"/>
              <a:gd name="connsiteX71" fmla="*/ 3582537 w 5513884"/>
              <a:gd name="connsiteY71" fmla="*/ 168851 h 735738"/>
              <a:gd name="connsiteX72" fmla="*/ 3336878 w 5513884"/>
              <a:gd name="connsiteY72" fmla="*/ 162027 h 735738"/>
              <a:gd name="connsiteX73" fmla="*/ 3254991 w 5513884"/>
              <a:gd name="connsiteY73" fmla="*/ 155203 h 735738"/>
              <a:gd name="connsiteX74" fmla="*/ 3500651 w 5513884"/>
              <a:gd name="connsiteY74" fmla="*/ 162027 h 735738"/>
              <a:gd name="connsiteX75" fmla="*/ 3807725 w 5513884"/>
              <a:gd name="connsiteY75" fmla="*/ 175675 h 735738"/>
              <a:gd name="connsiteX76" fmla="*/ 4121624 w 5513884"/>
              <a:gd name="connsiteY76" fmla="*/ 223442 h 735738"/>
              <a:gd name="connsiteX77" fmla="*/ 4230806 w 5513884"/>
              <a:gd name="connsiteY77" fmla="*/ 250738 h 735738"/>
              <a:gd name="connsiteX78" fmla="*/ 4278573 w 5513884"/>
              <a:gd name="connsiteY78" fmla="*/ 257562 h 735738"/>
              <a:gd name="connsiteX79" fmla="*/ 4148919 w 5513884"/>
              <a:gd name="connsiteY79" fmla="*/ 250738 h 735738"/>
              <a:gd name="connsiteX80" fmla="*/ 4053385 w 5513884"/>
              <a:gd name="connsiteY80" fmla="*/ 237090 h 735738"/>
              <a:gd name="connsiteX81" fmla="*/ 3937379 w 5513884"/>
              <a:gd name="connsiteY81" fmla="*/ 216618 h 735738"/>
              <a:gd name="connsiteX82" fmla="*/ 3814549 w 5513884"/>
              <a:gd name="connsiteY82" fmla="*/ 209794 h 735738"/>
              <a:gd name="connsiteX83" fmla="*/ 3712191 w 5513884"/>
              <a:gd name="connsiteY83" fmla="*/ 202971 h 735738"/>
              <a:gd name="connsiteX84" fmla="*/ 3521122 w 5513884"/>
              <a:gd name="connsiteY84" fmla="*/ 216618 h 735738"/>
              <a:gd name="connsiteX85" fmla="*/ 3575713 w 5513884"/>
              <a:gd name="connsiteY85" fmla="*/ 237090 h 735738"/>
              <a:gd name="connsiteX86" fmla="*/ 3787254 w 5513884"/>
              <a:gd name="connsiteY86" fmla="*/ 318977 h 735738"/>
              <a:gd name="connsiteX87" fmla="*/ 4162567 w 5513884"/>
              <a:gd name="connsiteY87" fmla="*/ 469102 h 735738"/>
              <a:gd name="connsiteX88" fmla="*/ 4319516 w 5513884"/>
              <a:gd name="connsiteY88" fmla="*/ 530517 h 735738"/>
              <a:gd name="connsiteX89" fmla="*/ 4510585 w 5513884"/>
              <a:gd name="connsiteY89" fmla="*/ 591932 h 735738"/>
              <a:gd name="connsiteX90" fmla="*/ 4285397 w 5513884"/>
              <a:gd name="connsiteY90" fmla="*/ 605579 h 735738"/>
              <a:gd name="connsiteX91" fmla="*/ 4107976 w 5513884"/>
              <a:gd name="connsiteY91" fmla="*/ 591932 h 735738"/>
              <a:gd name="connsiteX92" fmla="*/ 4039737 w 5513884"/>
              <a:gd name="connsiteY92" fmla="*/ 585108 h 735738"/>
              <a:gd name="connsiteX93" fmla="*/ 3896436 w 5513884"/>
              <a:gd name="connsiteY93" fmla="*/ 564636 h 735738"/>
              <a:gd name="connsiteX94" fmla="*/ 3719015 w 5513884"/>
              <a:gd name="connsiteY94" fmla="*/ 503221 h 735738"/>
              <a:gd name="connsiteX95" fmla="*/ 3493827 w 5513884"/>
              <a:gd name="connsiteY95" fmla="*/ 441806 h 735738"/>
              <a:gd name="connsiteX96" fmla="*/ 3398292 w 5513884"/>
              <a:gd name="connsiteY96" fmla="*/ 414511 h 735738"/>
              <a:gd name="connsiteX97" fmla="*/ 3323230 w 5513884"/>
              <a:gd name="connsiteY97" fmla="*/ 400863 h 735738"/>
              <a:gd name="connsiteX98" fmla="*/ 3241343 w 5513884"/>
              <a:gd name="connsiteY98" fmla="*/ 373568 h 735738"/>
              <a:gd name="connsiteX99" fmla="*/ 3330054 w 5513884"/>
              <a:gd name="connsiteY99" fmla="*/ 387215 h 735738"/>
              <a:gd name="connsiteX100" fmla="*/ 3391469 w 5513884"/>
              <a:gd name="connsiteY100" fmla="*/ 421335 h 735738"/>
              <a:gd name="connsiteX101" fmla="*/ 3459707 w 5513884"/>
              <a:gd name="connsiteY101" fmla="*/ 469102 h 735738"/>
              <a:gd name="connsiteX102" fmla="*/ 3664424 w 5513884"/>
              <a:gd name="connsiteY102" fmla="*/ 578284 h 735738"/>
              <a:gd name="connsiteX103" fmla="*/ 3725839 w 5513884"/>
              <a:gd name="connsiteY103" fmla="*/ 632875 h 735738"/>
              <a:gd name="connsiteX104" fmla="*/ 3487003 w 5513884"/>
              <a:gd name="connsiteY104" fmla="*/ 626051 h 735738"/>
              <a:gd name="connsiteX105" fmla="*/ 2831910 w 5513884"/>
              <a:gd name="connsiteY105" fmla="*/ 380391 h 735738"/>
              <a:gd name="connsiteX106" fmla="*/ 3002507 w 5513884"/>
              <a:gd name="connsiteY106" fmla="*/ 312153 h 735738"/>
              <a:gd name="connsiteX107" fmla="*/ 3527946 w 5513884"/>
              <a:gd name="connsiteY107" fmla="*/ 318977 h 735738"/>
              <a:gd name="connsiteX108" fmla="*/ 4735773 w 5513884"/>
              <a:gd name="connsiteY108" fmla="*/ 312153 h 735738"/>
              <a:gd name="connsiteX109" fmla="*/ 4708478 w 5513884"/>
              <a:gd name="connsiteY109" fmla="*/ 305329 h 735738"/>
              <a:gd name="connsiteX110" fmla="*/ 5111087 w 5513884"/>
              <a:gd name="connsiteY110" fmla="*/ 318977 h 735738"/>
              <a:gd name="connsiteX111" fmla="*/ 5199797 w 5513884"/>
              <a:gd name="connsiteY111" fmla="*/ 407687 h 735738"/>
              <a:gd name="connsiteX112" fmla="*/ 5254388 w 5513884"/>
              <a:gd name="connsiteY112" fmla="*/ 448630 h 735738"/>
              <a:gd name="connsiteX113" fmla="*/ 5295331 w 5513884"/>
              <a:gd name="connsiteY113" fmla="*/ 496397 h 735738"/>
              <a:gd name="connsiteX114" fmla="*/ 5349922 w 5513884"/>
              <a:gd name="connsiteY114" fmla="*/ 537341 h 735738"/>
              <a:gd name="connsiteX115" fmla="*/ 5404513 w 5513884"/>
              <a:gd name="connsiteY115" fmla="*/ 591932 h 735738"/>
              <a:gd name="connsiteX116" fmla="*/ 5308979 w 5513884"/>
              <a:gd name="connsiteY116" fmla="*/ 578284 h 735738"/>
              <a:gd name="connsiteX117" fmla="*/ 5233916 w 5513884"/>
              <a:gd name="connsiteY117" fmla="*/ 550988 h 735738"/>
              <a:gd name="connsiteX118" fmla="*/ 5165678 w 5513884"/>
              <a:gd name="connsiteY118" fmla="*/ 510045 h 735738"/>
              <a:gd name="connsiteX119" fmla="*/ 5097439 w 5513884"/>
              <a:gd name="connsiteY119" fmla="*/ 496397 h 735738"/>
              <a:gd name="connsiteX120" fmla="*/ 4995081 w 5513884"/>
              <a:gd name="connsiteY120" fmla="*/ 462278 h 735738"/>
              <a:gd name="connsiteX121" fmla="*/ 4974609 w 5513884"/>
              <a:gd name="connsiteY121" fmla="*/ 455454 h 735738"/>
              <a:gd name="connsiteX122" fmla="*/ 5015552 w 5513884"/>
              <a:gd name="connsiteY122" fmla="*/ 448630 h 735738"/>
              <a:gd name="connsiteX123" fmla="*/ 5111087 w 5513884"/>
              <a:gd name="connsiteY123" fmla="*/ 482750 h 735738"/>
              <a:gd name="connsiteX124" fmla="*/ 5152030 w 5513884"/>
              <a:gd name="connsiteY124" fmla="*/ 489574 h 735738"/>
              <a:gd name="connsiteX125" fmla="*/ 4981433 w 5513884"/>
              <a:gd name="connsiteY125" fmla="*/ 475926 h 735738"/>
              <a:gd name="connsiteX126" fmla="*/ 4599295 w 5513884"/>
              <a:gd name="connsiteY126" fmla="*/ 366744 h 735738"/>
              <a:gd name="connsiteX127" fmla="*/ 4455994 w 5513884"/>
              <a:gd name="connsiteY127" fmla="*/ 346272 h 735738"/>
              <a:gd name="connsiteX128" fmla="*/ 4367284 w 5513884"/>
              <a:gd name="connsiteY128" fmla="*/ 339448 h 735738"/>
              <a:gd name="connsiteX129" fmla="*/ 4476466 w 5513884"/>
              <a:gd name="connsiteY129" fmla="*/ 346272 h 735738"/>
              <a:gd name="connsiteX130" fmla="*/ 4503761 w 5513884"/>
              <a:gd name="connsiteY130" fmla="*/ 366744 h 735738"/>
              <a:gd name="connsiteX131" fmla="*/ 4510585 w 5513884"/>
              <a:gd name="connsiteY131" fmla="*/ 434982 h 735738"/>
              <a:gd name="connsiteX132" fmla="*/ 4469642 w 5513884"/>
              <a:gd name="connsiteY132" fmla="*/ 448630 h 735738"/>
              <a:gd name="connsiteX133" fmla="*/ 4428698 w 5513884"/>
              <a:gd name="connsiteY133" fmla="*/ 482750 h 735738"/>
              <a:gd name="connsiteX134" fmla="*/ 4421875 w 5513884"/>
              <a:gd name="connsiteY134" fmla="*/ 503221 h 735738"/>
              <a:gd name="connsiteX135" fmla="*/ 4476466 w 5513884"/>
              <a:gd name="connsiteY135" fmla="*/ 537341 h 735738"/>
              <a:gd name="connsiteX136" fmla="*/ 4578824 w 5513884"/>
              <a:gd name="connsiteY136" fmla="*/ 557812 h 735738"/>
              <a:gd name="connsiteX137" fmla="*/ 4906370 w 5513884"/>
              <a:gd name="connsiteY137" fmla="*/ 550988 h 735738"/>
              <a:gd name="connsiteX138" fmla="*/ 4851779 w 5513884"/>
              <a:gd name="connsiteY138" fmla="*/ 530517 h 735738"/>
              <a:gd name="connsiteX139" fmla="*/ 4810836 w 5513884"/>
              <a:gd name="connsiteY139" fmla="*/ 503221 h 735738"/>
              <a:gd name="connsiteX140" fmla="*/ 4667534 w 5513884"/>
              <a:gd name="connsiteY140" fmla="*/ 359920 h 735738"/>
              <a:gd name="connsiteX141" fmla="*/ 4667534 w 5513884"/>
              <a:gd name="connsiteY141" fmla="*/ 359920 h 735738"/>
              <a:gd name="connsiteX142" fmla="*/ 4592472 w 5513884"/>
              <a:gd name="connsiteY142" fmla="*/ 284857 h 735738"/>
              <a:gd name="connsiteX143" fmla="*/ 4585648 w 5513884"/>
              <a:gd name="connsiteY143" fmla="*/ 264385 h 735738"/>
              <a:gd name="connsiteX144" fmla="*/ 4619767 w 5513884"/>
              <a:gd name="connsiteY144" fmla="*/ 250738 h 735738"/>
              <a:gd name="connsiteX145" fmla="*/ 4701654 w 5513884"/>
              <a:gd name="connsiteY145" fmla="*/ 237090 h 735738"/>
              <a:gd name="connsiteX146" fmla="*/ 4749421 w 5513884"/>
              <a:gd name="connsiteY146" fmla="*/ 216618 h 735738"/>
              <a:gd name="connsiteX147" fmla="*/ 4879075 w 5513884"/>
              <a:gd name="connsiteY147" fmla="*/ 196147 h 735738"/>
              <a:gd name="connsiteX148" fmla="*/ 5036024 w 5513884"/>
              <a:gd name="connsiteY148" fmla="*/ 182499 h 735738"/>
              <a:gd name="connsiteX149" fmla="*/ 5090615 w 5513884"/>
              <a:gd name="connsiteY149" fmla="*/ 209794 h 735738"/>
              <a:gd name="connsiteX150" fmla="*/ 5158854 w 5513884"/>
              <a:gd name="connsiteY150" fmla="*/ 223442 h 735738"/>
              <a:gd name="connsiteX151" fmla="*/ 5036024 w 5513884"/>
              <a:gd name="connsiteY151" fmla="*/ 196147 h 735738"/>
              <a:gd name="connsiteX152" fmla="*/ 4974609 w 5513884"/>
              <a:gd name="connsiteY152" fmla="*/ 155203 h 735738"/>
              <a:gd name="connsiteX153" fmla="*/ 4892722 w 5513884"/>
              <a:gd name="connsiteY153" fmla="*/ 93788 h 735738"/>
              <a:gd name="connsiteX154" fmla="*/ 4920018 w 5513884"/>
              <a:gd name="connsiteY154" fmla="*/ 86965 h 735738"/>
              <a:gd name="connsiteX155" fmla="*/ 5165678 w 5513884"/>
              <a:gd name="connsiteY155" fmla="*/ 127908 h 735738"/>
              <a:gd name="connsiteX156" fmla="*/ 5227092 w 5513884"/>
              <a:gd name="connsiteY156" fmla="*/ 155203 h 735738"/>
              <a:gd name="connsiteX157" fmla="*/ 5281684 w 5513884"/>
              <a:gd name="connsiteY157" fmla="*/ 162027 h 735738"/>
              <a:gd name="connsiteX158" fmla="*/ 5322627 w 5513884"/>
              <a:gd name="connsiteY158" fmla="*/ 168851 h 735738"/>
              <a:gd name="connsiteX159" fmla="*/ 5288507 w 5513884"/>
              <a:gd name="connsiteY159" fmla="*/ 127908 h 735738"/>
              <a:gd name="connsiteX160" fmla="*/ 5254388 w 5513884"/>
              <a:gd name="connsiteY160" fmla="*/ 121084 h 735738"/>
              <a:gd name="connsiteX161" fmla="*/ 5233916 w 5513884"/>
              <a:gd name="connsiteY161" fmla="*/ 100612 h 735738"/>
              <a:gd name="connsiteX162" fmla="*/ 5254388 w 5513884"/>
              <a:gd name="connsiteY162" fmla="*/ 32374 h 735738"/>
              <a:gd name="connsiteX163" fmla="*/ 5274860 w 5513884"/>
              <a:gd name="connsiteY163" fmla="*/ 25550 h 735738"/>
              <a:gd name="connsiteX164" fmla="*/ 5322627 w 5513884"/>
              <a:gd name="connsiteY164" fmla="*/ 32374 h 735738"/>
              <a:gd name="connsiteX165" fmla="*/ 5302155 w 5513884"/>
              <a:gd name="connsiteY165" fmla="*/ 52845 h 735738"/>
              <a:gd name="connsiteX166" fmla="*/ 5186149 w 5513884"/>
              <a:gd name="connsiteY166" fmla="*/ 80141 h 735738"/>
              <a:gd name="connsiteX167" fmla="*/ 5104263 w 5513884"/>
              <a:gd name="connsiteY167" fmla="*/ 134732 h 735738"/>
              <a:gd name="connsiteX168" fmla="*/ 5042848 w 5513884"/>
              <a:gd name="connsiteY168" fmla="*/ 182499 h 735738"/>
              <a:gd name="connsiteX169" fmla="*/ 5036024 w 5513884"/>
              <a:gd name="connsiteY169" fmla="*/ 202971 h 735738"/>
              <a:gd name="connsiteX170" fmla="*/ 5090615 w 5513884"/>
              <a:gd name="connsiteY170" fmla="*/ 230266 h 735738"/>
              <a:gd name="connsiteX171" fmla="*/ 5097439 w 5513884"/>
              <a:gd name="connsiteY171" fmla="*/ 257562 h 735738"/>
              <a:gd name="connsiteX172" fmla="*/ 5097439 w 5513884"/>
              <a:gd name="connsiteY172" fmla="*/ 366744 h 735738"/>
              <a:gd name="connsiteX173" fmla="*/ 5165678 w 5513884"/>
              <a:gd name="connsiteY173" fmla="*/ 428159 h 735738"/>
              <a:gd name="connsiteX174" fmla="*/ 5192973 w 5513884"/>
              <a:gd name="connsiteY174" fmla="*/ 441806 h 735738"/>
              <a:gd name="connsiteX175" fmla="*/ 5117910 w 5513884"/>
              <a:gd name="connsiteY175" fmla="*/ 462278 h 735738"/>
              <a:gd name="connsiteX176" fmla="*/ 5111087 w 5513884"/>
              <a:gd name="connsiteY176" fmla="*/ 489574 h 735738"/>
              <a:gd name="connsiteX177" fmla="*/ 5056495 w 5513884"/>
              <a:gd name="connsiteY177" fmla="*/ 530517 h 735738"/>
              <a:gd name="connsiteX178" fmla="*/ 5049672 w 5513884"/>
              <a:gd name="connsiteY178" fmla="*/ 550988 h 735738"/>
              <a:gd name="connsiteX179" fmla="*/ 5063319 w 5513884"/>
              <a:gd name="connsiteY179" fmla="*/ 571460 h 735738"/>
              <a:gd name="connsiteX180" fmla="*/ 5131558 w 5513884"/>
              <a:gd name="connsiteY180" fmla="*/ 612403 h 735738"/>
              <a:gd name="connsiteX181" fmla="*/ 5152030 w 5513884"/>
              <a:gd name="connsiteY181" fmla="*/ 626051 h 735738"/>
              <a:gd name="connsiteX182" fmla="*/ 5186149 w 5513884"/>
              <a:gd name="connsiteY182" fmla="*/ 639699 h 735738"/>
              <a:gd name="connsiteX183" fmla="*/ 5076967 w 5513884"/>
              <a:gd name="connsiteY183" fmla="*/ 605579 h 735738"/>
              <a:gd name="connsiteX184" fmla="*/ 5124734 w 5513884"/>
              <a:gd name="connsiteY184" fmla="*/ 598756 h 735738"/>
              <a:gd name="connsiteX185" fmla="*/ 5158854 w 5513884"/>
              <a:gd name="connsiteY185" fmla="*/ 612403 h 735738"/>
              <a:gd name="connsiteX186" fmla="*/ 5186149 w 5513884"/>
              <a:gd name="connsiteY186" fmla="*/ 626051 h 735738"/>
              <a:gd name="connsiteX187" fmla="*/ 5206621 w 5513884"/>
              <a:gd name="connsiteY187" fmla="*/ 632875 h 735738"/>
              <a:gd name="connsiteX188" fmla="*/ 5261212 w 5513884"/>
              <a:gd name="connsiteY188" fmla="*/ 660171 h 735738"/>
              <a:gd name="connsiteX189" fmla="*/ 5343098 w 5513884"/>
              <a:gd name="connsiteY189" fmla="*/ 687466 h 735738"/>
              <a:gd name="connsiteX190" fmla="*/ 5384042 w 5513884"/>
              <a:gd name="connsiteY190" fmla="*/ 687466 h 73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513884" h="735738">
                <a:moveTo>
                  <a:pt x="0" y="462278"/>
                </a:moveTo>
                <a:cubicBezTo>
                  <a:pt x="671245" y="468065"/>
                  <a:pt x="1240215" y="476834"/>
                  <a:pt x="1924334" y="462278"/>
                </a:cubicBezTo>
                <a:cubicBezTo>
                  <a:pt x="1974828" y="461204"/>
                  <a:pt x="2024218" y="446959"/>
                  <a:pt x="2074460" y="441806"/>
                </a:cubicBezTo>
                <a:cubicBezTo>
                  <a:pt x="2112993" y="437854"/>
                  <a:pt x="2151741" y="435897"/>
                  <a:pt x="2190466" y="434982"/>
                </a:cubicBezTo>
                <a:lnTo>
                  <a:pt x="2941092" y="421335"/>
                </a:lnTo>
                <a:cubicBezTo>
                  <a:pt x="2993409" y="419060"/>
                  <a:pt x="3045677" y="414841"/>
                  <a:pt x="3098042" y="414511"/>
                </a:cubicBezTo>
                <a:cubicBezTo>
                  <a:pt x="5217754" y="401137"/>
                  <a:pt x="4433771" y="459264"/>
                  <a:pt x="5192973" y="400863"/>
                </a:cubicBezTo>
                <a:cubicBezTo>
                  <a:pt x="5199797" y="398588"/>
                  <a:pt x="5207011" y="397256"/>
                  <a:pt x="5213445" y="394039"/>
                </a:cubicBezTo>
                <a:cubicBezTo>
                  <a:pt x="5220780" y="390371"/>
                  <a:pt x="5225925" y="382235"/>
                  <a:pt x="5233916" y="380391"/>
                </a:cubicBezTo>
                <a:cubicBezTo>
                  <a:pt x="5256190" y="375251"/>
                  <a:pt x="5279409" y="375842"/>
                  <a:pt x="5302155" y="373568"/>
                </a:cubicBezTo>
                <a:cubicBezTo>
                  <a:pt x="5343098" y="375842"/>
                  <a:pt x="5384775" y="372349"/>
                  <a:pt x="5424985" y="380391"/>
                </a:cubicBezTo>
                <a:cubicBezTo>
                  <a:pt x="5433027" y="381999"/>
                  <a:pt x="5432229" y="395740"/>
                  <a:pt x="5438633" y="400863"/>
                </a:cubicBezTo>
                <a:cubicBezTo>
                  <a:pt x="5444250" y="405356"/>
                  <a:pt x="5452082" y="406127"/>
                  <a:pt x="5459104" y="407687"/>
                </a:cubicBezTo>
                <a:cubicBezTo>
                  <a:pt x="5472611" y="410689"/>
                  <a:pt x="5513884" y="414511"/>
                  <a:pt x="5500048" y="414511"/>
                </a:cubicBezTo>
                <a:cubicBezTo>
                  <a:pt x="5477188" y="414511"/>
                  <a:pt x="5454555" y="409962"/>
                  <a:pt x="5431809" y="407687"/>
                </a:cubicBezTo>
                <a:lnTo>
                  <a:pt x="4892722" y="414511"/>
                </a:lnTo>
                <a:cubicBezTo>
                  <a:pt x="4867604" y="415069"/>
                  <a:pt x="4841817" y="414433"/>
                  <a:pt x="4817660" y="421335"/>
                </a:cubicBezTo>
                <a:cubicBezTo>
                  <a:pt x="4793207" y="428321"/>
                  <a:pt x="4773672" y="447796"/>
                  <a:pt x="4749421" y="455454"/>
                </a:cubicBezTo>
                <a:cubicBezTo>
                  <a:pt x="4729779" y="461657"/>
                  <a:pt x="4708376" y="459222"/>
                  <a:pt x="4688006" y="462278"/>
                </a:cubicBezTo>
                <a:cubicBezTo>
                  <a:pt x="4534495" y="485305"/>
                  <a:pt x="4691350" y="468798"/>
                  <a:pt x="4537881" y="482750"/>
                </a:cubicBezTo>
                <a:lnTo>
                  <a:pt x="2934269" y="469102"/>
                </a:lnTo>
                <a:cubicBezTo>
                  <a:pt x="2863617" y="468040"/>
                  <a:pt x="2793308" y="458815"/>
                  <a:pt x="2722728" y="455454"/>
                </a:cubicBezTo>
                <a:cubicBezTo>
                  <a:pt x="2649987" y="451990"/>
                  <a:pt x="2577152" y="450905"/>
                  <a:pt x="2504364" y="448630"/>
                </a:cubicBezTo>
                <a:cubicBezTo>
                  <a:pt x="2376985" y="453179"/>
                  <a:pt x="2249312" y="452502"/>
                  <a:pt x="2122227" y="462278"/>
                </a:cubicBezTo>
                <a:cubicBezTo>
                  <a:pt x="2100711" y="463933"/>
                  <a:pt x="2079812" y="472519"/>
                  <a:pt x="2060812" y="482750"/>
                </a:cubicBezTo>
                <a:cubicBezTo>
                  <a:pt x="2020260" y="504586"/>
                  <a:pt x="1988500" y="543247"/>
                  <a:pt x="1944806" y="557812"/>
                </a:cubicBezTo>
                <a:cubicBezTo>
                  <a:pt x="1924334" y="564636"/>
                  <a:pt x="1902692" y="568634"/>
                  <a:pt x="1883391" y="578284"/>
                </a:cubicBezTo>
                <a:cubicBezTo>
                  <a:pt x="1861385" y="589287"/>
                  <a:pt x="1843183" y="606752"/>
                  <a:pt x="1821976" y="619227"/>
                </a:cubicBezTo>
                <a:cubicBezTo>
                  <a:pt x="1804440" y="629542"/>
                  <a:pt x="1785170" y="636643"/>
                  <a:pt x="1767385" y="646523"/>
                </a:cubicBezTo>
                <a:cubicBezTo>
                  <a:pt x="1744197" y="659405"/>
                  <a:pt x="1722872" y="675603"/>
                  <a:pt x="1699146" y="687466"/>
                </a:cubicBezTo>
                <a:cubicBezTo>
                  <a:pt x="1655814" y="709132"/>
                  <a:pt x="1616835" y="720934"/>
                  <a:pt x="1569492" y="728409"/>
                </a:cubicBezTo>
                <a:cubicBezTo>
                  <a:pt x="1546912" y="731974"/>
                  <a:pt x="1524000" y="732958"/>
                  <a:pt x="1501254" y="735233"/>
                </a:cubicBezTo>
                <a:cubicBezTo>
                  <a:pt x="1405720" y="732958"/>
                  <a:pt x="1309931" y="735738"/>
                  <a:pt x="1214651" y="728409"/>
                </a:cubicBezTo>
                <a:cubicBezTo>
                  <a:pt x="1190973" y="726588"/>
                  <a:pt x="1169042" y="715138"/>
                  <a:pt x="1146412" y="707938"/>
                </a:cubicBezTo>
                <a:cubicBezTo>
                  <a:pt x="1004412" y="662757"/>
                  <a:pt x="1124290" y="696941"/>
                  <a:pt x="989463" y="660171"/>
                </a:cubicBezTo>
                <a:cubicBezTo>
                  <a:pt x="944366" y="631985"/>
                  <a:pt x="917256" y="612642"/>
                  <a:pt x="866633" y="591932"/>
                </a:cubicBezTo>
                <a:cubicBezTo>
                  <a:pt x="840003" y="581038"/>
                  <a:pt x="810939" y="576542"/>
                  <a:pt x="784746" y="564636"/>
                </a:cubicBezTo>
                <a:cubicBezTo>
                  <a:pt x="735656" y="542322"/>
                  <a:pt x="688582" y="515762"/>
                  <a:pt x="641445" y="489574"/>
                </a:cubicBezTo>
                <a:cubicBezTo>
                  <a:pt x="592685" y="462485"/>
                  <a:pt x="580993" y="453256"/>
                  <a:pt x="532263" y="434982"/>
                </a:cubicBezTo>
                <a:cubicBezTo>
                  <a:pt x="512058" y="427405"/>
                  <a:pt x="470848" y="414511"/>
                  <a:pt x="470848" y="414511"/>
                </a:cubicBezTo>
                <a:cubicBezTo>
                  <a:pt x="1336089" y="394846"/>
                  <a:pt x="162526" y="418740"/>
                  <a:pt x="2129051" y="414511"/>
                </a:cubicBezTo>
                <a:lnTo>
                  <a:pt x="3944203" y="400863"/>
                </a:lnTo>
                <a:lnTo>
                  <a:pt x="4142095" y="394039"/>
                </a:lnTo>
                <a:lnTo>
                  <a:pt x="4415051" y="387215"/>
                </a:lnTo>
                <a:cubicBezTo>
                  <a:pt x="4435632" y="386375"/>
                  <a:pt x="4455872" y="380772"/>
                  <a:pt x="4476466" y="380391"/>
                </a:cubicBezTo>
                <a:lnTo>
                  <a:pt x="5152030" y="373568"/>
                </a:lnTo>
                <a:cubicBezTo>
                  <a:pt x="5248382" y="361524"/>
                  <a:pt x="5217905" y="368699"/>
                  <a:pt x="5090615" y="359920"/>
                </a:cubicBezTo>
                <a:cubicBezTo>
                  <a:pt x="5063290" y="358035"/>
                  <a:pt x="5035958" y="356056"/>
                  <a:pt x="5008728" y="353096"/>
                </a:cubicBezTo>
                <a:lnTo>
                  <a:pt x="4776716" y="325800"/>
                </a:lnTo>
                <a:lnTo>
                  <a:pt x="4455994" y="284857"/>
                </a:lnTo>
                <a:cubicBezTo>
                  <a:pt x="4118071" y="194745"/>
                  <a:pt x="4254585" y="210519"/>
                  <a:pt x="4053385" y="196147"/>
                </a:cubicBezTo>
                <a:cubicBezTo>
                  <a:pt x="3985146" y="198422"/>
                  <a:pt x="3916821" y="198841"/>
                  <a:pt x="3848669" y="202971"/>
                </a:cubicBezTo>
                <a:cubicBezTo>
                  <a:pt x="3841489" y="203406"/>
                  <a:pt x="3835113" y="207818"/>
                  <a:pt x="3828197" y="209794"/>
                </a:cubicBezTo>
                <a:cubicBezTo>
                  <a:pt x="3819179" y="212370"/>
                  <a:pt x="3810000" y="214343"/>
                  <a:pt x="3800901" y="216618"/>
                </a:cubicBezTo>
                <a:cubicBezTo>
                  <a:pt x="3821373" y="221167"/>
                  <a:pt x="3841704" y="226401"/>
                  <a:pt x="3862316" y="230266"/>
                </a:cubicBezTo>
                <a:cubicBezTo>
                  <a:pt x="3878125" y="233230"/>
                  <a:pt x="3894098" y="235314"/>
                  <a:pt x="3910084" y="237090"/>
                </a:cubicBezTo>
                <a:cubicBezTo>
                  <a:pt x="4116495" y="260025"/>
                  <a:pt x="4065839" y="251176"/>
                  <a:pt x="4346812" y="257562"/>
                </a:cubicBezTo>
                <a:cubicBezTo>
                  <a:pt x="4380931" y="259836"/>
                  <a:pt x="4415184" y="260609"/>
                  <a:pt x="4449170" y="264385"/>
                </a:cubicBezTo>
                <a:cubicBezTo>
                  <a:pt x="4476673" y="267441"/>
                  <a:pt x="4503486" y="275670"/>
                  <a:pt x="4531057" y="278033"/>
                </a:cubicBezTo>
                <a:cubicBezTo>
                  <a:pt x="4583231" y="282505"/>
                  <a:pt x="4635690" y="282582"/>
                  <a:pt x="4688006" y="284857"/>
                </a:cubicBezTo>
                <a:cubicBezTo>
                  <a:pt x="4783540" y="282582"/>
                  <a:pt x="4884996" y="311223"/>
                  <a:pt x="4974609" y="278033"/>
                </a:cubicBezTo>
                <a:cubicBezTo>
                  <a:pt x="5041761" y="253162"/>
                  <a:pt x="4823363" y="204492"/>
                  <a:pt x="4817660" y="202971"/>
                </a:cubicBezTo>
                <a:cubicBezTo>
                  <a:pt x="4801659" y="198704"/>
                  <a:pt x="4785397" y="195138"/>
                  <a:pt x="4769892" y="189323"/>
                </a:cubicBezTo>
                <a:cubicBezTo>
                  <a:pt x="4642055" y="141383"/>
                  <a:pt x="4781852" y="177388"/>
                  <a:pt x="4592472" y="114260"/>
                </a:cubicBezTo>
                <a:cubicBezTo>
                  <a:pt x="4572000" y="107436"/>
                  <a:pt x="4551093" y="101802"/>
                  <a:pt x="4531057" y="93788"/>
                </a:cubicBezTo>
                <a:cubicBezTo>
                  <a:pt x="4412603" y="46407"/>
                  <a:pt x="4538093" y="89311"/>
                  <a:pt x="4469642" y="66493"/>
                </a:cubicBezTo>
                <a:cubicBezTo>
                  <a:pt x="4535851" y="281"/>
                  <a:pt x="4525622" y="0"/>
                  <a:pt x="4708478" y="66493"/>
                </a:cubicBezTo>
                <a:cubicBezTo>
                  <a:pt x="4732378" y="75184"/>
                  <a:pt x="4663430" y="90176"/>
                  <a:pt x="4640239" y="100612"/>
                </a:cubicBezTo>
                <a:cubicBezTo>
                  <a:pt x="4617898" y="110665"/>
                  <a:pt x="4595345" y="120480"/>
                  <a:pt x="4572000" y="127908"/>
                </a:cubicBezTo>
                <a:cubicBezTo>
                  <a:pt x="4545189" y="136439"/>
                  <a:pt x="4517624" y="142484"/>
                  <a:pt x="4490113" y="148379"/>
                </a:cubicBezTo>
                <a:cubicBezTo>
                  <a:pt x="4379292" y="172126"/>
                  <a:pt x="4374510" y="169564"/>
                  <a:pt x="4258101" y="182499"/>
                </a:cubicBezTo>
                <a:lnTo>
                  <a:pt x="3582537" y="168851"/>
                </a:lnTo>
                <a:lnTo>
                  <a:pt x="3336878" y="162027"/>
                </a:lnTo>
                <a:cubicBezTo>
                  <a:pt x="3309511" y="160887"/>
                  <a:pt x="3227601" y="155203"/>
                  <a:pt x="3254991" y="155203"/>
                </a:cubicBezTo>
                <a:cubicBezTo>
                  <a:pt x="3336909" y="155203"/>
                  <a:pt x="3418789" y="158995"/>
                  <a:pt x="3500651" y="162027"/>
                </a:cubicBezTo>
                <a:lnTo>
                  <a:pt x="3807725" y="175675"/>
                </a:lnTo>
                <a:cubicBezTo>
                  <a:pt x="3994990" y="196483"/>
                  <a:pt x="3960718" y="186663"/>
                  <a:pt x="4121624" y="223442"/>
                </a:cubicBezTo>
                <a:cubicBezTo>
                  <a:pt x="4158195" y="231801"/>
                  <a:pt x="4194148" y="242769"/>
                  <a:pt x="4230806" y="250738"/>
                </a:cubicBezTo>
                <a:cubicBezTo>
                  <a:pt x="4246523" y="254155"/>
                  <a:pt x="4294657" y="257562"/>
                  <a:pt x="4278573" y="257562"/>
                </a:cubicBezTo>
                <a:cubicBezTo>
                  <a:pt x="4235295" y="257562"/>
                  <a:pt x="4192137" y="253013"/>
                  <a:pt x="4148919" y="250738"/>
                </a:cubicBezTo>
                <a:lnTo>
                  <a:pt x="4053385" y="237090"/>
                </a:lnTo>
                <a:cubicBezTo>
                  <a:pt x="4014620" y="230837"/>
                  <a:pt x="3976391" y="221077"/>
                  <a:pt x="3937379" y="216618"/>
                </a:cubicBezTo>
                <a:cubicBezTo>
                  <a:pt x="3896638" y="211962"/>
                  <a:pt x="3855480" y="212275"/>
                  <a:pt x="3814549" y="209794"/>
                </a:cubicBezTo>
                <a:lnTo>
                  <a:pt x="3712191" y="202971"/>
                </a:lnTo>
                <a:cubicBezTo>
                  <a:pt x="3648501" y="207520"/>
                  <a:pt x="3583068" y="201132"/>
                  <a:pt x="3521122" y="216618"/>
                </a:cubicBezTo>
                <a:cubicBezTo>
                  <a:pt x="3502268" y="221331"/>
                  <a:pt x="3557850" y="229434"/>
                  <a:pt x="3575713" y="237090"/>
                </a:cubicBezTo>
                <a:cubicBezTo>
                  <a:pt x="3926725" y="387523"/>
                  <a:pt x="3337861" y="146607"/>
                  <a:pt x="3787254" y="318977"/>
                </a:cubicBezTo>
                <a:cubicBezTo>
                  <a:pt x="3913059" y="367231"/>
                  <a:pt x="4037352" y="419337"/>
                  <a:pt x="4162567" y="469102"/>
                </a:cubicBezTo>
                <a:cubicBezTo>
                  <a:pt x="4214774" y="489851"/>
                  <a:pt x="4269268" y="505393"/>
                  <a:pt x="4319516" y="530517"/>
                </a:cubicBezTo>
                <a:cubicBezTo>
                  <a:pt x="4453197" y="597357"/>
                  <a:pt x="4388149" y="581729"/>
                  <a:pt x="4510585" y="591932"/>
                </a:cubicBezTo>
                <a:cubicBezTo>
                  <a:pt x="4604663" y="662487"/>
                  <a:pt x="4553489" y="615890"/>
                  <a:pt x="4285397" y="605579"/>
                </a:cubicBezTo>
                <a:cubicBezTo>
                  <a:pt x="4232578" y="603548"/>
                  <a:pt x="4162277" y="597104"/>
                  <a:pt x="4107976" y="591932"/>
                </a:cubicBezTo>
                <a:cubicBezTo>
                  <a:pt x="4085219" y="589765"/>
                  <a:pt x="4062409" y="588033"/>
                  <a:pt x="4039737" y="585108"/>
                </a:cubicBezTo>
                <a:cubicBezTo>
                  <a:pt x="3991882" y="578933"/>
                  <a:pt x="3896436" y="564636"/>
                  <a:pt x="3896436" y="564636"/>
                </a:cubicBezTo>
                <a:cubicBezTo>
                  <a:pt x="3837296" y="544164"/>
                  <a:pt x="3779055" y="520880"/>
                  <a:pt x="3719015" y="503221"/>
                </a:cubicBezTo>
                <a:cubicBezTo>
                  <a:pt x="3470311" y="430074"/>
                  <a:pt x="3732121" y="505351"/>
                  <a:pt x="3493827" y="441806"/>
                </a:cubicBezTo>
                <a:cubicBezTo>
                  <a:pt x="3461826" y="433272"/>
                  <a:pt x="3430497" y="422240"/>
                  <a:pt x="3398292" y="414511"/>
                </a:cubicBezTo>
                <a:cubicBezTo>
                  <a:pt x="3373563" y="408576"/>
                  <a:pt x="3347837" y="407282"/>
                  <a:pt x="3323230" y="400863"/>
                </a:cubicBezTo>
                <a:cubicBezTo>
                  <a:pt x="3295390" y="393600"/>
                  <a:pt x="3212905" y="369193"/>
                  <a:pt x="3241343" y="373568"/>
                </a:cubicBezTo>
                <a:lnTo>
                  <a:pt x="3330054" y="387215"/>
                </a:lnTo>
                <a:cubicBezTo>
                  <a:pt x="3350526" y="398588"/>
                  <a:pt x="3371669" y="408829"/>
                  <a:pt x="3391469" y="421335"/>
                </a:cubicBezTo>
                <a:cubicBezTo>
                  <a:pt x="3414944" y="436161"/>
                  <a:pt x="3435600" y="455327"/>
                  <a:pt x="3459707" y="469102"/>
                </a:cubicBezTo>
                <a:cubicBezTo>
                  <a:pt x="3530138" y="509348"/>
                  <a:pt x="3602004" y="515864"/>
                  <a:pt x="3664424" y="578284"/>
                </a:cubicBezTo>
                <a:cubicBezTo>
                  <a:pt x="3711166" y="625026"/>
                  <a:pt x="3689308" y="608521"/>
                  <a:pt x="3725839" y="632875"/>
                </a:cubicBezTo>
                <a:cubicBezTo>
                  <a:pt x="3641761" y="643385"/>
                  <a:pt x="3583351" y="654327"/>
                  <a:pt x="3487003" y="626051"/>
                </a:cubicBezTo>
                <a:cubicBezTo>
                  <a:pt x="3263228" y="560378"/>
                  <a:pt x="3055453" y="446849"/>
                  <a:pt x="2831910" y="380391"/>
                </a:cubicBezTo>
                <a:cubicBezTo>
                  <a:pt x="2442274" y="264554"/>
                  <a:pt x="2494780" y="304847"/>
                  <a:pt x="3002507" y="312153"/>
                </a:cubicBezTo>
                <a:lnTo>
                  <a:pt x="3527946" y="318977"/>
                </a:lnTo>
                <a:lnTo>
                  <a:pt x="4735773" y="312153"/>
                </a:lnTo>
                <a:cubicBezTo>
                  <a:pt x="4745151" y="312045"/>
                  <a:pt x="4699101" y="305159"/>
                  <a:pt x="4708478" y="305329"/>
                </a:cubicBezTo>
                <a:cubicBezTo>
                  <a:pt x="4842736" y="307770"/>
                  <a:pt x="4976884" y="314428"/>
                  <a:pt x="5111087" y="318977"/>
                </a:cubicBezTo>
                <a:cubicBezTo>
                  <a:pt x="5140657" y="348547"/>
                  <a:pt x="5166342" y="382596"/>
                  <a:pt x="5199797" y="407687"/>
                </a:cubicBezTo>
                <a:cubicBezTo>
                  <a:pt x="5217994" y="421335"/>
                  <a:pt x="5237720" y="433152"/>
                  <a:pt x="5254388" y="448630"/>
                </a:cubicBezTo>
                <a:cubicBezTo>
                  <a:pt x="5269755" y="462900"/>
                  <a:pt x="5279964" y="482127"/>
                  <a:pt x="5295331" y="496397"/>
                </a:cubicBezTo>
                <a:cubicBezTo>
                  <a:pt x="5311999" y="511875"/>
                  <a:pt x="5332804" y="522362"/>
                  <a:pt x="5349922" y="537341"/>
                </a:cubicBezTo>
                <a:cubicBezTo>
                  <a:pt x="5369289" y="554287"/>
                  <a:pt x="5429989" y="595571"/>
                  <a:pt x="5404513" y="591932"/>
                </a:cubicBezTo>
                <a:lnTo>
                  <a:pt x="5308979" y="578284"/>
                </a:lnTo>
                <a:cubicBezTo>
                  <a:pt x="5283958" y="569185"/>
                  <a:pt x="5257954" y="562435"/>
                  <a:pt x="5233916" y="550988"/>
                </a:cubicBezTo>
                <a:cubicBezTo>
                  <a:pt x="5209967" y="539583"/>
                  <a:pt x="5190307" y="519897"/>
                  <a:pt x="5165678" y="510045"/>
                </a:cubicBezTo>
                <a:cubicBezTo>
                  <a:pt x="5144140" y="501430"/>
                  <a:pt x="5119777" y="502652"/>
                  <a:pt x="5097439" y="496397"/>
                </a:cubicBezTo>
                <a:cubicBezTo>
                  <a:pt x="5062806" y="486700"/>
                  <a:pt x="5029200" y="473651"/>
                  <a:pt x="4995081" y="462278"/>
                </a:cubicBezTo>
                <a:lnTo>
                  <a:pt x="4974609" y="455454"/>
                </a:lnTo>
                <a:cubicBezTo>
                  <a:pt x="4988257" y="453179"/>
                  <a:pt x="5001757" y="447569"/>
                  <a:pt x="5015552" y="448630"/>
                </a:cubicBezTo>
                <a:cubicBezTo>
                  <a:pt x="5053225" y="451528"/>
                  <a:pt x="5076083" y="471979"/>
                  <a:pt x="5111087" y="482750"/>
                </a:cubicBezTo>
                <a:cubicBezTo>
                  <a:pt x="5124311" y="486819"/>
                  <a:pt x="5138382" y="487299"/>
                  <a:pt x="5152030" y="489574"/>
                </a:cubicBezTo>
                <a:cubicBezTo>
                  <a:pt x="5223541" y="537247"/>
                  <a:pt x="5200162" y="517409"/>
                  <a:pt x="4981433" y="475926"/>
                </a:cubicBezTo>
                <a:cubicBezTo>
                  <a:pt x="4515140" y="387492"/>
                  <a:pt x="5022121" y="474700"/>
                  <a:pt x="4599295" y="366744"/>
                </a:cubicBezTo>
                <a:cubicBezTo>
                  <a:pt x="4552543" y="354807"/>
                  <a:pt x="4503915" y="351910"/>
                  <a:pt x="4455994" y="346272"/>
                </a:cubicBezTo>
                <a:cubicBezTo>
                  <a:pt x="4426540" y="342807"/>
                  <a:pt x="4337627" y="339448"/>
                  <a:pt x="4367284" y="339448"/>
                </a:cubicBezTo>
                <a:cubicBezTo>
                  <a:pt x="4403749" y="339448"/>
                  <a:pt x="4440072" y="343997"/>
                  <a:pt x="4476466" y="346272"/>
                </a:cubicBezTo>
                <a:cubicBezTo>
                  <a:pt x="4485564" y="353096"/>
                  <a:pt x="4496360" y="358109"/>
                  <a:pt x="4503761" y="366744"/>
                </a:cubicBezTo>
                <a:cubicBezTo>
                  <a:pt x="4517617" y="382909"/>
                  <a:pt x="4527215" y="415976"/>
                  <a:pt x="4510585" y="434982"/>
                </a:cubicBezTo>
                <a:cubicBezTo>
                  <a:pt x="4501112" y="445809"/>
                  <a:pt x="4481612" y="440650"/>
                  <a:pt x="4469642" y="448630"/>
                </a:cubicBezTo>
                <a:cubicBezTo>
                  <a:pt x="4441140" y="467631"/>
                  <a:pt x="4454969" y="456479"/>
                  <a:pt x="4428698" y="482750"/>
                </a:cubicBezTo>
                <a:cubicBezTo>
                  <a:pt x="4426424" y="489574"/>
                  <a:pt x="4419600" y="496397"/>
                  <a:pt x="4421875" y="503221"/>
                </a:cubicBezTo>
                <a:cubicBezTo>
                  <a:pt x="4428310" y="522526"/>
                  <a:pt x="4462196" y="532584"/>
                  <a:pt x="4476466" y="537341"/>
                </a:cubicBezTo>
                <a:cubicBezTo>
                  <a:pt x="4526915" y="554157"/>
                  <a:pt x="4524359" y="551004"/>
                  <a:pt x="4578824" y="557812"/>
                </a:cubicBezTo>
                <a:lnTo>
                  <a:pt x="4906370" y="550988"/>
                </a:lnTo>
                <a:cubicBezTo>
                  <a:pt x="4925708" y="549054"/>
                  <a:pt x="4869162" y="539208"/>
                  <a:pt x="4851779" y="530517"/>
                </a:cubicBezTo>
                <a:cubicBezTo>
                  <a:pt x="4837108" y="523182"/>
                  <a:pt x="4824484" y="512320"/>
                  <a:pt x="4810836" y="503221"/>
                </a:cubicBezTo>
                <a:cubicBezTo>
                  <a:pt x="4748607" y="416103"/>
                  <a:pt x="4791442" y="468339"/>
                  <a:pt x="4667534" y="359920"/>
                </a:cubicBezTo>
                <a:lnTo>
                  <a:pt x="4667534" y="359920"/>
                </a:lnTo>
                <a:cubicBezTo>
                  <a:pt x="4617112" y="301095"/>
                  <a:pt x="4642966" y="325254"/>
                  <a:pt x="4592472" y="284857"/>
                </a:cubicBezTo>
                <a:cubicBezTo>
                  <a:pt x="4590197" y="278033"/>
                  <a:pt x="4581155" y="270002"/>
                  <a:pt x="4585648" y="264385"/>
                </a:cubicBezTo>
                <a:cubicBezTo>
                  <a:pt x="4593300" y="254820"/>
                  <a:pt x="4608035" y="254258"/>
                  <a:pt x="4619767" y="250738"/>
                </a:cubicBezTo>
                <a:cubicBezTo>
                  <a:pt x="4637910" y="245295"/>
                  <a:pt x="4686432" y="239265"/>
                  <a:pt x="4701654" y="237090"/>
                </a:cubicBezTo>
                <a:cubicBezTo>
                  <a:pt x="4717576" y="230266"/>
                  <a:pt x="4732730" y="221254"/>
                  <a:pt x="4749421" y="216618"/>
                </a:cubicBezTo>
                <a:cubicBezTo>
                  <a:pt x="4796195" y="203626"/>
                  <a:pt x="4832660" y="203288"/>
                  <a:pt x="4879075" y="196147"/>
                </a:cubicBezTo>
                <a:cubicBezTo>
                  <a:pt x="4988307" y="179342"/>
                  <a:pt x="4778210" y="196822"/>
                  <a:pt x="5036024" y="182499"/>
                </a:cubicBezTo>
                <a:cubicBezTo>
                  <a:pt x="5054221" y="191597"/>
                  <a:pt x="5071314" y="203360"/>
                  <a:pt x="5090615" y="209794"/>
                </a:cubicBezTo>
                <a:cubicBezTo>
                  <a:pt x="5112621" y="217129"/>
                  <a:pt x="5181498" y="228474"/>
                  <a:pt x="5158854" y="223442"/>
                </a:cubicBezTo>
                <a:lnTo>
                  <a:pt x="5036024" y="196147"/>
                </a:lnTo>
                <a:cubicBezTo>
                  <a:pt x="5015552" y="182499"/>
                  <a:pt x="4994292" y="169965"/>
                  <a:pt x="4974609" y="155203"/>
                </a:cubicBezTo>
                <a:cubicBezTo>
                  <a:pt x="4875463" y="80843"/>
                  <a:pt x="4970951" y="140725"/>
                  <a:pt x="4892722" y="93788"/>
                </a:cubicBezTo>
                <a:cubicBezTo>
                  <a:pt x="4901821" y="91514"/>
                  <a:pt x="4910645" y="86630"/>
                  <a:pt x="4920018" y="86965"/>
                </a:cubicBezTo>
                <a:cubicBezTo>
                  <a:pt x="5050773" y="91635"/>
                  <a:pt x="5064224" y="89259"/>
                  <a:pt x="5165678" y="127908"/>
                </a:cubicBezTo>
                <a:cubicBezTo>
                  <a:pt x="5186613" y="135883"/>
                  <a:pt x="5205600" y="148882"/>
                  <a:pt x="5227092" y="155203"/>
                </a:cubicBezTo>
                <a:cubicBezTo>
                  <a:pt x="5244686" y="160378"/>
                  <a:pt x="5263529" y="159433"/>
                  <a:pt x="5281684" y="162027"/>
                </a:cubicBezTo>
                <a:cubicBezTo>
                  <a:pt x="5295381" y="163984"/>
                  <a:pt x="5308979" y="166576"/>
                  <a:pt x="5322627" y="168851"/>
                </a:cubicBezTo>
                <a:cubicBezTo>
                  <a:pt x="5311254" y="155203"/>
                  <a:pt x="5303061" y="138096"/>
                  <a:pt x="5288507" y="127908"/>
                </a:cubicBezTo>
                <a:cubicBezTo>
                  <a:pt x="5279005" y="121257"/>
                  <a:pt x="5264762" y="126271"/>
                  <a:pt x="5254388" y="121084"/>
                </a:cubicBezTo>
                <a:cubicBezTo>
                  <a:pt x="5245756" y="116768"/>
                  <a:pt x="5240740" y="107436"/>
                  <a:pt x="5233916" y="100612"/>
                </a:cubicBezTo>
                <a:cubicBezTo>
                  <a:pt x="5237017" y="82009"/>
                  <a:pt x="5238519" y="48242"/>
                  <a:pt x="5254388" y="32374"/>
                </a:cubicBezTo>
                <a:cubicBezTo>
                  <a:pt x="5259474" y="27288"/>
                  <a:pt x="5268036" y="27825"/>
                  <a:pt x="5274860" y="25550"/>
                </a:cubicBezTo>
                <a:cubicBezTo>
                  <a:pt x="5290782" y="27825"/>
                  <a:pt x="5311254" y="21001"/>
                  <a:pt x="5322627" y="32374"/>
                </a:cubicBezTo>
                <a:cubicBezTo>
                  <a:pt x="5329451" y="39198"/>
                  <a:pt x="5311264" y="49657"/>
                  <a:pt x="5302155" y="52845"/>
                </a:cubicBezTo>
                <a:cubicBezTo>
                  <a:pt x="5264660" y="65968"/>
                  <a:pt x="5186149" y="80141"/>
                  <a:pt x="5186149" y="80141"/>
                </a:cubicBezTo>
                <a:cubicBezTo>
                  <a:pt x="5114235" y="116097"/>
                  <a:pt x="5174487" y="82064"/>
                  <a:pt x="5104263" y="134732"/>
                </a:cubicBezTo>
                <a:cubicBezTo>
                  <a:pt x="5038964" y="183706"/>
                  <a:pt x="5084522" y="140823"/>
                  <a:pt x="5042848" y="182499"/>
                </a:cubicBezTo>
                <a:cubicBezTo>
                  <a:pt x="5040573" y="189323"/>
                  <a:pt x="5033749" y="196147"/>
                  <a:pt x="5036024" y="202971"/>
                </a:cubicBezTo>
                <a:cubicBezTo>
                  <a:pt x="5044216" y="227547"/>
                  <a:pt x="5071648" y="226473"/>
                  <a:pt x="5090615" y="230266"/>
                </a:cubicBezTo>
                <a:cubicBezTo>
                  <a:pt x="5092890" y="239365"/>
                  <a:pt x="5097439" y="248183"/>
                  <a:pt x="5097439" y="257562"/>
                </a:cubicBezTo>
                <a:cubicBezTo>
                  <a:pt x="5097439" y="313700"/>
                  <a:pt x="5064109" y="285799"/>
                  <a:pt x="5097439" y="366744"/>
                </a:cubicBezTo>
                <a:cubicBezTo>
                  <a:pt x="5102597" y="379272"/>
                  <a:pt x="5148767" y="417590"/>
                  <a:pt x="5165678" y="428159"/>
                </a:cubicBezTo>
                <a:cubicBezTo>
                  <a:pt x="5174304" y="433550"/>
                  <a:pt x="5183875" y="437257"/>
                  <a:pt x="5192973" y="441806"/>
                </a:cubicBezTo>
                <a:cubicBezTo>
                  <a:pt x="5167952" y="448630"/>
                  <a:pt x="5140312" y="449210"/>
                  <a:pt x="5117910" y="462278"/>
                </a:cubicBezTo>
                <a:cubicBezTo>
                  <a:pt x="5109809" y="467004"/>
                  <a:pt x="5116714" y="482071"/>
                  <a:pt x="5111087" y="489574"/>
                </a:cubicBezTo>
                <a:cubicBezTo>
                  <a:pt x="5102984" y="500378"/>
                  <a:pt x="5070829" y="520961"/>
                  <a:pt x="5056495" y="530517"/>
                </a:cubicBezTo>
                <a:cubicBezTo>
                  <a:pt x="5054221" y="537341"/>
                  <a:pt x="5048489" y="543893"/>
                  <a:pt x="5049672" y="550988"/>
                </a:cubicBezTo>
                <a:cubicBezTo>
                  <a:pt x="5051020" y="559078"/>
                  <a:pt x="5056758" y="566539"/>
                  <a:pt x="5063319" y="571460"/>
                </a:cubicBezTo>
                <a:cubicBezTo>
                  <a:pt x="5084540" y="587376"/>
                  <a:pt x="5109487" y="597689"/>
                  <a:pt x="5131558" y="612403"/>
                </a:cubicBezTo>
                <a:cubicBezTo>
                  <a:pt x="5138382" y="616952"/>
                  <a:pt x="5144694" y="622383"/>
                  <a:pt x="5152030" y="626051"/>
                </a:cubicBezTo>
                <a:cubicBezTo>
                  <a:pt x="5162986" y="631529"/>
                  <a:pt x="5198398" y="639699"/>
                  <a:pt x="5186149" y="639699"/>
                </a:cubicBezTo>
                <a:cubicBezTo>
                  <a:pt x="5140326" y="639699"/>
                  <a:pt x="5117161" y="619934"/>
                  <a:pt x="5076967" y="605579"/>
                </a:cubicBezTo>
                <a:cubicBezTo>
                  <a:pt x="5018122" y="584563"/>
                  <a:pt x="4974857" y="588050"/>
                  <a:pt x="5124734" y="598756"/>
                </a:cubicBezTo>
                <a:cubicBezTo>
                  <a:pt x="5136107" y="603305"/>
                  <a:pt x="5147660" y="607428"/>
                  <a:pt x="5158854" y="612403"/>
                </a:cubicBezTo>
                <a:cubicBezTo>
                  <a:pt x="5168150" y="616534"/>
                  <a:pt x="5176799" y="622044"/>
                  <a:pt x="5186149" y="626051"/>
                </a:cubicBezTo>
                <a:cubicBezTo>
                  <a:pt x="5192761" y="628885"/>
                  <a:pt x="5200073" y="629898"/>
                  <a:pt x="5206621" y="632875"/>
                </a:cubicBezTo>
                <a:cubicBezTo>
                  <a:pt x="5225142" y="641294"/>
                  <a:pt x="5242322" y="652615"/>
                  <a:pt x="5261212" y="660171"/>
                </a:cubicBezTo>
                <a:cubicBezTo>
                  <a:pt x="5287108" y="670529"/>
                  <a:pt x="5315456" y="683213"/>
                  <a:pt x="5343098" y="687466"/>
                </a:cubicBezTo>
                <a:cubicBezTo>
                  <a:pt x="5356587" y="689541"/>
                  <a:pt x="5370394" y="687466"/>
                  <a:pt x="5384042" y="687466"/>
                </a:cubicBez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152400" y="3190687"/>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9" name="Rectangle 8"/>
          <p:cNvSpPr/>
          <p:nvPr/>
        </p:nvSpPr>
        <p:spPr>
          <a:xfrm>
            <a:off x="1995060" y="3133537"/>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baseline="-25000" dirty="0"/>
          </a:p>
        </p:txBody>
      </p:sp>
      <p:sp>
        <p:nvSpPr>
          <p:cNvPr id="10" name="Rectangle 9"/>
          <p:cNvSpPr/>
          <p:nvPr/>
        </p:nvSpPr>
        <p:spPr>
          <a:xfrm>
            <a:off x="7391400" y="3133537"/>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dementia</a:t>
            </a:r>
            <a:endParaRPr lang="en-US" sz="2400" b="1" baseline="-25000" dirty="0"/>
          </a:p>
        </p:txBody>
      </p:sp>
      <p:sp>
        <p:nvSpPr>
          <p:cNvPr id="11" name="Rectangle 10"/>
          <p:cNvSpPr/>
          <p:nvPr/>
        </p:nvSpPr>
        <p:spPr>
          <a:xfrm>
            <a:off x="4648994" y="2699148"/>
            <a:ext cx="2389114" cy="1644252"/>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to enrollment /decision to enroll</a:t>
            </a:r>
            <a:endParaRPr lang="en-US" sz="2400" b="1" dirty="0"/>
          </a:p>
        </p:txBody>
      </p:sp>
      <p:sp>
        <p:nvSpPr>
          <p:cNvPr id="12" name="TextBox 11"/>
          <p:cNvSpPr txBox="1"/>
          <p:nvPr/>
        </p:nvSpPr>
        <p:spPr>
          <a:xfrm>
            <a:off x="1981200" y="4652427"/>
            <a:ext cx="2514600" cy="1138773"/>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 (RR=0.5) and continuation</a:t>
            </a:r>
            <a:endParaRPr lang="en-US" sz="1600" dirty="0"/>
          </a:p>
        </p:txBody>
      </p:sp>
      <p:cxnSp>
        <p:nvCxnSpPr>
          <p:cNvPr id="13" name="Curved Connector 20"/>
          <p:cNvCxnSpPr>
            <a:stCxn id="9" idx="3"/>
            <a:endCxn id="11" idx="1"/>
          </p:cNvCxnSpPr>
          <p:nvPr/>
        </p:nvCxnSpPr>
        <p:spPr>
          <a:xfrm flipV="1">
            <a:off x="3519060" y="3521274"/>
            <a:ext cx="1129934" cy="12313"/>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736600" y="3870960"/>
            <a:ext cx="4272280" cy="114775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 name="connsiteX0" fmla="*/ 0 w 5359400"/>
              <a:gd name="connsiteY0" fmla="*/ 0 h 2780880"/>
              <a:gd name="connsiteX1" fmla="*/ 2540000 w 5359400"/>
              <a:gd name="connsiteY1" fmla="*/ 2777098 h 2780880"/>
              <a:gd name="connsiteX2" fmla="*/ 5359400 w 5359400"/>
              <a:gd name="connsiteY2" fmla="*/ 1481698 h 2780880"/>
              <a:gd name="connsiteX0" fmla="*/ 0 w 4272280"/>
              <a:gd name="connsiteY0" fmla="*/ 0 h 2780880"/>
              <a:gd name="connsiteX1" fmla="*/ 2540000 w 4272280"/>
              <a:gd name="connsiteY1" fmla="*/ 2777098 h 2780880"/>
              <a:gd name="connsiteX2" fmla="*/ 4272280 w 4272280"/>
              <a:gd name="connsiteY2" fmla="*/ 1161682 h 2780880"/>
            </a:gdLst>
            <a:ahLst/>
            <a:cxnLst>
              <a:cxn ang="0">
                <a:pos x="connsiteX0" y="connsiteY0"/>
              </a:cxn>
              <a:cxn ang="0">
                <a:pos x="connsiteX1" y="connsiteY1"/>
              </a:cxn>
              <a:cxn ang="0">
                <a:pos x="connsiteX2" y="connsiteY2"/>
              </a:cxn>
            </a:cxnLst>
            <a:rect l="l" t="t" r="r" b="b"/>
            <a:pathLst>
              <a:path w="4272280" h="2780880">
                <a:moveTo>
                  <a:pt x="0" y="0"/>
                </a:moveTo>
                <a:cubicBezTo>
                  <a:pt x="838200" y="381000"/>
                  <a:pt x="1828800" y="2891398"/>
                  <a:pt x="2540000" y="2777098"/>
                </a:cubicBezTo>
                <a:cubicBezTo>
                  <a:pt x="3251200" y="2662798"/>
                  <a:pt x="3700780" y="1368057"/>
                  <a:pt x="4272280" y="1161682"/>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Curved Connector 20"/>
          <p:cNvCxnSpPr>
            <a:stCxn id="9" idx="0"/>
            <a:endCxn id="10" idx="0"/>
          </p:cNvCxnSpPr>
          <p:nvPr/>
        </p:nvCxnSpPr>
        <p:spPr>
          <a:xfrm rot="5400000" flipH="1" flipV="1">
            <a:off x="5455230" y="435367"/>
            <a:ext cx="1588" cy="5396340"/>
          </a:xfrm>
          <a:prstGeom prst="curvedConnector3">
            <a:avLst>
              <a:gd name="adj1" fmla="val 45439183"/>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4600" y="3192056"/>
            <a:ext cx="553357" cy="769441"/>
          </a:xfrm>
          <a:prstGeom prst="rect">
            <a:avLst/>
          </a:prstGeom>
          <a:noFill/>
        </p:spPr>
        <p:txBody>
          <a:bodyPr wrap="none" rtlCol="0">
            <a:spAutoFit/>
          </a:bodyPr>
          <a:lstStyle/>
          <a:p>
            <a:r>
              <a:rPr lang="en-US" sz="4400" b="1" dirty="0" smtClean="0">
                <a:solidFill>
                  <a:schemeClr val="bg1"/>
                </a:solidFill>
              </a:rPr>
              <a:t>U</a:t>
            </a:r>
            <a:endParaRPr lang="en-US" sz="4400" b="1" dirty="0">
              <a:solidFill>
                <a:schemeClr val="bg1"/>
              </a:solidFill>
            </a:endParaRPr>
          </a:p>
        </p:txBody>
      </p:sp>
      <p:sp>
        <p:nvSpPr>
          <p:cNvPr id="17" name="Rectangle 16"/>
          <p:cNvSpPr/>
          <p:nvPr/>
        </p:nvSpPr>
        <p:spPr>
          <a:xfrm>
            <a:off x="4495800" y="2590800"/>
            <a:ext cx="2590800"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779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(as needed)</a:t>
            </a:r>
            <a:endParaRPr lang="en-US" dirty="0"/>
          </a:p>
        </p:txBody>
      </p:sp>
      <p:sp>
        <p:nvSpPr>
          <p:cNvPr id="3" name="Content Placeholder 2"/>
          <p:cNvSpPr>
            <a:spLocks noGrp="1"/>
          </p:cNvSpPr>
          <p:nvPr>
            <p:ph idx="1"/>
          </p:nvPr>
        </p:nvSpPr>
        <p:spPr>
          <a:xfrm>
            <a:off x="914400" y="1417638"/>
            <a:ext cx="7315200" cy="4708525"/>
          </a:xfrm>
        </p:spPr>
        <p:txBody>
          <a:bodyPr>
            <a:noAutofit/>
          </a:bodyPr>
          <a:lstStyle/>
          <a:p>
            <a:pPr marL="0" indent="0">
              <a:buNone/>
            </a:pPr>
            <a:endParaRPr lang="en-US" sz="2400" dirty="0" smtClean="0">
              <a:solidFill>
                <a:schemeClr val="bg1">
                  <a:lumMod val="65000"/>
                </a:schemeClr>
              </a:solidFill>
            </a:endParaRPr>
          </a:p>
          <a:p>
            <a:r>
              <a:rPr lang="en-US" sz="2400" dirty="0" smtClean="0">
                <a:solidFill>
                  <a:schemeClr val="bg1">
                    <a:lumMod val="65000"/>
                  </a:schemeClr>
                </a:solidFill>
              </a:rPr>
              <a:t>Explore the types of causal questions embedded in </a:t>
            </a:r>
            <a:r>
              <a:rPr lang="en-US" sz="2800" b="1" dirty="0" smtClean="0"/>
              <a:t>“time-varying exposures”</a:t>
            </a:r>
          </a:p>
          <a:p>
            <a:pPr marL="0" indent="0">
              <a:buNone/>
            </a:pPr>
            <a:endParaRPr lang="en-US" sz="2800" b="1" dirty="0" smtClean="0"/>
          </a:p>
          <a:p>
            <a:r>
              <a:rPr lang="en-US" sz="2400" dirty="0" smtClean="0">
                <a:solidFill>
                  <a:schemeClr val="bg1">
                    <a:lumMod val="65000"/>
                  </a:schemeClr>
                </a:solidFill>
              </a:rPr>
              <a:t>Define the </a:t>
            </a:r>
            <a:r>
              <a:rPr lang="en-US" sz="2800" b="1" dirty="0"/>
              <a:t>conditions underlying time-dependent </a:t>
            </a:r>
            <a:r>
              <a:rPr lang="en-US" sz="2800" b="1" dirty="0" smtClean="0"/>
              <a:t>confounding</a:t>
            </a:r>
          </a:p>
          <a:p>
            <a:pPr marL="0" indent="0">
              <a:buNone/>
            </a:pPr>
            <a:endParaRPr lang="en-US" sz="2800" b="1" dirty="0"/>
          </a:p>
          <a:p>
            <a:r>
              <a:rPr lang="en-US" sz="2400" dirty="0" smtClean="0">
                <a:solidFill>
                  <a:schemeClr val="bg1">
                    <a:lumMod val="65000"/>
                  </a:schemeClr>
                </a:solidFill>
              </a:rPr>
              <a:t>Explain </a:t>
            </a:r>
            <a:r>
              <a:rPr lang="en-US" sz="2800" b="1" dirty="0"/>
              <a:t>why conventional methods fail</a:t>
            </a:r>
            <a:r>
              <a:rPr lang="en-US" sz="2400" b="1" dirty="0"/>
              <a:t> </a:t>
            </a:r>
            <a:r>
              <a:rPr lang="en-US" sz="2400" dirty="0" smtClean="0">
                <a:solidFill>
                  <a:schemeClr val="bg1">
                    <a:lumMod val="65000"/>
                  </a:schemeClr>
                </a:solidFill>
              </a:rPr>
              <a:t>when time-depending confounding is present</a:t>
            </a:r>
          </a:p>
        </p:txBody>
      </p:sp>
    </p:spTree>
    <p:extLst>
      <p:ext uri="{BB962C8B-B14F-4D97-AF65-F5344CB8AC3E}">
        <p14:creationId xmlns:p14="http://schemas.microsoft.com/office/powerpoint/2010/main" val="797208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7638"/>
            <a:ext cx="7772400" cy="4708525"/>
          </a:xfrm>
        </p:spPr>
        <p:txBody>
          <a:bodyPr>
            <a:noAutofit/>
          </a:bodyPr>
          <a:lstStyle/>
          <a:p>
            <a:endParaRPr lang="en-US" sz="2400" dirty="0" smtClean="0">
              <a:solidFill>
                <a:schemeClr val="bg1">
                  <a:lumMod val="65000"/>
                </a:schemeClr>
              </a:solidFill>
            </a:endParaRPr>
          </a:p>
          <a:p>
            <a:r>
              <a:rPr lang="en-US" sz="2400" dirty="0" smtClean="0">
                <a:solidFill>
                  <a:schemeClr val="bg1">
                    <a:lumMod val="65000"/>
                  </a:schemeClr>
                </a:solidFill>
              </a:rPr>
              <a:t>Work through the logic of:</a:t>
            </a:r>
          </a:p>
          <a:p>
            <a:pPr lvl="1"/>
            <a:r>
              <a:rPr lang="en-US" b="1" dirty="0" smtClean="0"/>
              <a:t>What inverse probability-of-treatment weights (IPTW) encode</a:t>
            </a:r>
          </a:p>
          <a:p>
            <a:pPr lvl="1"/>
            <a:r>
              <a:rPr lang="en-US" sz="2400" dirty="0" smtClean="0">
                <a:solidFill>
                  <a:schemeClr val="bg1">
                    <a:lumMod val="65000"/>
                  </a:schemeClr>
                </a:solidFill>
              </a:rPr>
              <a:t>How using them can </a:t>
            </a:r>
            <a:r>
              <a:rPr lang="en-US" b="1" dirty="0"/>
              <a:t>correct bias from time-dependent confounding</a:t>
            </a:r>
          </a:p>
          <a:p>
            <a:endParaRPr lang="en-US" sz="2400" dirty="0" smtClean="0">
              <a:solidFill>
                <a:schemeClr val="bg1">
                  <a:lumMod val="65000"/>
                </a:schemeClr>
              </a:solidFill>
            </a:endParaRPr>
          </a:p>
          <a:p>
            <a:r>
              <a:rPr lang="en-US" sz="2400" dirty="0" smtClean="0">
                <a:solidFill>
                  <a:schemeClr val="bg1">
                    <a:lumMod val="65000"/>
                  </a:schemeClr>
                </a:solidFill>
              </a:rPr>
              <a:t>Explore the major </a:t>
            </a:r>
            <a:r>
              <a:rPr lang="en-US" sz="2800" b="1" dirty="0"/>
              <a:t>steps of applying IPTW </a:t>
            </a:r>
            <a:r>
              <a:rPr lang="en-US" sz="2400" dirty="0" smtClean="0">
                <a:solidFill>
                  <a:schemeClr val="bg1">
                    <a:lumMod val="65000"/>
                  </a:schemeClr>
                </a:solidFill>
              </a:rPr>
              <a:t>using several real-life examples</a:t>
            </a:r>
            <a:endParaRPr lang="en-US" sz="2400" b="1" dirty="0">
              <a:solidFill>
                <a:schemeClr val="bg1">
                  <a:lumMod val="65000"/>
                </a:schemeClr>
              </a:solidFill>
            </a:endParaRPr>
          </a:p>
        </p:txBody>
      </p:sp>
      <p:sp>
        <p:nvSpPr>
          <p:cNvPr id="4" name="Title 1"/>
          <p:cNvSpPr>
            <a:spLocks noGrp="1"/>
          </p:cNvSpPr>
          <p:nvPr>
            <p:ph type="title"/>
          </p:nvPr>
        </p:nvSpPr>
        <p:spPr>
          <a:xfrm>
            <a:off x="457200" y="274638"/>
            <a:ext cx="8229600" cy="1143000"/>
          </a:xfrm>
        </p:spPr>
        <p:txBody>
          <a:bodyPr/>
          <a:lstStyle/>
          <a:p>
            <a:r>
              <a:rPr lang="en-US" dirty="0" smtClean="0"/>
              <a:t>Objectives (as needed)</a:t>
            </a:r>
            <a:endParaRPr lang="en-US" dirty="0"/>
          </a:p>
        </p:txBody>
      </p:sp>
    </p:spTree>
    <p:extLst>
      <p:ext uri="{BB962C8B-B14F-4D97-AF65-F5344CB8AC3E}">
        <p14:creationId xmlns:p14="http://schemas.microsoft.com/office/powerpoint/2010/main" val="3131069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Marginal structural models:</a:t>
            </a:r>
            <a:br>
              <a:rPr lang="en-US" dirty="0" smtClean="0"/>
            </a:br>
            <a:r>
              <a:rPr lang="en-US" dirty="0" smtClean="0"/>
              <a:t>what they are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09800"/>
                <a:ext cx="8229600" cy="3916363"/>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𝑙𝑜𝑔𝑖𝑡</m:t>
                      </m:r>
                      <m:d>
                        <m:dPr>
                          <m:ctrlPr>
                            <a:rPr lang="en-US" b="0" i="1" smtClean="0">
                              <a:latin typeface="Cambria Math" panose="02040503050406030204" pitchFamily="18" charset="0"/>
                            </a:rPr>
                          </m:ctrlPr>
                        </m:dPr>
                        <m:e>
                          <m:r>
                            <a:rPr lang="en-US" b="0" i="1" smtClean="0">
                              <a:latin typeface="Cambria Math"/>
                            </a:rPr>
                            <m:t>𝑝𝑟</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𝑌</m:t>
                                  </m:r>
                                </m:e>
                                <m:sub>
                                  <m:r>
                                    <a:rPr lang="en-US" b="0" i="1" smtClean="0">
                                      <a:latin typeface="Cambria Math"/>
                                    </a:rPr>
                                    <m:t>𝑎</m:t>
                                  </m:r>
                                  <m:r>
                                    <a:rPr lang="en-US" b="0" i="1" smtClean="0">
                                      <a:latin typeface="Cambria Math"/>
                                    </a:rPr>
                                    <m:t>0</m:t>
                                  </m:r>
                                </m:sub>
                              </m:sSub>
                              <m:r>
                                <a:rPr lang="en-US" b="0" i="1" smtClean="0">
                                  <a:latin typeface="Cambria Math"/>
                                </a:rPr>
                                <m:t>=1</m:t>
                              </m:r>
                            </m:e>
                          </m:d>
                        </m:e>
                      </m:d>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𝜑</m:t>
                          </m:r>
                        </m:e>
                        <m:sub>
                          <m:r>
                            <a:rPr lang="en-US" b="0" i="1" smtClean="0">
                              <a:latin typeface="Cambria Math"/>
                            </a:rPr>
                            <m:t>0</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𝜑</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0</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09800"/>
                <a:ext cx="8229600" cy="3916363"/>
              </a:xfrm>
              <a:blipFill rotWithShape="1">
                <a:blip r:embed="rId3"/>
                <a:stretch>
                  <a:fillRect/>
                </a:stretch>
              </a:blipFill>
            </p:spPr>
            <p:txBody>
              <a:bodyPr/>
              <a:lstStyle/>
              <a:p>
                <a:r>
                  <a:rPr lang="en-US">
                    <a:noFill/>
                  </a:rPr>
                  <a:t> </a:t>
                </a:r>
              </a:p>
            </p:txBody>
          </p:sp>
        </mc:Fallback>
      </mc:AlternateContent>
      <p:cxnSp>
        <p:nvCxnSpPr>
          <p:cNvPr id="8" name="Straight Connector 7"/>
          <p:cNvCxnSpPr/>
          <p:nvPr/>
        </p:nvCxnSpPr>
        <p:spPr>
          <a:xfrm>
            <a:off x="1828800" y="2819400"/>
            <a:ext cx="54864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48100" y="2819400"/>
            <a:ext cx="0" cy="45720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685800" y="3276600"/>
                <a:ext cx="7924800" cy="3352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200" dirty="0" smtClean="0"/>
                  <a:t>Encodes the </a:t>
                </a:r>
                <a:r>
                  <a:rPr lang="en-US" sz="2400" b="1" dirty="0" smtClean="0"/>
                  <a:t>marginal</a:t>
                </a:r>
                <a:r>
                  <a:rPr lang="en-US" sz="2200" dirty="0" smtClean="0"/>
                  <a:t> contrast of outcomes</a:t>
                </a:r>
              </a:p>
              <a:p>
                <a:pPr marL="342900" indent="-342900">
                  <a:buFont typeface="Arial" panose="020B0604020202020204" pitchFamily="34" charset="0"/>
                  <a:buChar char="•"/>
                </a:pPr>
                <a:r>
                  <a:rPr lang="en-US" sz="2200" dirty="0" smtClean="0"/>
                  <a:t>when </a:t>
                </a:r>
                <a:r>
                  <a:rPr lang="en-US" sz="2400" b="1" dirty="0" smtClean="0"/>
                  <a:t>entire source population is exposed </a:t>
                </a:r>
                <a:r>
                  <a:rPr lang="en-US" sz="2200" dirty="0" smtClean="0"/>
                  <a:t>(</a:t>
                </a:r>
                <a14:m>
                  <m:oMath xmlns:m="http://schemas.openxmlformats.org/officeDocument/2006/math">
                    <m:r>
                      <a:rPr lang="en-US" sz="2200" i="1">
                        <a:latin typeface="Cambria Math"/>
                      </a:rPr>
                      <m:t>𝑎</m:t>
                    </m:r>
                    <m:r>
                      <a:rPr lang="en-US" sz="2200" i="1" baseline="-25000">
                        <a:latin typeface="Cambria Math"/>
                      </a:rPr>
                      <m:t>0</m:t>
                    </m:r>
                    <m:r>
                      <a:rPr lang="en-US" sz="2200" i="1">
                        <a:latin typeface="Cambria Math"/>
                      </a:rPr>
                      <m:t>=1</m:t>
                    </m:r>
                  </m:oMath>
                </a14:m>
                <a:r>
                  <a:rPr lang="en-US" sz="2200" dirty="0" smtClean="0"/>
                  <a:t>) vs when the </a:t>
                </a:r>
                <a:r>
                  <a:rPr lang="en-US" sz="2400" b="1" dirty="0"/>
                  <a:t>entire source population </a:t>
                </a:r>
                <a:r>
                  <a:rPr lang="en-US" sz="2400" b="1" dirty="0" smtClean="0"/>
                  <a:t>is not exposed </a:t>
                </a:r>
                <a:r>
                  <a:rPr lang="en-US" sz="2200" dirty="0" smtClean="0"/>
                  <a:t>(</a:t>
                </a:r>
                <a14:m>
                  <m:oMath xmlns:m="http://schemas.openxmlformats.org/officeDocument/2006/math">
                    <m:r>
                      <a:rPr lang="en-US" sz="2200" i="1">
                        <a:latin typeface="Cambria Math"/>
                      </a:rPr>
                      <m:t>𝑎</m:t>
                    </m:r>
                    <m:r>
                      <a:rPr lang="en-US" sz="2200" i="1" baseline="-25000">
                        <a:latin typeface="Cambria Math"/>
                      </a:rPr>
                      <m:t>0</m:t>
                    </m:r>
                    <m:r>
                      <a:rPr lang="en-US" sz="2200" i="1">
                        <a:latin typeface="Cambria Math"/>
                      </a:rPr>
                      <m:t>=</m:t>
                    </m:r>
                    <m:r>
                      <a:rPr lang="en-US" sz="2200" b="0" i="1" smtClean="0">
                        <a:latin typeface="Cambria Math"/>
                      </a:rPr>
                      <m:t>0</m:t>
                    </m:r>
                  </m:oMath>
                </a14:m>
                <a:r>
                  <a:rPr lang="en-US" sz="2200" dirty="0" smtClean="0"/>
                  <a:t>).</a:t>
                </a:r>
              </a:p>
              <a:p>
                <a:pPr marL="342900" indent="-342900">
                  <a:buFont typeface="Arial" panose="020B0604020202020204" pitchFamily="34" charset="0"/>
                  <a:buChar char="•"/>
                </a:pPr>
                <a:r>
                  <a:rPr lang="en-US" sz="2200" dirty="0" smtClean="0"/>
                  <a:t>This is why there are no covariates.</a:t>
                </a:r>
              </a:p>
              <a:p>
                <a:endParaRPr lang="en-US" sz="2200" dirty="0"/>
              </a:p>
              <a:p>
                <a:r>
                  <a:rPr lang="en-US" sz="2200" dirty="0" smtClean="0"/>
                  <a:t>The ability to make this contrast without modeling covariates comes from the </a:t>
                </a:r>
                <a:r>
                  <a:rPr lang="en-US" sz="2400" b="1" dirty="0" smtClean="0"/>
                  <a:t>structure</a:t>
                </a:r>
                <a:r>
                  <a:rPr lang="en-US" sz="2200" dirty="0" smtClean="0"/>
                  <a:t> of the data.</a:t>
                </a:r>
              </a:p>
              <a:p>
                <a:pPr marL="342900" indent="-342900">
                  <a:buFont typeface="Arial" panose="020B0604020202020204" pitchFamily="34" charset="0"/>
                  <a:buChar char="•"/>
                </a:pPr>
                <a:r>
                  <a:rPr lang="en-US" sz="2200" dirty="0" smtClean="0"/>
                  <a:t>Manipulated so that distribution of </a:t>
                </a:r>
                <a14:m>
                  <m:oMath xmlns:m="http://schemas.openxmlformats.org/officeDocument/2006/math">
                    <m:r>
                      <a:rPr lang="en-US" sz="2200" i="1">
                        <a:latin typeface="Cambria Math"/>
                      </a:rPr>
                      <m:t>𝑎</m:t>
                    </m:r>
                    <m:r>
                      <a:rPr lang="en-US" sz="2200" i="1" baseline="-25000">
                        <a:latin typeface="Cambria Math"/>
                      </a:rPr>
                      <m:t>0</m:t>
                    </m:r>
                  </m:oMath>
                </a14:m>
                <a:r>
                  <a:rPr lang="en-US" sz="2200" dirty="0" smtClean="0"/>
                  <a:t> does not depend on covariate history</a:t>
                </a:r>
                <a:endParaRPr lang="en-US" sz="2200" dirty="0"/>
              </a:p>
            </p:txBody>
          </p:sp>
        </mc:Choice>
        <mc:Fallback xmlns="">
          <p:sp>
            <p:nvSpPr>
              <p:cNvPr id="10" name="Rectangle 9"/>
              <p:cNvSpPr>
                <a:spLocks noRot="1" noChangeAspect="1" noMove="1" noResize="1" noEditPoints="1" noAdjustHandles="1" noChangeArrowheads="1" noChangeShapeType="1" noTextEdit="1"/>
              </p:cNvSpPr>
              <p:nvPr/>
            </p:nvSpPr>
            <p:spPr>
              <a:xfrm>
                <a:off x="685800" y="3276600"/>
                <a:ext cx="7924800" cy="3352800"/>
              </a:xfrm>
              <a:prstGeom prst="rect">
                <a:avLst/>
              </a:prstGeom>
              <a:blipFill rotWithShape="1">
                <a:blip r:embed="rId4"/>
                <a:stretch>
                  <a:fillRect l="-844" r="-1227" b="-1264"/>
                </a:stretch>
              </a:blipFill>
            </p:spPr>
            <p:txBody>
              <a:bodyPr/>
              <a:lstStyle/>
              <a:p>
                <a:r>
                  <a:rPr lang="en-US">
                    <a:noFill/>
                  </a:rPr>
                  <a:t> </a:t>
                </a:r>
              </a:p>
            </p:txBody>
          </p:sp>
        </mc:Fallback>
      </mc:AlternateContent>
    </p:spTree>
    <p:extLst>
      <p:ext uri="{BB962C8B-B14F-4D97-AF65-F5344CB8AC3E}">
        <p14:creationId xmlns:p14="http://schemas.microsoft.com/office/powerpoint/2010/main" val="83801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dirty="0" smtClean="0">
                <a:latin typeface="High Tower Text" panose="02040502050506030303" pitchFamily="18" charset="0"/>
              </a:rPr>
              <a:t>Does cigarette smoking hasten cognitive decline?</a:t>
            </a:r>
            <a:endParaRPr lang="en-US" cap="none" dirty="0">
              <a:latin typeface="High Tower Text" panose="02040502050506030303" pitchFamily="18" charset="0"/>
            </a:endParaRPr>
          </a:p>
        </p:txBody>
      </p:sp>
      <p:sp>
        <p:nvSpPr>
          <p:cNvPr id="3" name="Text Placeholder 2"/>
          <p:cNvSpPr>
            <a:spLocks noGrp="1"/>
          </p:cNvSpPr>
          <p:nvPr>
            <p:ph type="body" idx="1"/>
          </p:nvPr>
        </p:nvSpPr>
        <p:spPr/>
        <p:txBody>
          <a:bodyPr/>
          <a:lstStyle/>
          <a:p>
            <a:r>
              <a:rPr lang="en-US" dirty="0" smtClean="0">
                <a:latin typeface="High Tower Text" panose="02040502050506030303" pitchFamily="18" charset="0"/>
              </a:rPr>
              <a:t>Example 1</a:t>
            </a:r>
            <a:endParaRPr lang="en-US" dirty="0">
              <a:latin typeface="High Tower Text" panose="02040502050506030303" pitchFamily="18" charset="0"/>
            </a:endParaRPr>
          </a:p>
        </p:txBody>
      </p:sp>
    </p:spTree>
    <p:extLst>
      <p:ext uri="{BB962C8B-B14F-4D97-AF65-F5344CB8AC3E}">
        <p14:creationId xmlns:p14="http://schemas.microsoft.com/office/powerpoint/2010/main" val="864904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Smoking: a risk factor – or is it?</a:t>
            </a:r>
            <a:endParaRPr lang="en-US" b="1" dirty="0"/>
          </a:p>
        </p:txBody>
      </p:sp>
      <p:sp>
        <p:nvSpPr>
          <p:cNvPr id="7" name="Isosceles Triangle 6"/>
          <p:cNvSpPr/>
          <p:nvPr/>
        </p:nvSpPr>
        <p:spPr>
          <a:xfrm>
            <a:off x="4343400" y="3258579"/>
            <a:ext cx="457200" cy="762000"/>
          </a:xfrm>
          <a:prstGeom prst="triangl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84563">
            <a:off x="933602" y="3184893"/>
            <a:ext cx="7315200" cy="762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300000">
            <a:off x="708991" y="1823073"/>
            <a:ext cx="4183584" cy="1200329"/>
          </a:xfrm>
          <a:prstGeom prst="rect">
            <a:avLst/>
          </a:prstGeom>
          <a:noFill/>
        </p:spPr>
        <p:txBody>
          <a:bodyPr wrap="square" rtlCol="0">
            <a:spAutoFit/>
          </a:bodyPr>
          <a:lstStyle/>
          <a:p>
            <a:pPr>
              <a:buClr>
                <a:schemeClr val="accent3"/>
              </a:buClr>
              <a:buFont typeface="Wingdings" pitchFamily="2" charset="2"/>
              <a:buChar char="§"/>
            </a:pPr>
            <a:r>
              <a:rPr lang="en-US" dirty="0" smtClean="0"/>
              <a:t> ++ nicotine-mediated  effects on cognition</a:t>
            </a:r>
          </a:p>
          <a:p>
            <a:pPr>
              <a:buClr>
                <a:schemeClr val="accent3"/>
              </a:buClr>
              <a:buFont typeface="Wingdings" pitchFamily="2" charset="2"/>
              <a:buChar char="§"/>
            </a:pPr>
            <a:r>
              <a:rPr lang="en-US" dirty="0" smtClean="0"/>
              <a:t> Null or “protective” associations with some neurologic conditions, </a:t>
            </a:r>
            <a:r>
              <a:rPr lang="en-US" dirty="0" err="1" smtClean="0"/>
              <a:t>incl</a:t>
            </a:r>
            <a:r>
              <a:rPr lang="en-US" dirty="0" smtClean="0"/>
              <a:t> dementia</a:t>
            </a:r>
            <a:endParaRPr lang="en-US" dirty="0"/>
          </a:p>
        </p:txBody>
      </p:sp>
      <p:sp>
        <p:nvSpPr>
          <p:cNvPr id="10" name="TextBox 9"/>
          <p:cNvSpPr txBox="1"/>
          <p:nvPr/>
        </p:nvSpPr>
        <p:spPr>
          <a:xfrm rot="300000">
            <a:off x="5098989" y="2429827"/>
            <a:ext cx="3435875" cy="923330"/>
          </a:xfrm>
          <a:prstGeom prst="rect">
            <a:avLst/>
          </a:prstGeom>
          <a:noFill/>
        </p:spPr>
        <p:txBody>
          <a:bodyPr wrap="square" rtlCol="0">
            <a:spAutoFit/>
          </a:bodyPr>
          <a:lstStyle/>
          <a:p>
            <a:pPr>
              <a:buClr>
                <a:schemeClr val="accent3"/>
              </a:buClr>
              <a:buFont typeface="Wingdings" pitchFamily="2" charset="2"/>
              <a:buChar char="§"/>
            </a:pPr>
            <a:r>
              <a:rPr lang="en-US" dirty="0" smtClean="0"/>
              <a:t> Cerebrovascular effects</a:t>
            </a:r>
          </a:p>
          <a:p>
            <a:pPr>
              <a:buClr>
                <a:schemeClr val="accent3"/>
              </a:buClr>
              <a:buFont typeface="Wingdings" pitchFamily="2" charset="2"/>
              <a:buChar char="§"/>
            </a:pPr>
            <a:r>
              <a:rPr lang="en-US" dirty="0"/>
              <a:t> Adverse nicotine-mediated effects on </a:t>
            </a:r>
            <a:r>
              <a:rPr lang="en-US" dirty="0" smtClean="0"/>
              <a:t>cognition</a:t>
            </a:r>
          </a:p>
        </p:txBody>
      </p:sp>
      <p:sp>
        <p:nvSpPr>
          <p:cNvPr id="11" name="TextBox 10"/>
          <p:cNvSpPr txBox="1"/>
          <p:nvPr/>
        </p:nvSpPr>
        <p:spPr>
          <a:xfrm>
            <a:off x="2709430" y="4114800"/>
            <a:ext cx="3767570" cy="523220"/>
          </a:xfrm>
          <a:prstGeom prst="rect">
            <a:avLst/>
          </a:prstGeom>
          <a:noFill/>
        </p:spPr>
        <p:txBody>
          <a:bodyPr wrap="none" rtlCol="0">
            <a:spAutoFit/>
          </a:bodyPr>
          <a:lstStyle/>
          <a:p>
            <a:r>
              <a:rPr lang="en-US" sz="1400" dirty="0" err="1" smtClean="0">
                <a:solidFill>
                  <a:schemeClr val="accent5"/>
                </a:solidFill>
              </a:rPr>
              <a:t>Sabia</a:t>
            </a:r>
            <a:r>
              <a:rPr lang="en-US" sz="1400" dirty="0" smtClean="0">
                <a:solidFill>
                  <a:schemeClr val="accent5"/>
                </a:solidFill>
              </a:rPr>
              <a:t> S (2008) </a:t>
            </a:r>
            <a:r>
              <a:rPr lang="en-US" sz="1400" i="1" dirty="0" smtClean="0">
                <a:solidFill>
                  <a:schemeClr val="accent5"/>
                </a:solidFill>
              </a:rPr>
              <a:t>Arch </a:t>
            </a:r>
            <a:r>
              <a:rPr lang="en-US" sz="1400" i="1" dirty="0" err="1" smtClean="0">
                <a:solidFill>
                  <a:schemeClr val="accent5"/>
                </a:solidFill>
              </a:rPr>
              <a:t>Int</a:t>
            </a:r>
            <a:r>
              <a:rPr lang="en-US" sz="1400" i="1" dirty="0" smtClean="0">
                <a:solidFill>
                  <a:schemeClr val="accent5"/>
                </a:solidFill>
              </a:rPr>
              <a:t> Me</a:t>
            </a:r>
            <a:r>
              <a:rPr lang="en-US" sz="1400" dirty="0" smtClean="0">
                <a:solidFill>
                  <a:schemeClr val="accent5"/>
                </a:solidFill>
              </a:rPr>
              <a:t>d 168:1165-1173.</a:t>
            </a:r>
          </a:p>
          <a:p>
            <a:r>
              <a:rPr lang="en-US" sz="1400" dirty="0" smtClean="0">
                <a:solidFill>
                  <a:schemeClr val="accent5"/>
                </a:solidFill>
              </a:rPr>
              <a:t>Sacco KA (2004) </a:t>
            </a:r>
            <a:r>
              <a:rPr lang="pl-PL" sz="1400" i="1" dirty="0" smtClean="0">
                <a:solidFill>
                  <a:schemeClr val="accent5"/>
                </a:solidFill>
              </a:rPr>
              <a:t>J Psychopharmacol  </a:t>
            </a:r>
            <a:r>
              <a:rPr lang="pl-PL" sz="1400" dirty="0" smtClean="0">
                <a:solidFill>
                  <a:schemeClr val="accent5"/>
                </a:solidFill>
              </a:rPr>
              <a:t>18</a:t>
            </a:r>
            <a:r>
              <a:rPr lang="en-US" sz="1400" dirty="0" smtClean="0">
                <a:solidFill>
                  <a:schemeClr val="accent5"/>
                </a:solidFill>
              </a:rPr>
              <a:t>:</a:t>
            </a:r>
            <a:r>
              <a:rPr lang="pl-PL" sz="1400" dirty="0" smtClean="0">
                <a:solidFill>
                  <a:schemeClr val="accent5"/>
                </a:solidFill>
              </a:rPr>
              <a:t>457</a:t>
            </a:r>
            <a:r>
              <a:rPr lang="en-US" sz="1400" dirty="0" smtClean="0">
                <a:solidFill>
                  <a:schemeClr val="accent5"/>
                </a:solidFill>
              </a:rPr>
              <a:t>-474. </a:t>
            </a:r>
            <a:endParaRPr lang="en-US" sz="1400" dirty="0">
              <a:solidFill>
                <a:schemeClr val="accent5"/>
              </a:solidFill>
            </a:endParaRPr>
          </a:p>
        </p:txBody>
      </p:sp>
      <p:sp>
        <p:nvSpPr>
          <p:cNvPr id="12" name="TextBox 11"/>
          <p:cNvSpPr txBox="1"/>
          <p:nvPr/>
        </p:nvSpPr>
        <p:spPr>
          <a:xfrm>
            <a:off x="533400" y="5181600"/>
            <a:ext cx="7467600" cy="1446550"/>
          </a:xfrm>
          <a:prstGeom prst="rect">
            <a:avLst/>
          </a:prstGeom>
          <a:noFill/>
        </p:spPr>
        <p:txBody>
          <a:bodyPr wrap="square" rtlCol="0">
            <a:spAutoFit/>
          </a:bodyPr>
          <a:lstStyle/>
          <a:p>
            <a:pPr>
              <a:buClr>
                <a:schemeClr val="accent4"/>
              </a:buClr>
              <a:buFont typeface="Wingdings" pitchFamily="2" charset="2"/>
              <a:buChar char="§"/>
            </a:pPr>
            <a:r>
              <a:rPr lang="en-US" sz="2400" dirty="0" smtClean="0"/>
              <a:t> In longitudinal studies of smoking and cognitive decline, smokers are differentially lost to follow-up </a:t>
            </a:r>
            <a:r>
              <a:rPr lang="en-US" sz="1600" dirty="0" smtClean="0">
                <a:solidFill>
                  <a:schemeClr val="accent5"/>
                </a:solidFill>
              </a:rPr>
              <a:t>(e.g., </a:t>
            </a:r>
            <a:r>
              <a:rPr lang="en-US" sz="1600" dirty="0" err="1" smtClean="0">
                <a:solidFill>
                  <a:schemeClr val="accent5"/>
                </a:solidFill>
              </a:rPr>
              <a:t>Sabia</a:t>
            </a:r>
            <a:r>
              <a:rPr lang="en-US" sz="1600" dirty="0" smtClean="0">
                <a:solidFill>
                  <a:schemeClr val="accent5"/>
                </a:solidFill>
              </a:rPr>
              <a:t> S (2008) </a:t>
            </a:r>
            <a:r>
              <a:rPr lang="en-US" sz="1600" i="1" dirty="0" smtClean="0">
                <a:solidFill>
                  <a:schemeClr val="accent5"/>
                </a:solidFill>
              </a:rPr>
              <a:t>Arch </a:t>
            </a:r>
            <a:r>
              <a:rPr lang="en-US" sz="1600" i="1" dirty="0" err="1" smtClean="0">
                <a:solidFill>
                  <a:schemeClr val="accent5"/>
                </a:solidFill>
              </a:rPr>
              <a:t>Int</a:t>
            </a:r>
            <a:r>
              <a:rPr lang="en-US" sz="1600" i="1" dirty="0" smtClean="0">
                <a:solidFill>
                  <a:schemeClr val="accent5"/>
                </a:solidFill>
              </a:rPr>
              <a:t> Me</a:t>
            </a:r>
            <a:r>
              <a:rPr lang="en-US" sz="1600" dirty="0" smtClean="0">
                <a:solidFill>
                  <a:schemeClr val="accent5"/>
                </a:solidFill>
              </a:rPr>
              <a:t>d 168:1165-1173).</a:t>
            </a:r>
          </a:p>
          <a:p>
            <a:pPr>
              <a:buClr>
                <a:schemeClr val="accent4"/>
              </a:buClr>
              <a:buFont typeface="Wingdings" pitchFamily="2" charset="2"/>
              <a:buChar char="§"/>
            </a:pPr>
            <a:endParaRPr lang="en-US" sz="2400" dirty="0" smtClean="0"/>
          </a:p>
        </p:txBody>
      </p:sp>
    </p:spTree>
    <p:extLst>
      <p:ext uri="{BB962C8B-B14F-4D97-AF65-F5344CB8AC3E}">
        <p14:creationId xmlns:p14="http://schemas.microsoft.com/office/powerpoint/2010/main" val="184698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b="1" dirty="0" smtClean="0"/>
              <a:t>Let’s think about this, using a causal DAG </a:t>
            </a:r>
            <a:endParaRPr lang="en-US" sz="3600" b="1" dirty="0"/>
          </a:p>
        </p:txBody>
      </p:sp>
      <p:sp>
        <p:nvSpPr>
          <p:cNvPr id="4" name="Rectangle 3"/>
          <p:cNvSpPr/>
          <p:nvPr/>
        </p:nvSpPr>
        <p:spPr>
          <a:xfrm>
            <a:off x="152400" y="2507863"/>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5" name="Rectangle 4"/>
          <p:cNvSpPr/>
          <p:nvPr/>
        </p:nvSpPr>
        <p:spPr>
          <a:xfrm>
            <a:off x="1995060" y="2450713"/>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baseline="-25000" dirty="0"/>
          </a:p>
        </p:txBody>
      </p:sp>
      <p:sp>
        <p:nvSpPr>
          <p:cNvPr id="7" name="Rectangle 6"/>
          <p:cNvSpPr/>
          <p:nvPr/>
        </p:nvSpPr>
        <p:spPr>
          <a:xfrm>
            <a:off x="7391400" y="2450713"/>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cognitive decline</a:t>
            </a:r>
            <a:r>
              <a:rPr lang="en-US" sz="2400" b="1" baseline="-25000" dirty="0" smtClean="0"/>
              <a:t>2</a:t>
            </a:r>
            <a:endParaRPr lang="en-US" sz="2400" b="1" baseline="-25000" dirty="0"/>
          </a:p>
        </p:txBody>
      </p:sp>
      <p:sp>
        <p:nvSpPr>
          <p:cNvPr id="8" name="Rectangle 7"/>
          <p:cNvSpPr/>
          <p:nvPr/>
        </p:nvSpPr>
        <p:spPr>
          <a:xfrm>
            <a:off x="5209308" y="2393563"/>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sp>
        <p:nvSpPr>
          <p:cNvPr id="16" name="TextBox 15"/>
          <p:cNvSpPr txBox="1"/>
          <p:nvPr/>
        </p:nvSpPr>
        <p:spPr>
          <a:xfrm>
            <a:off x="1981200" y="3969603"/>
            <a:ext cx="2514600" cy="1138773"/>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 (RR=0.5) and continuation</a:t>
            </a:r>
            <a:endParaRPr lang="en-US" sz="1600" dirty="0"/>
          </a:p>
        </p:txBody>
      </p:sp>
      <p:cxnSp>
        <p:nvCxnSpPr>
          <p:cNvPr id="21" name="Curved Connector 20"/>
          <p:cNvCxnSpPr>
            <a:stCxn id="5" idx="3"/>
            <a:endCxn id="8" idx="1"/>
          </p:cNvCxnSpPr>
          <p:nvPr/>
        </p:nvCxnSpPr>
        <p:spPr>
          <a:xfrm>
            <a:off x="3519060" y="2850763"/>
            <a:ext cx="1690248" cy="1588"/>
          </a:xfrm>
          <a:prstGeom prst="straightConnector1">
            <a:avLst/>
          </a:prstGeom>
          <a:ln w="15875">
            <a:solidFill>
              <a:schemeClr val="accent6">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38200" y="3200400"/>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Curved Connector 20"/>
          <p:cNvCxnSpPr>
            <a:stCxn id="5" idx="0"/>
            <a:endCxn id="7" idx="0"/>
          </p:cNvCxnSpPr>
          <p:nvPr/>
        </p:nvCxnSpPr>
        <p:spPr>
          <a:xfrm rot="5400000" flipH="1" flipV="1">
            <a:off x="5455230" y="-247457"/>
            <a:ext cx="1588" cy="5396340"/>
          </a:xfrm>
          <a:prstGeom prst="curvedConnector3">
            <a:avLst>
              <a:gd name="adj1" fmla="val 45439183"/>
            </a:avLst>
          </a:prstGeom>
          <a:ln w="15875">
            <a:solidFill>
              <a:schemeClr val="accent6">
                <a:lumMod val="7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Line Callout 3 (Accent Bar) 17"/>
          <p:cNvSpPr/>
          <p:nvPr/>
        </p:nvSpPr>
        <p:spPr>
          <a:xfrm>
            <a:off x="6172200" y="4114800"/>
            <a:ext cx="2667000" cy="914400"/>
          </a:xfrm>
          <a:prstGeom prst="accentCallout3">
            <a:avLst>
              <a:gd name="adj1" fmla="val 48296"/>
              <a:gd name="adj2" fmla="val -3958"/>
              <a:gd name="adj3" fmla="val -36932"/>
              <a:gd name="adj4" fmla="val -18416"/>
              <a:gd name="adj5" fmla="val -40910"/>
              <a:gd name="adj6" fmla="val 22825"/>
              <a:gd name="adj7" fmla="val -93855"/>
              <a:gd name="adj8" fmla="val 15801"/>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smtClean="0">
                <a:latin typeface="Cambria" pitchFamily="18" charset="0"/>
              </a:rPr>
              <a:t>This is the STRATUM of people/observations  we analyze.</a:t>
            </a:r>
          </a:p>
        </p:txBody>
      </p:sp>
      <p:sp>
        <p:nvSpPr>
          <p:cNvPr id="14" name="TextBox 13"/>
          <p:cNvSpPr txBox="1"/>
          <p:nvPr/>
        </p:nvSpPr>
        <p:spPr>
          <a:xfrm>
            <a:off x="1953904" y="2333283"/>
            <a:ext cx="1112677" cy="646331"/>
          </a:xfrm>
          <a:prstGeom prst="rect">
            <a:avLst/>
          </a:prstGeom>
          <a:noFill/>
        </p:spPr>
        <p:txBody>
          <a:bodyPr wrap="none" rtlCol="0">
            <a:spAutoFit/>
          </a:bodyPr>
          <a:lstStyle/>
          <a:p>
            <a:r>
              <a:rPr lang="en-US" sz="3600" b="1" dirty="0" smtClean="0">
                <a:solidFill>
                  <a:schemeClr val="bg1"/>
                </a:solidFill>
              </a:rPr>
              <a:t>gene</a:t>
            </a:r>
            <a:endParaRPr lang="en-US" sz="3600" b="1" dirty="0">
              <a:solidFill>
                <a:schemeClr val="bg1"/>
              </a:solidFill>
            </a:endParaRPr>
          </a:p>
        </p:txBody>
      </p:sp>
      <p:sp>
        <p:nvSpPr>
          <p:cNvPr id="22" name="TextBox 21"/>
          <p:cNvSpPr txBox="1"/>
          <p:nvPr/>
        </p:nvSpPr>
        <p:spPr>
          <a:xfrm>
            <a:off x="2514600" y="2509232"/>
            <a:ext cx="553357" cy="769441"/>
          </a:xfrm>
          <a:prstGeom prst="rect">
            <a:avLst/>
          </a:prstGeom>
          <a:noFill/>
        </p:spPr>
        <p:txBody>
          <a:bodyPr wrap="none" rtlCol="0">
            <a:spAutoFit/>
          </a:bodyPr>
          <a:lstStyle/>
          <a:p>
            <a:r>
              <a:rPr lang="en-US" sz="4400" b="1" dirty="0" smtClean="0">
                <a:solidFill>
                  <a:schemeClr val="bg1"/>
                </a:solidFill>
              </a:rPr>
              <a:t>U</a:t>
            </a:r>
            <a:endParaRPr lang="en-US" sz="4400" b="1" dirty="0">
              <a:solidFill>
                <a:schemeClr val="bg1"/>
              </a:solidFill>
            </a:endParaRPr>
          </a:p>
        </p:txBody>
      </p:sp>
      <p:sp>
        <p:nvSpPr>
          <p:cNvPr id="23" name="TextBox 22"/>
          <p:cNvSpPr txBox="1"/>
          <p:nvPr/>
        </p:nvSpPr>
        <p:spPr>
          <a:xfrm>
            <a:off x="2667000" y="2545963"/>
            <a:ext cx="851900" cy="584775"/>
          </a:xfrm>
          <a:prstGeom prst="rect">
            <a:avLst/>
          </a:prstGeom>
          <a:noFill/>
        </p:spPr>
        <p:txBody>
          <a:bodyPr wrap="none" rtlCol="0">
            <a:spAutoFit/>
          </a:bodyPr>
          <a:lstStyle/>
          <a:p>
            <a:r>
              <a:rPr lang="en-US" sz="3200" b="1" dirty="0" smtClean="0">
                <a:solidFill>
                  <a:schemeClr val="bg1"/>
                </a:solidFill>
              </a:rPr>
              <a:t>diet</a:t>
            </a:r>
            <a:endParaRPr lang="en-US" sz="3200" b="1" dirty="0">
              <a:solidFill>
                <a:schemeClr val="bg1"/>
              </a:solidFill>
            </a:endParaRPr>
          </a:p>
        </p:txBody>
      </p:sp>
      <p:sp>
        <p:nvSpPr>
          <p:cNvPr id="24" name="TextBox 23"/>
          <p:cNvSpPr txBox="1"/>
          <p:nvPr/>
        </p:nvSpPr>
        <p:spPr>
          <a:xfrm>
            <a:off x="1981200" y="2698363"/>
            <a:ext cx="1140056" cy="646331"/>
          </a:xfrm>
          <a:prstGeom prst="rect">
            <a:avLst/>
          </a:prstGeom>
          <a:noFill/>
        </p:spPr>
        <p:txBody>
          <a:bodyPr wrap="none" rtlCol="0">
            <a:spAutoFit/>
          </a:bodyPr>
          <a:lstStyle/>
          <a:p>
            <a:r>
              <a:rPr lang="en-US" sz="3600" b="1" dirty="0" smtClean="0">
                <a:solidFill>
                  <a:schemeClr val="bg1"/>
                </a:solidFill>
              </a:rPr>
              <a:t>sloth</a:t>
            </a:r>
            <a:endParaRPr lang="en-US" sz="3600" b="1" dirty="0">
              <a:solidFill>
                <a:schemeClr val="bg1"/>
              </a:solidFill>
            </a:endParaRPr>
          </a:p>
        </p:txBody>
      </p:sp>
      <p:sp>
        <p:nvSpPr>
          <p:cNvPr id="17" name="Rectangle 16"/>
          <p:cNvSpPr/>
          <p:nvPr/>
        </p:nvSpPr>
        <p:spPr>
          <a:xfrm>
            <a:off x="5181600" y="2209800"/>
            <a:ext cx="1905000"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62000" y="5562599"/>
            <a:ext cx="7548605" cy="461665"/>
          </a:xfrm>
          <a:prstGeom prst="rect">
            <a:avLst/>
          </a:prstGeom>
          <a:noFill/>
        </p:spPr>
        <p:txBody>
          <a:bodyPr wrap="none" rtlCol="0">
            <a:spAutoFit/>
          </a:bodyPr>
          <a:lstStyle/>
          <a:p>
            <a:r>
              <a:rPr lang="en-US" sz="2400" dirty="0" smtClean="0"/>
              <a:t>Restricting to continuing survivors can lead to collider bias.</a:t>
            </a:r>
            <a:endParaRPr lang="en-US" sz="2400" dirty="0"/>
          </a:p>
        </p:txBody>
      </p:sp>
      <p:grpSp>
        <p:nvGrpSpPr>
          <p:cNvPr id="13" name="Group 12"/>
          <p:cNvGrpSpPr/>
          <p:nvPr/>
        </p:nvGrpSpPr>
        <p:grpSpPr>
          <a:xfrm>
            <a:off x="889000" y="1701462"/>
            <a:ext cx="7476065" cy="2582900"/>
            <a:chOff x="889000" y="1701462"/>
            <a:chExt cx="7476065" cy="2582900"/>
          </a:xfrm>
        </p:grpSpPr>
        <p:sp>
          <p:nvSpPr>
            <p:cNvPr id="9" name="Freeform 8"/>
            <p:cNvSpPr/>
            <p:nvPr/>
          </p:nvSpPr>
          <p:spPr>
            <a:xfrm>
              <a:off x="2573866" y="1701462"/>
              <a:ext cx="5791199" cy="1143342"/>
            </a:xfrm>
            <a:custGeom>
              <a:avLst/>
              <a:gdLst>
                <a:gd name="connsiteX0" fmla="*/ 5596466 w 5596466"/>
                <a:gd name="connsiteY0" fmla="*/ 778545 h 1210345"/>
                <a:gd name="connsiteX1" fmla="*/ 3302000 w 5596466"/>
                <a:gd name="connsiteY1" fmla="*/ 8079 h 1210345"/>
                <a:gd name="connsiteX2" fmla="*/ 0 w 5596466"/>
                <a:gd name="connsiteY2" fmla="*/ 1210345 h 1210345"/>
                <a:gd name="connsiteX3" fmla="*/ 0 w 5596466"/>
                <a:gd name="connsiteY3" fmla="*/ 1210345 h 1210345"/>
                <a:gd name="connsiteX0" fmla="*/ 5571066 w 5571066"/>
                <a:gd name="connsiteY0" fmla="*/ 1159983 h 1202316"/>
                <a:gd name="connsiteX1" fmla="*/ 3302000 w 5571066"/>
                <a:gd name="connsiteY1" fmla="*/ 50 h 1202316"/>
                <a:gd name="connsiteX2" fmla="*/ 0 w 5571066"/>
                <a:gd name="connsiteY2" fmla="*/ 1202316 h 1202316"/>
                <a:gd name="connsiteX3" fmla="*/ 0 w 5571066"/>
                <a:gd name="connsiteY3" fmla="*/ 1202316 h 1202316"/>
                <a:gd name="connsiteX0" fmla="*/ 5571066 w 5571066"/>
                <a:gd name="connsiteY0" fmla="*/ 1126119 h 1168452"/>
                <a:gd name="connsiteX1" fmla="*/ 2590800 w 5571066"/>
                <a:gd name="connsiteY1" fmla="*/ 53 h 1168452"/>
                <a:gd name="connsiteX2" fmla="*/ 0 w 5571066"/>
                <a:gd name="connsiteY2" fmla="*/ 1168452 h 1168452"/>
                <a:gd name="connsiteX3" fmla="*/ 0 w 5571066"/>
                <a:gd name="connsiteY3" fmla="*/ 1168452 h 1168452"/>
                <a:gd name="connsiteX0" fmla="*/ 5571066 w 5571066"/>
                <a:gd name="connsiteY0" fmla="*/ 1167657 h 1209990"/>
                <a:gd name="connsiteX1" fmla="*/ 4487333 w 5571066"/>
                <a:gd name="connsiteY1" fmla="*/ 346389 h 1209990"/>
                <a:gd name="connsiteX2" fmla="*/ 2590800 w 5571066"/>
                <a:gd name="connsiteY2" fmla="*/ 41591 h 1209990"/>
                <a:gd name="connsiteX3" fmla="*/ 0 w 5571066"/>
                <a:gd name="connsiteY3" fmla="*/ 1209990 h 1209990"/>
                <a:gd name="connsiteX4" fmla="*/ 0 w 5571066"/>
                <a:gd name="connsiteY4" fmla="*/ 1209990 h 1209990"/>
                <a:gd name="connsiteX0" fmla="*/ 5571066 w 5571066"/>
                <a:gd name="connsiteY0" fmla="*/ 1066381 h 1108714"/>
                <a:gd name="connsiteX1" fmla="*/ 4487333 w 5571066"/>
                <a:gd name="connsiteY1" fmla="*/ 245113 h 1108714"/>
                <a:gd name="connsiteX2" fmla="*/ 2590800 w 5571066"/>
                <a:gd name="connsiteY2" fmla="*/ 58848 h 1108714"/>
                <a:gd name="connsiteX3" fmla="*/ 0 w 5571066"/>
                <a:gd name="connsiteY3" fmla="*/ 1108714 h 1108714"/>
                <a:gd name="connsiteX4" fmla="*/ 0 w 5571066"/>
                <a:gd name="connsiteY4" fmla="*/ 1108714 h 1108714"/>
                <a:gd name="connsiteX0" fmla="*/ 5571066 w 5571066"/>
                <a:gd name="connsiteY0" fmla="*/ 1007692 h 1050025"/>
                <a:gd name="connsiteX1" fmla="*/ 4487333 w 5571066"/>
                <a:gd name="connsiteY1" fmla="*/ 186424 h 1050025"/>
                <a:gd name="connsiteX2" fmla="*/ 2590800 w 5571066"/>
                <a:gd name="connsiteY2" fmla="*/ 159 h 1050025"/>
                <a:gd name="connsiteX3" fmla="*/ 1083733 w 5571066"/>
                <a:gd name="connsiteY3" fmla="*/ 177957 h 1050025"/>
                <a:gd name="connsiteX4" fmla="*/ 0 w 5571066"/>
                <a:gd name="connsiteY4" fmla="*/ 1050025 h 1050025"/>
                <a:gd name="connsiteX5" fmla="*/ 0 w 5571066"/>
                <a:gd name="connsiteY5" fmla="*/ 1050025 h 1050025"/>
                <a:gd name="connsiteX0" fmla="*/ 5571066 w 5571066"/>
                <a:gd name="connsiteY0" fmla="*/ 1010688 h 1053021"/>
                <a:gd name="connsiteX1" fmla="*/ 4487333 w 5571066"/>
                <a:gd name="connsiteY1" fmla="*/ 189420 h 1053021"/>
                <a:gd name="connsiteX2" fmla="*/ 2590800 w 5571066"/>
                <a:gd name="connsiteY2" fmla="*/ 3155 h 1053021"/>
                <a:gd name="connsiteX3" fmla="*/ 719666 w 5571066"/>
                <a:gd name="connsiteY3" fmla="*/ 257153 h 1053021"/>
                <a:gd name="connsiteX4" fmla="*/ 0 w 5571066"/>
                <a:gd name="connsiteY4" fmla="*/ 1053021 h 1053021"/>
                <a:gd name="connsiteX5" fmla="*/ 0 w 5571066"/>
                <a:gd name="connsiteY5" fmla="*/ 1053021 h 1053021"/>
                <a:gd name="connsiteX0" fmla="*/ 5706532 w 5706532"/>
                <a:gd name="connsiteY0" fmla="*/ 1010688 h 1090858"/>
                <a:gd name="connsiteX1" fmla="*/ 4622799 w 5706532"/>
                <a:gd name="connsiteY1" fmla="*/ 189420 h 1090858"/>
                <a:gd name="connsiteX2" fmla="*/ 2726266 w 5706532"/>
                <a:gd name="connsiteY2" fmla="*/ 3155 h 1090858"/>
                <a:gd name="connsiteX3" fmla="*/ 855132 w 5706532"/>
                <a:gd name="connsiteY3" fmla="*/ 257153 h 1090858"/>
                <a:gd name="connsiteX4" fmla="*/ 135466 w 5706532"/>
                <a:gd name="connsiteY4" fmla="*/ 1053021 h 1090858"/>
                <a:gd name="connsiteX5" fmla="*/ 0 w 5706532"/>
                <a:gd name="connsiteY5" fmla="*/ 951421 h 1090858"/>
                <a:gd name="connsiteX0" fmla="*/ 5706532 w 5706532"/>
                <a:gd name="connsiteY0" fmla="*/ 1010688 h 1010688"/>
                <a:gd name="connsiteX1" fmla="*/ 4622799 w 5706532"/>
                <a:gd name="connsiteY1" fmla="*/ 189420 h 1010688"/>
                <a:gd name="connsiteX2" fmla="*/ 2726266 w 5706532"/>
                <a:gd name="connsiteY2" fmla="*/ 3155 h 1010688"/>
                <a:gd name="connsiteX3" fmla="*/ 855132 w 5706532"/>
                <a:gd name="connsiteY3" fmla="*/ 257153 h 1010688"/>
                <a:gd name="connsiteX4" fmla="*/ 0 w 5706532"/>
                <a:gd name="connsiteY4" fmla="*/ 951421 h 1010688"/>
                <a:gd name="connsiteX0" fmla="*/ 5706532 w 5706532"/>
                <a:gd name="connsiteY0" fmla="*/ 1007875 h 1007875"/>
                <a:gd name="connsiteX1" fmla="*/ 4885266 w 5706532"/>
                <a:gd name="connsiteY1" fmla="*/ 296673 h 1007875"/>
                <a:gd name="connsiteX2" fmla="*/ 2726266 w 5706532"/>
                <a:gd name="connsiteY2" fmla="*/ 342 h 1007875"/>
                <a:gd name="connsiteX3" fmla="*/ 855132 w 5706532"/>
                <a:gd name="connsiteY3" fmla="*/ 254340 h 1007875"/>
                <a:gd name="connsiteX4" fmla="*/ 0 w 5706532"/>
                <a:gd name="connsiteY4" fmla="*/ 948608 h 1007875"/>
                <a:gd name="connsiteX0" fmla="*/ 5791199 w 5791199"/>
                <a:gd name="connsiteY0" fmla="*/ 1007875 h 1101008"/>
                <a:gd name="connsiteX1" fmla="*/ 4969933 w 5791199"/>
                <a:gd name="connsiteY1" fmla="*/ 296673 h 1101008"/>
                <a:gd name="connsiteX2" fmla="*/ 2810933 w 5791199"/>
                <a:gd name="connsiteY2" fmla="*/ 342 h 1101008"/>
                <a:gd name="connsiteX3" fmla="*/ 939799 w 5791199"/>
                <a:gd name="connsiteY3" fmla="*/ 254340 h 1101008"/>
                <a:gd name="connsiteX4" fmla="*/ 0 w 5791199"/>
                <a:gd name="connsiteY4" fmla="*/ 1101008 h 1101008"/>
                <a:gd name="connsiteX0" fmla="*/ 5791199 w 5791199"/>
                <a:gd name="connsiteY0" fmla="*/ 1007875 h 1143342"/>
                <a:gd name="connsiteX1" fmla="*/ 4969933 w 5791199"/>
                <a:gd name="connsiteY1" fmla="*/ 296673 h 1143342"/>
                <a:gd name="connsiteX2" fmla="*/ 2810933 w 5791199"/>
                <a:gd name="connsiteY2" fmla="*/ 342 h 1143342"/>
                <a:gd name="connsiteX3" fmla="*/ 939799 w 5791199"/>
                <a:gd name="connsiteY3" fmla="*/ 254340 h 1143342"/>
                <a:gd name="connsiteX4" fmla="*/ 0 w 5791199"/>
                <a:gd name="connsiteY4" fmla="*/ 1143342 h 114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199" h="1143342">
                  <a:moveTo>
                    <a:pt x="5791199" y="1007875"/>
                  </a:moveTo>
                  <a:cubicBezTo>
                    <a:pt x="5576710" y="894986"/>
                    <a:pt x="5466644" y="484351"/>
                    <a:pt x="4969933" y="296673"/>
                  </a:cubicBezTo>
                  <a:cubicBezTo>
                    <a:pt x="4473222" y="108995"/>
                    <a:pt x="3482622" y="7398"/>
                    <a:pt x="2810933" y="342"/>
                  </a:cubicBezTo>
                  <a:cubicBezTo>
                    <a:pt x="2139244" y="-6714"/>
                    <a:pt x="1394177" y="96296"/>
                    <a:pt x="939799" y="254340"/>
                  </a:cubicBezTo>
                  <a:cubicBezTo>
                    <a:pt x="485421" y="412384"/>
                    <a:pt x="178153" y="998703"/>
                    <a:pt x="0" y="1143342"/>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573866" y="2851617"/>
              <a:ext cx="359833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flipV="1">
              <a:off x="889000" y="2878668"/>
              <a:ext cx="5283199" cy="1405694"/>
            </a:xfrm>
            <a:custGeom>
              <a:avLst/>
              <a:gdLst>
                <a:gd name="connsiteX0" fmla="*/ 5596466 w 5596466"/>
                <a:gd name="connsiteY0" fmla="*/ 778545 h 1210345"/>
                <a:gd name="connsiteX1" fmla="*/ 3302000 w 5596466"/>
                <a:gd name="connsiteY1" fmla="*/ 8079 h 1210345"/>
                <a:gd name="connsiteX2" fmla="*/ 0 w 5596466"/>
                <a:gd name="connsiteY2" fmla="*/ 1210345 h 1210345"/>
                <a:gd name="connsiteX3" fmla="*/ 0 w 5596466"/>
                <a:gd name="connsiteY3" fmla="*/ 1210345 h 1210345"/>
                <a:gd name="connsiteX0" fmla="*/ 5571066 w 5571066"/>
                <a:gd name="connsiteY0" fmla="*/ 1159983 h 1202316"/>
                <a:gd name="connsiteX1" fmla="*/ 3302000 w 5571066"/>
                <a:gd name="connsiteY1" fmla="*/ 50 h 1202316"/>
                <a:gd name="connsiteX2" fmla="*/ 0 w 5571066"/>
                <a:gd name="connsiteY2" fmla="*/ 1202316 h 1202316"/>
                <a:gd name="connsiteX3" fmla="*/ 0 w 5571066"/>
                <a:gd name="connsiteY3" fmla="*/ 1202316 h 1202316"/>
                <a:gd name="connsiteX0" fmla="*/ 5571066 w 5571066"/>
                <a:gd name="connsiteY0" fmla="*/ 1126119 h 1168452"/>
                <a:gd name="connsiteX1" fmla="*/ 2590800 w 5571066"/>
                <a:gd name="connsiteY1" fmla="*/ 53 h 1168452"/>
                <a:gd name="connsiteX2" fmla="*/ 0 w 5571066"/>
                <a:gd name="connsiteY2" fmla="*/ 1168452 h 1168452"/>
                <a:gd name="connsiteX3" fmla="*/ 0 w 5571066"/>
                <a:gd name="connsiteY3" fmla="*/ 1168452 h 1168452"/>
                <a:gd name="connsiteX0" fmla="*/ 5571066 w 5571066"/>
                <a:gd name="connsiteY0" fmla="*/ 1167657 h 1209990"/>
                <a:gd name="connsiteX1" fmla="*/ 4487333 w 5571066"/>
                <a:gd name="connsiteY1" fmla="*/ 346389 h 1209990"/>
                <a:gd name="connsiteX2" fmla="*/ 2590800 w 5571066"/>
                <a:gd name="connsiteY2" fmla="*/ 41591 h 1209990"/>
                <a:gd name="connsiteX3" fmla="*/ 0 w 5571066"/>
                <a:gd name="connsiteY3" fmla="*/ 1209990 h 1209990"/>
                <a:gd name="connsiteX4" fmla="*/ 0 w 5571066"/>
                <a:gd name="connsiteY4" fmla="*/ 1209990 h 1209990"/>
                <a:gd name="connsiteX0" fmla="*/ 5571066 w 5571066"/>
                <a:gd name="connsiteY0" fmla="*/ 1066381 h 1108714"/>
                <a:gd name="connsiteX1" fmla="*/ 4487333 w 5571066"/>
                <a:gd name="connsiteY1" fmla="*/ 245113 h 1108714"/>
                <a:gd name="connsiteX2" fmla="*/ 2590800 w 5571066"/>
                <a:gd name="connsiteY2" fmla="*/ 58848 h 1108714"/>
                <a:gd name="connsiteX3" fmla="*/ 0 w 5571066"/>
                <a:gd name="connsiteY3" fmla="*/ 1108714 h 1108714"/>
                <a:gd name="connsiteX4" fmla="*/ 0 w 5571066"/>
                <a:gd name="connsiteY4" fmla="*/ 1108714 h 1108714"/>
                <a:gd name="connsiteX0" fmla="*/ 5571066 w 5571066"/>
                <a:gd name="connsiteY0" fmla="*/ 1007692 h 1050025"/>
                <a:gd name="connsiteX1" fmla="*/ 4487333 w 5571066"/>
                <a:gd name="connsiteY1" fmla="*/ 186424 h 1050025"/>
                <a:gd name="connsiteX2" fmla="*/ 2590800 w 5571066"/>
                <a:gd name="connsiteY2" fmla="*/ 159 h 1050025"/>
                <a:gd name="connsiteX3" fmla="*/ 1083733 w 5571066"/>
                <a:gd name="connsiteY3" fmla="*/ 177957 h 1050025"/>
                <a:gd name="connsiteX4" fmla="*/ 0 w 5571066"/>
                <a:gd name="connsiteY4" fmla="*/ 1050025 h 1050025"/>
                <a:gd name="connsiteX5" fmla="*/ 0 w 5571066"/>
                <a:gd name="connsiteY5" fmla="*/ 1050025 h 1050025"/>
                <a:gd name="connsiteX0" fmla="*/ 5571066 w 5571066"/>
                <a:gd name="connsiteY0" fmla="*/ 1010688 h 1053021"/>
                <a:gd name="connsiteX1" fmla="*/ 4487333 w 5571066"/>
                <a:gd name="connsiteY1" fmla="*/ 189420 h 1053021"/>
                <a:gd name="connsiteX2" fmla="*/ 2590800 w 5571066"/>
                <a:gd name="connsiteY2" fmla="*/ 3155 h 1053021"/>
                <a:gd name="connsiteX3" fmla="*/ 719666 w 5571066"/>
                <a:gd name="connsiteY3" fmla="*/ 257153 h 1053021"/>
                <a:gd name="connsiteX4" fmla="*/ 0 w 5571066"/>
                <a:gd name="connsiteY4" fmla="*/ 1053021 h 1053021"/>
                <a:gd name="connsiteX5" fmla="*/ 0 w 5571066"/>
                <a:gd name="connsiteY5" fmla="*/ 1053021 h 1053021"/>
                <a:gd name="connsiteX0" fmla="*/ 5706532 w 5706532"/>
                <a:gd name="connsiteY0" fmla="*/ 1010688 h 1090858"/>
                <a:gd name="connsiteX1" fmla="*/ 4622799 w 5706532"/>
                <a:gd name="connsiteY1" fmla="*/ 189420 h 1090858"/>
                <a:gd name="connsiteX2" fmla="*/ 2726266 w 5706532"/>
                <a:gd name="connsiteY2" fmla="*/ 3155 h 1090858"/>
                <a:gd name="connsiteX3" fmla="*/ 855132 w 5706532"/>
                <a:gd name="connsiteY3" fmla="*/ 257153 h 1090858"/>
                <a:gd name="connsiteX4" fmla="*/ 135466 w 5706532"/>
                <a:gd name="connsiteY4" fmla="*/ 1053021 h 1090858"/>
                <a:gd name="connsiteX5" fmla="*/ 0 w 5706532"/>
                <a:gd name="connsiteY5" fmla="*/ 951421 h 1090858"/>
                <a:gd name="connsiteX0" fmla="*/ 5706532 w 5706532"/>
                <a:gd name="connsiteY0" fmla="*/ 1010688 h 1010688"/>
                <a:gd name="connsiteX1" fmla="*/ 4622799 w 5706532"/>
                <a:gd name="connsiteY1" fmla="*/ 189420 h 1010688"/>
                <a:gd name="connsiteX2" fmla="*/ 2726266 w 5706532"/>
                <a:gd name="connsiteY2" fmla="*/ 3155 h 1010688"/>
                <a:gd name="connsiteX3" fmla="*/ 855132 w 5706532"/>
                <a:gd name="connsiteY3" fmla="*/ 257153 h 1010688"/>
                <a:gd name="connsiteX4" fmla="*/ 0 w 5706532"/>
                <a:gd name="connsiteY4" fmla="*/ 951421 h 1010688"/>
                <a:gd name="connsiteX0" fmla="*/ 5706532 w 5706532"/>
                <a:gd name="connsiteY0" fmla="*/ 1007875 h 1007875"/>
                <a:gd name="connsiteX1" fmla="*/ 4885266 w 5706532"/>
                <a:gd name="connsiteY1" fmla="*/ 296673 h 1007875"/>
                <a:gd name="connsiteX2" fmla="*/ 2726266 w 5706532"/>
                <a:gd name="connsiteY2" fmla="*/ 342 h 1007875"/>
                <a:gd name="connsiteX3" fmla="*/ 855132 w 5706532"/>
                <a:gd name="connsiteY3" fmla="*/ 254340 h 1007875"/>
                <a:gd name="connsiteX4" fmla="*/ 0 w 5706532"/>
                <a:gd name="connsiteY4" fmla="*/ 948608 h 1007875"/>
                <a:gd name="connsiteX0" fmla="*/ 5791199 w 5791199"/>
                <a:gd name="connsiteY0" fmla="*/ 1007875 h 1101008"/>
                <a:gd name="connsiteX1" fmla="*/ 4969933 w 5791199"/>
                <a:gd name="connsiteY1" fmla="*/ 296673 h 1101008"/>
                <a:gd name="connsiteX2" fmla="*/ 2810933 w 5791199"/>
                <a:gd name="connsiteY2" fmla="*/ 342 h 1101008"/>
                <a:gd name="connsiteX3" fmla="*/ 939799 w 5791199"/>
                <a:gd name="connsiteY3" fmla="*/ 254340 h 1101008"/>
                <a:gd name="connsiteX4" fmla="*/ 0 w 5791199"/>
                <a:gd name="connsiteY4" fmla="*/ 1101008 h 1101008"/>
                <a:gd name="connsiteX0" fmla="*/ 5791199 w 5791199"/>
                <a:gd name="connsiteY0" fmla="*/ 1007875 h 1143342"/>
                <a:gd name="connsiteX1" fmla="*/ 4969933 w 5791199"/>
                <a:gd name="connsiteY1" fmla="*/ 296673 h 1143342"/>
                <a:gd name="connsiteX2" fmla="*/ 2810933 w 5791199"/>
                <a:gd name="connsiteY2" fmla="*/ 342 h 1143342"/>
                <a:gd name="connsiteX3" fmla="*/ 939799 w 5791199"/>
                <a:gd name="connsiteY3" fmla="*/ 254340 h 1143342"/>
                <a:gd name="connsiteX4" fmla="*/ 0 w 5791199"/>
                <a:gd name="connsiteY4" fmla="*/ 1143342 h 1143342"/>
                <a:gd name="connsiteX0" fmla="*/ 5791199 w 5791199"/>
                <a:gd name="connsiteY0" fmla="*/ 1405539 h 1541006"/>
                <a:gd name="connsiteX1" fmla="*/ 4969933 w 5791199"/>
                <a:gd name="connsiteY1" fmla="*/ 694337 h 1541006"/>
                <a:gd name="connsiteX2" fmla="*/ 2827867 w 5791199"/>
                <a:gd name="connsiteY2" fmla="*/ 73 h 1541006"/>
                <a:gd name="connsiteX3" fmla="*/ 939799 w 5791199"/>
                <a:gd name="connsiteY3" fmla="*/ 652004 h 1541006"/>
                <a:gd name="connsiteX4" fmla="*/ 0 w 5791199"/>
                <a:gd name="connsiteY4" fmla="*/ 1541006 h 1541006"/>
                <a:gd name="connsiteX0" fmla="*/ 5791199 w 5791199"/>
                <a:gd name="connsiteY0" fmla="*/ 1405694 h 1541161"/>
                <a:gd name="connsiteX1" fmla="*/ 4969933 w 5791199"/>
                <a:gd name="connsiteY1" fmla="*/ 694492 h 1541161"/>
                <a:gd name="connsiteX2" fmla="*/ 2827867 w 5791199"/>
                <a:gd name="connsiteY2" fmla="*/ 228 h 1541161"/>
                <a:gd name="connsiteX3" fmla="*/ 1126065 w 5791199"/>
                <a:gd name="connsiteY3" fmla="*/ 770692 h 1541161"/>
                <a:gd name="connsiteX4" fmla="*/ 0 w 5791199"/>
                <a:gd name="connsiteY4" fmla="*/ 1541161 h 1541161"/>
                <a:gd name="connsiteX0" fmla="*/ 5283199 w 5283199"/>
                <a:gd name="connsiteY0" fmla="*/ 1405694 h 1405694"/>
                <a:gd name="connsiteX1" fmla="*/ 4461933 w 5283199"/>
                <a:gd name="connsiteY1" fmla="*/ 694492 h 1405694"/>
                <a:gd name="connsiteX2" fmla="*/ 2319867 w 5283199"/>
                <a:gd name="connsiteY2" fmla="*/ 228 h 1405694"/>
                <a:gd name="connsiteX3" fmla="*/ 618065 w 5283199"/>
                <a:gd name="connsiteY3" fmla="*/ 770692 h 1405694"/>
                <a:gd name="connsiteX4" fmla="*/ 0 w 5283199"/>
                <a:gd name="connsiteY4" fmla="*/ 1337961 h 140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199" h="1405694">
                  <a:moveTo>
                    <a:pt x="5283199" y="1405694"/>
                  </a:moveTo>
                  <a:cubicBezTo>
                    <a:pt x="5068710" y="1292805"/>
                    <a:pt x="4958644" y="882170"/>
                    <a:pt x="4461933" y="694492"/>
                  </a:cubicBezTo>
                  <a:cubicBezTo>
                    <a:pt x="3965222" y="506814"/>
                    <a:pt x="2960512" y="-12472"/>
                    <a:pt x="2319867" y="228"/>
                  </a:cubicBezTo>
                  <a:cubicBezTo>
                    <a:pt x="1679222" y="12928"/>
                    <a:pt x="1072443" y="612648"/>
                    <a:pt x="618065" y="770692"/>
                  </a:cubicBezTo>
                  <a:cubicBezTo>
                    <a:pt x="163687" y="928736"/>
                    <a:pt x="178153" y="1193322"/>
                    <a:pt x="0" y="133796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087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xit" presetSubtype="0" fill="hold" grpId="1" nodeType="withEffect">
                                  <p:stCondLst>
                                    <p:cond delay="0"/>
                                  </p:stCondLst>
                                  <p:childTnLst>
                                    <p:animEffect transition="out" filter="fade">
                                      <p:cBhvr>
                                        <p:cTn id="39" dur="2000"/>
                                        <p:tgtEl>
                                          <p:spTgt spid="22"/>
                                        </p:tgtEl>
                                      </p:cBhvr>
                                    </p:animEffect>
                                    <p:set>
                                      <p:cBhvr>
                                        <p:cTn id="40" dur="1" fill="hold">
                                          <p:stCondLst>
                                            <p:cond delay="1999"/>
                                          </p:stCondLst>
                                        </p:cTn>
                                        <p:tgtEl>
                                          <p:spTgt spid="2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2000"/>
                                        <p:tgtEl>
                                          <p:spTgt spid="23"/>
                                        </p:tgtEl>
                                      </p:cBhvr>
                                    </p:animEffect>
                                  </p:childTnLst>
                                </p:cTn>
                              </p:par>
                              <p:par>
                                <p:cTn id="46" presetID="10" presetClass="exit" presetSubtype="0" fill="hold" grpId="1" nodeType="withEffect">
                                  <p:stCondLst>
                                    <p:cond delay="0"/>
                                  </p:stCondLst>
                                  <p:childTnLst>
                                    <p:animEffect transition="out" filter="fade">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2000"/>
                                        <p:tgtEl>
                                          <p:spTgt spid="24"/>
                                        </p:tgtEl>
                                      </p:cBhvr>
                                    </p:animEffect>
                                  </p:childTnLst>
                                </p:cTn>
                              </p:par>
                              <p:par>
                                <p:cTn id="54" presetID="10" presetClass="exit" presetSubtype="0" fill="hold" grpId="1" nodeType="withEffect">
                                  <p:stCondLst>
                                    <p:cond delay="0"/>
                                  </p:stCondLst>
                                  <p:childTnLst>
                                    <p:animEffect transition="out" filter="fade">
                                      <p:cBhvr>
                                        <p:cTn id="55" dur="2000"/>
                                        <p:tgtEl>
                                          <p:spTgt spid="23"/>
                                        </p:tgtEl>
                                      </p:cBhvr>
                                    </p:animEffect>
                                    <p:set>
                                      <p:cBhvr>
                                        <p:cTn id="56" dur="1" fill="hold">
                                          <p:stCondLst>
                                            <p:cond delay="1999"/>
                                          </p:stCondLst>
                                        </p:cTn>
                                        <p:tgtEl>
                                          <p:spTgt spid="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2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22" presetClass="entr" presetSubtype="2"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right)">
                                      <p:cBhvr>
                                        <p:cTn id="7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6" grpId="0"/>
      <p:bldP spid="31" grpId="0" animBg="1"/>
      <p:bldP spid="18" grpId="0" animBg="1"/>
      <p:bldP spid="14" grpId="0"/>
      <p:bldP spid="14" grpId="1"/>
      <p:bldP spid="22" grpId="0"/>
      <p:bldP spid="22" grpId="1"/>
      <p:bldP spid="23" grpId="0"/>
      <p:bldP spid="23" grpId="1"/>
      <p:bldP spid="24" grpId="0"/>
      <p:bldP spid="1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sz="2800" b="1" dirty="0" smtClean="0"/>
              <a:t>How the mechanics of the bias might work</a:t>
            </a:r>
            <a:endParaRPr lang="en-US" sz="2800" b="1" dirty="0"/>
          </a:p>
        </p:txBody>
      </p:sp>
      <p:sp>
        <p:nvSpPr>
          <p:cNvPr id="15" name="TextBox 14"/>
          <p:cNvSpPr txBox="1"/>
          <p:nvPr/>
        </p:nvSpPr>
        <p:spPr>
          <a:xfrm>
            <a:off x="3436192" y="3713082"/>
            <a:ext cx="1784932" cy="1138773"/>
          </a:xfrm>
          <a:prstGeom prst="rect">
            <a:avLst/>
          </a:prstGeom>
          <a:noFill/>
        </p:spPr>
        <p:txBody>
          <a:bodyPr wrap="square" rtlCol="0">
            <a:spAutoFit/>
          </a:bodyPr>
          <a:lstStyle/>
          <a:p>
            <a:pPr algn="ctr"/>
            <a:r>
              <a:rPr lang="en-US" sz="2000" dirty="0" smtClean="0"/>
              <a:t>–</a:t>
            </a:r>
          </a:p>
          <a:p>
            <a:pPr algn="ctr"/>
            <a:r>
              <a:rPr lang="en-US" sz="1600" dirty="0" smtClean="0"/>
              <a:t>K (or U) is associated with </a:t>
            </a:r>
            <a:r>
              <a:rPr lang="en-US" sz="1600" b="1" dirty="0" smtClean="0"/>
              <a:t>reduced</a:t>
            </a:r>
            <a:r>
              <a:rPr lang="en-US" sz="1600" dirty="0" smtClean="0"/>
              <a:t> survival</a:t>
            </a:r>
            <a:endParaRPr lang="en-US" sz="1600" dirty="0"/>
          </a:p>
        </p:txBody>
      </p:sp>
      <p:sp>
        <p:nvSpPr>
          <p:cNvPr id="16" name="Rectangle 15"/>
          <p:cNvSpPr/>
          <p:nvPr/>
        </p:nvSpPr>
        <p:spPr>
          <a:xfrm>
            <a:off x="152400" y="3705215"/>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17" name="Rectangle 16"/>
          <p:cNvSpPr/>
          <p:nvPr/>
        </p:nvSpPr>
        <p:spPr>
          <a:xfrm>
            <a:off x="1995060" y="3648065"/>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U or K</a:t>
            </a:r>
            <a:r>
              <a:rPr lang="en-US" sz="2400" b="1" baseline="-25000" dirty="0" smtClean="0"/>
              <a:t>1</a:t>
            </a:r>
            <a:endParaRPr lang="en-US" sz="2400" b="1" baseline="-25000" dirty="0"/>
          </a:p>
        </p:txBody>
      </p:sp>
      <p:sp>
        <p:nvSpPr>
          <p:cNvPr id="18" name="Rectangle 17"/>
          <p:cNvSpPr/>
          <p:nvPr/>
        </p:nvSpPr>
        <p:spPr>
          <a:xfrm>
            <a:off x="7391400" y="3648065"/>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cognitive decline</a:t>
            </a:r>
            <a:r>
              <a:rPr lang="en-US" sz="2400" b="1" baseline="-25000" dirty="0" smtClean="0"/>
              <a:t>2</a:t>
            </a:r>
            <a:endParaRPr lang="en-US" sz="2400" b="1" baseline="-25000" dirty="0"/>
          </a:p>
        </p:txBody>
      </p:sp>
      <p:sp>
        <p:nvSpPr>
          <p:cNvPr id="19" name="Rectangle 18"/>
          <p:cNvSpPr/>
          <p:nvPr/>
        </p:nvSpPr>
        <p:spPr>
          <a:xfrm>
            <a:off x="5209308" y="3590915"/>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cxnSp>
        <p:nvCxnSpPr>
          <p:cNvPr id="21" name="Curved Connector 20"/>
          <p:cNvCxnSpPr>
            <a:stCxn id="17" idx="3"/>
            <a:endCxn id="19" idx="1"/>
          </p:cNvCxnSpPr>
          <p:nvPr/>
        </p:nvCxnSpPr>
        <p:spPr>
          <a:xfrm>
            <a:off x="3519060" y="4048115"/>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38200" y="4397752"/>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Curved Connector 20"/>
          <p:cNvCxnSpPr>
            <a:stCxn id="17" idx="0"/>
            <a:endCxn id="18" idx="0"/>
          </p:cNvCxnSpPr>
          <p:nvPr/>
        </p:nvCxnSpPr>
        <p:spPr>
          <a:xfrm rot="5400000" flipH="1" flipV="1">
            <a:off x="5455230" y="949895"/>
            <a:ext cx="1588" cy="5396340"/>
          </a:xfrm>
          <a:prstGeom prst="curvedConnector3">
            <a:avLst>
              <a:gd name="adj1" fmla="val 33104786"/>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81200" y="5166955"/>
            <a:ext cx="2514600" cy="892552"/>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a:t>
            </a:r>
            <a:endParaRPr lang="en-US" sz="1600" dirty="0"/>
          </a:p>
        </p:txBody>
      </p:sp>
      <p:sp>
        <p:nvSpPr>
          <p:cNvPr id="31" name="TextBox 30"/>
          <p:cNvSpPr txBox="1"/>
          <p:nvPr/>
        </p:nvSpPr>
        <p:spPr>
          <a:xfrm>
            <a:off x="3886200" y="2531534"/>
            <a:ext cx="3151908" cy="892552"/>
          </a:xfrm>
          <a:prstGeom prst="rect">
            <a:avLst/>
          </a:prstGeom>
          <a:noFill/>
        </p:spPr>
        <p:txBody>
          <a:bodyPr wrap="square" rtlCol="0">
            <a:spAutoFit/>
          </a:bodyPr>
          <a:lstStyle/>
          <a:p>
            <a:pPr algn="ctr"/>
            <a:r>
              <a:rPr lang="en-US" sz="1600" dirty="0" smtClean="0"/>
              <a:t>K (or U) is associated with future cognitive decline</a:t>
            </a:r>
          </a:p>
          <a:p>
            <a:pPr algn="ctr"/>
            <a:r>
              <a:rPr lang="en-US" sz="2000" dirty="0" smtClean="0"/>
              <a:t>+</a:t>
            </a:r>
            <a:endParaRPr lang="en-US" sz="2000" dirty="0"/>
          </a:p>
        </p:txBody>
      </p:sp>
      <p:sp>
        <p:nvSpPr>
          <p:cNvPr id="50" name="Oval 49"/>
          <p:cNvSpPr/>
          <p:nvPr/>
        </p:nvSpPr>
        <p:spPr>
          <a:xfrm>
            <a:off x="-304800" y="1425952"/>
            <a:ext cx="4343400" cy="1524000"/>
          </a:xfrm>
          <a:prstGeom prst="ellipse">
            <a:avLst/>
          </a:prstGeom>
          <a:solidFill>
            <a:schemeClr val="bg1">
              <a:lumMod val="6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Surviving / continuing people who smoke</a:t>
            </a:r>
          </a:p>
          <a:p>
            <a:pPr algn="ctr"/>
            <a:r>
              <a:rPr lang="en-US" dirty="0" smtClean="0"/>
              <a:t>are </a:t>
            </a:r>
            <a:r>
              <a:rPr lang="en-US" sz="2000" b="1" dirty="0" smtClean="0"/>
              <a:t>less likely to have factors that hasten their demise </a:t>
            </a:r>
            <a:r>
              <a:rPr lang="en-US" dirty="0" smtClean="0"/>
              <a:t>(K)</a:t>
            </a:r>
            <a:endParaRPr lang="en-US" dirty="0"/>
          </a:p>
        </p:txBody>
      </p:sp>
      <p:cxnSp>
        <p:nvCxnSpPr>
          <p:cNvPr id="51" name="Curved Connector 50"/>
          <p:cNvCxnSpPr>
            <a:stCxn id="16" idx="0"/>
            <a:endCxn id="17" idx="0"/>
          </p:cNvCxnSpPr>
          <p:nvPr/>
        </p:nvCxnSpPr>
        <p:spPr>
          <a:xfrm rot="5400000" flipH="1" flipV="1">
            <a:off x="1807155" y="2755310"/>
            <a:ext cx="57150" cy="1842660"/>
          </a:xfrm>
          <a:prstGeom prst="curvedConnector3">
            <a:avLst>
              <a:gd name="adj1" fmla="val 1092593"/>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676400" y="3026152"/>
            <a:ext cx="457199" cy="369332"/>
          </a:xfrm>
          <a:prstGeom prst="rect">
            <a:avLst/>
          </a:prstGeom>
          <a:noFill/>
        </p:spPr>
        <p:txBody>
          <a:bodyPr wrap="square" rtlCol="0">
            <a:spAutoFit/>
          </a:bodyPr>
          <a:lstStyle/>
          <a:p>
            <a:r>
              <a:rPr lang="en-US" dirty="0" smtClean="0"/>
              <a:t>-</a:t>
            </a:r>
            <a:endParaRPr lang="en-US" dirty="0"/>
          </a:p>
        </p:txBody>
      </p:sp>
      <p:cxnSp>
        <p:nvCxnSpPr>
          <p:cNvPr id="53" name="Curved Connector 52"/>
          <p:cNvCxnSpPr>
            <a:stCxn id="16" idx="0"/>
            <a:endCxn id="18" idx="0"/>
          </p:cNvCxnSpPr>
          <p:nvPr/>
        </p:nvCxnSpPr>
        <p:spPr>
          <a:xfrm rot="5400000" flipH="1" flipV="1">
            <a:off x="4505325" y="57140"/>
            <a:ext cx="57150" cy="7239000"/>
          </a:xfrm>
          <a:prstGeom prst="curvedConnector3">
            <a:avLst>
              <a:gd name="adj1" fmla="val 3018518"/>
            </a:avLst>
          </a:prstGeom>
          <a:ln w="12700">
            <a:solidFill>
              <a:schemeClr val="accent6"/>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105400" y="762000"/>
            <a:ext cx="4343400" cy="1752600"/>
          </a:xfrm>
          <a:prstGeom prst="ellipse">
            <a:avLst/>
          </a:prstGeom>
          <a:solidFill>
            <a:schemeClr val="bg1">
              <a:lumMod val="6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smtClean="0"/>
              <a:t>… and because K is related to more cognitive decline, </a:t>
            </a:r>
            <a:r>
              <a:rPr lang="en-US" b="1" u="sng" dirty="0" smtClean="0"/>
              <a:t>continuing and surviving</a:t>
            </a:r>
            <a:r>
              <a:rPr lang="en-US" b="1" dirty="0" smtClean="0"/>
              <a:t> smokers will have experienced less than expected cognitive decline</a:t>
            </a:r>
            <a:endParaRPr lang="en-US" b="1" dirty="0"/>
          </a:p>
        </p:txBody>
      </p:sp>
      <p:sp>
        <p:nvSpPr>
          <p:cNvPr id="11" name="TextBox 10"/>
          <p:cNvSpPr txBox="1"/>
          <p:nvPr/>
        </p:nvSpPr>
        <p:spPr>
          <a:xfrm>
            <a:off x="4383859" y="1678001"/>
            <a:ext cx="255198" cy="369332"/>
          </a:xfrm>
          <a:prstGeom prst="rect">
            <a:avLst/>
          </a:prstGeom>
          <a:noFill/>
        </p:spPr>
        <p:txBody>
          <a:bodyPr wrap="none" rtlCol="0">
            <a:spAutoFit/>
          </a:bodyPr>
          <a:lstStyle/>
          <a:p>
            <a:r>
              <a:rPr lang="en-US" dirty="0"/>
              <a:t>-</a:t>
            </a:r>
          </a:p>
        </p:txBody>
      </p:sp>
      <p:sp>
        <p:nvSpPr>
          <p:cNvPr id="55" name="Rectangle 54"/>
          <p:cNvSpPr/>
          <p:nvPr/>
        </p:nvSpPr>
        <p:spPr>
          <a:xfrm>
            <a:off x="5221124" y="3555999"/>
            <a:ext cx="1837265"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89000" y="3229678"/>
            <a:ext cx="7476065" cy="2248255"/>
            <a:chOff x="889000" y="2027640"/>
            <a:chExt cx="7476065" cy="2248255"/>
          </a:xfrm>
        </p:grpSpPr>
        <p:sp>
          <p:nvSpPr>
            <p:cNvPr id="22" name="Freeform 21"/>
            <p:cNvSpPr/>
            <p:nvPr/>
          </p:nvSpPr>
          <p:spPr>
            <a:xfrm>
              <a:off x="2573866" y="2027640"/>
              <a:ext cx="5791199" cy="817164"/>
            </a:xfrm>
            <a:custGeom>
              <a:avLst/>
              <a:gdLst>
                <a:gd name="connsiteX0" fmla="*/ 5596466 w 5596466"/>
                <a:gd name="connsiteY0" fmla="*/ 778545 h 1210345"/>
                <a:gd name="connsiteX1" fmla="*/ 3302000 w 5596466"/>
                <a:gd name="connsiteY1" fmla="*/ 8079 h 1210345"/>
                <a:gd name="connsiteX2" fmla="*/ 0 w 5596466"/>
                <a:gd name="connsiteY2" fmla="*/ 1210345 h 1210345"/>
                <a:gd name="connsiteX3" fmla="*/ 0 w 5596466"/>
                <a:gd name="connsiteY3" fmla="*/ 1210345 h 1210345"/>
                <a:gd name="connsiteX0" fmla="*/ 5571066 w 5571066"/>
                <a:gd name="connsiteY0" fmla="*/ 1159983 h 1202316"/>
                <a:gd name="connsiteX1" fmla="*/ 3302000 w 5571066"/>
                <a:gd name="connsiteY1" fmla="*/ 50 h 1202316"/>
                <a:gd name="connsiteX2" fmla="*/ 0 w 5571066"/>
                <a:gd name="connsiteY2" fmla="*/ 1202316 h 1202316"/>
                <a:gd name="connsiteX3" fmla="*/ 0 w 5571066"/>
                <a:gd name="connsiteY3" fmla="*/ 1202316 h 1202316"/>
                <a:gd name="connsiteX0" fmla="*/ 5571066 w 5571066"/>
                <a:gd name="connsiteY0" fmla="*/ 1126119 h 1168452"/>
                <a:gd name="connsiteX1" fmla="*/ 2590800 w 5571066"/>
                <a:gd name="connsiteY1" fmla="*/ 53 h 1168452"/>
                <a:gd name="connsiteX2" fmla="*/ 0 w 5571066"/>
                <a:gd name="connsiteY2" fmla="*/ 1168452 h 1168452"/>
                <a:gd name="connsiteX3" fmla="*/ 0 w 5571066"/>
                <a:gd name="connsiteY3" fmla="*/ 1168452 h 1168452"/>
                <a:gd name="connsiteX0" fmla="*/ 5571066 w 5571066"/>
                <a:gd name="connsiteY0" fmla="*/ 1167657 h 1209990"/>
                <a:gd name="connsiteX1" fmla="*/ 4487333 w 5571066"/>
                <a:gd name="connsiteY1" fmla="*/ 346389 h 1209990"/>
                <a:gd name="connsiteX2" fmla="*/ 2590800 w 5571066"/>
                <a:gd name="connsiteY2" fmla="*/ 41591 h 1209990"/>
                <a:gd name="connsiteX3" fmla="*/ 0 w 5571066"/>
                <a:gd name="connsiteY3" fmla="*/ 1209990 h 1209990"/>
                <a:gd name="connsiteX4" fmla="*/ 0 w 5571066"/>
                <a:gd name="connsiteY4" fmla="*/ 1209990 h 1209990"/>
                <a:gd name="connsiteX0" fmla="*/ 5571066 w 5571066"/>
                <a:gd name="connsiteY0" fmla="*/ 1066381 h 1108714"/>
                <a:gd name="connsiteX1" fmla="*/ 4487333 w 5571066"/>
                <a:gd name="connsiteY1" fmla="*/ 245113 h 1108714"/>
                <a:gd name="connsiteX2" fmla="*/ 2590800 w 5571066"/>
                <a:gd name="connsiteY2" fmla="*/ 58848 h 1108714"/>
                <a:gd name="connsiteX3" fmla="*/ 0 w 5571066"/>
                <a:gd name="connsiteY3" fmla="*/ 1108714 h 1108714"/>
                <a:gd name="connsiteX4" fmla="*/ 0 w 5571066"/>
                <a:gd name="connsiteY4" fmla="*/ 1108714 h 1108714"/>
                <a:gd name="connsiteX0" fmla="*/ 5571066 w 5571066"/>
                <a:gd name="connsiteY0" fmla="*/ 1007692 h 1050025"/>
                <a:gd name="connsiteX1" fmla="*/ 4487333 w 5571066"/>
                <a:gd name="connsiteY1" fmla="*/ 186424 h 1050025"/>
                <a:gd name="connsiteX2" fmla="*/ 2590800 w 5571066"/>
                <a:gd name="connsiteY2" fmla="*/ 159 h 1050025"/>
                <a:gd name="connsiteX3" fmla="*/ 1083733 w 5571066"/>
                <a:gd name="connsiteY3" fmla="*/ 177957 h 1050025"/>
                <a:gd name="connsiteX4" fmla="*/ 0 w 5571066"/>
                <a:gd name="connsiteY4" fmla="*/ 1050025 h 1050025"/>
                <a:gd name="connsiteX5" fmla="*/ 0 w 5571066"/>
                <a:gd name="connsiteY5" fmla="*/ 1050025 h 1050025"/>
                <a:gd name="connsiteX0" fmla="*/ 5571066 w 5571066"/>
                <a:gd name="connsiteY0" fmla="*/ 1010688 h 1053021"/>
                <a:gd name="connsiteX1" fmla="*/ 4487333 w 5571066"/>
                <a:gd name="connsiteY1" fmla="*/ 189420 h 1053021"/>
                <a:gd name="connsiteX2" fmla="*/ 2590800 w 5571066"/>
                <a:gd name="connsiteY2" fmla="*/ 3155 h 1053021"/>
                <a:gd name="connsiteX3" fmla="*/ 719666 w 5571066"/>
                <a:gd name="connsiteY3" fmla="*/ 257153 h 1053021"/>
                <a:gd name="connsiteX4" fmla="*/ 0 w 5571066"/>
                <a:gd name="connsiteY4" fmla="*/ 1053021 h 1053021"/>
                <a:gd name="connsiteX5" fmla="*/ 0 w 5571066"/>
                <a:gd name="connsiteY5" fmla="*/ 1053021 h 1053021"/>
                <a:gd name="connsiteX0" fmla="*/ 5706532 w 5706532"/>
                <a:gd name="connsiteY0" fmla="*/ 1010688 h 1090858"/>
                <a:gd name="connsiteX1" fmla="*/ 4622799 w 5706532"/>
                <a:gd name="connsiteY1" fmla="*/ 189420 h 1090858"/>
                <a:gd name="connsiteX2" fmla="*/ 2726266 w 5706532"/>
                <a:gd name="connsiteY2" fmla="*/ 3155 h 1090858"/>
                <a:gd name="connsiteX3" fmla="*/ 855132 w 5706532"/>
                <a:gd name="connsiteY3" fmla="*/ 257153 h 1090858"/>
                <a:gd name="connsiteX4" fmla="*/ 135466 w 5706532"/>
                <a:gd name="connsiteY4" fmla="*/ 1053021 h 1090858"/>
                <a:gd name="connsiteX5" fmla="*/ 0 w 5706532"/>
                <a:gd name="connsiteY5" fmla="*/ 951421 h 1090858"/>
                <a:gd name="connsiteX0" fmla="*/ 5706532 w 5706532"/>
                <a:gd name="connsiteY0" fmla="*/ 1010688 h 1010688"/>
                <a:gd name="connsiteX1" fmla="*/ 4622799 w 5706532"/>
                <a:gd name="connsiteY1" fmla="*/ 189420 h 1010688"/>
                <a:gd name="connsiteX2" fmla="*/ 2726266 w 5706532"/>
                <a:gd name="connsiteY2" fmla="*/ 3155 h 1010688"/>
                <a:gd name="connsiteX3" fmla="*/ 855132 w 5706532"/>
                <a:gd name="connsiteY3" fmla="*/ 257153 h 1010688"/>
                <a:gd name="connsiteX4" fmla="*/ 0 w 5706532"/>
                <a:gd name="connsiteY4" fmla="*/ 951421 h 1010688"/>
                <a:gd name="connsiteX0" fmla="*/ 5706532 w 5706532"/>
                <a:gd name="connsiteY0" fmla="*/ 1007875 h 1007875"/>
                <a:gd name="connsiteX1" fmla="*/ 4885266 w 5706532"/>
                <a:gd name="connsiteY1" fmla="*/ 296673 h 1007875"/>
                <a:gd name="connsiteX2" fmla="*/ 2726266 w 5706532"/>
                <a:gd name="connsiteY2" fmla="*/ 342 h 1007875"/>
                <a:gd name="connsiteX3" fmla="*/ 855132 w 5706532"/>
                <a:gd name="connsiteY3" fmla="*/ 254340 h 1007875"/>
                <a:gd name="connsiteX4" fmla="*/ 0 w 5706532"/>
                <a:gd name="connsiteY4" fmla="*/ 948608 h 1007875"/>
                <a:gd name="connsiteX0" fmla="*/ 5791199 w 5791199"/>
                <a:gd name="connsiteY0" fmla="*/ 1007875 h 1101008"/>
                <a:gd name="connsiteX1" fmla="*/ 4969933 w 5791199"/>
                <a:gd name="connsiteY1" fmla="*/ 296673 h 1101008"/>
                <a:gd name="connsiteX2" fmla="*/ 2810933 w 5791199"/>
                <a:gd name="connsiteY2" fmla="*/ 342 h 1101008"/>
                <a:gd name="connsiteX3" fmla="*/ 939799 w 5791199"/>
                <a:gd name="connsiteY3" fmla="*/ 254340 h 1101008"/>
                <a:gd name="connsiteX4" fmla="*/ 0 w 5791199"/>
                <a:gd name="connsiteY4" fmla="*/ 1101008 h 1101008"/>
                <a:gd name="connsiteX0" fmla="*/ 5791199 w 5791199"/>
                <a:gd name="connsiteY0" fmla="*/ 1007875 h 1143342"/>
                <a:gd name="connsiteX1" fmla="*/ 4969933 w 5791199"/>
                <a:gd name="connsiteY1" fmla="*/ 296673 h 1143342"/>
                <a:gd name="connsiteX2" fmla="*/ 2810933 w 5791199"/>
                <a:gd name="connsiteY2" fmla="*/ 342 h 1143342"/>
                <a:gd name="connsiteX3" fmla="*/ 939799 w 5791199"/>
                <a:gd name="connsiteY3" fmla="*/ 254340 h 1143342"/>
                <a:gd name="connsiteX4" fmla="*/ 0 w 5791199"/>
                <a:gd name="connsiteY4" fmla="*/ 1143342 h 1143342"/>
                <a:gd name="connsiteX0" fmla="*/ 5791199 w 5791199"/>
                <a:gd name="connsiteY0" fmla="*/ 807973 h 943440"/>
                <a:gd name="connsiteX1" fmla="*/ 4969933 w 5791199"/>
                <a:gd name="connsiteY1" fmla="*/ 96771 h 943440"/>
                <a:gd name="connsiteX2" fmla="*/ 2912533 w 5791199"/>
                <a:gd name="connsiteY2" fmla="*/ 139107 h 943440"/>
                <a:gd name="connsiteX3" fmla="*/ 939799 w 5791199"/>
                <a:gd name="connsiteY3" fmla="*/ 54438 h 943440"/>
                <a:gd name="connsiteX4" fmla="*/ 0 w 5791199"/>
                <a:gd name="connsiteY4" fmla="*/ 943440 h 943440"/>
                <a:gd name="connsiteX0" fmla="*/ 5791199 w 5791199"/>
                <a:gd name="connsiteY0" fmla="*/ 807973 h 943440"/>
                <a:gd name="connsiteX1" fmla="*/ 4859867 w 5791199"/>
                <a:gd name="connsiteY1" fmla="*/ 283265 h 943440"/>
                <a:gd name="connsiteX2" fmla="*/ 4969933 w 5791199"/>
                <a:gd name="connsiteY2" fmla="*/ 96771 h 943440"/>
                <a:gd name="connsiteX3" fmla="*/ 2912533 w 5791199"/>
                <a:gd name="connsiteY3" fmla="*/ 139107 h 943440"/>
                <a:gd name="connsiteX4" fmla="*/ 939799 w 5791199"/>
                <a:gd name="connsiteY4" fmla="*/ 54438 h 943440"/>
                <a:gd name="connsiteX5" fmla="*/ 0 w 5791199"/>
                <a:gd name="connsiteY5" fmla="*/ 943440 h 943440"/>
                <a:gd name="connsiteX0" fmla="*/ 5791199 w 5791199"/>
                <a:gd name="connsiteY0" fmla="*/ 807973 h 943440"/>
                <a:gd name="connsiteX1" fmla="*/ 4859867 w 5791199"/>
                <a:gd name="connsiteY1" fmla="*/ 283265 h 943440"/>
                <a:gd name="connsiteX2" fmla="*/ 2912533 w 5791199"/>
                <a:gd name="connsiteY2" fmla="*/ 139107 h 943440"/>
                <a:gd name="connsiteX3" fmla="*/ 939799 w 5791199"/>
                <a:gd name="connsiteY3" fmla="*/ 54438 h 943440"/>
                <a:gd name="connsiteX4" fmla="*/ 0 w 5791199"/>
                <a:gd name="connsiteY4" fmla="*/ 943440 h 943440"/>
                <a:gd name="connsiteX0" fmla="*/ 5791199 w 5791199"/>
                <a:gd name="connsiteY0" fmla="*/ 681697 h 817164"/>
                <a:gd name="connsiteX1" fmla="*/ 4859867 w 5791199"/>
                <a:gd name="connsiteY1" fmla="*/ 156989 h 817164"/>
                <a:gd name="connsiteX2" fmla="*/ 2912533 w 5791199"/>
                <a:gd name="connsiteY2" fmla="*/ 12831 h 817164"/>
                <a:gd name="connsiteX3" fmla="*/ 1109133 w 5791199"/>
                <a:gd name="connsiteY3" fmla="*/ 114429 h 817164"/>
                <a:gd name="connsiteX4" fmla="*/ 0 w 5791199"/>
                <a:gd name="connsiteY4" fmla="*/ 817164 h 817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199" h="817164">
                  <a:moveTo>
                    <a:pt x="5791199" y="681697"/>
                  </a:moveTo>
                  <a:cubicBezTo>
                    <a:pt x="5658555" y="561790"/>
                    <a:pt x="5339645" y="268467"/>
                    <a:pt x="4859867" y="156989"/>
                  </a:cubicBezTo>
                  <a:cubicBezTo>
                    <a:pt x="4380089" y="45511"/>
                    <a:pt x="3537655" y="19924"/>
                    <a:pt x="2912533" y="12831"/>
                  </a:cubicBezTo>
                  <a:cubicBezTo>
                    <a:pt x="2287411" y="5738"/>
                    <a:pt x="1563511" y="-43615"/>
                    <a:pt x="1109133" y="114429"/>
                  </a:cubicBezTo>
                  <a:cubicBezTo>
                    <a:pt x="654755" y="272473"/>
                    <a:pt x="178153" y="672525"/>
                    <a:pt x="0" y="817164"/>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2573866" y="2851617"/>
              <a:ext cx="359833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flipV="1">
              <a:off x="889000" y="2870201"/>
              <a:ext cx="5283199" cy="1405694"/>
            </a:xfrm>
            <a:custGeom>
              <a:avLst/>
              <a:gdLst>
                <a:gd name="connsiteX0" fmla="*/ 5596466 w 5596466"/>
                <a:gd name="connsiteY0" fmla="*/ 778545 h 1210345"/>
                <a:gd name="connsiteX1" fmla="*/ 3302000 w 5596466"/>
                <a:gd name="connsiteY1" fmla="*/ 8079 h 1210345"/>
                <a:gd name="connsiteX2" fmla="*/ 0 w 5596466"/>
                <a:gd name="connsiteY2" fmla="*/ 1210345 h 1210345"/>
                <a:gd name="connsiteX3" fmla="*/ 0 w 5596466"/>
                <a:gd name="connsiteY3" fmla="*/ 1210345 h 1210345"/>
                <a:gd name="connsiteX0" fmla="*/ 5571066 w 5571066"/>
                <a:gd name="connsiteY0" fmla="*/ 1159983 h 1202316"/>
                <a:gd name="connsiteX1" fmla="*/ 3302000 w 5571066"/>
                <a:gd name="connsiteY1" fmla="*/ 50 h 1202316"/>
                <a:gd name="connsiteX2" fmla="*/ 0 w 5571066"/>
                <a:gd name="connsiteY2" fmla="*/ 1202316 h 1202316"/>
                <a:gd name="connsiteX3" fmla="*/ 0 w 5571066"/>
                <a:gd name="connsiteY3" fmla="*/ 1202316 h 1202316"/>
                <a:gd name="connsiteX0" fmla="*/ 5571066 w 5571066"/>
                <a:gd name="connsiteY0" fmla="*/ 1126119 h 1168452"/>
                <a:gd name="connsiteX1" fmla="*/ 2590800 w 5571066"/>
                <a:gd name="connsiteY1" fmla="*/ 53 h 1168452"/>
                <a:gd name="connsiteX2" fmla="*/ 0 w 5571066"/>
                <a:gd name="connsiteY2" fmla="*/ 1168452 h 1168452"/>
                <a:gd name="connsiteX3" fmla="*/ 0 w 5571066"/>
                <a:gd name="connsiteY3" fmla="*/ 1168452 h 1168452"/>
                <a:gd name="connsiteX0" fmla="*/ 5571066 w 5571066"/>
                <a:gd name="connsiteY0" fmla="*/ 1167657 h 1209990"/>
                <a:gd name="connsiteX1" fmla="*/ 4487333 w 5571066"/>
                <a:gd name="connsiteY1" fmla="*/ 346389 h 1209990"/>
                <a:gd name="connsiteX2" fmla="*/ 2590800 w 5571066"/>
                <a:gd name="connsiteY2" fmla="*/ 41591 h 1209990"/>
                <a:gd name="connsiteX3" fmla="*/ 0 w 5571066"/>
                <a:gd name="connsiteY3" fmla="*/ 1209990 h 1209990"/>
                <a:gd name="connsiteX4" fmla="*/ 0 w 5571066"/>
                <a:gd name="connsiteY4" fmla="*/ 1209990 h 1209990"/>
                <a:gd name="connsiteX0" fmla="*/ 5571066 w 5571066"/>
                <a:gd name="connsiteY0" fmla="*/ 1066381 h 1108714"/>
                <a:gd name="connsiteX1" fmla="*/ 4487333 w 5571066"/>
                <a:gd name="connsiteY1" fmla="*/ 245113 h 1108714"/>
                <a:gd name="connsiteX2" fmla="*/ 2590800 w 5571066"/>
                <a:gd name="connsiteY2" fmla="*/ 58848 h 1108714"/>
                <a:gd name="connsiteX3" fmla="*/ 0 w 5571066"/>
                <a:gd name="connsiteY3" fmla="*/ 1108714 h 1108714"/>
                <a:gd name="connsiteX4" fmla="*/ 0 w 5571066"/>
                <a:gd name="connsiteY4" fmla="*/ 1108714 h 1108714"/>
                <a:gd name="connsiteX0" fmla="*/ 5571066 w 5571066"/>
                <a:gd name="connsiteY0" fmla="*/ 1007692 h 1050025"/>
                <a:gd name="connsiteX1" fmla="*/ 4487333 w 5571066"/>
                <a:gd name="connsiteY1" fmla="*/ 186424 h 1050025"/>
                <a:gd name="connsiteX2" fmla="*/ 2590800 w 5571066"/>
                <a:gd name="connsiteY2" fmla="*/ 159 h 1050025"/>
                <a:gd name="connsiteX3" fmla="*/ 1083733 w 5571066"/>
                <a:gd name="connsiteY3" fmla="*/ 177957 h 1050025"/>
                <a:gd name="connsiteX4" fmla="*/ 0 w 5571066"/>
                <a:gd name="connsiteY4" fmla="*/ 1050025 h 1050025"/>
                <a:gd name="connsiteX5" fmla="*/ 0 w 5571066"/>
                <a:gd name="connsiteY5" fmla="*/ 1050025 h 1050025"/>
                <a:gd name="connsiteX0" fmla="*/ 5571066 w 5571066"/>
                <a:gd name="connsiteY0" fmla="*/ 1010688 h 1053021"/>
                <a:gd name="connsiteX1" fmla="*/ 4487333 w 5571066"/>
                <a:gd name="connsiteY1" fmla="*/ 189420 h 1053021"/>
                <a:gd name="connsiteX2" fmla="*/ 2590800 w 5571066"/>
                <a:gd name="connsiteY2" fmla="*/ 3155 h 1053021"/>
                <a:gd name="connsiteX3" fmla="*/ 719666 w 5571066"/>
                <a:gd name="connsiteY3" fmla="*/ 257153 h 1053021"/>
                <a:gd name="connsiteX4" fmla="*/ 0 w 5571066"/>
                <a:gd name="connsiteY4" fmla="*/ 1053021 h 1053021"/>
                <a:gd name="connsiteX5" fmla="*/ 0 w 5571066"/>
                <a:gd name="connsiteY5" fmla="*/ 1053021 h 1053021"/>
                <a:gd name="connsiteX0" fmla="*/ 5706532 w 5706532"/>
                <a:gd name="connsiteY0" fmla="*/ 1010688 h 1090858"/>
                <a:gd name="connsiteX1" fmla="*/ 4622799 w 5706532"/>
                <a:gd name="connsiteY1" fmla="*/ 189420 h 1090858"/>
                <a:gd name="connsiteX2" fmla="*/ 2726266 w 5706532"/>
                <a:gd name="connsiteY2" fmla="*/ 3155 h 1090858"/>
                <a:gd name="connsiteX3" fmla="*/ 855132 w 5706532"/>
                <a:gd name="connsiteY3" fmla="*/ 257153 h 1090858"/>
                <a:gd name="connsiteX4" fmla="*/ 135466 w 5706532"/>
                <a:gd name="connsiteY4" fmla="*/ 1053021 h 1090858"/>
                <a:gd name="connsiteX5" fmla="*/ 0 w 5706532"/>
                <a:gd name="connsiteY5" fmla="*/ 951421 h 1090858"/>
                <a:gd name="connsiteX0" fmla="*/ 5706532 w 5706532"/>
                <a:gd name="connsiteY0" fmla="*/ 1010688 h 1010688"/>
                <a:gd name="connsiteX1" fmla="*/ 4622799 w 5706532"/>
                <a:gd name="connsiteY1" fmla="*/ 189420 h 1010688"/>
                <a:gd name="connsiteX2" fmla="*/ 2726266 w 5706532"/>
                <a:gd name="connsiteY2" fmla="*/ 3155 h 1010688"/>
                <a:gd name="connsiteX3" fmla="*/ 855132 w 5706532"/>
                <a:gd name="connsiteY3" fmla="*/ 257153 h 1010688"/>
                <a:gd name="connsiteX4" fmla="*/ 0 w 5706532"/>
                <a:gd name="connsiteY4" fmla="*/ 951421 h 1010688"/>
                <a:gd name="connsiteX0" fmla="*/ 5706532 w 5706532"/>
                <a:gd name="connsiteY0" fmla="*/ 1007875 h 1007875"/>
                <a:gd name="connsiteX1" fmla="*/ 4885266 w 5706532"/>
                <a:gd name="connsiteY1" fmla="*/ 296673 h 1007875"/>
                <a:gd name="connsiteX2" fmla="*/ 2726266 w 5706532"/>
                <a:gd name="connsiteY2" fmla="*/ 342 h 1007875"/>
                <a:gd name="connsiteX3" fmla="*/ 855132 w 5706532"/>
                <a:gd name="connsiteY3" fmla="*/ 254340 h 1007875"/>
                <a:gd name="connsiteX4" fmla="*/ 0 w 5706532"/>
                <a:gd name="connsiteY4" fmla="*/ 948608 h 1007875"/>
                <a:gd name="connsiteX0" fmla="*/ 5791199 w 5791199"/>
                <a:gd name="connsiteY0" fmla="*/ 1007875 h 1101008"/>
                <a:gd name="connsiteX1" fmla="*/ 4969933 w 5791199"/>
                <a:gd name="connsiteY1" fmla="*/ 296673 h 1101008"/>
                <a:gd name="connsiteX2" fmla="*/ 2810933 w 5791199"/>
                <a:gd name="connsiteY2" fmla="*/ 342 h 1101008"/>
                <a:gd name="connsiteX3" fmla="*/ 939799 w 5791199"/>
                <a:gd name="connsiteY3" fmla="*/ 254340 h 1101008"/>
                <a:gd name="connsiteX4" fmla="*/ 0 w 5791199"/>
                <a:gd name="connsiteY4" fmla="*/ 1101008 h 1101008"/>
                <a:gd name="connsiteX0" fmla="*/ 5791199 w 5791199"/>
                <a:gd name="connsiteY0" fmla="*/ 1007875 h 1143342"/>
                <a:gd name="connsiteX1" fmla="*/ 4969933 w 5791199"/>
                <a:gd name="connsiteY1" fmla="*/ 296673 h 1143342"/>
                <a:gd name="connsiteX2" fmla="*/ 2810933 w 5791199"/>
                <a:gd name="connsiteY2" fmla="*/ 342 h 1143342"/>
                <a:gd name="connsiteX3" fmla="*/ 939799 w 5791199"/>
                <a:gd name="connsiteY3" fmla="*/ 254340 h 1143342"/>
                <a:gd name="connsiteX4" fmla="*/ 0 w 5791199"/>
                <a:gd name="connsiteY4" fmla="*/ 1143342 h 1143342"/>
                <a:gd name="connsiteX0" fmla="*/ 5791199 w 5791199"/>
                <a:gd name="connsiteY0" fmla="*/ 1405539 h 1541006"/>
                <a:gd name="connsiteX1" fmla="*/ 4969933 w 5791199"/>
                <a:gd name="connsiteY1" fmla="*/ 694337 h 1541006"/>
                <a:gd name="connsiteX2" fmla="*/ 2827867 w 5791199"/>
                <a:gd name="connsiteY2" fmla="*/ 73 h 1541006"/>
                <a:gd name="connsiteX3" fmla="*/ 939799 w 5791199"/>
                <a:gd name="connsiteY3" fmla="*/ 652004 h 1541006"/>
                <a:gd name="connsiteX4" fmla="*/ 0 w 5791199"/>
                <a:gd name="connsiteY4" fmla="*/ 1541006 h 1541006"/>
                <a:gd name="connsiteX0" fmla="*/ 5791199 w 5791199"/>
                <a:gd name="connsiteY0" fmla="*/ 1405694 h 1541161"/>
                <a:gd name="connsiteX1" fmla="*/ 4969933 w 5791199"/>
                <a:gd name="connsiteY1" fmla="*/ 694492 h 1541161"/>
                <a:gd name="connsiteX2" fmla="*/ 2827867 w 5791199"/>
                <a:gd name="connsiteY2" fmla="*/ 228 h 1541161"/>
                <a:gd name="connsiteX3" fmla="*/ 1126065 w 5791199"/>
                <a:gd name="connsiteY3" fmla="*/ 770692 h 1541161"/>
                <a:gd name="connsiteX4" fmla="*/ 0 w 5791199"/>
                <a:gd name="connsiteY4" fmla="*/ 1541161 h 1541161"/>
                <a:gd name="connsiteX0" fmla="*/ 5283199 w 5283199"/>
                <a:gd name="connsiteY0" fmla="*/ 1405694 h 1405694"/>
                <a:gd name="connsiteX1" fmla="*/ 4461933 w 5283199"/>
                <a:gd name="connsiteY1" fmla="*/ 694492 h 1405694"/>
                <a:gd name="connsiteX2" fmla="*/ 2319867 w 5283199"/>
                <a:gd name="connsiteY2" fmla="*/ 228 h 1405694"/>
                <a:gd name="connsiteX3" fmla="*/ 618065 w 5283199"/>
                <a:gd name="connsiteY3" fmla="*/ 770692 h 1405694"/>
                <a:gd name="connsiteX4" fmla="*/ 0 w 5283199"/>
                <a:gd name="connsiteY4" fmla="*/ 1337961 h 140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199" h="1405694">
                  <a:moveTo>
                    <a:pt x="5283199" y="1405694"/>
                  </a:moveTo>
                  <a:cubicBezTo>
                    <a:pt x="5068710" y="1292805"/>
                    <a:pt x="4958644" y="882170"/>
                    <a:pt x="4461933" y="694492"/>
                  </a:cubicBezTo>
                  <a:cubicBezTo>
                    <a:pt x="3965222" y="506814"/>
                    <a:pt x="2960512" y="-12472"/>
                    <a:pt x="2319867" y="228"/>
                  </a:cubicBezTo>
                  <a:cubicBezTo>
                    <a:pt x="1679222" y="12928"/>
                    <a:pt x="1072443" y="612648"/>
                    <a:pt x="618065" y="770692"/>
                  </a:cubicBezTo>
                  <a:cubicBezTo>
                    <a:pt x="163687" y="928736"/>
                    <a:pt x="178153" y="1193322"/>
                    <a:pt x="0" y="1337961"/>
                  </a:cubicBezTo>
                </a:path>
              </a:pathLst>
            </a:cu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3657601" y="6012359"/>
            <a:ext cx="5477934" cy="769441"/>
          </a:xfrm>
          <a:prstGeom prst="rect">
            <a:avLst/>
          </a:prstGeom>
          <a:noFill/>
        </p:spPr>
        <p:txBody>
          <a:bodyPr wrap="square" rtlCol="0">
            <a:spAutoFit/>
          </a:bodyPr>
          <a:lstStyle/>
          <a:p>
            <a:r>
              <a:rPr lang="en-US" sz="2000" dirty="0" smtClean="0">
                <a:sym typeface="Wingdings" pitchFamily="2" charset="2"/>
              </a:rPr>
              <a:t> Surviving and continuing smokers and never smokers are </a:t>
            </a:r>
            <a:r>
              <a:rPr lang="en-US" sz="2400" dirty="0" smtClean="0">
                <a:solidFill>
                  <a:schemeClr val="accent5"/>
                </a:solidFill>
                <a:sym typeface="Wingdings" pitchFamily="2" charset="2"/>
              </a:rPr>
              <a:t>not exchangeable</a:t>
            </a:r>
            <a:r>
              <a:rPr lang="en-US" sz="2000" dirty="0" smtClean="0">
                <a:sym typeface="Wingdings" pitchFamily="2" charset="2"/>
              </a:rPr>
              <a:t>, given covariates</a:t>
            </a:r>
            <a:endParaRPr lang="en-US" sz="2000" dirty="0">
              <a:solidFill>
                <a:schemeClr val="accent6"/>
              </a:solidFill>
            </a:endParaRPr>
          </a:p>
        </p:txBody>
      </p:sp>
      <p:sp>
        <p:nvSpPr>
          <p:cNvPr id="28" name="Line Callout 3 (Accent Bar) 27"/>
          <p:cNvSpPr/>
          <p:nvPr/>
        </p:nvSpPr>
        <p:spPr>
          <a:xfrm>
            <a:off x="6172200" y="5200822"/>
            <a:ext cx="2887134" cy="609600"/>
          </a:xfrm>
          <a:prstGeom prst="accentCallout3">
            <a:avLst>
              <a:gd name="adj1" fmla="val 48296"/>
              <a:gd name="adj2" fmla="val -3958"/>
              <a:gd name="adj3" fmla="val -36932"/>
              <a:gd name="adj4" fmla="val -18416"/>
              <a:gd name="adj5" fmla="val -40910"/>
              <a:gd name="adj6" fmla="val 22825"/>
              <a:gd name="adj7" fmla="val -111911"/>
              <a:gd name="adj8" fmla="val 13162"/>
            </a:avLst>
          </a:prstGeom>
          <a:ln/>
        </p:spPr>
        <p:style>
          <a:lnRef idx="2">
            <a:schemeClr val="accent6"/>
          </a:lnRef>
          <a:fillRef idx="1">
            <a:schemeClr val="lt1"/>
          </a:fillRef>
          <a:effectRef idx="0">
            <a:schemeClr val="accent6"/>
          </a:effectRef>
          <a:fontRef idx="minor">
            <a:schemeClr val="dk1"/>
          </a:fontRef>
        </p:style>
        <p:txBody>
          <a:bodyPr lIns="0" rIns="0" rtlCol="0" anchor="ctr"/>
          <a:lstStyle/>
          <a:p>
            <a:r>
              <a:rPr lang="en-US" sz="1600" i="1" dirty="0" smtClean="0">
                <a:latin typeface="Cambria" pitchFamily="18" charset="0"/>
              </a:rPr>
              <a:t>This is the STRATUM of people/observations  we analyze.</a:t>
            </a:r>
          </a:p>
        </p:txBody>
      </p:sp>
    </p:spTree>
    <p:extLst>
      <p:ext uri="{BB962C8B-B14F-4D97-AF65-F5344CB8AC3E}">
        <p14:creationId xmlns:p14="http://schemas.microsoft.com/office/powerpoint/2010/main" val="91355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3" grpId="0" animBg="1"/>
      <p:bldP spid="29" grpId="0"/>
      <p:bldP spid="31" grpId="0"/>
      <p:bldP spid="50" grpId="0" animBg="1"/>
      <p:bldP spid="52" grpId="0"/>
      <p:bldP spid="54" grpId="0" animBg="1"/>
      <p:bldP spid="11" grpId="0"/>
      <p:bldP spid="55" grpId="0" animBg="1"/>
      <p:bldP spid="2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2400" dirty="0" smtClean="0"/>
              <a:t>In some populations (e.g., younger adults), most people continue and/or predictors of survival/continuation are weak …</a:t>
            </a:r>
            <a:endParaRPr lang="en-US" sz="2400" dirty="0"/>
          </a:p>
        </p:txBody>
      </p:sp>
      <p:sp>
        <p:nvSpPr>
          <p:cNvPr id="4" name="Rectangle 3"/>
          <p:cNvSpPr/>
          <p:nvPr/>
        </p:nvSpPr>
        <p:spPr>
          <a:xfrm>
            <a:off x="152400" y="2507863"/>
            <a:ext cx="15240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smoking</a:t>
            </a:r>
            <a:endParaRPr lang="en-US" sz="2400" b="1" dirty="0"/>
          </a:p>
        </p:txBody>
      </p:sp>
      <p:sp>
        <p:nvSpPr>
          <p:cNvPr id="5" name="Rectangle 4"/>
          <p:cNvSpPr/>
          <p:nvPr/>
        </p:nvSpPr>
        <p:spPr>
          <a:xfrm>
            <a:off x="1995060" y="2450713"/>
            <a:ext cx="1524000" cy="80010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baseline="-25000" dirty="0"/>
          </a:p>
        </p:txBody>
      </p:sp>
      <p:sp>
        <p:nvSpPr>
          <p:cNvPr id="7" name="Rectangle 6"/>
          <p:cNvSpPr/>
          <p:nvPr/>
        </p:nvSpPr>
        <p:spPr>
          <a:xfrm>
            <a:off x="7391400" y="2450713"/>
            <a:ext cx="1524000" cy="800100"/>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cognitive decline</a:t>
            </a:r>
            <a:r>
              <a:rPr lang="en-US" sz="2400" b="1" baseline="-25000" dirty="0" smtClean="0"/>
              <a:t>2</a:t>
            </a:r>
            <a:endParaRPr lang="en-US" sz="2400" b="1" baseline="-25000" dirty="0"/>
          </a:p>
        </p:txBody>
      </p:sp>
      <p:sp>
        <p:nvSpPr>
          <p:cNvPr id="8" name="Rectangle 7"/>
          <p:cNvSpPr/>
          <p:nvPr/>
        </p:nvSpPr>
        <p:spPr>
          <a:xfrm>
            <a:off x="5209308" y="2393563"/>
            <a:ext cx="1828800" cy="914400"/>
          </a:xfrm>
          <a:prstGeom prst="rect">
            <a:avLst/>
          </a:prstGeom>
          <a:solidFill>
            <a:schemeClr val="accent6">
              <a:lumMod val="75000"/>
            </a:schemeClr>
          </a:solidFill>
          <a:ln w="50800" cmpd="thinThick">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survival/ continuation</a:t>
            </a:r>
            <a:endParaRPr lang="en-US" sz="2400" b="1" dirty="0"/>
          </a:p>
        </p:txBody>
      </p:sp>
      <p:sp>
        <p:nvSpPr>
          <p:cNvPr id="16" name="TextBox 15"/>
          <p:cNvSpPr txBox="1"/>
          <p:nvPr/>
        </p:nvSpPr>
        <p:spPr>
          <a:xfrm>
            <a:off x="1981200" y="3969603"/>
            <a:ext cx="2514600" cy="1138773"/>
          </a:xfrm>
          <a:prstGeom prst="rect">
            <a:avLst/>
          </a:prstGeom>
          <a:noFill/>
        </p:spPr>
        <p:txBody>
          <a:bodyPr wrap="square" rtlCol="0">
            <a:spAutoFit/>
          </a:bodyPr>
          <a:lstStyle/>
          <a:p>
            <a:pPr algn="ctr"/>
            <a:r>
              <a:rPr lang="en-US" sz="2000" dirty="0" smtClean="0"/>
              <a:t>–</a:t>
            </a:r>
          </a:p>
          <a:p>
            <a:pPr algn="ctr"/>
            <a:r>
              <a:rPr lang="en-US" sz="1600" dirty="0" smtClean="0"/>
              <a:t>smoking is associated with </a:t>
            </a:r>
            <a:r>
              <a:rPr lang="en-US" sz="1600" b="1" dirty="0" smtClean="0"/>
              <a:t>reduced</a:t>
            </a:r>
            <a:r>
              <a:rPr lang="en-US" sz="1600" dirty="0" smtClean="0"/>
              <a:t> survival (RR=0.5) and continuation</a:t>
            </a:r>
            <a:endParaRPr lang="en-US" sz="1600" dirty="0"/>
          </a:p>
        </p:txBody>
      </p:sp>
      <p:cxnSp>
        <p:nvCxnSpPr>
          <p:cNvPr id="21" name="Curved Connector 20"/>
          <p:cNvCxnSpPr>
            <a:stCxn id="5" idx="3"/>
            <a:endCxn id="8" idx="1"/>
          </p:cNvCxnSpPr>
          <p:nvPr/>
        </p:nvCxnSpPr>
        <p:spPr>
          <a:xfrm>
            <a:off x="3519060" y="2850763"/>
            <a:ext cx="1690248" cy="1588"/>
          </a:xfrm>
          <a:prstGeom prst="straightConnector1">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38200" y="3200400"/>
            <a:ext cx="5257800" cy="1181100"/>
          </a:xfrm>
          <a:custGeom>
            <a:avLst/>
            <a:gdLst>
              <a:gd name="connsiteX0" fmla="*/ 206278 w 6220690"/>
              <a:gd name="connsiteY0" fmla="*/ 27709 h 660400"/>
              <a:gd name="connsiteX1" fmla="*/ 871297 w 6220690"/>
              <a:gd name="connsiteY1" fmla="*/ 572655 h 660400"/>
              <a:gd name="connsiteX2" fmla="*/ 5434060 w 6220690"/>
              <a:gd name="connsiteY2" fmla="*/ 554182 h 660400"/>
              <a:gd name="connsiteX3" fmla="*/ 5591078 w 6220690"/>
              <a:gd name="connsiteY3" fmla="*/ 0 h 660400"/>
              <a:gd name="connsiteX0" fmla="*/ 219748 w 6217996"/>
              <a:gd name="connsiteY0" fmla="*/ 0 h 794327"/>
              <a:gd name="connsiteX1" fmla="*/ 868603 w 6217996"/>
              <a:gd name="connsiteY1" fmla="*/ 683491 h 794327"/>
              <a:gd name="connsiteX2" fmla="*/ 5431366 w 6217996"/>
              <a:gd name="connsiteY2" fmla="*/ 665018 h 794327"/>
              <a:gd name="connsiteX3" fmla="*/ 5588384 w 6217996"/>
              <a:gd name="connsiteY3" fmla="*/ 110836 h 794327"/>
              <a:gd name="connsiteX0" fmla="*/ 0 w 5998248"/>
              <a:gd name="connsiteY0" fmla="*/ 0 h 665018"/>
              <a:gd name="connsiteX1" fmla="*/ 5211618 w 5998248"/>
              <a:gd name="connsiteY1" fmla="*/ 665018 h 665018"/>
              <a:gd name="connsiteX2" fmla="*/ 5368636 w 5998248"/>
              <a:gd name="connsiteY2" fmla="*/ 110836 h 665018"/>
              <a:gd name="connsiteX0" fmla="*/ 0 w 5368636"/>
              <a:gd name="connsiteY0" fmla="*/ 0 h 990600"/>
              <a:gd name="connsiteX1" fmla="*/ 2590800 w 5368636"/>
              <a:gd name="connsiteY1" fmla="*/ 990600 h 990600"/>
              <a:gd name="connsiteX2" fmla="*/ 5368636 w 5368636"/>
              <a:gd name="connsiteY2" fmla="*/ 110836 h 990600"/>
              <a:gd name="connsiteX0" fmla="*/ 0 w 5334000"/>
              <a:gd name="connsiteY0" fmla="*/ 0 h 990600"/>
              <a:gd name="connsiteX1" fmla="*/ 2590800 w 5334000"/>
              <a:gd name="connsiteY1" fmla="*/ 990600 h 990600"/>
              <a:gd name="connsiteX2" fmla="*/ 5334000 w 5334000"/>
              <a:gd name="connsiteY2" fmla="*/ 152400 h 990600"/>
              <a:gd name="connsiteX0" fmla="*/ 0 w 5334000"/>
              <a:gd name="connsiteY0" fmla="*/ 0 h 1048327"/>
              <a:gd name="connsiteX1" fmla="*/ 1066800 w 5334000"/>
              <a:gd name="connsiteY1" fmla="*/ 762000 h 1048327"/>
              <a:gd name="connsiteX2" fmla="*/ 2590800 w 5334000"/>
              <a:gd name="connsiteY2" fmla="*/ 990600 h 1048327"/>
              <a:gd name="connsiteX3" fmla="*/ 5334000 w 5334000"/>
              <a:gd name="connsiteY3" fmla="*/ 152400 h 1048327"/>
              <a:gd name="connsiteX0" fmla="*/ 0 w 5334000"/>
              <a:gd name="connsiteY0" fmla="*/ 0 h 1200727"/>
              <a:gd name="connsiteX1" fmla="*/ 1066800 w 5334000"/>
              <a:gd name="connsiteY1" fmla="*/ 762000 h 1200727"/>
              <a:gd name="connsiteX2" fmla="*/ 3429000 w 5334000"/>
              <a:gd name="connsiteY2" fmla="*/ 1143000 h 1200727"/>
              <a:gd name="connsiteX3" fmla="*/ 5334000 w 5334000"/>
              <a:gd name="connsiteY3" fmla="*/ 152400 h 1200727"/>
              <a:gd name="connsiteX0" fmla="*/ 0 w 5334000"/>
              <a:gd name="connsiteY0" fmla="*/ 0 h 1286933"/>
              <a:gd name="connsiteX1" fmla="*/ 1066800 w 5334000"/>
              <a:gd name="connsiteY1" fmla="*/ 762000 h 1286933"/>
              <a:gd name="connsiteX2" fmla="*/ 1905000 w 5334000"/>
              <a:gd name="connsiteY2" fmla="*/ 1066800 h 1286933"/>
              <a:gd name="connsiteX3" fmla="*/ 3429000 w 5334000"/>
              <a:gd name="connsiteY3" fmla="*/ 1143000 h 1286933"/>
              <a:gd name="connsiteX4" fmla="*/ 5334000 w 5334000"/>
              <a:gd name="connsiteY4" fmla="*/ 152400 h 1286933"/>
              <a:gd name="connsiteX0" fmla="*/ 0 w 5334000"/>
              <a:gd name="connsiteY0" fmla="*/ 0 h 1092200"/>
              <a:gd name="connsiteX1" fmla="*/ 1066800 w 5334000"/>
              <a:gd name="connsiteY1" fmla="*/ 762000 h 1092200"/>
              <a:gd name="connsiteX2" fmla="*/ 1905000 w 5334000"/>
              <a:gd name="connsiteY2" fmla="*/ 1066800 h 1092200"/>
              <a:gd name="connsiteX3" fmla="*/ 4038600 w 5334000"/>
              <a:gd name="connsiteY3" fmla="*/ 914400 h 1092200"/>
              <a:gd name="connsiteX4" fmla="*/ 5334000 w 5334000"/>
              <a:gd name="connsiteY4" fmla="*/ 152400 h 1092200"/>
              <a:gd name="connsiteX0" fmla="*/ 0 w 5334000"/>
              <a:gd name="connsiteY0" fmla="*/ 0 h 1168400"/>
              <a:gd name="connsiteX1" fmla="*/ 1066800 w 5334000"/>
              <a:gd name="connsiteY1" fmla="*/ 762000 h 1168400"/>
              <a:gd name="connsiteX2" fmla="*/ 2514600 w 5334000"/>
              <a:gd name="connsiteY2" fmla="*/ 1143000 h 1168400"/>
              <a:gd name="connsiteX3" fmla="*/ 4038600 w 5334000"/>
              <a:gd name="connsiteY3" fmla="*/ 914400 h 1168400"/>
              <a:gd name="connsiteX4" fmla="*/ 5334000 w 5334000"/>
              <a:gd name="connsiteY4" fmla="*/ 152400 h 1168400"/>
              <a:gd name="connsiteX0" fmla="*/ 0 w 5334000"/>
              <a:gd name="connsiteY0" fmla="*/ 0 h 1168400"/>
              <a:gd name="connsiteX1" fmla="*/ 1066800 w 5334000"/>
              <a:gd name="connsiteY1" fmla="*/ 762000 h 1168400"/>
              <a:gd name="connsiteX2" fmla="*/ 2514600 w 5334000"/>
              <a:gd name="connsiteY2" fmla="*/ 1143000 h 1168400"/>
              <a:gd name="connsiteX3" fmla="*/ 4114800 w 5334000"/>
              <a:gd name="connsiteY3" fmla="*/ 914400 h 1168400"/>
              <a:gd name="connsiteX4" fmla="*/ 5334000 w 5334000"/>
              <a:gd name="connsiteY4" fmla="*/ 152400 h 11684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334000"/>
              <a:gd name="connsiteY0" fmla="*/ 0 h 1155700"/>
              <a:gd name="connsiteX1" fmla="*/ 990600 w 5334000"/>
              <a:gd name="connsiteY1" fmla="*/ 838200 h 1155700"/>
              <a:gd name="connsiteX2" fmla="*/ 2514600 w 5334000"/>
              <a:gd name="connsiteY2" fmla="*/ 1143000 h 1155700"/>
              <a:gd name="connsiteX3" fmla="*/ 4114800 w 5334000"/>
              <a:gd name="connsiteY3" fmla="*/ 914400 h 1155700"/>
              <a:gd name="connsiteX4" fmla="*/ 5334000 w 5334000"/>
              <a:gd name="connsiteY4" fmla="*/ 152400 h 1155700"/>
              <a:gd name="connsiteX0" fmla="*/ 0 w 5257800"/>
              <a:gd name="connsiteY0" fmla="*/ 0 h 1155700"/>
              <a:gd name="connsiteX1" fmla="*/ 990600 w 5257800"/>
              <a:gd name="connsiteY1" fmla="*/ 838200 h 1155700"/>
              <a:gd name="connsiteX2" fmla="*/ 2514600 w 5257800"/>
              <a:gd name="connsiteY2" fmla="*/ 1143000 h 1155700"/>
              <a:gd name="connsiteX3" fmla="*/ 4114800 w 5257800"/>
              <a:gd name="connsiteY3" fmla="*/ 914400 h 1155700"/>
              <a:gd name="connsiteX4" fmla="*/ 5257800 w 5257800"/>
              <a:gd name="connsiteY4" fmla="*/ 152400 h 11557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257300"/>
              <a:gd name="connsiteX1" fmla="*/ 990600 w 5257800"/>
              <a:gd name="connsiteY1" fmla="*/ 838200 h 1257300"/>
              <a:gd name="connsiteX2" fmla="*/ 2514600 w 5257800"/>
              <a:gd name="connsiteY2" fmla="*/ 1143000 h 1257300"/>
              <a:gd name="connsiteX3" fmla="*/ 5257800 w 5257800"/>
              <a:gd name="connsiteY3" fmla="*/ 152400 h 1257300"/>
              <a:gd name="connsiteX0" fmla="*/ 0 w 5257800"/>
              <a:gd name="connsiteY0" fmla="*/ 0 h 1143000"/>
              <a:gd name="connsiteX1" fmla="*/ 2514600 w 5257800"/>
              <a:gd name="connsiteY1" fmla="*/ 1143000 h 1143000"/>
              <a:gd name="connsiteX2" fmla="*/ 5257800 w 5257800"/>
              <a:gd name="connsiteY2" fmla="*/ 152400 h 1143000"/>
              <a:gd name="connsiteX0" fmla="*/ 0 w 5257800"/>
              <a:gd name="connsiteY0" fmla="*/ 0 h 1257300"/>
              <a:gd name="connsiteX1" fmla="*/ 2514600 w 5257800"/>
              <a:gd name="connsiteY1" fmla="*/ 1143000 h 1257300"/>
              <a:gd name="connsiteX2" fmla="*/ 5257800 w 5257800"/>
              <a:gd name="connsiteY2" fmla="*/ 152400 h 1257300"/>
              <a:gd name="connsiteX0" fmla="*/ 0 w 5257800"/>
              <a:gd name="connsiteY0" fmla="*/ 0 h 1562100"/>
              <a:gd name="connsiteX1" fmla="*/ 2438400 w 5257800"/>
              <a:gd name="connsiteY1" fmla="*/ 1447800 h 1562100"/>
              <a:gd name="connsiteX2" fmla="*/ 5257800 w 5257800"/>
              <a:gd name="connsiteY2" fmla="*/ 152400 h 1562100"/>
            </a:gdLst>
            <a:ahLst/>
            <a:cxnLst>
              <a:cxn ang="0">
                <a:pos x="connsiteX0" y="connsiteY0"/>
              </a:cxn>
              <a:cxn ang="0">
                <a:pos x="connsiteX1" y="connsiteY1"/>
              </a:cxn>
              <a:cxn ang="0">
                <a:pos x="connsiteX2" y="connsiteY2"/>
              </a:cxn>
            </a:cxnLst>
            <a:rect l="l" t="t" r="r" b="b"/>
            <a:pathLst>
              <a:path w="5257800" h="1562100">
                <a:moveTo>
                  <a:pt x="0" y="0"/>
                </a:moveTo>
                <a:cubicBezTo>
                  <a:pt x="838200" y="381000"/>
                  <a:pt x="1727200" y="1562100"/>
                  <a:pt x="2438400" y="1447800"/>
                </a:cubicBezTo>
                <a:cubicBezTo>
                  <a:pt x="3149600" y="1333500"/>
                  <a:pt x="4686300" y="358775"/>
                  <a:pt x="5257800" y="152400"/>
                </a:cubicBezTo>
              </a:path>
            </a:pathLst>
          </a:custGeom>
          <a:ln w="15875">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Curved Connector 20"/>
          <p:cNvCxnSpPr>
            <a:stCxn id="5" idx="0"/>
            <a:endCxn id="7" idx="0"/>
          </p:cNvCxnSpPr>
          <p:nvPr/>
        </p:nvCxnSpPr>
        <p:spPr>
          <a:xfrm rot="5400000" flipH="1" flipV="1">
            <a:off x="5455230" y="-247457"/>
            <a:ext cx="1588" cy="5396340"/>
          </a:xfrm>
          <a:prstGeom prst="curvedConnector3">
            <a:avLst>
              <a:gd name="adj1" fmla="val 45439183"/>
            </a:avLst>
          </a:prstGeom>
          <a:ln w="15875">
            <a:solidFill>
              <a:schemeClr val="accent5"/>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14600" y="2509232"/>
            <a:ext cx="553357" cy="769441"/>
          </a:xfrm>
          <a:prstGeom prst="rect">
            <a:avLst/>
          </a:prstGeom>
          <a:noFill/>
        </p:spPr>
        <p:txBody>
          <a:bodyPr wrap="none" rtlCol="0">
            <a:spAutoFit/>
          </a:bodyPr>
          <a:lstStyle/>
          <a:p>
            <a:r>
              <a:rPr lang="en-US" sz="4400" b="1" dirty="0" smtClean="0">
                <a:solidFill>
                  <a:schemeClr val="bg1"/>
                </a:solidFill>
              </a:rPr>
              <a:t>U</a:t>
            </a:r>
            <a:endParaRPr lang="en-US" sz="4400" b="1" dirty="0">
              <a:solidFill>
                <a:schemeClr val="bg1"/>
              </a:solidFill>
            </a:endParaRPr>
          </a:p>
        </p:txBody>
      </p:sp>
      <p:sp>
        <p:nvSpPr>
          <p:cNvPr id="13" name="Rectangle 12"/>
          <p:cNvSpPr/>
          <p:nvPr/>
        </p:nvSpPr>
        <p:spPr>
          <a:xfrm>
            <a:off x="5181600" y="2209800"/>
            <a:ext cx="1905000" cy="1143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1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8747</TotalTime>
  <Words>3473</Words>
  <Application>Microsoft Office PowerPoint</Application>
  <PresentationFormat>On-screen Show (4:3)</PresentationFormat>
  <Paragraphs>542</Paragraphs>
  <Slides>47</Slides>
  <Notes>21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9" baseType="lpstr">
      <vt:lpstr>Vladimir Script</vt:lpstr>
      <vt:lpstr>Times New Roman</vt:lpstr>
      <vt:lpstr>High Tower Text</vt:lpstr>
      <vt:lpstr>Georgia</vt:lpstr>
      <vt:lpstr>Arial</vt:lpstr>
      <vt:lpstr>Stencil</vt:lpstr>
      <vt:lpstr>Cambria</vt:lpstr>
      <vt:lpstr>Wingdings</vt:lpstr>
      <vt:lpstr>Calibri</vt:lpstr>
      <vt:lpstr>Cambria Math</vt:lpstr>
      <vt:lpstr>Office Theme</vt:lpstr>
      <vt:lpstr>Equation</vt:lpstr>
      <vt:lpstr>Marginal structural models for differential attrition, time-varying exposures, and time-dependent confounding</vt:lpstr>
      <vt:lpstr>Objectives (primary)</vt:lpstr>
      <vt:lpstr>Objectives (primary)</vt:lpstr>
      <vt:lpstr>The search for modifiable risk factors for adverse health outcomes in older age</vt:lpstr>
      <vt:lpstr>Does cigarette smoking hasten cognitive decline?</vt:lpstr>
      <vt:lpstr>Smoking: a risk factor – or is it?</vt:lpstr>
      <vt:lpstr>Let’s think about this, using a causal DAG </vt:lpstr>
      <vt:lpstr>How the mechanics of the bias might work</vt:lpstr>
      <vt:lpstr>In some populations (e.g., younger adults), most people continue and/or predictors of survival/continuation are weak …</vt:lpstr>
      <vt:lpstr>In other situations, we have measures of U (meaning U is really a K [known]) and can adjust for it.</vt:lpstr>
      <vt:lpstr>But in many situations, U is not known.  Or U is known and measured, but adjusting for it is problematic.</vt:lpstr>
      <vt:lpstr>But in many situations, U is not known.  Or U is known and measured, but adjusting for it is problematic.</vt:lpstr>
      <vt:lpstr>Upshot:  diminished (or inverse!) estimated association between smoking and cognitive decline</vt:lpstr>
      <vt:lpstr>Does exposure to air pollution hasten decline in physical function?</vt:lpstr>
      <vt:lpstr>PowerPoint Presentation</vt:lpstr>
      <vt:lpstr>Might selection bias be a problem for these analyses?</vt:lpstr>
      <vt:lpstr>Recap of Example 1: Smoking and cognitive decline in older adulthood</vt:lpstr>
      <vt:lpstr>Recap of Example 2: Air pollution exposure and decline in physical function</vt:lpstr>
      <vt:lpstr>Example 3: Alcohol consumption and dementia risk</vt:lpstr>
      <vt:lpstr>These examples share these features</vt:lpstr>
      <vt:lpstr>One way to solve this problem?  Manipulate the data structure, using ...</vt:lpstr>
      <vt:lpstr>What information is encoded in the continuation weights?</vt:lpstr>
      <vt:lpstr>Upshot of IPCW, in DAGs</vt:lpstr>
      <vt:lpstr>Steps to estimate the continuation weights</vt:lpstr>
      <vt:lpstr>PowerPoint Presentation</vt:lpstr>
      <vt:lpstr>Steps to estimate the continuation weights</vt:lpstr>
      <vt:lpstr>PowerPoint Presentation</vt:lpstr>
      <vt:lpstr>PowerPoint Presentation</vt:lpstr>
      <vt:lpstr>The challenges of extreme weights</vt:lpstr>
      <vt:lpstr>One solution: stabilize the weights by altering the numerator</vt:lpstr>
      <vt:lpstr>PowerPoint Presentation</vt:lpstr>
      <vt:lpstr>Effect of stabilization on the distribution of the weights</vt:lpstr>
      <vt:lpstr>Effect of stabilization on the IPW estimator</vt:lpstr>
      <vt:lpstr>How the stabilization works (and doesn’t): some intuition</vt:lpstr>
      <vt:lpstr>Results from unweighted analyses and analyses weighted by IPCWs</vt:lpstr>
      <vt:lpstr>Current (vs never) smoking and cognitive decline</vt:lpstr>
      <vt:lpstr>Current (vs never) smoking and cognitive decline</vt:lpstr>
      <vt:lpstr>Long-term exposure to NOx in relation to decline in physical performance, unweighted analyses (N=5708, obs=10911)</vt:lpstr>
      <vt:lpstr>Key assumptions</vt:lpstr>
      <vt:lpstr>Tips for using IPC weights (1)</vt:lpstr>
      <vt:lpstr>Tips for using IPC weights (2)</vt:lpstr>
      <vt:lpstr>CONTROVERSY</vt:lpstr>
      <vt:lpstr>CONTROVERSY</vt:lpstr>
      <vt:lpstr>CONTROVERSY</vt:lpstr>
      <vt:lpstr>Objectives (as needed)</vt:lpstr>
      <vt:lpstr>Objectives (as needed)</vt:lpstr>
      <vt:lpstr>Marginal structural models: what they 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Marginal structural models for time-varying exposures</dc:title>
  <dc:creator>Jennifer</dc:creator>
  <cp:lastModifiedBy>Weuve, Jennifer</cp:lastModifiedBy>
  <cp:revision>229</cp:revision>
  <dcterms:created xsi:type="dcterms:W3CDTF">2016-03-21T14:04:07Z</dcterms:created>
  <dcterms:modified xsi:type="dcterms:W3CDTF">2016-06-06T20:50:14Z</dcterms:modified>
</cp:coreProperties>
</file>