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7" r:id="rId11"/>
    <p:sldId id="274" r:id="rId12"/>
    <p:sldId id="278" r:id="rId13"/>
    <p:sldId id="279" r:id="rId14"/>
    <p:sldId id="280" r:id="rId15"/>
    <p:sldId id="281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ECE69-B350-4415-868F-F7A882C3735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EC051-37AF-4616-947C-AF47C1F2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F3FD65-AB81-483B-9BD8-1B8D559CAF5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Neurond with neurofibrillary tangles, Bodian silver impregnation</a:t>
            </a:r>
          </a:p>
        </p:txBody>
      </p:sp>
    </p:spTree>
    <p:extLst>
      <p:ext uri="{BB962C8B-B14F-4D97-AF65-F5344CB8AC3E}">
        <p14:creationId xmlns:p14="http://schemas.microsoft.com/office/powerpoint/2010/main" val="249380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6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0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BCD5-0C2F-4D0D-B5AB-AF762D6FC0A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B4CC-7B0F-4CD0-A4A5-5AF21A8A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735" y="1464658"/>
            <a:ext cx="12256736" cy="140801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pperplate Gothic Bold" panose="020E0705020206020404" pitchFamily="34" charset="0"/>
              </a:rPr>
              <a:t>HONOLULU-ASIA AGING STUDY (HAAS) </a:t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i="1" dirty="0">
                <a:solidFill>
                  <a:schemeClr val="accent6">
                    <a:lumMod val="50000"/>
                  </a:schemeClr>
                </a:solidFill>
              </a:rPr>
              <a:t>history and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011" y="3602037"/>
            <a:ext cx="11454938" cy="274057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Lon White, founding director and PI for NIA grants</a:t>
            </a:r>
          </a:p>
          <a:p>
            <a:r>
              <a:rPr lang="en-US" sz="3200" dirty="0"/>
              <a:t>Lenore </a:t>
            </a:r>
            <a:r>
              <a:rPr lang="en-US" sz="3200" dirty="0" err="1"/>
              <a:t>Launer</a:t>
            </a:r>
            <a:r>
              <a:rPr lang="en-US" sz="3200" dirty="0"/>
              <a:t>,  lead intramural NIA investigator </a:t>
            </a:r>
          </a:p>
          <a:p>
            <a:endParaRPr lang="en-US" dirty="0"/>
          </a:p>
          <a:p>
            <a:r>
              <a:rPr lang="en-US" sz="2000" i="1" dirty="0"/>
              <a:t>Advanced workshop for psychometric analyses, Friday Harbor, 2016</a:t>
            </a:r>
          </a:p>
        </p:txBody>
      </p:sp>
    </p:spTree>
    <p:extLst>
      <p:ext uri="{BB962C8B-B14F-4D97-AF65-F5344CB8AC3E}">
        <p14:creationId xmlns:p14="http://schemas.microsoft.com/office/powerpoint/2010/main" val="184941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0381" cy="1325563"/>
          </a:xfrm>
        </p:spPr>
        <p:txBody>
          <a:bodyPr/>
          <a:lstStyle/>
          <a:p>
            <a:r>
              <a:rPr lang="en-US" dirty="0"/>
              <a:t>					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Issei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      Nisei      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Kibei</a:t>
            </a:r>
            <a:br>
              <a:rPr lang="en-US" dirty="0"/>
            </a:br>
            <a:r>
              <a:rPr lang="en-US" dirty="0"/>
              <a:t>	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34" y="1181438"/>
            <a:ext cx="11563518" cy="5518768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600" b="1" dirty="0"/>
              <a:t>N=					    </a:t>
            </a:r>
            <a:r>
              <a:rPr lang="en-US" sz="2600" b="1" u="sng" dirty="0"/>
              <a:t>259</a:t>
            </a:r>
            <a:r>
              <a:rPr lang="en-US" sz="2600" b="1" dirty="0"/>
              <a:t>		   </a:t>
            </a:r>
            <a:r>
              <a:rPr lang="en-US" sz="2600" b="1" u="sng" dirty="0"/>
              <a:t> 3140</a:t>
            </a:r>
            <a:r>
              <a:rPr lang="en-US" sz="2600" b="1" dirty="0"/>
              <a:t>		   </a:t>
            </a:r>
            <a:r>
              <a:rPr lang="en-US" sz="2600" b="1" u="sng" dirty="0"/>
              <a:t> 335</a:t>
            </a:r>
            <a:r>
              <a:rPr lang="en-US" dirty="0"/>
              <a:t>					</a:t>
            </a:r>
          </a:p>
          <a:p>
            <a:r>
              <a:rPr lang="en-US" dirty="0"/>
              <a:t>Age at HAAS baseline (</a:t>
            </a:r>
            <a:r>
              <a:rPr lang="en-US" dirty="0" err="1"/>
              <a:t>yrs</a:t>
            </a:r>
            <a:r>
              <a:rPr lang="en-US" dirty="0"/>
              <a:t>)		</a:t>
            </a:r>
            <a:r>
              <a:rPr lang="en-US" b="1" i="1" dirty="0"/>
              <a:t>86.1 (4.5)</a:t>
            </a:r>
            <a:r>
              <a:rPr lang="en-US" dirty="0"/>
              <a:t>	77.6 (4.1)	78.5 (4.0)</a:t>
            </a:r>
          </a:p>
          <a:p>
            <a:r>
              <a:rPr lang="en-US" dirty="0"/>
              <a:t>Age at death (</a:t>
            </a:r>
            <a:r>
              <a:rPr lang="en-US" dirty="0" err="1"/>
              <a:t>yrs</a:t>
            </a:r>
            <a:r>
              <a:rPr lang="en-US" dirty="0"/>
              <a:t>)				93.0 (4.4)	87.6 (5.6)	88.2 (5.3)</a:t>
            </a:r>
          </a:p>
          <a:p>
            <a:r>
              <a:rPr lang="en-US" dirty="0"/>
              <a:t>Height (cm) 				159.0 (5.1)	162.2 (5.5)  	159.2 (4.9)	</a:t>
            </a:r>
          </a:p>
          <a:p>
            <a:r>
              <a:rPr lang="en-US" dirty="0"/>
              <a:t>BMI at HAAS baseline			22.2 (3.2)	23.6 (3.1)	23.0 (3.2)</a:t>
            </a:r>
          </a:p>
          <a:p>
            <a:r>
              <a:rPr lang="en-US" dirty="0"/>
              <a:t>Education (</a:t>
            </a:r>
            <a:r>
              <a:rPr lang="en-US" dirty="0" err="1"/>
              <a:t>yrs</a:t>
            </a:r>
            <a:r>
              <a:rPr lang="en-US" dirty="0"/>
              <a:t>) 				8.7 (3.4)	10.7 (3.1)	9.5 (3.1)</a:t>
            </a:r>
          </a:p>
          <a:p>
            <a:r>
              <a:rPr lang="en-US" dirty="0"/>
              <a:t>Diabetes (at HAAS baseline)		12.8 %		18.2 %		13.4 %</a:t>
            </a:r>
          </a:p>
          <a:p>
            <a:r>
              <a:rPr lang="en-US" dirty="0"/>
              <a:t>Heart disease (at HAAS baseline)	12.7 %		17.6 %		11.6 %</a:t>
            </a:r>
          </a:p>
          <a:p>
            <a:r>
              <a:rPr lang="en-US" dirty="0" err="1"/>
              <a:t>Hx</a:t>
            </a:r>
            <a:r>
              <a:rPr lang="en-US" dirty="0"/>
              <a:t> of stroke (at HAAS baseline)		10.9 %		11.1 %		9.1 %</a:t>
            </a:r>
          </a:p>
          <a:p>
            <a:r>
              <a:rPr lang="en-US" dirty="0"/>
              <a:t>CASI score HAAS baseline			67.3 (24.2)	83.9 (14.9)	78.5 (15.1)	</a:t>
            </a:r>
          </a:p>
          <a:p>
            <a:r>
              <a:rPr lang="en-US" dirty="0"/>
              <a:t>CASI score, last examination		56.6 (26.7)	70.0 (23.3)	64.4 (24.7)</a:t>
            </a:r>
          </a:p>
          <a:p>
            <a:r>
              <a:rPr lang="en-US" dirty="0"/>
              <a:t>Cognitively impaired %, baseline		26.6 %		</a:t>
            </a:r>
            <a:r>
              <a:rPr lang="en-US" b="1" i="1" dirty="0"/>
              <a:t>4.9 %		6.3 %</a:t>
            </a:r>
          </a:p>
          <a:p>
            <a:r>
              <a:rPr lang="en-US" dirty="0"/>
              <a:t>Cognitively impaired %, final 		43.6 %		</a:t>
            </a:r>
            <a:r>
              <a:rPr lang="en-US" b="1" i="1" dirty="0"/>
              <a:t>21.8 %		27.8 %</a:t>
            </a:r>
          </a:p>
        </p:txBody>
      </p:sp>
    </p:spTree>
    <p:extLst>
      <p:ext uri="{BB962C8B-B14F-4D97-AF65-F5344CB8AC3E}">
        <p14:creationId xmlns:p14="http://schemas.microsoft.com/office/powerpoint/2010/main" val="8012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Five  common disease processes that cause dementia in late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7630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Alzheimer disease process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200" dirty="0"/>
              <a:t>amyloid plaques, neurofibrillary tangles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</a:t>
            </a:r>
            <a:r>
              <a:rPr lang="en-US" sz="1600" dirty="0"/>
              <a:t>prevalence at autopsy</a:t>
            </a:r>
            <a:r>
              <a:rPr lang="en-US" sz="2000" dirty="0"/>
              <a:t>:    </a:t>
            </a:r>
            <a:r>
              <a:rPr lang="en-US" sz="2100" b="1" dirty="0"/>
              <a:t>25-50%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Small vessel ischemic disease </a:t>
            </a:r>
            <a:r>
              <a:rPr lang="en-US" sz="2000" dirty="0"/>
              <a:t>-- </a:t>
            </a:r>
            <a:r>
              <a:rPr lang="en-US" sz="1600" dirty="0"/>
              <a:t> </a:t>
            </a:r>
            <a:r>
              <a:rPr lang="en-US" sz="2200" dirty="0" err="1"/>
              <a:t>microinfarcts</a:t>
            </a:r>
            <a:r>
              <a:rPr lang="en-US" sz="2200" dirty="0"/>
              <a:t>, lacunar infarcts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/>
              <a:t>	prevalence at autopsy:    </a:t>
            </a:r>
            <a:r>
              <a:rPr lang="en-US" sz="2100" b="1" dirty="0"/>
              <a:t>20-60%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Hippocampal sclerosis</a:t>
            </a:r>
            <a:r>
              <a:rPr lang="en-US" sz="2600" b="1" dirty="0"/>
              <a:t> </a:t>
            </a:r>
            <a:r>
              <a:rPr lang="en-US" sz="2000" dirty="0"/>
              <a:t>--  </a:t>
            </a:r>
            <a:r>
              <a:rPr lang="en-US" sz="2200" dirty="0"/>
              <a:t>neuronal loss and gliosis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700" dirty="0"/>
              <a:t>	Prevalence at autopsy:    </a:t>
            </a:r>
            <a:r>
              <a:rPr lang="en-US" sz="2100" b="1" dirty="0"/>
              <a:t>8-12%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Lewy body dementia, a 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synucleinopathy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--  </a:t>
            </a:r>
            <a:r>
              <a:rPr lang="en-US" sz="2200" dirty="0"/>
              <a:t>neocortical Lewy bodies</a:t>
            </a:r>
            <a:r>
              <a:rPr lang="en-US" sz="2000" dirty="0"/>
              <a:t>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000" dirty="0"/>
              <a:t>	</a:t>
            </a:r>
            <a:r>
              <a:rPr lang="en-US" sz="1700" dirty="0"/>
              <a:t>prevalence at autopsy</a:t>
            </a:r>
            <a:r>
              <a:rPr lang="en-US" sz="2100" dirty="0"/>
              <a:t>:    </a:t>
            </a:r>
            <a:r>
              <a:rPr lang="en-US" sz="2100" b="1" dirty="0"/>
              <a:t>8-14%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Generalized brain atrophy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--</a:t>
            </a:r>
            <a:r>
              <a:rPr lang="en-US" sz="2100" dirty="0"/>
              <a:t>dilated ventricles,  widened sulci,  neuronal loss + gliosis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	prevalence at autopsy:   </a:t>
            </a:r>
            <a:r>
              <a:rPr lang="en-US" sz="2100" b="1" dirty="0"/>
              <a:t>30-65%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700" dirty="0"/>
          </a:p>
          <a:p>
            <a:pPr marL="400050" lvl="1" indent="0">
              <a:buNone/>
            </a:pPr>
            <a:endParaRPr lang="en-US" sz="1700" dirty="0"/>
          </a:p>
          <a:p>
            <a:pPr marL="514350" indent="-514350"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7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Neurofibrillary Tangle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5316" r="4144" b="4988"/>
          <a:stretch/>
        </p:blipFill>
        <p:spPr bwMode="auto">
          <a:xfrm>
            <a:off x="2286000" y="1530631"/>
            <a:ext cx="7478336" cy="49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875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/>
              <a:t>Neuritic</a:t>
            </a:r>
            <a:r>
              <a:rPr lang="en-US" i="1" dirty="0"/>
              <a:t> Amyloid Plaque</a:t>
            </a:r>
          </a:p>
        </p:txBody>
      </p:sp>
      <p:pic>
        <p:nvPicPr>
          <p:cNvPr id="4" name="Picture 2" descr="DSCN11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776" b="10079"/>
          <a:stretch/>
        </p:blipFill>
        <p:spPr bwMode="auto">
          <a:xfrm>
            <a:off x="2362200" y="1278719"/>
            <a:ext cx="7391400" cy="5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8903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/>
              <a:t>Microinfarct</a:t>
            </a:r>
            <a:endParaRPr lang="en-US" i="1" dirty="0"/>
          </a:p>
        </p:txBody>
      </p:sp>
      <p:pic>
        <p:nvPicPr>
          <p:cNvPr id="4" name="Picture 2" descr="DSCN11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640" b="10338"/>
          <a:stretch/>
        </p:blipFill>
        <p:spPr bwMode="auto">
          <a:xfrm>
            <a:off x="2514600" y="1624263"/>
            <a:ext cx="7315200" cy="48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1540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6" y="1052514"/>
            <a:ext cx="8569325" cy="5545137"/>
          </a:xfrm>
          <a:noFill/>
        </p:spPr>
        <p:txBody>
          <a:bodyPr/>
          <a:lstStyle/>
          <a:p>
            <a:pPr marL="287338" indent="-287338">
              <a:buClr>
                <a:srgbClr val="2C4557"/>
              </a:buClr>
              <a:buNone/>
            </a:pPr>
            <a:endParaRPr lang="en-US" altLang="en-US" sz="2400" i="1">
              <a:solidFill>
                <a:srgbClr val="2C4557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287338" indent="-287338">
              <a:buClr>
                <a:srgbClr val="2C4557"/>
              </a:buClr>
              <a:buNone/>
            </a:pPr>
            <a:endParaRPr lang="en-US" altLang="en-US" i="1">
              <a:solidFill>
                <a:srgbClr val="2C4557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45105" y="381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Lewy body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60" y="1524001"/>
            <a:ext cx="7750041" cy="502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4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pano co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536032"/>
            <a:ext cx="7233608" cy="4740284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45105" y="381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Hippocampal Sclerosis</a:t>
            </a:r>
          </a:p>
        </p:txBody>
      </p:sp>
    </p:spTree>
    <p:extLst>
      <p:ext uri="{BB962C8B-B14F-4D97-AF65-F5344CB8AC3E}">
        <p14:creationId xmlns:p14="http://schemas.microsoft.com/office/powerpoint/2010/main" val="119588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9" y="365125"/>
            <a:ext cx="11264112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Pathogenesis and prevention – analytic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14" y="1825625"/>
            <a:ext cx="10860186" cy="4890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 with examination of factors predicting cognitive decline or impairment  -- age at such development (intercept), trajectory of cognitive decline (slope), and final level of function (last CASI)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Multivariate analyses, mediation, etc. – to understand the pathogenic process with all of its complexities</a:t>
            </a:r>
          </a:p>
          <a:p>
            <a:endParaRPr lang="en-US" dirty="0"/>
          </a:p>
          <a:p>
            <a:r>
              <a:rPr lang="en-US" dirty="0"/>
              <a:t>Consider implications for prevention – attributable risk.  </a:t>
            </a:r>
          </a:p>
          <a:p>
            <a:endParaRPr lang="en-US" dirty="0"/>
          </a:p>
          <a:p>
            <a:r>
              <a:rPr lang="en-US" dirty="0"/>
              <a:t>Extend or shift the analytic endpoint to the structural brain lesions at autopsy, individually or in combination (co-morbidity burden measure) to distinguish separate disease processes leading to impairment.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4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49" y="-97104"/>
            <a:ext cx="10515600" cy="98921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HAAS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72341"/>
            <a:ext cx="11546378" cy="56194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longitudinal epidemiologic study of aging in a fixed cohort of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Japanese American Men born 1900 through 1919</a:t>
            </a:r>
            <a:r>
              <a:rPr lang="en-US" dirty="0"/>
              <a:t>, operated 1991-2012 (now completed, with ~ 90% having died).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N=3734</a:t>
            </a:r>
          </a:p>
          <a:p>
            <a:endParaRPr lang="en-US" dirty="0"/>
          </a:p>
          <a:p>
            <a:r>
              <a:rPr lang="en-US" dirty="0"/>
              <a:t>Utilized the surviving members of the Honolulu Heart Program cohort (HHP), which operated 1965-1991.   N=8006 at inception, 4100 alive at HAAS baseline.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9 comprehensive, standardized interview and exam cycles q 2-3 years</a:t>
            </a:r>
            <a:r>
              <a:rPr lang="en-US" dirty="0"/>
              <a:t>, focused on cognitive and physical function, dementia, and candidate factors associated with these endpoints. 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Primary goals:   assess prevalence, incidence, trajectories, and risk factors for dementing illness and declines in cognitive and physical function.</a:t>
            </a:r>
          </a:p>
          <a:p>
            <a:endParaRPr lang="en-US" dirty="0"/>
          </a:p>
          <a:p>
            <a:r>
              <a:rPr lang="en-US" dirty="0"/>
              <a:t>Includes comprehensive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brain autopsy on 852</a:t>
            </a:r>
            <a:r>
              <a:rPr lang="en-US" dirty="0"/>
              <a:t>/3400 HAAS decedents</a:t>
            </a:r>
          </a:p>
        </p:txBody>
      </p:sp>
    </p:spTree>
    <p:extLst>
      <p:ext uri="{BB962C8B-B14F-4D97-AF65-F5344CB8AC3E}">
        <p14:creationId xmlns:p14="http://schemas.microsoft.com/office/powerpoint/2010/main" val="194984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82" y="365125"/>
            <a:ext cx="11336942" cy="905325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HHP and HAAS exams: dates and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1965-67, 1969-71, 1972-73    HHP exams 1, 2, and 3  n=8006, 7816, 7424</a:t>
            </a:r>
          </a:p>
          <a:p>
            <a:r>
              <a:rPr lang="en-US" dirty="0">
                <a:solidFill>
                  <a:srgbClr val="C00000"/>
                </a:solidFill>
              </a:rPr>
              <a:t>1991-93  exam 4,    baseline HAAS n=3734</a:t>
            </a:r>
          </a:p>
          <a:p>
            <a:r>
              <a:rPr lang="en-US" dirty="0"/>
              <a:t>1994-96  exam 5,    n= 2693</a:t>
            </a:r>
          </a:p>
          <a:p>
            <a:r>
              <a:rPr lang="en-US" dirty="0"/>
              <a:t>1997-99  exam 6,    n= 1982</a:t>
            </a:r>
          </a:p>
          <a:p>
            <a:r>
              <a:rPr lang="en-US" dirty="0"/>
              <a:t>1999-01  exam 7,    n= 1518</a:t>
            </a:r>
          </a:p>
          <a:p>
            <a:r>
              <a:rPr lang="en-US" dirty="0"/>
              <a:t>2002-04  exam 8,    n= 1175</a:t>
            </a:r>
          </a:p>
          <a:p>
            <a:r>
              <a:rPr lang="en-US" dirty="0"/>
              <a:t>2005-06  exam 9,    n= 907</a:t>
            </a:r>
          </a:p>
          <a:p>
            <a:r>
              <a:rPr lang="en-US" dirty="0"/>
              <a:t>2007-09  exam 10,  n= 545</a:t>
            </a:r>
          </a:p>
          <a:p>
            <a:r>
              <a:rPr lang="en-US" dirty="0"/>
              <a:t>2009-10  exam 11,  n= 378</a:t>
            </a:r>
          </a:p>
          <a:p>
            <a:r>
              <a:rPr lang="en-US" dirty="0"/>
              <a:t>2011-12  exam 12,  n= 291</a:t>
            </a:r>
          </a:p>
        </p:txBody>
      </p:sp>
    </p:spTree>
    <p:extLst>
      <p:ext uri="{BB962C8B-B14F-4D97-AF65-F5344CB8AC3E}">
        <p14:creationId xmlns:p14="http://schemas.microsoft.com/office/powerpoint/2010/main" val="416380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93"/>
            <a:ext cx="10515600" cy="938677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Cognitive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36" y="1477666"/>
            <a:ext cx="11757728" cy="53803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cognitive testing done until 1991 (the HAAS baseline)</a:t>
            </a:r>
          </a:p>
          <a:p>
            <a:endParaRPr lang="en-US" dirty="0"/>
          </a:p>
          <a:p>
            <a:r>
              <a:rPr lang="en-US" dirty="0"/>
              <a:t>Cognitive Assessment and Screening Instrument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(CASI) administered at every exam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The CASI was created by merging the modified mini mental (MMMSE), the Hasegawa dementia scale, and a few additional items to represent all essential cognitive domains for dementia evaluation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Range:  0-100     		&gt;=74  normal or low normal   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  &lt;60  definitely impaired or demented       60-73.9  marginal or mild  impairment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A full CERAD battery was done on:    (1) a stratified sample at baseline,    (2)  as part of all full dementia evaluations  (based on CASI&lt;74), and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(3) on all HAAS participants at the 8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exam (2005-07; n=997) </a:t>
            </a:r>
          </a:p>
        </p:txBody>
      </p:sp>
    </p:spTree>
    <p:extLst>
      <p:ext uri="{BB962C8B-B14F-4D97-AF65-F5344CB8AC3E}">
        <p14:creationId xmlns:p14="http://schemas.microsoft.com/office/powerpoint/2010/main" val="339832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03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Spagetti</a:t>
            </a:r>
            <a:r>
              <a:rPr lang="en-US" sz="2000" dirty="0"/>
              <a:t> plot, CASI scores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032" y="648069"/>
            <a:ext cx="10183756" cy="63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944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4000" b="1" i="1" u="sng" dirty="0">
                <a:solidFill>
                  <a:schemeClr val="accent6">
                    <a:lumMod val="50000"/>
                  </a:schemeClr>
                </a:solidFill>
              </a:rPr>
              <a:t>other variables, many obtained at multiple exams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74" y="1213805"/>
            <a:ext cx="10819726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Dates and ages for all events</a:t>
            </a:r>
          </a:p>
          <a:p>
            <a:r>
              <a:rPr lang="en-US" dirty="0"/>
              <a:t>Education, usual occupation (by complexity, 6 levels)</a:t>
            </a:r>
          </a:p>
          <a:p>
            <a:r>
              <a:rPr lang="en-US" dirty="0"/>
              <a:t>Birth order, marital status and history, fecundity</a:t>
            </a:r>
          </a:p>
          <a:p>
            <a:r>
              <a:rPr lang="en-US" dirty="0"/>
              <a:t>Anthropometry, with BMIs at all contacts</a:t>
            </a:r>
          </a:p>
          <a:p>
            <a:r>
              <a:rPr lang="en-US" dirty="0"/>
              <a:t>Childhood residence, Hawaii or Japan:  </a:t>
            </a:r>
            <a:r>
              <a:rPr lang="en-US" dirty="0" err="1"/>
              <a:t>Issei</a:t>
            </a:r>
            <a:r>
              <a:rPr lang="en-US" dirty="0"/>
              <a:t>, Nisei, </a:t>
            </a:r>
            <a:r>
              <a:rPr lang="en-US" dirty="0" err="1"/>
              <a:t>Kibei</a:t>
            </a:r>
            <a:endParaRPr lang="en-US" dirty="0"/>
          </a:p>
          <a:p>
            <a:r>
              <a:rPr lang="en-US" dirty="0"/>
              <a:t>Medical conditions:  hypertension, diabetes, stroke, </a:t>
            </a:r>
            <a:r>
              <a:rPr lang="en-US" dirty="0" err="1"/>
              <a:t>Parkinsons</a:t>
            </a:r>
            <a:endParaRPr lang="en-US" dirty="0"/>
          </a:p>
          <a:p>
            <a:r>
              <a:rPr lang="en-US" dirty="0"/>
              <a:t>Trauma with loss of consciousness (with ages, other)</a:t>
            </a:r>
          </a:p>
          <a:p>
            <a:r>
              <a:rPr lang="en-US" dirty="0"/>
              <a:t>Labs (</a:t>
            </a:r>
            <a:r>
              <a:rPr lang="en-US" dirty="0" err="1"/>
              <a:t>ApoE</a:t>
            </a:r>
            <a:r>
              <a:rPr lang="en-US" dirty="0"/>
              <a:t>, lipids, </a:t>
            </a:r>
            <a:r>
              <a:rPr lang="en-US" dirty="0" err="1"/>
              <a:t>Hbg</a:t>
            </a:r>
            <a:r>
              <a:rPr lang="en-US" dirty="0"/>
              <a:t>, glucose, insulin, hormones, ECG,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Electrocardiography measures, exam 1,2,3,4,5</a:t>
            </a:r>
          </a:p>
          <a:p>
            <a:r>
              <a:rPr lang="en-US" dirty="0"/>
              <a:t>Physical activity, general + grip strength, timed walk, etc.  </a:t>
            </a:r>
          </a:p>
          <a:p>
            <a:r>
              <a:rPr lang="en-US" dirty="0"/>
              <a:t>Polysomnography and repeated spirometry</a:t>
            </a:r>
          </a:p>
          <a:p>
            <a:r>
              <a:rPr lang="en-US" dirty="0"/>
              <a:t>Diet, 3 assessments in middle adult life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4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429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HAAS analyses now underway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7" y="1456566"/>
            <a:ext cx="11506875" cy="52598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DoD grant to examine head injury (concussion), WWII military experience, and combat exposure as related to dementia, brain lesions, longevity, and life course (marital, social, fecundity, medical conditions, etc. )</a:t>
            </a:r>
          </a:p>
          <a:p>
            <a:endParaRPr lang="en-US" dirty="0"/>
          </a:p>
          <a:p>
            <a:r>
              <a:rPr lang="en-US" dirty="0"/>
              <a:t>NIH grant to examine diabetes and its relationship with dementia, motor and cognitive function, brain lesions</a:t>
            </a:r>
          </a:p>
          <a:p>
            <a:endParaRPr lang="en-US" dirty="0"/>
          </a:p>
          <a:p>
            <a:r>
              <a:rPr lang="en-US" dirty="0"/>
              <a:t>NIH grant on </a:t>
            </a:r>
            <a:r>
              <a:rPr lang="en-US" dirty="0" err="1"/>
              <a:t>RESEarly</a:t>
            </a:r>
            <a:r>
              <a:rPr lang="en-US" dirty="0"/>
              <a:t> childhood in Japan (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US" dirty="0"/>
              <a:t>Later childhood in Japan (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US" dirty="0"/>
              <a:t>ILIENCE – to explain different patterns of relationships between brain lesions and cognition</a:t>
            </a:r>
          </a:p>
          <a:p>
            <a:endParaRPr lang="en-US" dirty="0"/>
          </a:p>
          <a:p>
            <a:r>
              <a:rPr lang="en-US" dirty="0"/>
              <a:t>Alzheimer  Association grant – a search for risk factors for brain lesions (NFT, amyloid load, </a:t>
            </a:r>
            <a:r>
              <a:rPr lang="en-US" dirty="0" err="1"/>
              <a:t>microinfarcts</a:t>
            </a:r>
            <a:r>
              <a:rPr lang="en-US" dirty="0"/>
              <a:t>, hippocampal sclerosis, Lewy bodies, TDP-43,  and generalized brain atrophy)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Relationship of motor impairments with cognitive impairment, and with brain lesions</a:t>
            </a:r>
          </a:p>
        </p:txBody>
      </p:sp>
    </p:spTree>
    <p:extLst>
      <p:ext uri="{BB962C8B-B14F-4D97-AF65-F5344CB8AC3E}">
        <p14:creationId xmlns:p14="http://schemas.microsoft.com/office/powerpoint/2010/main" val="245658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Analyses needing to be done – examining  factors possibly associated with late life cognitive or motor decline, brain lesions, longevity,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21" y="2565174"/>
            <a:ext cx="11660623" cy="4110755"/>
          </a:xfrm>
        </p:spPr>
        <p:txBody>
          <a:bodyPr>
            <a:normAutofit/>
          </a:bodyPr>
          <a:lstStyle/>
          <a:p>
            <a:r>
              <a:rPr lang="en-US" dirty="0"/>
              <a:t>Childhood culture, growth, language and residence (</a:t>
            </a:r>
            <a:r>
              <a:rPr lang="en-US" dirty="0" err="1"/>
              <a:t>Issei</a:t>
            </a:r>
            <a:r>
              <a:rPr lang="en-US" dirty="0"/>
              <a:t>, Nisei, </a:t>
            </a:r>
            <a:r>
              <a:rPr lang="en-US" dirty="0" err="1"/>
              <a:t>Kibei</a:t>
            </a:r>
            <a:r>
              <a:rPr lang="en-US" dirty="0"/>
              <a:t>) </a:t>
            </a:r>
          </a:p>
          <a:p>
            <a:r>
              <a:rPr lang="en-US" dirty="0"/>
              <a:t>Handedness (</a:t>
            </a:r>
            <a:r>
              <a:rPr lang="en-US" dirty="0" err="1"/>
              <a:t>sinistrality</a:t>
            </a:r>
            <a:r>
              <a:rPr lang="en-US" dirty="0"/>
              <a:t>) </a:t>
            </a:r>
          </a:p>
          <a:p>
            <a:r>
              <a:rPr lang="en-US" dirty="0"/>
              <a:t>Midlife electrocardiographic measures </a:t>
            </a:r>
          </a:p>
          <a:p>
            <a:r>
              <a:rPr lang="en-US" dirty="0"/>
              <a:t>Longitudinal changes in pulmonary function (spirometry)</a:t>
            </a:r>
          </a:p>
          <a:p>
            <a:r>
              <a:rPr lang="en-US" dirty="0"/>
              <a:t>Longitudinal variability in BMI (gains and losses)</a:t>
            </a:r>
          </a:p>
          <a:p>
            <a:r>
              <a:rPr lang="en-US" dirty="0" err="1"/>
              <a:t>Neuropathologic</a:t>
            </a:r>
            <a:r>
              <a:rPr lang="en-US" dirty="0"/>
              <a:t> determinants of motor vs cognitive</a:t>
            </a:r>
          </a:p>
          <a:p>
            <a:r>
              <a:rPr lang="en-US" dirty="0"/>
              <a:t>Genetic factors (transthyretin, TOMM-40, </a:t>
            </a:r>
            <a:r>
              <a:rPr lang="en-US" dirty="0" err="1"/>
              <a:t>apoE</a:t>
            </a:r>
            <a:r>
              <a:rPr lang="en-US" dirty="0"/>
              <a:t> related, clotting factors,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4" y="365125"/>
            <a:ext cx="10770498" cy="132556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Do childhood growth, culture and language affect late life cognitive decline and dementia?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03" y="1933996"/>
            <a:ext cx="11336940" cy="4580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Most of the 3734 HAAS men were born in Hawaii, some in Japan.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 the </a:t>
            </a:r>
            <a:r>
              <a:rPr lang="en-US" b="1" dirty="0">
                <a:solidFill>
                  <a:srgbClr val="C00000"/>
                </a:solidFill>
              </a:rPr>
              <a:t>259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born in Japan</a:t>
            </a:r>
            <a:r>
              <a:rPr lang="en-US" dirty="0"/>
              <a:t>, nearly all were brought to Hawaii at age 15-30 to work on plantations, having spoken only Japanese.   (= </a:t>
            </a:r>
            <a:r>
              <a:rPr lang="en-US" b="1" u="sng" dirty="0" err="1">
                <a:solidFill>
                  <a:srgbClr val="C00000"/>
                </a:solidFill>
              </a:rPr>
              <a:t>Issei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 the </a:t>
            </a:r>
            <a:r>
              <a:rPr lang="en-US" b="1" dirty="0">
                <a:solidFill>
                  <a:srgbClr val="C00000"/>
                </a:solidFill>
              </a:rPr>
              <a:t>3475 born in Hawaii</a:t>
            </a:r>
            <a:r>
              <a:rPr lang="en-US" dirty="0"/>
              <a:t>, nearly all of their fathers had been recruited to work on plantations.   While their first language was Japanese, nearly all were exposed to English and Japanese-English pigeon at ages 2-5 years.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C00000"/>
                </a:solidFill>
              </a:rPr>
              <a:t>3140</a:t>
            </a:r>
            <a:r>
              <a:rPr lang="en-US" dirty="0"/>
              <a:t> spent their entire childhood and adult lives in Hawaii (</a:t>
            </a:r>
            <a:r>
              <a:rPr lang="en-US" b="1" dirty="0">
                <a:solidFill>
                  <a:srgbClr val="C00000"/>
                </a:solidFill>
              </a:rPr>
              <a:t>Nisei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C00000"/>
                </a:solidFill>
              </a:rPr>
              <a:t>335 </a:t>
            </a:r>
            <a:r>
              <a:rPr lang="en-US" dirty="0"/>
              <a:t>were sent back to Japan at ~ age 5-6 years, to receive a Japanese 	education;  they then returned to Hawaii at age 17-29 years (</a:t>
            </a:r>
            <a:r>
              <a:rPr lang="en-US" b="1" dirty="0" err="1">
                <a:solidFill>
                  <a:srgbClr val="C00000"/>
                </a:solidFill>
              </a:rPr>
              <a:t>Kibei</a:t>
            </a:r>
            <a:r>
              <a:rPr lang="en-US" dirty="0"/>
              <a:t>).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897</Words>
  <Application>Microsoft Office PowerPoint</Application>
  <PresentationFormat>Widescreen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Copperplate Gothic Bold</vt:lpstr>
      <vt:lpstr>Verdana</vt:lpstr>
      <vt:lpstr>Office Theme</vt:lpstr>
      <vt:lpstr>HONOLULU-ASIA AGING STUDY (HAAS)   history and design</vt:lpstr>
      <vt:lpstr>HAAS</vt:lpstr>
      <vt:lpstr>HHP and HAAS exams: dates and numbers</vt:lpstr>
      <vt:lpstr>Cognitive testing </vt:lpstr>
      <vt:lpstr>Spagetti plot, CASI scores </vt:lpstr>
      <vt:lpstr>  other variables, many obtained at multiple exams </vt:lpstr>
      <vt:lpstr>HAAS analyses now underway</vt:lpstr>
      <vt:lpstr>Analyses needing to be done – examining  factors possibly associated with late life cognitive or motor decline, brain lesions, longevity, stroke</vt:lpstr>
      <vt:lpstr>Do childhood growth, culture and language affect late life cognitive decline and dementia?</vt:lpstr>
      <vt:lpstr>         Issei       Nisei       Kibei       </vt:lpstr>
      <vt:lpstr>Five  common disease processes that cause dementia in late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Pathogenesis and prevention – analytic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HONOLULU-ASIA AGING STUDY (HAAS)   history and design</dc:title>
  <dc:creator>Lon</dc:creator>
  <cp:lastModifiedBy>Lon</cp:lastModifiedBy>
  <cp:revision>56</cp:revision>
  <dcterms:created xsi:type="dcterms:W3CDTF">2016-06-01T09:26:54Z</dcterms:created>
  <dcterms:modified xsi:type="dcterms:W3CDTF">2016-06-06T09:33:03Z</dcterms:modified>
</cp:coreProperties>
</file>