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6" r:id="rId3"/>
    <p:sldId id="295" r:id="rId4"/>
    <p:sldId id="261" r:id="rId5"/>
    <p:sldId id="257" r:id="rId6"/>
    <p:sldId id="258" r:id="rId7"/>
    <p:sldId id="292" r:id="rId8"/>
    <p:sldId id="269" r:id="rId9"/>
    <p:sldId id="259" r:id="rId10"/>
    <p:sldId id="260" r:id="rId11"/>
    <p:sldId id="284" r:id="rId12"/>
    <p:sldId id="270" r:id="rId13"/>
    <p:sldId id="275" r:id="rId14"/>
    <p:sldId id="274" r:id="rId15"/>
    <p:sldId id="293" r:id="rId16"/>
    <p:sldId id="283" r:id="rId17"/>
    <p:sldId id="285" r:id="rId18"/>
    <p:sldId id="286" r:id="rId19"/>
    <p:sldId id="287" r:id="rId20"/>
    <p:sldId id="278" r:id="rId21"/>
    <p:sldId id="288" r:id="rId22"/>
    <p:sldId id="271" r:id="rId23"/>
    <p:sldId id="264" r:id="rId24"/>
    <p:sldId id="279" r:id="rId25"/>
    <p:sldId id="289" r:id="rId26"/>
    <p:sldId id="294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87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06BB-4F80-4658-B64A-0C9E43417A22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F31F-DDD5-4C96-9C83-30254478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E47A1D7-4F45-224D-8FF7-4F7C27C4BC83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905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r>
              <a:rPr lang="en-US" baseline="0" dirty="0" smtClean="0"/>
              <a:t> with cross-sectional studies – not clear if it’s brain reserve or brain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5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CERAD criteria (1991)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Predates </a:t>
            </a:r>
            <a:r>
              <a:rPr lang="en-US" dirty="0" err="1" smtClean="0"/>
              <a:t>Braak</a:t>
            </a:r>
            <a:r>
              <a:rPr lang="en-US" baseline="0" dirty="0" smtClean="0"/>
              <a:t> staging; considered plaques, tangles, and age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Khachaturian Arch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1985)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two use CERAD criteria (45% with CDR=0 at autopsy meet possible 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both pathology and cognition</a:t>
            </a:r>
            <a:r>
              <a:rPr lang="en-US" baseline="0" dirty="0" smtClean="0"/>
              <a:t> to study 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2a advocated by</a:t>
            </a:r>
            <a:r>
              <a:rPr lang="en-US" baseline="0" dirty="0" smtClean="0"/>
              <a:t> Stern PIA white paper as most </a:t>
            </a:r>
            <a:r>
              <a:rPr lang="en-US" baseline="0" smtClean="0"/>
              <a:t>rigorous test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 to study things that</a:t>
            </a:r>
            <a:r>
              <a:rPr lang="en-US" baseline="0" dirty="0" smtClean="0"/>
              <a:t> promote 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Functional mechanisms. Software,</a:t>
            </a:r>
            <a:r>
              <a:rPr lang="en-US" baseline="0" dirty="0" smtClean="0"/>
              <a:t> not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r>
              <a:rPr lang="en-US" baseline="0" dirty="0" smtClean="0"/>
              <a:t> efficiency, same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F31F-DDD5-4C96-9C83-3025447814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8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23F0-8F6B-4720-928B-34AF22FC380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187D0-1B09-4FB5-B763-FFFE0C12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Cognitive Reserve            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B </a:t>
            </a:r>
            <a:r>
              <a:rPr lang="en-US" dirty="0" err="1" smtClean="0"/>
              <a:t>Zahodne</a:t>
            </a:r>
            <a:endParaRPr lang="en-US" dirty="0" smtClean="0"/>
          </a:p>
          <a:p>
            <a:r>
              <a:rPr lang="en-US" dirty="0" smtClean="0"/>
              <a:t>University of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Cognitive Reserve Method #1b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87" y="1530220"/>
            <a:ext cx="6847656" cy="5271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718028">
            <a:off x="7698797" y="859406"/>
            <a:ext cx="407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Positive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association with pathology when controlling for cognition</a:t>
            </a:r>
            <a:endParaRPr lang="en-US" sz="2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Brickman et al., </a:t>
            </a:r>
            <a:r>
              <a:rPr lang="en-US" sz="1600" i="1" dirty="0" smtClean="0"/>
              <a:t>Neurobiology of Aging </a:t>
            </a:r>
            <a:r>
              <a:rPr lang="en-US" sz="1600" dirty="0" smtClean="0"/>
              <a:t>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12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for demonstrating cognitive reserve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Greater pathology in the context of matched 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Weaker associations between pathology and cognition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Mechanisms underlying cognitive reserve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Efficiency, capacity, compensation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Brain reserve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Brain maintenance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Resilience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Reserve Method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do individuals with the same degree of brain pathology differ in their cognitive </a:t>
            </a:r>
            <a:r>
              <a:rPr lang="en-US" dirty="0" smtClean="0"/>
              <a:t>status?</a:t>
            </a:r>
          </a:p>
          <a:p>
            <a:pPr lvl="1"/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Moderation of pathology-cognition association (differential impact)</a:t>
            </a:r>
          </a:p>
          <a:p>
            <a:pPr marL="914400" lvl="1" indent="-457200">
              <a:buFont typeface="+mj-lt"/>
              <a:buAutoNum type="alphaLcParenR"/>
            </a:pP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Residual variance in cognition after accounting for pathology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Reserve Method #2a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Bennett, et al., </a:t>
            </a:r>
            <a:r>
              <a:rPr lang="en-US" sz="1600" i="1" dirty="0" smtClean="0"/>
              <a:t>Neurology </a:t>
            </a:r>
            <a:r>
              <a:rPr lang="en-US" sz="1600" dirty="0" smtClean="0"/>
              <a:t>2005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515" y="1615105"/>
            <a:ext cx="6704776" cy="4876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718028">
            <a:off x="8897644" y="2326708"/>
            <a:ext cx="3170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Weaker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association between pathology and cognition</a:t>
            </a:r>
            <a:endParaRPr lang="en-US" sz="2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3789" y="6153352"/>
            <a:ext cx="365760" cy="43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Reserve Method #2a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125" y="1690688"/>
            <a:ext cx="4983635" cy="4916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Mungas</a:t>
            </a:r>
            <a:r>
              <a:rPr lang="en-US" sz="1600" dirty="0" smtClean="0"/>
              <a:t> et al., </a:t>
            </a:r>
            <a:r>
              <a:rPr lang="en-US" sz="1600" i="1" dirty="0" smtClean="0"/>
              <a:t>Neurobiology of Aging </a:t>
            </a:r>
            <a:r>
              <a:rPr lang="en-US" sz="1600" dirty="0" smtClean="0"/>
              <a:t>2018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90309" y="1962150"/>
            <a:ext cx="2877366" cy="401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718028">
            <a:off x="8011647" y="3097103"/>
            <a:ext cx="4071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CR proxies behave differently depending on disease stage</a:t>
            </a:r>
            <a:endParaRPr lang="en-US" sz="2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gnitive 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26" y="742950"/>
            <a:ext cx="7510394" cy="54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Barulli</a:t>
            </a:r>
            <a:r>
              <a:rPr lang="en-US" sz="1600" dirty="0" smtClean="0"/>
              <a:t> &amp; Stern, </a:t>
            </a:r>
            <a:r>
              <a:rPr lang="en-US" sz="1600" i="1" dirty="0" err="1" smtClean="0"/>
              <a:t>TiCS</a:t>
            </a:r>
            <a:r>
              <a:rPr lang="en-US" sz="1600" dirty="0" smtClean="0"/>
              <a:t>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8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87" y="1517355"/>
            <a:ext cx="7424825" cy="51577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Cognitive Reserve Method #2b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Reed et al., </a:t>
            </a:r>
            <a:r>
              <a:rPr lang="en-US" sz="1600" i="1" dirty="0" smtClean="0"/>
              <a:t>JINS </a:t>
            </a:r>
            <a:r>
              <a:rPr lang="en-US" sz="1600" dirty="0" smtClean="0"/>
              <a:t>2011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20718028">
            <a:off x="8009156" y="5305371"/>
            <a:ext cx="407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More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residual variance</a:t>
            </a:r>
            <a:endParaRPr lang="en-US" sz="2800" b="1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144" y="2335837"/>
            <a:ext cx="168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Pathology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144" y="4102769"/>
            <a:ext cx="168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Cognition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50422" y="2469340"/>
            <a:ext cx="561703" cy="256213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717765" y="4236272"/>
            <a:ext cx="561703" cy="256213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449" y="5528627"/>
            <a:ext cx="1683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Cognitive Reserve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717189" y="5869700"/>
            <a:ext cx="561703" cy="256213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2" grpId="0" animBg="1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 for demonstrating cognitive reserve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Greater pathology in the context of matched 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Weaker associations between pathology and cognition</a:t>
            </a:r>
          </a:p>
          <a:p>
            <a:r>
              <a:rPr lang="en-US" dirty="0" smtClean="0"/>
              <a:t>Mechanisms underlying cognitive reserve</a:t>
            </a:r>
          </a:p>
          <a:p>
            <a:pPr lvl="1"/>
            <a:r>
              <a:rPr lang="en-US" dirty="0" smtClean="0"/>
              <a:t>Efficiency, capacity, compensation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Brain reserve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Brain maintenance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Resilience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cognitive reserve:              efficiency and capacity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01692" y="6416322"/>
            <a:ext cx="507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Steffener</a:t>
            </a:r>
            <a:r>
              <a:rPr lang="en-US" sz="1600" dirty="0" smtClean="0"/>
              <a:t> &amp; Stern, </a:t>
            </a:r>
            <a:r>
              <a:rPr lang="en-US" sz="1600" i="1" dirty="0" err="1" smtClean="0"/>
              <a:t>Biochimica</a:t>
            </a:r>
            <a:r>
              <a:rPr lang="en-US" sz="1600" i="1" dirty="0" smtClean="0"/>
              <a:t> et </a:t>
            </a:r>
            <a:r>
              <a:rPr lang="en-US" sz="1600" i="1" dirty="0" err="1" smtClean="0"/>
              <a:t>Biophysica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Acta</a:t>
            </a:r>
            <a:r>
              <a:rPr lang="en-US" sz="1600" i="1" dirty="0" smtClean="0"/>
              <a:t> </a:t>
            </a:r>
            <a:r>
              <a:rPr lang="en-US" sz="1600" dirty="0" smtClean="0"/>
              <a:t> 2012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844" y="2322456"/>
            <a:ext cx="8570527" cy="316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61" y="5486399"/>
            <a:ext cx="2053148" cy="440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58" y="5486398"/>
            <a:ext cx="2053148" cy="440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1465" y="2569583"/>
            <a:ext cx="23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(Same efficiency)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83568" y="2608495"/>
            <a:ext cx="23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(Same capacity)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cognitive reserve: compensation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01692" y="6416322"/>
            <a:ext cx="507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Patti Reuter-Lorenz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0232" y="1964353"/>
            <a:ext cx="5933075" cy="4621246"/>
            <a:chOff x="2804107" y="1964353"/>
            <a:chExt cx="5933075" cy="46212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1163" y="1964353"/>
              <a:ext cx="5356019" cy="39857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093" y="6145422"/>
              <a:ext cx="2053148" cy="4401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1166626" y="3601835"/>
              <a:ext cx="373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Neural activity</a:t>
              </a:r>
              <a:endParaRPr lang="en-US" sz="2400" dirty="0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8225938" y="2397306"/>
            <a:ext cx="1314994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25938" y="2911656"/>
            <a:ext cx="13149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20238" y="2681120"/>
            <a:ext cx="238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Primary network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20238" y="2166473"/>
            <a:ext cx="275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Alternate network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638550" y="2397306"/>
            <a:ext cx="1323975" cy="66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Acknowledgements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/>
              <a:t>Funded in part by Grant R13AG030995 from the National Institute on Aging</a:t>
            </a:r>
          </a:p>
          <a:p>
            <a:pPr eaLnBrk="1" hangingPunct="1">
              <a:lnSpc>
                <a:spcPct val="90000"/>
              </a:lnSpc>
            </a:pPr>
            <a:endParaRPr lang="en-US" altLang="x-none"/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</p:spTree>
    <p:extLst>
      <p:ext uri="{BB962C8B-B14F-4D97-AF65-F5344CB8AC3E}">
        <p14:creationId xmlns:p14="http://schemas.microsoft.com/office/powerpoint/2010/main" val="37836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cognitive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774" y="1825625"/>
            <a:ext cx="10106025" cy="4351338"/>
          </a:xfrm>
        </p:spPr>
        <p:txBody>
          <a:bodyPr/>
          <a:lstStyle/>
          <a:p>
            <a:r>
              <a:rPr lang="en-US" b="1" dirty="0" smtClean="0"/>
              <a:t>Efficiency</a:t>
            </a:r>
            <a:r>
              <a:rPr lang="en-US" dirty="0" smtClean="0"/>
              <a:t>: </a:t>
            </a:r>
            <a:r>
              <a:rPr lang="en-US" i="1" dirty="0" smtClean="0"/>
              <a:t>the degree to which a primary brain network must become activated in order to accomplish a task</a:t>
            </a:r>
          </a:p>
          <a:p>
            <a:endParaRPr lang="en-US" dirty="0" smtClean="0"/>
          </a:p>
          <a:p>
            <a:r>
              <a:rPr lang="en-US" b="1" dirty="0" smtClean="0"/>
              <a:t>Capacity</a:t>
            </a:r>
            <a:r>
              <a:rPr lang="en-US" dirty="0" smtClean="0"/>
              <a:t>: </a:t>
            </a:r>
            <a:r>
              <a:rPr lang="en-US" i="1" dirty="0" smtClean="0"/>
              <a:t>maximum degree to which a primary brain network can be activated to keep performing a task in the face of increasing demands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Neural compensation</a:t>
            </a:r>
            <a:r>
              <a:rPr lang="en-US" dirty="0" smtClean="0"/>
              <a:t>: </a:t>
            </a:r>
            <a:r>
              <a:rPr lang="en-US" i="1" dirty="0" smtClean="0"/>
              <a:t>ability to utilize alternate networks to achieve successful task performance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163517" y="2893063"/>
            <a:ext cx="32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Neural reserve</a:t>
            </a:r>
            <a:endParaRPr lang="en-US" sz="3200" b="1" dirty="0"/>
          </a:p>
        </p:txBody>
      </p:sp>
      <p:sp>
        <p:nvSpPr>
          <p:cNvPr id="5" name="Left Brace 4"/>
          <p:cNvSpPr/>
          <p:nvPr/>
        </p:nvSpPr>
        <p:spPr>
          <a:xfrm>
            <a:off x="872179" y="1966250"/>
            <a:ext cx="299395" cy="2438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Methods for demonstrating cognitive reserve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Greater pathology in the context of matched 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Weaker associations between pathology and cognition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Mechanisms underlying cognitive reserve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Efficiency, capacity, compensation</a:t>
            </a:r>
          </a:p>
          <a:p>
            <a:r>
              <a:rPr lang="en-US" dirty="0" smtClean="0"/>
              <a:t>Related concepts</a:t>
            </a:r>
          </a:p>
          <a:p>
            <a:pPr lvl="1"/>
            <a:r>
              <a:rPr lang="en-US" dirty="0" smtClean="0"/>
              <a:t>Brain reserve</a:t>
            </a:r>
          </a:p>
          <a:p>
            <a:pPr lvl="1"/>
            <a:r>
              <a:rPr lang="en-US" dirty="0" smtClean="0"/>
              <a:t>Brain maintenance</a:t>
            </a:r>
          </a:p>
          <a:p>
            <a:pPr lvl="1"/>
            <a:r>
              <a:rPr lang="en-US" dirty="0" smtClean="0"/>
              <a:t>Resilience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Reserve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AKA </a:t>
            </a:r>
            <a:r>
              <a:rPr lang="en-US" i="1" dirty="0"/>
              <a:t>passive threshold model</a:t>
            </a:r>
            <a:endParaRPr lang="en-US" dirty="0"/>
          </a:p>
          <a:p>
            <a:r>
              <a:rPr lang="en-US" dirty="0"/>
              <a:t>Quantitative aspects of brain </a:t>
            </a:r>
            <a:r>
              <a:rPr lang="en-US" u="sng" dirty="0"/>
              <a:t>structure</a:t>
            </a:r>
            <a:r>
              <a:rPr lang="en-US" dirty="0"/>
              <a:t> (e.g., brain size, neuron numbers), which could reflect genetic or developmental </a:t>
            </a:r>
            <a:r>
              <a:rPr lang="en-US" dirty="0" smtClean="0"/>
              <a:t>factors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Satz</a:t>
            </a:r>
            <a:r>
              <a:rPr lang="en-US" sz="1600" dirty="0" smtClean="0"/>
              <a:t>, </a:t>
            </a:r>
            <a:r>
              <a:rPr lang="en-US" sz="1600" i="1" dirty="0"/>
              <a:t>N</a:t>
            </a:r>
            <a:r>
              <a:rPr lang="en-US" sz="1600" i="1" dirty="0" smtClean="0"/>
              <a:t>europsychology </a:t>
            </a:r>
            <a:r>
              <a:rPr lang="en-US" sz="1600" dirty="0" smtClean="0"/>
              <a:t>1993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71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Reserve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Satz</a:t>
            </a:r>
            <a:r>
              <a:rPr lang="en-US" sz="1600" dirty="0" smtClean="0"/>
              <a:t>, </a:t>
            </a:r>
            <a:r>
              <a:rPr lang="en-US" sz="1600" i="1" dirty="0"/>
              <a:t>N</a:t>
            </a:r>
            <a:r>
              <a:rPr lang="en-US" sz="1600" i="1" dirty="0" smtClean="0"/>
              <a:t>europsychology </a:t>
            </a:r>
            <a:r>
              <a:rPr lang="en-US" sz="1600" dirty="0" smtClean="0"/>
              <a:t>1993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95992" y="1504956"/>
            <a:ext cx="6649913" cy="4726027"/>
            <a:chOff x="2617912" y="1557207"/>
            <a:chExt cx="6649913" cy="47260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7912" y="1557207"/>
              <a:ext cx="5261358" cy="47260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0975" y="3350214"/>
              <a:ext cx="1466850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6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Maintenance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AKA </a:t>
            </a:r>
            <a:r>
              <a:rPr lang="en-US" i="1" dirty="0" smtClean="0"/>
              <a:t>neuroprotection, resistance</a:t>
            </a:r>
            <a:endParaRPr lang="en-US" dirty="0"/>
          </a:p>
          <a:p>
            <a:r>
              <a:rPr lang="en-US" dirty="0" smtClean="0"/>
              <a:t>Relative lack of age-related brain pathology (e.g., amyloid plaques), which reflects individual differences in disease susceptibility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Nyberg et al., </a:t>
            </a:r>
            <a:r>
              <a:rPr lang="en-US" sz="1600" i="1" dirty="0" err="1" smtClean="0"/>
              <a:t>TiCS</a:t>
            </a:r>
            <a:r>
              <a:rPr lang="en-US" sz="1600" i="1" dirty="0" smtClean="0"/>
              <a:t> </a:t>
            </a:r>
            <a:r>
              <a:rPr lang="en-US" sz="1600" dirty="0" smtClean="0"/>
              <a:t>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6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Maintenance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2" y="2212798"/>
            <a:ext cx="5160408" cy="3681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9270" y="6416322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Nyberg et al., </a:t>
            </a:r>
            <a:r>
              <a:rPr lang="en-US" sz="1600" i="1" dirty="0" err="1" smtClean="0"/>
              <a:t>TiCS</a:t>
            </a:r>
            <a:r>
              <a:rPr lang="en-US" sz="1600" i="1" dirty="0" smtClean="0"/>
              <a:t> </a:t>
            </a:r>
            <a:r>
              <a:rPr lang="en-US" sz="1600" dirty="0" smtClean="0"/>
              <a:t>2012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49" y="319529"/>
            <a:ext cx="3529051" cy="2949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533" y="3394666"/>
            <a:ext cx="3444567" cy="29598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52775" y="6016008"/>
            <a:ext cx="4324726" cy="338554"/>
            <a:chOff x="3467100" y="6122679"/>
            <a:chExt cx="4324726" cy="338554"/>
          </a:xfrm>
        </p:grpSpPr>
        <p:sp>
          <p:nvSpPr>
            <p:cNvPr id="9" name="Oval 8"/>
            <p:cNvSpPr/>
            <p:nvPr/>
          </p:nvSpPr>
          <p:spPr>
            <a:xfrm>
              <a:off x="3467100" y="6229350"/>
              <a:ext cx="123825" cy="12521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0925" y="6122679"/>
              <a:ext cx="4200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Individuals with elevated amyloid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55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Psychological term for adapting well in the face of trauma or adversity</a:t>
            </a:r>
          </a:p>
          <a:p>
            <a:endParaRPr lang="en-US" sz="1200" dirty="0" smtClean="0"/>
          </a:p>
          <a:p>
            <a:r>
              <a:rPr lang="en-US" dirty="0" smtClean="0"/>
              <a:t>There are multiple “adversity” analogies in dementia research</a:t>
            </a:r>
          </a:p>
          <a:p>
            <a:pPr lvl="1"/>
            <a:endParaRPr lang="en-US" sz="200" dirty="0" smtClean="0"/>
          </a:p>
          <a:p>
            <a:pPr lvl="1"/>
            <a:r>
              <a:rPr lang="en-US" b="1" dirty="0" smtClean="0"/>
              <a:t>Brain resilience</a:t>
            </a:r>
            <a:r>
              <a:rPr lang="en-US" dirty="0" smtClean="0"/>
              <a:t>: healthier brain than expected given genetic and other risk factors</a:t>
            </a:r>
          </a:p>
          <a:p>
            <a:pPr lvl="1"/>
            <a:endParaRPr lang="en-US" sz="200" dirty="0" smtClean="0"/>
          </a:p>
          <a:p>
            <a:pPr lvl="1"/>
            <a:r>
              <a:rPr lang="en-US" b="1" dirty="0"/>
              <a:t>Cognitive </a:t>
            </a:r>
            <a:r>
              <a:rPr lang="en-US" b="1" dirty="0" smtClean="0"/>
              <a:t>resilience</a:t>
            </a:r>
            <a:r>
              <a:rPr lang="en-US" dirty="0" smtClean="0"/>
              <a:t>: better cognition than expected given level of brain pathology</a:t>
            </a:r>
          </a:p>
        </p:txBody>
      </p:sp>
    </p:spTree>
    <p:extLst>
      <p:ext uri="{BB962C8B-B14F-4D97-AF65-F5344CB8AC3E}">
        <p14:creationId xmlns:p14="http://schemas.microsoft.com/office/powerpoint/2010/main" val="19953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8719"/>
          </a:xfrm>
        </p:spPr>
        <p:txBody>
          <a:bodyPr>
            <a:normAutofit/>
          </a:bodyPr>
          <a:lstStyle/>
          <a:p>
            <a:r>
              <a:rPr lang="en-US" dirty="0" smtClean="0"/>
              <a:t>Cognitive reserve describes mismatch between pathology and cognition</a:t>
            </a:r>
          </a:p>
          <a:p>
            <a:pPr lvl="1"/>
            <a:r>
              <a:rPr lang="en-US" dirty="0" smtClean="0"/>
              <a:t>Studies of cognitive reserve should include measures of </a:t>
            </a:r>
            <a:r>
              <a:rPr lang="en-US" b="1" dirty="0" smtClean="0"/>
              <a:t>both </a:t>
            </a:r>
            <a:r>
              <a:rPr lang="en-US" dirty="0" smtClean="0"/>
              <a:t>pathology and cognition</a:t>
            </a:r>
          </a:p>
          <a:p>
            <a:endParaRPr lang="en-US" sz="1200" dirty="0" smtClean="0"/>
          </a:p>
          <a:p>
            <a:r>
              <a:rPr lang="en-US" dirty="0" smtClean="0"/>
              <a:t>Cognitive reserve denotes adaptive response to age/disease-related changes</a:t>
            </a:r>
          </a:p>
          <a:p>
            <a:pPr lvl="1"/>
            <a:r>
              <a:rPr lang="en-US" dirty="0" smtClean="0"/>
              <a:t>Difficult to measure cognitive reserve in healthy, young people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Cognitive reserve is a dynamic construct</a:t>
            </a:r>
          </a:p>
          <a:p>
            <a:pPr lvl="1"/>
            <a:r>
              <a:rPr lang="en-US" dirty="0" smtClean="0"/>
              <a:t>Static proxy measures (e.g., education) are limiting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for demonstrating cognitive reserve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Greater pathology in the context of matched 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Weaker associations between pathology and cognition</a:t>
            </a:r>
          </a:p>
          <a:p>
            <a:r>
              <a:rPr lang="en-US" dirty="0" smtClean="0"/>
              <a:t>Mechanisms underlying cognitive reserve</a:t>
            </a:r>
          </a:p>
          <a:p>
            <a:pPr lvl="1"/>
            <a:r>
              <a:rPr lang="en-US" dirty="0" smtClean="0"/>
              <a:t>Efficiency, capacity, compensation</a:t>
            </a:r>
          </a:p>
          <a:p>
            <a:r>
              <a:rPr lang="en-US" dirty="0" smtClean="0"/>
              <a:t>Related concepts</a:t>
            </a:r>
          </a:p>
          <a:p>
            <a:pPr lvl="1"/>
            <a:r>
              <a:rPr lang="en-US" dirty="0" smtClean="0"/>
              <a:t>Brain reserve</a:t>
            </a:r>
          </a:p>
          <a:p>
            <a:pPr lvl="1"/>
            <a:r>
              <a:rPr lang="en-US" dirty="0" smtClean="0"/>
              <a:t>Brain maintenance</a:t>
            </a:r>
          </a:p>
          <a:p>
            <a:pPr lvl="1"/>
            <a:r>
              <a:rPr lang="en-US" dirty="0" smtClean="0"/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16728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for demonstrating cognitive reserve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Greater pathology in the context of matched 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Weaker associations between pathology and cognition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Mechanisms underlying cognitive reserve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Efficiency, capacity, compensation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Brain reserve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Brain maintenance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9337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72931" y="5428477"/>
            <a:ext cx="2128699" cy="8948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Normal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11" y="771698"/>
            <a:ext cx="3372321" cy="4267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30" y="603647"/>
            <a:ext cx="3639058" cy="4867954"/>
          </a:xfrm>
          <a:prstGeom prst="rect">
            <a:avLst/>
          </a:prstGeom>
        </p:spPr>
      </p:pic>
      <p:pic>
        <p:nvPicPr>
          <p:cNvPr id="7" name="Picture 4" descr="Image result for coronal slice brain with sku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8" y="0"/>
            <a:ext cx="2413978" cy="30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39198" y="855836"/>
            <a:ext cx="562340" cy="67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52434" y="5434969"/>
            <a:ext cx="2128699" cy="894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AD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078230" y="5471601"/>
            <a:ext cx="1219200" cy="803921"/>
            <a:chOff x="6362700" y="5995005"/>
            <a:chExt cx="1219200" cy="80392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400800" y="5995005"/>
              <a:ext cx="1143000" cy="78679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362700" y="6012712"/>
              <a:ext cx="1219200" cy="7862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816927" y="6519446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Price &amp; Morris, </a:t>
            </a:r>
            <a:r>
              <a:rPr lang="en-US" sz="1600" i="1" dirty="0" smtClean="0"/>
              <a:t>Ann Neurology 199</a:t>
            </a:r>
            <a:r>
              <a:rPr lang="en-US" sz="1600" dirty="0" smtClean="0"/>
              <a:t>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2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8903" y="1482634"/>
            <a:ext cx="10206445" cy="3611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Up to 67% of older adults classified as “normal” during life </a:t>
            </a:r>
            <a:r>
              <a:rPr lang="en-US" smtClean="0"/>
              <a:t>meet criteria </a:t>
            </a:r>
            <a:r>
              <a:rPr lang="en-US" dirty="0" smtClean="0"/>
              <a:t>for Alzheimer’s disease at autopsy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2948" y="6090821"/>
            <a:ext cx="539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Crystal </a:t>
            </a:r>
            <a:r>
              <a:rPr lang="en-US" dirty="0"/>
              <a:t>et al., </a:t>
            </a:r>
            <a:r>
              <a:rPr lang="en-US" i="1" dirty="0" smtClean="0"/>
              <a:t>Neurology </a:t>
            </a:r>
            <a:r>
              <a:rPr lang="en-US" dirty="0" smtClean="0"/>
              <a:t>1988</a:t>
            </a:r>
          </a:p>
          <a:p>
            <a:pPr algn="r"/>
            <a:r>
              <a:rPr lang="en-US" dirty="0" err="1" smtClean="0"/>
              <a:t>Hulette</a:t>
            </a:r>
            <a:r>
              <a:rPr lang="en-US" dirty="0" smtClean="0"/>
              <a:t> et al., </a:t>
            </a:r>
            <a:r>
              <a:rPr lang="en-US" i="1" dirty="0" smtClean="0"/>
              <a:t>J </a:t>
            </a:r>
            <a:r>
              <a:rPr lang="en-US" i="1" dirty="0" err="1" smtClean="0"/>
              <a:t>Neuropathol</a:t>
            </a:r>
            <a:r>
              <a:rPr lang="en-US" i="1" dirty="0" smtClean="0"/>
              <a:t> </a:t>
            </a:r>
            <a:r>
              <a:rPr lang="en-US" i="1" dirty="0" err="1" smtClean="0"/>
              <a:t>Exp</a:t>
            </a:r>
            <a:r>
              <a:rPr lang="en-US" i="1" dirty="0" smtClean="0"/>
              <a:t> </a:t>
            </a:r>
            <a:r>
              <a:rPr lang="en-US" i="1" dirty="0" err="1" smtClean="0"/>
              <a:t>Neurol</a:t>
            </a:r>
            <a:r>
              <a:rPr lang="en-US" i="1" dirty="0" smtClean="0"/>
              <a:t> </a:t>
            </a:r>
            <a:r>
              <a:rPr lang="en-US" dirty="0" smtClean="0"/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39331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3297" y="1556953"/>
            <a:ext cx="10344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1. Why </a:t>
            </a:r>
            <a:r>
              <a:rPr lang="en-US" sz="3600" dirty="0"/>
              <a:t>do individuals with the same cognitive phenotype differ in their degree of pathology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2. Why </a:t>
            </a:r>
            <a:r>
              <a:rPr lang="en-US" sz="3600" dirty="0"/>
              <a:t>do individuals with the same degree of brain pathology differ in their cognitive status?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Reserve Method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do individuals with the same cognitive phenotype differ in their degree of pathology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Compare pathology across individuals matched on cognition</a:t>
            </a:r>
          </a:p>
          <a:p>
            <a:pPr marL="914400" lvl="1" indent="-457200">
              <a:buFont typeface="+mj-lt"/>
              <a:buAutoNum type="alphaLcParenR"/>
            </a:pP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Estimate association with pathology, controlling for 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60" y="1834896"/>
            <a:ext cx="4703943" cy="450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4094" y="6363243"/>
            <a:ext cx="420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Stern et al, </a:t>
            </a:r>
            <a:r>
              <a:rPr lang="en-US" sz="1600" i="1" dirty="0" smtClean="0"/>
              <a:t>Ann </a:t>
            </a:r>
            <a:r>
              <a:rPr lang="en-US" sz="1600" i="1" dirty="0" err="1"/>
              <a:t>N</a:t>
            </a:r>
            <a:r>
              <a:rPr lang="en-US" sz="1600" i="1" dirty="0" err="1" smtClean="0"/>
              <a:t>eurol</a:t>
            </a:r>
            <a:r>
              <a:rPr lang="en-US" sz="1600" i="1" dirty="0" smtClean="0"/>
              <a:t> </a:t>
            </a:r>
            <a:r>
              <a:rPr lang="en-US" sz="1600" dirty="0" smtClean="0"/>
              <a:t>1992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232" y="2749296"/>
            <a:ext cx="542925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231" y="4126611"/>
            <a:ext cx="542925" cy="447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32" y="5517473"/>
            <a:ext cx="542925" cy="4476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Cognitive Reserve Method #1a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718028">
            <a:off x="8599820" y="1580418"/>
            <a:ext cx="3170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More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pathology at same level of cognition</a:t>
            </a:r>
            <a:endParaRPr lang="en-US" sz="2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894</Words>
  <Application>Microsoft Office PowerPoint</Application>
  <PresentationFormat>Widescreen</PresentationFormat>
  <Paragraphs>164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Bradley Hand ITC</vt:lpstr>
      <vt:lpstr>Calibri</vt:lpstr>
      <vt:lpstr>Calibri Light</vt:lpstr>
      <vt:lpstr>Times</vt:lpstr>
      <vt:lpstr>Office Theme</vt:lpstr>
      <vt:lpstr>Cognitive Reserve             Concepts</vt:lpstr>
      <vt:lpstr>Acknowledgements</vt:lpstr>
      <vt:lpstr>Outline</vt:lpstr>
      <vt:lpstr>Outline</vt:lpstr>
      <vt:lpstr>Normal</vt:lpstr>
      <vt:lpstr>Up to 67% of older adults classified as “normal” during life meet criteria for Alzheimer’s disease at autopsy</vt:lpstr>
      <vt:lpstr>PowerPoint Presentation</vt:lpstr>
      <vt:lpstr>Cognitive Reserve Method #1</vt:lpstr>
      <vt:lpstr>Cognitive Reserve Method #1a</vt:lpstr>
      <vt:lpstr>Cognitive Reserve Method #1b</vt:lpstr>
      <vt:lpstr>Outline</vt:lpstr>
      <vt:lpstr>Cognitive Reserve Method #2</vt:lpstr>
      <vt:lpstr>Cognitive Reserve Method #2a</vt:lpstr>
      <vt:lpstr>Cognitive Reserve Method #2a</vt:lpstr>
      <vt:lpstr>PowerPoint Presentation</vt:lpstr>
      <vt:lpstr>Cognitive Reserve Method #2b</vt:lpstr>
      <vt:lpstr>Outline</vt:lpstr>
      <vt:lpstr>Mechanisms of cognitive reserve:              efficiency and capacity</vt:lpstr>
      <vt:lpstr>Mechanisms of cognitive reserve: compensation</vt:lpstr>
      <vt:lpstr>Mechanisms of cognitive reserve</vt:lpstr>
      <vt:lpstr>Outline</vt:lpstr>
      <vt:lpstr>Brain Reserve</vt:lpstr>
      <vt:lpstr>Brain Reserve</vt:lpstr>
      <vt:lpstr>Brain Maintenance</vt:lpstr>
      <vt:lpstr>Brain Maintenance</vt:lpstr>
      <vt:lpstr>Resilience</vt:lpstr>
      <vt:lpstr>Concluding remarks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Reserve Concepts/Summary</dc:title>
  <dc:creator>lbz</dc:creator>
  <cp:lastModifiedBy>lbz</cp:lastModifiedBy>
  <cp:revision>85</cp:revision>
  <dcterms:created xsi:type="dcterms:W3CDTF">2018-07-06T14:46:39Z</dcterms:created>
  <dcterms:modified xsi:type="dcterms:W3CDTF">2018-08-20T14:32:09Z</dcterms:modified>
</cp:coreProperties>
</file>