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5" r:id="rId3"/>
    <p:sldId id="293" r:id="rId4"/>
    <p:sldId id="294" r:id="rId5"/>
    <p:sldId id="277" r:id="rId6"/>
    <p:sldId id="276" r:id="rId7"/>
    <p:sldId id="264" r:id="rId8"/>
    <p:sldId id="260" r:id="rId9"/>
    <p:sldId id="265" r:id="rId10"/>
    <p:sldId id="266" r:id="rId11"/>
    <p:sldId id="267" r:id="rId12"/>
    <p:sldId id="278" r:id="rId13"/>
    <p:sldId id="268" r:id="rId14"/>
    <p:sldId id="270" r:id="rId15"/>
    <p:sldId id="271" r:id="rId16"/>
    <p:sldId id="262" r:id="rId17"/>
    <p:sldId id="273" r:id="rId18"/>
    <p:sldId id="275" r:id="rId19"/>
    <p:sldId id="279" r:id="rId20"/>
    <p:sldId id="281" r:id="rId21"/>
    <p:sldId id="286" r:id="rId22"/>
    <p:sldId id="284" r:id="rId23"/>
    <p:sldId id="288" r:id="rId24"/>
    <p:sldId id="291" r:id="rId25"/>
    <p:sldId id="282" r:id="rId26"/>
    <p:sldId id="287" r:id="rId27"/>
    <p:sldId id="292" r:id="rId28"/>
    <p:sldId id="285" r:id="rId29"/>
    <p:sldId id="29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0114" autoAdjust="0"/>
  </p:normalViewPr>
  <p:slideViewPr>
    <p:cSldViewPr snapToGrid="0">
      <p:cViewPr varScale="1">
        <p:scale>
          <a:sx n="79" d="100"/>
          <a:sy n="79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erg\lzahodne\Reed%20and%20Mungas\Interaction%20graph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abylon\users\lbz2105\WHICAP\Education\Graphs_Tsco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abylon\users\lbz2105\WHICAP\Education\Graphs_Tsco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bylon\users\lbz2105\Talks\Zahodne_Trajectories%20by%20racial%20ethnic%20gro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Low Mem-R</c:v>
          </c:tx>
          <c:spPr>
            <a:ln w="28575">
              <a:solidFill>
                <a:srgbClr val="0070C0"/>
              </a:solidFill>
            </a:ln>
          </c:spPr>
          <c:xVal>
            <c:numRef>
              <c:f>Sheet1!$D$2:$D$4</c:f>
              <c:numCache>
                <c:formatCode>General</c:formatCode>
                <c:ptCount val="3"/>
                <c:pt idx="0">
                  <c:v>-3.5388000000000003E-2</c:v>
                </c:pt>
                <c:pt idx="1">
                  <c:v>2.0000000000000002E-5</c:v>
                </c:pt>
              </c:numCache>
            </c:numRef>
          </c:xVal>
          <c:yVal>
            <c:numRef>
              <c:f>Sheet1!$I$2:$I$4</c:f>
              <c:numCache>
                <c:formatCode>General</c:formatCode>
                <c:ptCount val="3"/>
                <c:pt idx="0">
                  <c:v>-0.3752542570957359</c:v>
                </c:pt>
                <c:pt idx="1">
                  <c:v>-5.6195887761560009E-2</c:v>
                </c:pt>
                <c:pt idx="2">
                  <c:v>-5.6376106000000009E-2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6E-4641-BDBB-1BC9464F62F6}"/>
            </c:ext>
          </c:extLst>
        </c:ser>
        <c:ser>
          <c:idx val="1"/>
          <c:order val="1"/>
          <c:tx>
            <c:v>Mean Mem-R</c:v>
          </c:tx>
          <c:spPr>
            <a:ln w="28575">
              <a:solidFill>
                <a:srgbClr val="C00000"/>
              </a:solidFill>
            </a:ln>
          </c:spPr>
          <c:xVal>
            <c:numRef>
              <c:f>Sheet1!$D$2:$D$4</c:f>
              <c:numCache>
                <c:formatCode>General</c:formatCode>
                <c:ptCount val="3"/>
                <c:pt idx="0">
                  <c:v>-3.5388000000000003E-2</c:v>
                </c:pt>
                <c:pt idx="1">
                  <c:v>2.0000000000000002E-5</c:v>
                </c:pt>
              </c:numCache>
            </c:numRef>
          </c:xVal>
          <c:yVal>
            <c:numRef>
              <c:f>Sheet1!$J$2:$J$4</c:f>
              <c:numCache>
                <c:formatCode>General</c:formatCode>
                <c:ptCount val="3"/>
                <c:pt idx="0">
                  <c:v>-0.14609489965712</c:v>
                </c:pt>
                <c:pt idx="1">
                  <c:v>-2.3096244935199989E-2</c:v>
                </c:pt>
                <c:pt idx="2">
                  <c:v>-2.3165720000000001E-2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D6E-4641-BDBB-1BC9464F62F6}"/>
            </c:ext>
          </c:extLst>
        </c:ser>
        <c:ser>
          <c:idx val="2"/>
          <c:order val="2"/>
          <c:tx>
            <c:v>High Mem-R</c:v>
          </c:tx>
          <c:spPr>
            <a:ln w="28575">
              <a:solidFill>
                <a:srgbClr val="92D050"/>
              </a:solidFill>
            </a:ln>
          </c:spPr>
          <c:xVal>
            <c:numRef>
              <c:f>Sheet1!$D$2:$D$4</c:f>
              <c:numCache>
                <c:formatCode>General</c:formatCode>
                <c:ptCount val="3"/>
                <c:pt idx="0">
                  <c:v>-3.5388000000000003E-2</c:v>
                </c:pt>
                <c:pt idx="1">
                  <c:v>2.0000000000000002E-5</c:v>
                </c:pt>
              </c:numCache>
            </c:numRef>
          </c:xVal>
          <c:yVal>
            <c:numRef>
              <c:f>Sheet1!$K$2:$K$4</c:f>
              <c:numCache>
                <c:formatCode>General</c:formatCode>
                <c:ptCount val="3"/>
                <c:pt idx="0">
                  <c:v>8.3156368867416036E-2</c:v>
                </c:pt>
                <c:pt idx="1">
                  <c:v>1.0016673474359999E-2</c:v>
                </c:pt>
                <c:pt idx="2">
                  <c:v>1.0057985999999991E-2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D6E-4641-BDBB-1BC9464F6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509096"/>
        <c:axId val="174509488"/>
      </c:scatterChart>
      <c:valAx>
        <c:axId val="174509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174509488"/>
        <c:crosses val="autoZero"/>
        <c:crossBetween val="midCat"/>
      </c:valAx>
      <c:valAx>
        <c:axId val="174509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45090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13239534830056E-2"/>
          <c:y val="3.3147424888477169E-2"/>
          <c:w val="0.94365742726543711"/>
          <c:h val="0.90495097188944862"/>
        </c:manualLayout>
      </c:layout>
      <c:scatterChart>
        <c:scatterStyle val="line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'LE8'!$I$3:$M$3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'LE8'!$I$8:$M$8</c:f>
              <c:numCache>
                <c:formatCode>General</c:formatCode>
                <c:ptCount val="5"/>
                <c:pt idx="0">
                  <c:v>50</c:v>
                </c:pt>
                <c:pt idx="1">
                  <c:v>49.207999999999998</c:v>
                </c:pt>
                <c:pt idx="2">
                  <c:v>47.643000000000001</c:v>
                </c:pt>
                <c:pt idx="3">
                  <c:v>44.890999999999998</c:v>
                </c:pt>
                <c:pt idx="4">
                  <c:v>41.704999999999998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C1-4B76-AB1C-3EF767A44451}"/>
            </c:ext>
          </c:extLst>
        </c:ser>
        <c:ser>
          <c:idx val="1"/>
          <c:order val="1"/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'LE8'!$I$3:$M$3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'LE8'!$I$9:$M$9</c:f>
              <c:numCache>
                <c:formatCode>General</c:formatCode>
                <c:ptCount val="5"/>
                <c:pt idx="0">
                  <c:v>55.927999999999997</c:v>
                </c:pt>
                <c:pt idx="1">
                  <c:v>55.890700000000002</c:v>
                </c:pt>
                <c:pt idx="2">
                  <c:v>54.661999999999999</c:v>
                </c:pt>
                <c:pt idx="3">
                  <c:v>51.668900000000001</c:v>
                </c:pt>
                <c:pt idx="4">
                  <c:v>47.725000000000001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CC1-4B76-AB1C-3EF767A44451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'LE8'!$I$3:$M$3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'LE8'!$I$10:$M$10</c:f>
              <c:numCache>
                <c:formatCode>General</c:formatCode>
                <c:ptCount val="5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CC1-4B76-AB1C-3EF767A444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917296"/>
        <c:axId val="275851480"/>
      </c:scatterChart>
      <c:valAx>
        <c:axId val="121917296"/>
        <c:scaling>
          <c:orientation val="minMax"/>
          <c:max val="9"/>
          <c:min val="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851480"/>
        <c:crosses val="autoZero"/>
        <c:crossBetween val="midCat"/>
        <c:majorUnit val="1"/>
      </c:valAx>
      <c:valAx>
        <c:axId val="275851480"/>
        <c:scaling>
          <c:orientation val="minMax"/>
          <c:max val="60"/>
          <c:min val="3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17296"/>
        <c:crosses val="autoZero"/>
        <c:crossBetween val="midCat"/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'GE9'!$I$3:$M$3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'GE9'!$I$8:$M$8</c:f>
              <c:numCache>
                <c:formatCode>General</c:formatCode>
                <c:ptCount val="5"/>
                <c:pt idx="0">
                  <c:v>50</c:v>
                </c:pt>
                <c:pt idx="1">
                  <c:v>48.722999999999999</c:v>
                </c:pt>
                <c:pt idx="2">
                  <c:v>46.975000000000001</c:v>
                </c:pt>
                <c:pt idx="3">
                  <c:v>44.462000000000003</c:v>
                </c:pt>
                <c:pt idx="4">
                  <c:v>41.875999999999998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8FD-4415-B0B8-716CCE61E4F1}"/>
            </c:ext>
          </c:extLst>
        </c:ser>
        <c:ser>
          <c:idx val="1"/>
          <c:order val="1"/>
          <c:spPr>
            <a:ln w="3810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'GE9'!$I$3:$M$3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'GE9'!$I$9:$M$9</c:f>
              <c:numCache>
                <c:formatCode>General</c:formatCode>
                <c:ptCount val="5"/>
                <c:pt idx="0">
                  <c:v>57.469000000000001</c:v>
                </c:pt>
                <c:pt idx="1">
                  <c:v>57.201099999999997</c:v>
                </c:pt>
                <c:pt idx="2">
                  <c:v>56.454000000000001</c:v>
                </c:pt>
                <c:pt idx="3">
                  <c:v>54.983600000000003</c:v>
                </c:pt>
                <c:pt idx="4">
                  <c:v>53.191299999999998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8FD-4415-B0B8-716CCE61E4F1}"/>
            </c:ext>
          </c:extLst>
        </c:ser>
        <c:ser>
          <c:idx val="2"/>
          <c:order val="2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'GE9'!$I$3:$M$3</c:f>
              <c:numCache>
                <c:formatCode>General</c:formatCode>
                <c:ptCount val="5"/>
                <c:pt idx="0">
                  <c:v>0</c:v>
                </c:pt>
                <c:pt idx="1">
                  <c:v>1.9500789999999999</c:v>
                </c:pt>
                <c:pt idx="2">
                  <c:v>4.0671540000000004</c:v>
                </c:pt>
                <c:pt idx="3">
                  <c:v>6.5346310000000001</c:v>
                </c:pt>
                <c:pt idx="4">
                  <c:v>8.6688720000000004</c:v>
                </c:pt>
              </c:numCache>
            </c:numRef>
          </c:xVal>
          <c:yVal>
            <c:numRef>
              <c:f>'GE9'!$I$10:$M$10</c:f>
              <c:numCache>
                <c:formatCode>General</c:formatCode>
                <c:ptCount val="5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8FD-4415-B0B8-716CCE61E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5852264"/>
        <c:axId val="275852656"/>
      </c:scatterChart>
      <c:valAx>
        <c:axId val="275852264"/>
        <c:scaling>
          <c:orientation val="minMax"/>
          <c:max val="9"/>
          <c:min val="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852656"/>
        <c:crosses val="autoZero"/>
        <c:crossBetween val="midCat"/>
        <c:majorUnit val="1"/>
      </c:valAx>
      <c:valAx>
        <c:axId val="275852656"/>
        <c:scaling>
          <c:orientation val="minMax"/>
          <c:max val="60"/>
          <c:min val="3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8522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Not Bilingual</c:v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'RE groups'!$I$3:$U$3</c:f>
              <c:numCache>
                <c:formatCode>General</c:formatCode>
                <c:ptCount val="13"/>
                <c:pt idx="0">
                  <c:v>0</c:v>
                </c:pt>
                <c:pt idx="1">
                  <c:v>1.94689</c:v>
                </c:pt>
                <c:pt idx="2">
                  <c:v>4.0645639999999998</c:v>
                </c:pt>
                <c:pt idx="3">
                  <c:v>6.5278299999999998</c:v>
                </c:pt>
                <c:pt idx="4">
                  <c:v>23</c:v>
                </c:pt>
              </c:numCache>
            </c:numRef>
          </c:xVal>
          <c:yVal>
            <c:numRef>
              <c:f>'RE groups'!$I$5:$U$5</c:f>
              <c:numCache>
                <c:formatCode>General</c:formatCode>
                <c:ptCount val="13"/>
                <c:pt idx="0">
                  <c:v>4.2000000000000003E-2</c:v>
                </c:pt>
                <c:pt idx="1">
                  <c:v>1.0849760000000003E-2</c:v>
                </c:pt>
                <c:pt idx="2">
                  <c:v>-2.3033023999999992E-2</c:v>
                </c:pt>
                <c:pt idx="3">
                  <c:v>-6.2445279999999999E-2</c:v>
                </c:pt>
                <c:pt idx="4">
                  <c:v>-0.32600000000000001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5F1-49F6-9480-2B5B22684323}"/>
            </c:ext>
          </c:extLst>
        </c:ser>
        <c:ser>
          <c:idx val="1"/>
          <c:order val="1"/>
          <c:tx>
            <c:v>Bilingual</c:v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'RE groups'!$I$3:$U$3</c:f>
              <c:numCache>
                <c:formatCode>General</c:formatCode>
                <c:ptCount val="13"/>
                <c:pt idx="0">
                  <c:v>0</c:v>
                </c:pt>
                <c:pt idx="1">
                  <c:v>1.94689</c:v>
                </c:pt>
                <c:pt idx="2">
                  <c:v>4.0645639999999998</c:v>
                </c:pt>
                <c:pt idx="3">
                  <c:v>6.5278299999999998</c:v>
                </c:pt>
                <c:pt idx="4">
                  <c:v>23</c:v>
                </c:pt>
              </c:numCache>
            </c:numRef>
          </c:xVal>
          <c:yVal>
            <c:numRef>
              <c:f>'RE groups'!$I$6:$U$6</c:f>
              <c:numCache>
                <c:formatCode>General</c:formatCode>
                <c:ptCount val="13"/>
                <c:pt idx="0">
                  <c:v>0.27800000000000002</c:v>
                </c:pt>
                <c:pt idx="1">
                  <c:v>0.24100909000000004</c:v>
                </c:pt>
                <c:pt idx="2">
                  <c:v>0.20077328400000002</c:v>
                </c:pt>
                <c:pt idx="3">
                  <c:v>0.15397123000000001</c:v>
                </c:pt>
                <c:pt idx="4">
                  <c:v>-0.15899999999999997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5F1-49F6-9480-2B5B22684323}"/>
            </c:ext>
          </c:extLst>
        </c:ser>
        <c:ser>
          <c:idx val="2"/>
          <c:order val="2"/>
          <c:tx>
            <c:v>Hispanic</c:v>
          </c:tx>
          <c:spPr>
            <a:ln w="25400"/>
          </c:spPr>
          <c:marker>
            <c:symbol val="none"/>
          </c:marker>
          <c:xVal>
            <c:numRef>
              <c:f>'RE groups'!$I$3:$U$3</c:f>
              <c:numCache>
                <c:formatCode>General</c:formatCode>
                <c:ptCount val="13"/>
                <c:pt idx="0">
                  <c:v>0</c:v>
                </c:pt>
                <c:pt idx="1">
                  <c:v>1.94689</c:v>
                </c:pt>
                <c:pt idx="2">
                  <c:v>4.0645639999999998</c:v>
                </c:pt>
                <c:pt idx="3">
                  <c:v>6.5278299999999998</c:v>
                </c:pt>
                <c:pt idx="4">
                  <c:v>23</c:v>
                </c:pt>
              </c:numCache>
            </c:numRef>
          </c:xVal>
          <c:yVal>
            <c:numRef>
              <c:f>'RE groups'!$I$7:$U$7</c:f>
              <c:numCache>
                <c:formatCode>General</c:formatCode>
                <c:ptCount val="13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5F1-49F6-9480-2B5B22684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5854224"/>
        <c:axId val="275854616"/>
      </c:scatterChart>
      <c:valAx>
        <c:axId val="275854224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/>
                  <a:t>Time (years)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75854616"/>
        <c:crosses val="autoZero"/>
        <c:crossBetween val="midCat"/>
      </c:valAx>
      <c:valAx>
        <c:axId val="275854616"/>
        <c:scaling>
          <c:orientation val="minMax"/>
          <c:max val="0.4"/>
          <c:min val="-0.70000000000000007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000"/>
                </a:pPr>
                <a:r>
                  <a:rPr lang="en-US" sz="3000" baseline="0"/>
                  <a:t>Executive functioning (z-score)</a:t>
                </a:r>
                <a:endParaRPr lang="en-US" sz="3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75854224"/>
        <c:crosses val="autoZero"/>
        <c:crossBetween val="midCat"/>
        <c:majorUnit val="0.2"/>
      </c:valAx>
    </c:plotArea>
    <c:legend>
      <c:legendPos val="r"/>
      <c:legendEntry>
        <c:idx val="0"/>
        <c:txPr>
          <a:bodyPr/>
          <a:lstStyle/>
          <a:p>
            <a:pPr>
              <a:defRPr sz="30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3000"/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64401208294909085"/>
          <c:y val="1.0931970197273714E-2"/>
          <c:w val="0.34711120569388287"/>
          <c:h val="0.22737511469602886"/>
        </c:manualLayout>
      </c:layout>
      <c:overlay val="1"/>
      <c:txPr>
        <a:bodyPr/>
        <a:lstStyle/>
        <a:p>
          <a:pPr>
            <a:defRPr sz="3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</cdr:x>
      <cdr:y>0.35186</cdr:y>
    </cdr:from>
    <cdr:to>
      <cdr:x>0.2</cdr:x>
      <cdr:y>0.41308</cdr:y>
    </cdr:to>
    <cdr:grpSp>
      <cdr:nvGrpSpPr>
        <cdr:cNvPr id="4" name="Group 3"/>
        <cdr:cNvGrpSpPr/>
      </cdr:nvGrpSpPr>
      <cdr:grpSpPr>
        <a:xfrm xmlns:a="http://schemas.openxmlformats.org/drawingml/2006/main">
          <a:off x="437516" y="1116038"/>
          <a:ext cx="656274" cy="194179"/>
          <a:chOff x="457200" y="1313765"/>
          <a:chExt cx="685800" cy="2286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457200" y="1313765"/>
            <a:ext cx="685800" cy="2286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en-US" sz="1100" dirty="0" smtClean="0"/>
              <a:t>-1 </a:t>
            </a:r>
            <a:endParaRPr lang="en-US" sz="1100" dirty="0"/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311D-B5EF-41DD-81E0-D46C0622A08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E2F0F-BF6D-4175-BC7C-798F452DD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2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47A1D7-4F45-224D-8FF7-4F7C27C4BC83}" type="slidenum">
              <a:rPr lang="en-US" altLang="x-none" sz="1200"/>
              <a:pPr/>
              <a:t>2</a:t>
            </a:fld>
            <a:endParaRPr lang="en-US" altLang="x-none" sz="120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5996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COVs: age, sex, country of origin, education, time spent in US, recruitment cohort</a:t>
            </a:r>
          </a:p>
          <a:p>
            <a:r>
              <a:rPr lang="en-US" dirty="0" smtClean="0"/>
              <a:t>N=1067 non-demented Hispanic immigrants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8953F-525B-4EC8-910C-812A18CCDDC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17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Residual variable = 50% of memory</a:t>
            </a:r>
            <a:r>
              <a:rPr lang="en-US" baseline="0" dirty="0" smtClean="0"/>
              <a:t> variance</a:t>
            </a:r>
          </a:p>
          <a:p>
            <a:r>
              <a:rPr lang="en-US" baseline="0" dirty="0" smtClean="0"/>
              <a:t>Brain – 20-25%</a:t>
            </a:r>
          </a:p>
          <a:p>
            <a:r>
              <a:rPr lang="en-US" baseline="0" dirty="0" smtClean="0"/>
              <a:t>Dem – 20%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9B98F-314C-4BC1-8E39-DE320C6744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6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Residual variable = 50% of memory</a:t>
            </a:r>
            <a:r>
              <a:rPr lang="en-US" baseline="0" dirty="0" smtClean="0"/>
              <a:t> variance</a:t>
            </a:r>
          </a:p>
          <a:p>
            <a:r>
              <a:rPr lang="en-US" baseline="0" dirty="0" smtClean="0"/>
              <a:t>Brain – 20-25%</a:t>
            </a:r>
          </a:p>
          <a:p>
            <a:r>
              <a:rPr lang="en-US" baseline="0" dirty="0" smtClean="0"/>
              <a:t>Dem – 20%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9B98F-314C-4BC1-8E39-DE320C6744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1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Residual variable = 50% of memory</a:t>
            </a:r>
            <a:r>
              <a:rPr lang="en-US" baseline="0" dirty="0" smtClean="0"/>
              <a:t> variance</a:t>
            </a:r>
          </a:p>
          <a:p>
            <a:r>
              <a:rPr lang="en-US" baseline="0" dirty="0" smtClean="0"/>
              <a:t>Brain – 20-25%</a:t>
            </a:r>
          </a:p>
          <a:p>
            <a:r>
              <a:rPr lang="en-US" baseline="0" dirty="0" smtClean="0"/>
              <a:t>Dem – 20%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9B98F-314C-4BC1-8E39-DE320C6744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3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Predictors</a:t>
            </a:r>
            <a:r>
              <a:rPr lang="en-US" baseline="0" dirty="0" smtClean="0"/>
              <a:t> of residual change:</a:t>
            </a:r>
          </a:p>
          <a:p>
            <a:endParaRPr lang="en-US" baseline="0" dirty="0" smtClean="0"/>
          </a:p>
          <a:p>
            <a:r>
              <a:rPr lang="en-US" dirty="0" smtClean="0"/>
              <a:t>Memory decline</a:t>
            </a:r>
          </a:p>
          <a:p>
            <a:r>
              <a:rPr lang="en-US" dirty="0" smtClean="0"/>
              <a:t>Higher residual memory variance at baseline</a:t>
            </a:r>
          </a:p>
          <a:p>
            <a:r>
              <a:rPr lang="en-US" dirty="0" smtClean="0"/>
              <a:t>Lower WMH volume at baseline (just stable vs increaser)</a:t>
            </a:r>
          </a:p>
          <a:p>
            <a:endParaRPr lang="en-US" dirty="0" smtClean="0"/>
          </a:p>
          <a:p>
            <a:r>
              <a:rPr lang="en-US" dirty="0" smtClean="0"/>
              <a:t>All other variables were </a:t>
            </a:r>
            <a:r>
              <a:rPr lang="en-US" u="sng" dirty="0" smtClean="0"/>
              <a:t>not</a:t>
            </a:r>
            <a:r>
              <a:rPr lang="en-US" dirty="0" smtClean="0"/>
              <a:t> associated with decline in the residual </a:t>
            </a:r>
          </a:p>
          <a:p>
            <a:pPr lvl="1"/>
            <a:r>
              <a:rPr lang="en-US" dirty="0" smtClean="0"/>
              <a:t>Baseline memory</a:t>
            </a:r>
          </a:p>
          <a:p>
            <a:pPr lvl="1"/>
            <a:r>
              <a:rPr lang="en-US" dirty="0" smtClean="0"/>
              <a:t>Baseline gray matter </a:t>
            </a:r>
          </a:p>
          <a:p>
            <a:pPr lvl="1"/>
            <a:r>
              <a:rPr lang="en-US" dirty="0" smtClean="0"/>
              <a:t>Baseline hippocampal volume</a:t>
            </a:r>
          </a:p>
          <a:p>
            <a:pPr lvl="1"/>
            <a:r>
              <a:rPr lang="en-US" dirty="0" smtClean="0"/>
              <a:t>Gray matter change</a:t>
            </a:r>
          </a:p>
          <a:p>
            <a:pPr lvl="1"/>
            <a:r>
              <a:rPr lang="en-US" dirty="0" smtClean="0"/>
              <a:t>Hippocampal volume change</a:t>
            </a:r>
          </a:p>
          <a:p>
            <a:pPr lvl="1"/>
            <a:r>
              <a:rPr lang="en-US" dirty="0" smtClean="0"/>
              <a:t>WMH change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REGRESSION</a:t>
            </a:r>
            <a:r>
              <a:rPr lang="en-US" baseline="0" dirty="0" smtClean="0"/>
              <a:t> TO THE MEAN?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Usingthecorrelationbetweenresidualmemoryscores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thetwotime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-points(r=0.637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wecalculatedexpectedchanges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toregressiontothemeaninthebottomandtoptertilegroups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be 0.07and þ0.11,respectively.Thus,regressiontothemean likely explains10%and22%ofthechangesobservedinthebottom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toptertilegroups,respectively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2F0F-BF6D-4175-BC7C-798F452DD8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5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2F0F-BF6D-4175-BC7C-798F452DD8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60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COVs: Birth cohort, baseline age, sex, race, ethnicity, education, recruitment year</a:t>
            </a:r>
          </a:p>
          <a:p>
            <a:r>
              <a:rPr lang="en-US" dirty="0" smtClean="0"/>
              <a:t>Same results when controlling for health and depressive symptoms</a:t>
            </a:r>
          </a:p>
          <a:p>
            <a:r>
              <a:rPr lang="en-US" dirty="0" smtClean="0"/>
              <a:t>N=2425 initially non-demented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8953F-525B-4EC8-910C-812A18CCDDC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05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COVs: age, ethnicity,</a:t>
            </a:r>
            <a:r>
              <a:rPr lang="en-US" baseline="0" dirty="0" smtClean="0"/>
              <a:t> gender,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2F0F-BF6D-4175-BC7C-798F452DD8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32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Covs</a:t>
            </a:r>
            <a:r>
              <a:rPr lang="en-US" dirty="0" smtClean="0"/>
              <a:t>: ethnicity, education, occupation</a:t>
            </a:r>
          </a:p>
          <a:p>
            <a:r>
              <a:rPr lang="en-US" dirty="0" smtClean="0"/>
              <a:t>Driven by reading, visiting friends/relatives, going out to movies/restaurants, walking</a:t>
            </a:r>
          </a:p>
          <a:p>
            <a:r>
              <a:rPr lang="en-US" dirty="0" smtClean="0"/>
              <a:t>Intellectual, then physical, then social</a:t>
            </a:r>
          </a:p>
          <a:p>
            <a:r>
              <a:rPr lang="en-US" dirty="0" smtClean="0"/>
              <a:t>Still significant when baseline SRT added to the model</a:t>
            </a:r>
          </a:p>
          <a:p>
            <a:r>
              <a:rPr lang="en-US" dirty="0" smtClean="0"/>
              <a:t>Still significant after health limitations, depression, heart disease, hypertension, diabetes, stroke were added to the model</a:t>
            </a:r>
          </a:p>
          <a:p>
            <a:r>
              <a:rPr lang="en-US" dirty="0" smtClean="0"/>
              <a:t>Still significant when CDR=0.5 at BL added to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E2F0F-BF6D-4175-BC7C-798F452DD8B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39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7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6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2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1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3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3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8877-4C75-4951-9269-4A9B7773FC6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9DB4-04DD-410F-97CA-9DA0799CC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0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Studies of Cognitive Reserve in WHICAP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Laura B </a:t>
            </a:r>
            <a:r>
              <a:rPr lang="en-US" dirty="0" err="1" smtClean="0"/>
              <a:t>Zahodne</a:t>
            </a:r>
            <a:endParaRPr lang="en-US" dirty="0" smtClean="0"/>
          </a:p>
          <a:p>
            <a:r>
              <a:rPr lang="en-US" dirty="0" smtClean="0"/>
              <a:t>University of Michigan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associations with outcomes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43806"/>
              </p:ext>
            </p:extLst>
          </p:nvPr>
        </p:nvGraphicFramePr>
        <p:xfrm>
          <a:off x="1493224" y="3115794"/>
          <a:ext cx="92055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8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MemR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−0.57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0.01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Dementia conversion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−0.71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 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3-year language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489904" y="3115794"/>
            <a:ext cx="2208872" cy="2225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07166" y="6354591"/>
            <a:ext cx="3130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JINS 2013</a:t>
            </a:r>
          </a:p>
        </p:txBody>
      </p:sp>
    </p:spTree>
    <p:extLst>
      <p:ext uri="{BB962C8B-B14F-4D97-AF65-F5344CB8AC3E}">
        <p14:creationId xmlns:p14="http://schemas.microsoft.com/office/powerpoint/2010/main" val="73769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Moderation of </a:t>
            </a:r>
            <a:r>
              <a:rPr lang="en-US" dirty="0" err="1"/>
              <a:t>MemB</a:t>
            </a:r>
            <a:r>
              <a:rPr lang="en-US" dirty="0"/>
              <a:t>-language </a:t>
            </a:r>
            <a:r>
              <a:rPr lang="en-US" dirty="0" smtClean="0"/>
              <a:t>change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416559"/>
              </p:ext>
            </p:extLst>
          </p:nvPr>
        </p:nvGraphicFramePr>
        <p:xfrm>
          <a:off x="3966501" y="2235113"/>
          <a:ext cx="5468951" cy="3171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1895099" y="3595671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Cognitive decline over 3 </a:t>
            </a:r>
            <a:r>
              <a:rPr lang="en-US" sz="2000" dirty="0" err="1"/>
              <a:t>yrs</a:t>
            </a:r>
            <a:r>
              <a:rPr lang="en-US" sz="2000" dirty="0"/>
              <a:t>     (SD units)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1451" y="541005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Brain integrity (SD units)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07166" y="6354591"/>
            <a:ext cx="3130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JINS 2013</a:t>
            </a:r>
          </a:p>
        </p:txBody>
      </p:sp>
    </p:spTree>
    <p:extLst>
      <p:ext uri="{BB962C8B-B14F-4D97-AF65-F5344CB8AC3E}">
        <p14:creationId xmlns:p14="http://schemas.microsoft.com/office/powerpoint/2010/main" val="336202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Variance decomposition replication</a:t>
            </a:r>
          </a:p>
          <a:p>
            <a:r>
              <a:rPr lang="en-US" dirty="0" smtClean="0"/>
              <a:t>Longitudinal extension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CR proxies in WHICAP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3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 of longitudinal sample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594445"/>
              </p:ext>
            </p:extLst>
          </p:nvPr>
        </p:nvGraphicFramePr>
        <p:xfrm>
          <a:off x="2722584" y="1709473"/>
          <a:ext cx="6444034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N</a:t>
                      </a:r>
                      <a:r>
                        <a:rPr lang="en-US" i="0" dirty="0" smtClean="0"/>
                        <a:t> = 283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79.4 (5.2)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11.1 (4.8)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67.6%</a:t>
                      </a:r>
                      <a:r>
                        <a:rPr lang="en-US" baseline="0" dirty="0" smtClean="0"/>
                        <a:t> Female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Race and ethnicity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38.9% Black</a:t>
                      </a:r>
                    </a:p>
                    <a:p>
                      <a:pPr algn="ctr"/>
                      <a:r>
                        <a:rPr lang="en-US" dirty="0" smtClean="0"/>
                        <a:t>33.2%</a:t>
                      </a:r>
                      <a:r>
                        <a:rPr lang="en-US" baseline="0" dirty="0" smtClean="0"/>
                        <a:t> Hispanic</a:t>
                      </a:r>
                    </a:p>
                    <a:p>
                      <a:pPr algn="ctr"/>
                      <a:r>
                        <a:rPr lang="en-US" baseline="0" dirty="0" smtClean="0"/>
                        <a:t>27.9% White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Intracranial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1301.9 (152.4)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gray matter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524.8 (48.9)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Hippocampal volume (total)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6.9 0.8)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 matter </a:t>
                      </a:r>
                      <a:r>
                        <a:rPr lang="en-US" dirty="0" err="1" smtClean="0"/>
                        <a:t>hyperintensity</a:t>
                      </a:r>
                      <a:r>
                        <a:rPr lang="en-US" dirty="0" smtClean="0"/>
                        <a:t> volume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8.6 (10.4)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 (0.7)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 (0.6)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Baseline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DV = Episodic memory composite</a:t>
            </a:r>
          </a:p>
          <a:p>
            <a:r>
              <a:rPr lang="en-US" dirty="0" smtClean="0"/>
              <a:t>IVs = </a:t>
            </a:r>
            <a:r>
              <a:rPr lang="en-US" u="sng" dirty="0" smtClean="0"/>
              <a:t>Demographics</a:t>
            </a:r>
            <a:r>
              <a:rPr lang="en-US" dirty="0" smtClean="0"/>
              <a:t> (sex, race, ethnicity, education) and </a:t>
            </a:r>
            <a:r>
              <a:rPr lang="en-US" u="sng" dirty="0" smtClean="0"/>
              <a:t>brain</a:t>
            </a:r>
            <a:r>
              <a:rPr lang="en-US" dirty="0" smtClean="0"/>
              <a:t> variables (WMH, ICV-corrected gray matter volume, ICV-corrected hippocampal volume)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Residual = Baseline residual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3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Predict follow-up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Regression coefficients taken from baseline regression</a:t>
            </a:r>
          </a:p>
          <a:p>
            <a:r>
              <a:rPr lang="en-US" dirty="0" smtClean="0"/>
              <a:t>Brain variables taken from follow-up MRI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Predicted − Actual = Follow-up residual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9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655556" y="-21784508"/>
            <a:ext cx="6222088" cy="79811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655556" y="-19438164"/>
            <a:ext cx="6222088" cy="3160292"/>
          </a:xfrm>
        </p:spPr>
        <p:txBody>
          <a:bodyPr/>
          <a:lstStyle/>
          <a:p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2014964" y="2774588"/>
            <a:ext cx="0" cy="26502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2014964" y="5424797"/>
            <a:ext cx="2389605" cy="141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2169729" y="3399216"/>
            <a:ext cx="1980436" cy="5532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831168" y="2808518"/>
            <a:ext cx="0" cy="26502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831168" y="5458728"/>
            <a:ext cx="2389605" cy="141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7985932" y="3794708"/>
            <a:ext cx="1980436" cy="5532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2179088" y="3022741"/>
            <a:ext cx="1989371" cy="14812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891576" y="2796250"/>
            <a:ext cx="0" cy="26502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 flipV="1">
            <a:off x="5046341" y="3420878"/>
            <a:ext cx="1980436" cy="5532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5064635" y="3188966"/>
            <a:ext cx="1962142" cy="6750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4909870" y="5432301"/>
            <a:ext cx="2389605" cy="141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eft Bracket 91"/>
          <p:cNvSpPr/>
          <p:nvPr/>
        </p:nvSpPr>
        <p:spPr>
          <a:xfrm>
            <a:off x="2065915" y="3022741"/>
            <a:ext cx="60696" cy="376475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Left Bracket 92"/>
          <p:cNvSpPr/>
          <p:nvPr/>
        </p:nvSpPr>
        <p:spPr>
          <a:xfrm rot="10800000">
            <a:off x="4192003" y="3971299"/>
            <a:ext cx="94632" cy="532732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Left Bracket 96"/>
          <p:cNvSpPr/>
          <p:nvPr/>
        </p:nvSpPr>
        <p:spPr>
          <a:xfrm>
            <a:off x="4944053" y="3164474"/>
            <a:ext cx="52861" cy="276621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Left Bracket 97"/>
          <p:cNvSpPr/>
          <p:nvPr/>
        </p:nvSpPr>
        <p:spPr>
          <a:xfrm rot="10800000">
            <a:off x="7060696" y="3823462"/>
            <a:ext cx="60193" cy="205546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0" name="Straight Connector 99"/>
          <p:cNvCxnSpPr/>
          <p:nvPr/>
        </p:nvCxnSpPr>
        <p:spPr>
          <a:xfrm flipH="1">
            <a:off x="7986075" y="3823462"/>
            <a:ext cx="2037535" cy="295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Left Bracket 101"/>
          <p:cNvSpPr/>
          <p:nvPr/>
        </p:nvSpPr>
        <p:spPr>
          <a:xfrm>
            <a:off x="7862476" y="3786608"/>
            <a:ext cx="71039" cy="325317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2126611" y="5443436"/>
            <a:ext cx="227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918391" y="5450939"/>
            <a:ext cx="227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21362" y="5464998"/>
            <a:ext cx="227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3878721" y="1360415"/>
            <a:ext cx="3766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289792" y="1470938"/>
            <a:ext cx="5761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Memory, as predicted by MRI measures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303502" y="1129573"/>
            <a:ext cx="3835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Actual memory</a:t>
            </a:r>
          </a:p>
        </p:txBody>
      </p:sp>
      <p:cxnSp>
        <p:nvCxnSpPr>
          <p:cNvPr id="110" name="Straight Connector 109"/>
          <p:cNvCxnSpPr/>
          <p:nvPr/>
        </p:nvCxnSpPr>
        <p:spPr>
          <a:xfrm flipH="1">
            <a:off x="3872151" y="1677258"/>
            <a:ext cx="37663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014964" y="2413726"/>
            <a:ext cx="252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“</a:t>
            </a:r>
            <a:r>
              <a:rPr lang="en-US" sz="2800" dirty="0" err="1"/>
              <a:t>Depleters</a:t>
            </a:r>
            <a:r>
              <a:rPr lang="en-US" sz="2800" dirty="0"/>
              <a:t>”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866442" y="2377398"/>
            <a:ext cx="2651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“Stable”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821362" y="2429867"/>
            <a:ext cx="268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“Increasers”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303501" y="1802589"/>
            <a:ext cx="348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Residual (i.e., </a:t>
            </a:r>
            <a:r>
              <a:rPr lang="en-US" sz="2400" dirty="0" smtClean="0"/>
              <a:t>“CR”)</a:t>
            </a:r>
            <a:endParaRPr lang="en-US" sz="2400" dirty="0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3878721" y="1979939"/>
            <a:ext cx="37663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Left Bracket 115"/>
          <p:cNvSpPr/>
          <p:nvPr/>
        </p:nvSpPr>
        <p:spPr>
          <a:xfrm rot="10800000">
            <a:off x="10065108" y="3827747"/>
            <a:ext cx="92098" cy="532732"/>
          </a:xfrm>
          <a:prstGeom prst="leftBracket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7" grpId="0" animBg="1"/>
      <p:bldP spid="98" grpId="0" animBg="1"/>
      <p:bldP spid="102" grpId="0" animBg="1"/>
      <p:bldP spid="108" grpId="0"/>
      <p:bldP spid="109" grpId="0"/>
      <p:bldP spid="111" grpId="0"/>
      <p:bldP spid="112" grpId="0"/>
      <p:bldP spid="113" grpId="0"/>
      <p:bldP spid="114" grpId="0"/>
      <p:bldP spid="1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228" y="365125"/>
            <a:ext cx="10543572" cy="1325563"/>
          </a:xfrm>
        </p:spPr>
        <p:txBody>
          <a:bodyPr/>
          <a:lstStyle/>
          <a:p>
            <a:r>
              <a:rPr lang="en-US" dirty="0" smtClean="0"/>
              <a:t>Latent difference scores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117" y="1755472"/>
            <a:ext cx="6421348" cy="453080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8525577" y="191323"/>
            <a:ext cx="3535088" cy="1459145"/>
            <a:chOff x="6526414" y="268714"/>
            <a:chExt cx="4618662" cy="1961802"/>
          </a:xfrm>
        </p:grpSpPr>
        <p:sp>
          <p:nvSpPr>
            <p:cNvPr id="6" name="TextBox 5"/>
            <p:cNvSpPr txBox="1"/>
            <p:nvPr/>
          </p:nvSpPr>
          <p:spPr>
            <a:xfrm>
              <a:off x="6526414" y="1532867"/>
              <a:ext cx="1885148" cy="49656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Baseline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259928" y="268714"/>
              <a:ext cx="1885148" cy="49656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Follow-up</a:t>
              </a:r>
              <a:endParaRPr lang="en-US" sz="1600" dirty="0"/>
            </a:p>
          </p:txBody>
        </p:sp>
        <p:cxnSp>
          <p:nvCxnSpPr>
            <p:cNvPr id="8" name="Straight Arrow Connector 7"/>
            <p:cNvCxnSpPr>
              <a:stCxn id="6" idx="0"/>
              <a:endCxn id="7" idx="1"/>
            </p:cNvCxnSpPr>
            <p:nvPr/>
          </p:nvCxnSpPr>
          <p:spPr>
            <a:xfrm flipV="1">
              <a:off x="7468988" y="516995"/>
              <a:ext cx="1790939" cy="1015872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9363689" y="1235329"/>
              <a:ext cx="1677624" cy="99518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10214223" y="765013"/>
              <a:ext cx="7030" cy="491760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0234419" y="747922"/>
              <a:ext cx="56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</a:rPr>
                <a:t>1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2" name="Straight Arrow Connector 11"/>
            <p:cNvCxnSpPr>
              <a:endCxn id="9" idx="2"/>
            </p:cNvCxnSpPr>
            <p:nvPr/>
          </p:nvCxnSpPr>
          <p:spPr>
            <a:xfrm>
              <a:off x="8439970" y="1732922"/>
              <a:ext cx="923719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987346" y="610783"/>
              <a:ext cx="56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</a:rPr>
                <a:t>1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643211" y="1456000"/>
              <a:ext cx="1156084" cy="4965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Change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806275" y="3144783"/>
            <a:ext cx="1683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Residual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10800000">
            <a:off x="9244572" y="3278286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9244571" y="2368399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9244570" y="2856178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9244569" y="3111570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9244569" y="4072384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0800000">
            <a:off x="9244569" y="5235062"/>
            <a:ext cx="561703" cy="256213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5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Moderation of </a:t>
            </a:r>
            <a:r>
              <a:rPr lang="en-US" dirty="0" err="1"/>
              <a:t>MemB</a:t>
            </a:r>
            <a:r>
              <a:rPr lang="en-US" dirty="0"/>
              <a:t>-language </a:t>
            </a:r>
            <a:r>
              <a:rPr lang="en-US" dirty="0" smtClean="0"/>
              <a:t>change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92371" y="1962443"/>
            <a:ext cx="8669484" cy="4648849"/>
            <a:chOff x="25828873" y="11541142"/>
            <a:chExt cx="11842465" cy="5875617"/>
          </a:xfrm>
          <a:noFill/>
        </p:grpSpPr>
        <p:cxnSp>
          <p:nvCxnSpPr>
            <p:cNvPr id="5" name="Straight Connector 4"/>
            <p:cNvCxnSpPr/>
            <p:nvPr/>
          </p:nvCxnSpPr>
          <p:spPr>
            <a:xfrm flipV="1">
              <a:off x="31784070" y="11541142"/>
              <a:ext cx="0" cy="5116294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5828873" y="15086129"/>
              <a:ext cx="2344448" cy="131116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9060292" y="15086128"/>
              <a:ext cx="2344448" cy="131116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286102" y="15163009"/>
              <a:ext cx="1901621" cy="10502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Cognitive change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182358" y="15192273"/>
              <a:ext cx="1637663" cy="10502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Brain  change</a:t>
              </a:r>
            </a:p>
          </p:txBody>
        </p:sp>
        <p:sp>
          <p:nvSpPr>
            <p:cNvPr id="10" name="Arc 9"/>
            <p:cNvSpPr/>
            <p:nvPr/>
          </p:nvSpPr>
          <p:spPr>
            <a:xfrm rot="19164439">
              <a:off x="27245309" y="14922861"/>
              <a:ext cx="2670547" cy="2493898"/>
            </a:xfrm>
            <a:prstGeom prst="arc">
              <a:avLst>
                <a:gd name="adj1" fmla="val 16200000"/>
                <a:gd name="adj2" fmla="val 21088105"/>
              </a:avLst>
            </a:prstGeom>
            <a:grpFill/>
            <a:ln w="1905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923586" y="12889346"/>
              <a:ext cx="1453315" cy="1555519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Age</a:t>
              </a:r>
            </a:p>
            <a:p>
              <a:pPr algn="ctr"/>
              <a:r>
                <a:rPr lang="en-US" sz="1200" dirty="0"/>
                <a:t>Female</a:t>
              </a:r>
            </a:p>
            <a:p>
              <a:pPr algn="ctr"/>
              <a:r>
                <a:rPr lang="en-US" sz="1200" dirty="0"/>
                <a:t>Education</a:t>
              </a:r>
            </a:p>
            <a:p>
              <a:pPr algn="ctr"/>
              <a:r>
                <a:rPr lang="en-US" sz="1200" dirty="0"/>
                <a:t>Black</a:t>
              </a:r>
            </a:p>
            <a:p>
              <a:pPr algn="ctr"/>
              <a:r>
                <a:rPr lang="en-US" sz="1200" dirty="0"/>
                <a:t>Hispanic</a:t>
              </a:r>
            </a:p>
            <a:p>
              <a:pPr algn="ctr"/>
              <a:r>
                <a:rPr lang="en-US" sz="1200" dirty="0"/>
                <a:t>Baseline cog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2095471" y="15086130"/>
              <a:ext cx="2344448" cy="131116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5326890" y="15086129"/>
              <a:ext cx="2344448" cy="131116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10199" y="15163008"/>
              <a:ext cx="1868970" cy="10502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Cognitive change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426911" y="15184662"/>
              <a:ext cx="1637663" cy="10502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Brain  change</a:t>
              </a:r>
            </a:p>
          </p:txBody>
        </p:sp>
        <p:sp>
          <p:nvSpPr>
            <p:cNvPr id="16" name="Arc 15"/>
            <p:cNvSpPr/>
            <p:nvPr/>
          </p:nvSpPr>
          <p:spPr>
            <a:xfrm rot="19022845">
              <a:off x="33584425" y="14880229"/>
              <a:ext cx="2670547" cy="2493898"/>
            </a:xfrm>
            <a:prstGeom prst="arc">
              <a:avLst>
                <a:gd name="adj1" fmla="val 16200000"/>
                <a:gd name="adj2" fmla="val 21324179"/>
              </a:avLst>
            </a:prstGeom>
            <a:grpFill/>
            <a:ln w="1905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675353" y="14989290"/>
              <a:ext cx="1949783" cy="5056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rgbClr val="FF0000"/>
                  </a:solidFill>
                </a:rPr>
                <a:t>r </a:t>
              </a:r>
              <a:r>
                <a:rPr lang="en-US" sz="2000" dirty="0">
                  <a:solidFill>
                    <a:srgbClr val="FF0000"/>
                  </a:solidFill>
                </a:rPr>
                <a:t>= -.35*</a:t>
              </a:r>
              <a:endParaRPr lang="en-US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869290" y="15002622"/>
              <a:ext cx="2040332" cy="5056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rgbClr val="FF0000"/>
                  </a:solidFill>
                </a:rPr>
                <a:t>r </a:t>
              </a:r>
              <a:r>
                <a:rPr lang="en-US" sz="2000" dirty="0">
                  <a:solidFill>
                    <a:srgbClr val="FF0000"/>
                  </a:solidFill>
                </a:rPr>
                <a:t>= -.08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5565110" y="14436966"/>
              <a:ext cx="468450" cy="649162"/>
            </a:xfrm>
            <a:prstGeom prst="straightConnector1">
              <a:avLst/>
            </a:prstGeom>
            <a:grpFill/>
            <a:ln w="63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7272482" y="11662436"/>
              <a:ext cx="4472314" cy="66129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“Depleters”</a:t>
              </a:r>
              <a:endParaRPr lang="en-US" sz="2800" u="sn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78583" y="11662436"/>
              <a:ext cx="3774835" cy="66129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“Stable”</a:t>
              </a:r>
              <a:endParaRPr lang="en-US" sz="2800" u="sng" dirty="0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4409291" y="4254676"/>
            <a:ext cx="275344" cy="512597"/>
          </a:xfrm>
          <a:prstGeom prst="straightConnector1">
            <a:avLst/>
          </a:prstGeom>
          <a:noFill/>
          <a:ln w="63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46505" y="3011288"/>
            <a:ext cx="1063925" cy="12307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Age</a:t>
            </a:r>
          </a:p>
          <a:p>
            <a:pPr algn="ctr"/>
            <a:r>
              <a:rPr lang="en-US" sz="1200" dirty="0"/>
              <a:t>Female</a:t>
            </a:r>
          </a:p>
          <a:p>
            <a:pPr algn="ctr"/>
            <a:r>
              <a:rPr lang="en-US" sz="1200" dirty="0"/>
              <a:t>Education</a:t>
            </a:r>
          </a:p>
          <a:p>
            <a:pPr algn="ctr"/>
            <a:r>
              <a:rPr lang="en-US" sz="1200" dirty="0"/>
              <a:t>Black</a:t>
            </a:r>
          </a:p>
          <a:p>
            <a:pPr algn="ctr"/>
            <a:r>
              <a:rPr lang="en-US" sz="1200" dirty="0"/>
              <a:t>Hispanic</a:t>
            </a:r>
          </a:p>
          <a:p>
            <a:pPr algn="ctr"/>
            <a:r>
              <a:rPr lang="en-US" sz="1200" dirty="0"/>
              <a:t>Baseline cog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46030" y="6458241"/>
            <a:ext cx="452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Zahodne </a:t>
            </a:r>
            <a:r>
              <a:rPr lang="en-US" i="1" dirty="0"/>
              <a:t>et al.</a:t>
            </a:r>
            <a:r>
              <a:rPr lang="en-US" dirty="0"/>
              <a:t> </a:t>
            </a:r>
            <a:r>
              <a:rPr lang="en-US" dirty="0" err="1" smtClean="0"/>
              <a:t>Neuropsychologia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Variance decomposition replication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Longitudinal extension</a:t>
            </a:r>
          </a:p>
          <a:p>
            <a:r>
              <a:rPr lang="en-US" dirty="0" smtClean="0"/>
              <a:t>CR proxies in WHICAP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5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Acknowledgements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/>
              <a:t>Funded in part by Grant R13AG030995 from the National Institute on Aging</a:t>
            </a:r>
          </a:p>
          <a:p>
            <a:pPr eaLnBrk="1" hangingPunct="1">
              <a:lnSpc>
                <a:spcPct val="90000"/>
              </a:lnSpc>
            </a:pPr>
            <a:endParaRPr lang="en-US" altLang="x-none"/>
          </a:p>
          <a:p>
            <a:pPr eaLnBrk="1" hangingPunct="1">
              <a:lnSpc>
                <a:spcPct val="90000"/>
              </a:lnSpc>
            </a:pPr>
            <a:r>
              <a:rPr lang="en-US" altLang="x-none"/>
              <a:t>The views expressed in written conference materials or publications and by speakers and moderators do not necessarily reflect the official policies of the Department of Health and Human Services; nor does mention by trade names, commercial practices, or organizations imply endorsement by the U.S. Government.</a:t>
            </a:r>
          </a:p>
        </p:txBody>
      </p:sp>
    </p:spTree>
    <p:extLst>
      <p:ext uri="{BB962C8B-B14F-4D97-AF65-F5344CB8AC3E}">
        <p14:creationId xmlns:p14="http://schemas.microsoft.com/office/powerpoint/2010/main" val="37217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and Occupation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387" y="2113498"/>
            <a:ext cx="8073226" cy="3771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32511" y="630820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Stern et al., </a:t>
            </a:r>
            <a:r>
              <a:rPr lang="en-US" i="1" dirty="0" smtClean="0"/>
              <a:t>JAMA </a:t>
            </a:r>
            <a:r>
              <a:rPr lang="en-US" dirty="0" smtClean="0"/>
              <a:t>1994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7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637625" y="6373753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Zahodne </a:t>
            </a:r>
            <a:r>
              <a:rPr lang="en-US" i="1" dirty="0"/>
              <a:t>et al, JINS </a:t>
            </a:r>
            <a:r>
              <a:rPr lang="en-US" dirty="0"/>
              <a:t>2014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293" y="4619265"/>
            <a:ext cx="2900294" cy="16342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9477" y="4619264"/>
            <a:ext cx="2905337" cy="161309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03076" y="1375652"/>
            <a:ext cx="4532227" cy="3205512"/>
            <a:chOff x="37599" y="1295400"/>
            <a:chExt cx="4532227" cy="3205512"/>
          </a:xfrm>
        </p:grpSpPr>
        <p:sp>
          <p:nvSpPr>
            <p:cNvPr id="11" name="TextBox 10"/>
            <p:cNvSpPr txBox="1"/>
            <p:nvPr/>
          </p:nvSpPr>
          <p:spPr>
            <a:xfrm>
              <a:off x="651975" y="1470225"/>
              <a:ext cx="3886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Low education</a:t>
              </a:r>
            </a:p>
          </p:txBody>
        </p:sp>
        <p:graphicFrame>
          <p:nvGraphicFramePr>
            <p:cNvPr id="15" name="Chart 14"/>
            <p:cNvGraphicFramePr>
              <a:graphicFrameLocks/>
            </p:cNvGraphicFramePr>
            <p:nvPr>
              <p:extLst/>
            </p:nvPr>
          </p:nvGraphicFramePr>
          <p:xfrm>
            <a:off x="640657" y="1931891"/>
            <a:ext cx="3929169" cy="22221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 rot="16200000">
              <a:off x="-1365102" y="2698101"/>
              <a:ext cx="32055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Global cognition (T-Scores)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0" y="4100802"/>
              <a:ext cx="8419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Time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289877" y="1533234"/>
            <a:ext cx="4234561" cy="3047930"/>
            <a:chOff x="4724400" y="1452982"/>
            <a:chExt cx="4234561" cy="3047930"/>
          </a:xfrm>
        </p:grpSpPr>
        <p:sp>
          <p:nvSpPr>
            <p:cNvPr id="12" name="TextBox 11"/>
            <p:cNvSpPr txBox="1"/>
            <p:nvPr/>
          </p:nvSpPr>
          <p:spPr>
            <a:xfrm>
              <a:off x="4800600" y="1452982"/>
              <a:ext cx="4158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High education</a:t>
              </a:r>
            </a:p>
          </p:txBody>
        </p:sp>
        <p:graphicFrame>
          <p:nvGraphicFramePr>
            <p:cNvPr id="16" name="Chart 15"/>
            <p:cNvGraphicFramePr>
              <a:graphicFrameLocks/>
            </p:cNvGraphicFramePr>
            <p:nvPr>
              <p:extLst/>
            </p:nvPr>
          </p:nvGraphicFramePr>
          <p:xfrm>
            <a:off x="4724400" y="1914647"/>
            <a:ext cx="4114800" cy="22983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6458794" y="4100802"/>
              <a:ext cx="8419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Time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079437" y="3160648"/>
            <a:ext cx="876300" cy="37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0 years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79437" y="2288437"/>
            <a:ext cx="876300" cy="37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8 years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89487" y="3177891"/>
            <a:ext cx="876300" cy="377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9 years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289487" y="2098268"/>
            <a:ext cx="96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20 years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80576" y="354372"/>
            <a:ext cx="10515600" cy="1325563"/>
          </a:xfrm>
        </p:spPr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5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814"/>
          </a:xfrm>
        </p:spPr>
        <p:txBody>
          <a:bodyPr/>
          <a:lstStyle/>
          <a:p>
            <a:r>
              <a:rPr lang="en-US" dirty="0" smtClean="0"/>
              <a:t>Reading Level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27273" y="6357603"/>
            <a:ext cx="2433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Manly et al., </a:t>
            </a:r>
            <a:r>
              <a:rPr lang="en-US" i="1" dirty="0" smtClean="0"/>
              <a:t>JCEN </a:t>
            </a:r>
            <a:r>
              <a:rPr lang="en-US" dirty="0" smtClean="0"/>
              <a:t>2003</a:t>
            </a:r>
            <a:endParaRPr lang="en-US" dirty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305612"/>
              </p:ext>
            </p:extLst>
          </p:nvPr>
        </p:nvGraphicFramePr>
        <p:xfrm>
          <a:off x="978010" y="846408"/>
          <a:ext cx="10503673" cy="59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9035055" imgH="5084505" progId="Excel.Chart.8">
                  <p:embed/>
                </p:oleObj>
              </mc:Choice>
              <mc:Fallback>
                <p:oleObj r:id="rId4" imgW="9035055" imgH="5084505" progId="Excel.Chart.8">
                  <p:embed/>
                  <p:pic>
                    <p:nvPicPr>
                      <p:cNvPr id="880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010" y="846408"/>
                        <a:ext cx="10503673" cy="590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59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and educational quality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95" y="2275273"/>
            <a:ext cx="11372610" cy="3497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41175" y="6357603"/>
            <a:ext cx="3819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Sisco</a:t>
            </a:r>
            <a:r>
              <a:rPr lang="en-US" dirty="0" smtClean="0"/>
              <a:t> et al., </a:t>
            </a:r>
            <a:r>
              <a:rPr lang="en-US" i="1" dirty="0" smtClean="0"/>
              <a:t>J </a:t>
            </a:r>
            <a:r>
              <a:rPr lang="en-US" i="1" dirty="0" err="1" smtClean="0"/>
              <a:t>Gerontol</a:t>
            </a:r>
            <a:r>
              <a:rPr lang="en-US" i="1" dirty="0" smtClean="0"/>
              <a:t> Series B</a:t>
            </a:r>
            <a:r>
              <a:rPr lang="en-US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and reading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87" y="1530220"/>
            <a:ext cx="6847656" cy="52717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79270" y="6416322"/>
            <a:ext cx="4200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Brickman et al., </a:t>
            </a:r>
            <a:r>
              <a:rPr lang="en-US" sz="1600" i="1" dirty="0" smtClean="0"/>
              <a:t>Neurobiology of Aging </a:t>
            </a:r>
            <a:r>
              <a:rPr lang="en-US" sz="1600" dirty="0" smtClean="0"/>
              <a:t>2011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 rot="19432687">
            <a:off x="6069831" y="945076"/>
            <a:ext cx="1310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Language</a:t>
            </a:r>
          </a:p>
        </p:txBody>
      </p:sp>
      <p:sp>
        <p:nvSpPr>
          <p:cNvPr id="8" name="TextBox 7"/>
          <p:cNvSpPr txBox="1"/>
          <p:nvPr/>
        </p:nvSpPr>
        <p:spPr>
          <a:xfrm rot="19432687">
            <a:off x="6594988" y="968648"/>
            <a:ext cx="1310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Speed</a:t>
            </a:r>
          </a:p>
        </p:txBody>
      </p:sp>
    </p:spTree>
    <p:extLst>
      <p:ext uri="{BB962C8B-B14F-4D97-AF65-F5344CB8AC3E}">
        <p14:creationId xmlns:p14="http://schemas.microsoft.com/office/powerpoint/2010/main" val="30917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Leisure activities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374" y="1690688"/>
            <a:ext cx="5585251" cy="4610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88625" y="630078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Scarmeas</a:t>
            </a:r>
            <a:r>
              <a:rPr lang="en-US" dirty="0" smtClean="0"/>
              <a:t> et al., </a:t>
            </a:r>
            <a:r>
              <a:rPr lang="en-US" i="1" dirty="0" smtClean="0"/>
              <a:t>Neurology </a:t>
            </a:r>
            <a:r>
              <a:rPr lang="en-US" dirty="0" smtClean="0"/>
              <a:t>2001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91345" y="301625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than 6 activities at baseline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8105" y="399573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or fewer activities at baseline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2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00437" y="6415088"/>
            <a:ext cx="519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Zahodne </a:t>
            </a:r>
            <a:r>
              <a:rPr lang="en-US" i="1" dirty="0"/>
              <a:t>et al, Neuropsychology </a:t>
            </a:r>
            <a:r>
              <a:rPr lang="en-US" dirty="0"/>
              <a:t>2014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29478"/>
              </p:ext>
            </p:extLst>
          </p:nvPr>
        </p:nvGraphicFramePr>
        <p:xfrm>
          <a:off x="1775750" y="1690688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Bilingualism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birth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470" y="2296517"/>
            <a:ext cx="10767060" cy="32603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52097" y="6399848"/>
            <a:ext cx="1984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Liu </a:t>
            </a:r>
            <a:r>
              <a:rPr lang="en-US" i="1" dirty="0" smtClean="0"/>
              <a:t>et </a:t>
            </a:r>
            <a:r>
              <a:rPr lang="en-US" i="1" dirty="0"/>
              <a:t>al, </a:t>
            </a:r>
            <a:r>
              <a:rPr lang="en-US" i="1" dirty="0" smtClean="0"/>
              <a:t>JINS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81700" y="4335780"/>
            <a:ext cx="5433060" cy="2514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5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Depressive symptoms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24626" y="1597115"/>
            <a:ext cx="2326511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Depressive symptoms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560732" y="1597115"/>
            <a:ext cx="2326511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Cognition</a:t>
            </a:r>
          </a:p>
          <a:p>
            <a:pPr algn="ctr"/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952173" y="3433936"/>
            <a:ext cx="2326511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Education,</a:t>
            </a:r>
          </a:p>
          <a:p>
            <a:pPr algn="ctr"/>
            <a:r>
              <a:rPr lang="en-US" sz="2800" dirty="0" smtClean="0"/>
              <a:t>Reading</a:t>
            </a:r>
            <a:endParaRPr lang="en-US" sz="2800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3651137" y="2074169"/>
            <a:ext cx="490959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</p:cNvCxnSpPr>
          <p:nvPr/>
        </p:nvCxnSpPr>
        <p:spPr>
          <a:xfrm flipH="1" flipV="1">
            <a:off x="6093395" y="2074169"/>
            <a:ext cx="22034" cy="135976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99010" y="6403514"/>
            <a:ext cx="519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O’Shea et al., </a:t>
            </a:r>
            <a:r>
              <a:rPr lang="en-US" i="1" dirty="0" err="1" smtClean="0"/>
              <a:t>Int</a:t>
            </a:r>
            <a:r>
              <a:rPr lang="en-US" i="1" dirty="0" smtClean="0"/>
              <a:t> J </a:t>
            </a:r>
            <a:r>
              <a:rPr lang="en-US" i="1" dirty="0" err="1" smtClean="0"/>
              <a:t>Geriatr</a:t>
            </a:r>
            <a:r>
              <a:rPr lang="en-US" i="1" dirty="0" smtClean="0"/>
              <a:t> Psychiatry</a:t>
            </a:r>
            <a:r>
              <a:rPr lang="en-US" dirty="0" smtClean="0"/>
              <a:t> 2015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611" y="3337560"/>
            <a:ext cx="4662662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 decomposition replication</a:t>
            </a:r>
          </a:p>
          <a:p>
            <a:pPr lvl="1"/>
            <a:r>
              <a:rPr lang="en-US" dirty="0" smtClean="0"/>
              <a:t>Further proof-of-concept for residual method of quantifying cognitive reserve</a:t>
            </a:r>
          </a:p>
          <a:p>
            <a:r>
              <a:rPr lang="en-US" dirty="0" smtClean="0"/>
              <a:t>Longitudinal extension</a:t>
            </a:r>
          </a:p>
          <a:p>
            <a:pPr lvl="1"/>
            <a:r>
              <a:rPr lang="en-US" dirty="0" smtClean="0"/>
              <a:t>Evidence for independent effects of cross-sectional and longitudinal residual</a:t>
            </a:r>
          </a:p>
          <a:p>
            <a:pPr lvl="1"/>
            <a:r>
              <a:rPr lang="en-US" dirty="0" smtClean="0"/>
              <a:t>Depletion of cognitive reserve? </a:t>
            </a:r>
          </a:p>
          <a:p>
            <a:r>
              <a:rPr lang="en-US" dirty="0" smtClean="0"/>
              <a:t>CR proxies in WHICAP</a:t>
            </a:r>
          </a:p>
          <a:p>
            <a:pPr lvl="1"/>
            <a:r>
              <a:rPr lang="en-US" dirty="0" smtClean="0"/>
              <a:t>Education, occupation, reading, leisure activities, bilingualism, depressive symptoms all relevant to cognitive functioning</a:t>
            </a:r>
          </a:p>
          <a:p>
            <a:pPr lvl="1"/>
            <a:r>
              <a:rPr lang="en-US" dirty="0" smtClean="0"/>
              <a:t>Additional studies incorporating brain variables are needed to clarify how these factors relate to the concept of cognitive reserve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6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025" y="1871924"/>
            <a:ext cx="4150489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WHICAP Investigators</a:t>
            </a:r>
          </a:p>
          <a:p>
            <a:r>
              <a:rPr lang="en-US" dirty="0" smtClean="0"/>
              <a:t>Richard </a:t>
            </a:r>
            <a:r>
              <a:rPr lang="en-US" dirty="0" err="1" smtClean="0"/>
              <a:t>Mayeux</a:t>
            </a:r>
            <a:r>
              <a:rPr lang="en-US" dirty="0" smtClean="0"/>
              <a:t> (PI)</a:t>
            </a:r>
          </a:p>
          <a:p>
            <a:r>
              <a:rPr lang="en-US" dirty="0" smtClean="0"/>
              <a:t>Nicole </a:t>
            </a:r>
            <a:r>
              <a:rPr lang="en-US" dirty="0" err="1" smtClean="0"/>
              <a:t>Schupf</a:t>
            </a:r>
            <a:endParaRPr lang="en-US" dirty="0" smtClean="0"/>
          </a:p>
          <a:p>
            <a:r>
              <a:rPr lang="en-US" dirty="0" smtClean="0"/>
              <a:t>Jennifer Manly</a:t>
            </a:r>
          </a:p>
          <a:p>
            <a:r>
              <a:rPr lang="en-US" dirty="0" smtClean="0"/>
              <a:t>Adam Brickman</a:t>
            </a:r>
          </a:p>
          <a:p>
            <a:r>
              <a:rPr lang="en-US" dirty="0" err="1" smtClean="0"/>
              <a:t>Yian</a:t>
            </a:r>
            <a:r>
              <a:rPr lang="en-US" dirty="0" smtClean="0"/>
              <a:t> </a:t>
            </a:r>
            <a:r>
              <a:rPr lang="en-US" dirty="0" err="1" smtClean="0"/>
              <a:t>Gu</a:t>
            </a:r>
            <a:endParaRPr lang="en-US" dirty="0" smtClean="0"/>
          </a:p>
          <a:p>
            <a:r>
              <a:rPr lang="en-US" dirty="0" smtClean="0"/>
              <a:t>Yaakov Stern</a:t>
            </a:r>
          </a:p>
          <a:p>
            <a:r>
              <a:rPr lang="en-US" dirty="0" smtClean="0"/>
              <a:t>Nikolaos </a:t>
            </a:r>
            <a:r>
              <a:rPr lang="en-US" dirty="0" err="1" smtClean="0"/>
              <a:t>Scarmeas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41871" y="1871924"/>
            <a:ext cx="4150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WHICAP Funding</a:t>
            </a:r>
          </a:p>
          <a:p>
            <a:r>
              <a:rPr lang="en-US" dirty="0" smtClean="0"/>
              <a:t>RF1 AG054023 </a:t>
            </a:r>
          </a:p>
          <a:p>
            <a:r>
              <a:rPr lang="en-US" dirty="0" smtClean="0"/>
              <a:t>R01 AG037212</a:t>
            </a:r>
          </a:p>
          <a:p>
            <a:r>
              <a:rPr lang="en-US" dirty="0" smtClean="0"/>
              <a:t>P01 AG007232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944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WHICAP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086" y="1199015"/>
            <a:ext cx="8285669" cy="5658985"/>
          </a:xfrm>
        </p:spPr>
        <p:txBody>
          <a:bodyPr>
            <a:normAutofit/>
          </a:bodyPr>
          <a:lstStyle/>
          <a:p>
            <a:r>
              <a:rPr lang="en-US" sz="2400" dirty="0"/>
              <a:t>Washington Heights-Inwood Columbia Aging Project</a:t>
            </a:r>
          </a:p>
          <a:p>
            <a:r>
              <a:rPr lang="en-US" sz="2400" dirty="0"/>
              <a:t>N &gt; </a:t>
            </a:r>
            <a:r>
              <a:rPr lang="en-US" sz="2400" dirty="0" smtClean="0"/>
              <a:t>8,000 </a:t>
            </a:r>
            <a:r>
              <a:rPr lang="en-US" sz="2400" dirty="0"/>
              <a:t>older adults since 1992</a:t>
            </a:r>
          </a:p>
          <a:p>
            <a:pPr lvl="1"/>
            <a:r>
              <a:rPr lang="en-US" sz="2000" i="1" dirty="0"/>
              <a:t>Inclusion criteria</a:t>
            </a:r>
            <a:r>
              <a:rPr lang="en-US" sz="2000" dirty="0"/>
              <a:t>: Medicare-eligible residents, age 65+, Spanish or English speaking</a:t>
            </a:r>
          </a:p>
          <a:p>
            <a:pPr lvl="1"/>
            <a:r>
              <a:rPr lang="en-US" sz="2000" dirty="0"/>
              <a:t>Seen </a:t>
            </a:r>
            <a:r>
              <a:rPr lang="en-US" sz="2000" dirty="0" smtClean="0"/>
              <a:t>in </a:t>
            </a:r>
            <a:r>
              <a:rPr lang="en-US" sz="2000" dirty="0"/>
              <a:t>home at 18-24 month intervals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pic>
        <p:nvPicPr>
          <p:cNvPr id="11" name="Picture 2" descr="http://www.chloemccardel.com/wp-content/uploads/2010/06/manhattan-island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reeform 12"/>
          <p:cNvSpPr/>
          <p:nvPr/>
        </p:nvSpPr>
        <p:spPr>
          <a:xfrm>
            <a:off x="44245" y="58995"/>
            <a:ext cx="772344" cy="2271251"/>
          </a:xfrm>
          <a:custGeom>
            <a:avLst/>
            <a:gdLst>
              <a:gd name="connsiteX0" fmla="*/ 206478 w 772344"/>
              <a:gd name="connsiteY0" fmla="*/ 2241754 h 2271251"/>
              <a:gd name="connsiteX1" fmla="*/ 339213 w 772344"/>
              <a:gd name="connsiteY1" fmla="*/ 2256503 h 2271251"/>
              <a:gd name="connsiteX2" fmla="*/ 383458 w 772344"/>
              <a:gd name="connsiteY2" fmla="*/ 2271251 h 2271251"/>
              <a:gd name="connsiteX3" fmla="*/ 737420 w 772344"/>
              <a:gd name="connsiteY3" fmla="*/ 2256503 h 2271251"/>
              <a:gd name="connsiteX4" fmla="*/ 737420 w 772344"/>
              <a:gd name="connsiteY4" fmla="*/ 1725561 h 2271251"/>
              <a:gd name="connsiteX5" fmla="*/ 707923 w 772344"/>
              <a:gd name="connsiteY5" fmla="*/ 1548580 h 2271251"/>
              <a:gd name="connsiteX6" fmla="*/ 693174 w 772344"/>
              <a:gd name="connsiteY6" fmla="*/ 1504335 h 2271251"/>
              <a:gd name="connsiteX7" fmla="*/ 634181 w 772344"/>
              <a:gd name="connsiteY7" fmla="*/ 1401096 h 2271251"/>
              <a:gd name="connsiteX8" fmla="*/ 604684 w 772344"/>
              <a:gd name="connsiteY8" fmla="*/ 1268361 h 2271251"/>
              <a:gd name="connsiteX9" fmla="*/ 589936 w 772344"/>
              <a:gd name="connsiteY9" fmla="*/ 1224116 h 2271251"/>
              <a:gd name="connsiteX10" fmla="*/ 604684 w 772344"/>
              <a:gd name="connsiteY10" fmla="*/ 442451 h 2271251"/>
              <a:gd name="connsiteX11" fmla="*/ 619432 w 772344"/>
              <a:gd name="connsiteY11" fmla="*/ 398206 h 2271251"/>
              <a:gd name="connsiteX12" fmla="*/ 634181 w 772344"/>
              <a:gd name="connsiteY12" fmla="*/ 324464 h 2271251"/>
              <a:gd name="connsiteX13" fmla="*/ 619432 w 772344"/>
              <a:gd name="connsiteY13" fmla="*/ 88490 h 2271251"/>
              <a:gd name="connsiteX14" fmla="*/ 575187 w 772344"/>
              <a:gd name="connsiteY14" fmla="*/ 58993 h 2271251"/>
              <a:gd name="connsiteX15" fmla="*/ 501445 w 772344"/>
              <a:gd name="connsiteY15" fmla="*/ 0 h 2271251"/>
              <a:gd name="connsiteX16" fmla="*/ 353961 w 772344"/>
              <a:gd name="connsiteY16" fmla="*/ 29496 h 2271251"/>
              <a:gd name="connsiteX17" fmla="*/ 309716 w 772344"/>
              <a:gd name="connsiteY17" fmla="*/ 44245 h 2271251"/>
              <a:gd name="connsiteX18" fmla="*/ 265471 w 772344"/>
              <a:gd name="connsiteY18" fmla="*/ 73741 h 2271251"/>
              <a:gd name="connsiteX19" fmla="*/ 147484 w 772344"/>
              <a:gd name="connsiteY19" fmla="*/ 88490 h 2271251"/>
              <a:gd name="connsiteX20" fmla="*/ 29497 w 772344"/>
              <a:gd name="connsiteY20" fmla="*/ 191729 h 2271251"/>
              <a:gd name="connsiteX21" fmla="*/ 0 w 772344"/>
              <a:gd name="connsiteY21" fmla="*/ 339212 h 2271251"/>
              <a:gd name="connsiteX22" fmla="*/ 29497 w 772344"/>
              <a:gd name="connsiteY22" fmla="*/ 457200 h 2271251"/>
              <a:gd name="connsiteX23" fmla="*/ 44245 w 772344"/>
              <a:gd name="connsiteY23" fmla="*/ 545690 h 2271251"/>
              <a:gd name="connsiteX24" fmla="*/ 73742 w 772344"/>
              <a:gd name="connsiteY24" fmla="*/ 634180 h 2271251"/>
              <a:gd name="connsiteX25" fmla="*/ 58994 w 772344"/>
              <a:gd name="connsiteY25" fmla="*/ 914400 h 2271251"/>
              <a:gd name="connsiteX26" fmla="*/ 29497 w 772344"/>
              <a:gd name="connsiteY26" fmla="*/ 1002890 h 2271251"/>
              <a:gd name="connsiteX27" fmla="*/ 14749 w 772344"/>
              <a:gd name="connsiteY27" fmla="*/ 1047135 h 2271251"/>
              <a:gd name="connsiteX28" fmla="*/ 29497 w 772344"/>
              <a:gd name="connsiteY28" fmla="*/ 1106129 h 2271251"/>
              <a:gd name="connsiteX29" fmla="*/ 73742 w 772344"/>
              <a:gd name="connsiteY29" fmla="*/ 1120877 h 2271251"/>
              <a:gd name="connsiteX30" fmla="*/ 147484 w 772344"/>
              <a:gd name="connsiteY30" fmla="*/ 1209367 h 2271251"/>
              <a:gd name="connsiteX31" fmla="*/ 176981 w 772344"/>
              <a:gd name="connsiteY31" fmla="*/ 1297858 h 2271251"/>
              <a:gd name="connsiteX32" fmla="*/ 191729 w 772344"/>
              <a:gd name="connsiteY32" fmla="*/ 1342103 h 2271251"/>
              <a:gd name="connsiteX33" fmla="*/ 206478 w 772344"/>
              <a:gd name="connsiteY33" fmla="*/ 1622322 h 2271251"/>
              <a:gd name="connsiteX34" fmla="*/ 221226 w 772344"/>
              <a:gd name="connsiteY34" fmla="*/ 1666567 h 2271251"/>
              <a:gd name="connsiteX35" fmla="*/ 265471 w 772344"/>
              <a:gd name="connsiteY35" fmla="*/ 1696064 h 2271251"/>
              <a:gd name="connsiteX36" fmla="*/ 221226 w 772344"/>
              <a:gd name="connsiteY36" fmla="*/ 1961535 h 2271251"/>
              <a:gd name="connsiteX37" fmla="*/ 206478 w 772344"/>
              <a:gd name="connsiteY37" fmla="*/ 2005780 h 2271251"/>
              <a:gd name="connsiteX38" fmla="*/ 191729 w 772344"/>
              <a:gd name="connsiteY38" fmla="*/ 2050025 h 2271251"/>
              <a:gd name="connsiteX39" fmla="*/ 206478 w 772344"/>
              <a:gd name="connsiteY39" fmla="*/ 2241754 h 227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72344" h="2271251">
                <a:moveTo>
                  <a:pt x="206478" y="2241754"/>
                </a:moveTo>
                <a:cubicBezTo>
                  <a:pt x="231059" y="2276167"/>
                  <a:pt x="295301" y="2249184"/>
                  <a:pt x="339213" y="2256503"/>
                </a:cubicBezTo>
                <a:cubicBezTo>
                  <a:pt x="354548" y="2259059"/>
                  <a:pt x="367912" y="2271251"/>
                  <a:pt x="383458" y="2271251"/>
                </a:cubicBezTo>
                <a:cubicBezTo>
                  <a:pt x="501548" y="2271251"/>
                  <a:pt x="619433" y="2261419"/>
                  <a:pt x="737420" y="2256503"/>
                </a:cubicBezTo>
                <a:cubicBezTo>
                  <a:pt x="802717" y="2060606"/>
                  <a:pt x="760735" y="2203509"/>
                  <a:pt x="737420" y="1725561"/>
                </a:cubicBezTo>
                <a:cubicBezTo>
                  <a:pt x="734252" y="1660618"/>
                  <a:pt x="725075" y="1608612"/>
                  <a:pt x="707923" y="1548580"/>
                </a:cubicBezTo>
                <a:cubicBezTo>
                  <a:pt x="703652" y="1533632"/>
                  <a:pt x="699298" y="1518624"/>
                  <a:pt x="693174" y="1504335"/>
                </a:cubicBezTo>
                <a:cubicBezTo>
                  <a:pt x="670717" y="1451936"/>
                  <a:pt x="663807" y="1445535"/>
                  <a:pt x="634181" y="1401096"/>
                </a:cubicBezTo>
                <a:cubicBezTo>
                  <a:pt x="624044" y="1350414"/>
                  <a:pt x="618568" y="1316955"/>
                  <a:pt x="604684" y="1268361"/>
                </a:cubicBezTo>
                <a:cubicBezTo>
                  <a:pt x="600413" y="1253413"/>
                  <a:pt x="594852" y="1238864"/>
                  <a:pt x="589936" y="1224116"/>
                </a:cubicBezTo>
                <a:cubicBezTo>
                  <a:pt x="594852" y="963561"/>
                  <a:pt x="595383" y="702886"/>
                  <a:pt x="604684" y="442451"/>
                </a:cubicBezTo>
                <a:cubicBezTo>
                  <a:pt x="605239" y="426915"/>
                  <a:pt x="615661" y="413288"/>
                  <a:pt x="619432" y="398206"/>
                </a:cubicBezTo>
                <a:cubicBezTo>
                  <a:pt x="625512" y="373887"/>
                  <a:pt x="629265" y="349045"/>
                  <a:pt x="634181" y="324464"/>
                </a:cubicBezTo>
                <a:cubicBezTo>
                  <a:pt x="629265" y="245806"/>
                  <a:pt x="636529" y="165425"/>
                  <a:pt x="619432" y="88490"/>
                </a:cubicBezTo>
                <a:cubicBezTo>
                  <a:pt x="615587" y="71187"/>
                  <a:pt x="587721" y="71527"/>
                  <a:pt x="575187" y="58993"/>
                </a:cubicBezTo>
                <a:cubicBezTo>
                  <a:pt x="508477" y="-7717"/>
                  <a:pt x="587580" y="28711"/>
                  <a:pt x="501445" y="0"/>
                </a:cubicBezTo>
                <a:cubicBezTo>
                  <a:pt x="431919" y="11587"/>
                  <a:pt x="415558" y="11897"/>
                  <a:pt x="353961" y="29496"/>
                </a:cubicBezTo>
                <a:cubicBezTo>
                  <a:pt x="339013" y="33767"/>
                  <a:pt x="323621" y="37293"/>
                  <a:pt x="309716" y="44245"/>
                </a:cubicBezTo>
                <a:cubicBezTo>
                  <a:pt x="293862" y="52172"/>
                  <a:pt x="282572" y="69077"/>
                  <a:pt x="265471" y="73741"/>
                </a:cubicBezTo>
                <a:cubicBezTo>
                  <a:pt x="227232" y="84170"/>
                  <a:pt x="186813" y="83574"/>
                  <a:pt x="147484" y="88490"/>
                </a:cubicBezTo>
                <a:cubicBezTo>
                  <a:pt x="44245" y="157315"/>
                  <a:pt x="78658" y="117986"/>
                  <a:pt x="29497" y="191729"/>
                </a:cubicBezTo>
                <a:cubicBezTo>
                  <a:pt x="11336" y="246214"/>
                  <a:pt x="0" y="271428"/>
                  <a:pt x="0" y="339212"/>
                </a:cubicBezTo>
                <a:cubicBezTo>
                  <a:pt x="0" y="402947"/>
                  <a:pt x="17860" y="404833"/>
                  <a:pt x="29497" y="457200"/>
                </a:cubicBezTo>
                <a:cubicBezTo>
                  <a:pt x="35984" y="486391"/>
                  <a:pt x="36992" y="516679"/>
                  <a:pt x="44245" y="545690"/>
                </a:cubicBezTo>
                <a:cubicBezTo>
                  <a:pt x="51786" y="575854"/>
                  <a:pt x="73742" y="634180"/>
                  <a:pt x="73742" y="634180"/>
                </a:cubicBezTo>
                <a:cubicBezTo>
                  <a:pt x="68826" y="727587"/>
                  <a:pt x="70138" y="821530"/>
                  <a:pt x="58994" y="914400"/>
                </a:cubicBezTo>
                <a:cubicBezTo>
                  <a:pt x="55290" y="945271"/>
                  <a:pt x="39329" y="973393"/>
                  <a:pt x="29497" y="1002890"/>
                </a:cubicBezTo>
                <a:lnTo>
                  <a:pt x="14749" y="1047135"/>
                </a:lnTo>
                <a:cubicBezTo>
                  <a:pt x="19665" y="1066800"/>
                  <a:pt x="16835" y="1090301"/>
                  <a:pt x="29497" y="1106129"/>
                </a:cubicBezTo>
                <a:cubicBezTo>
                  <a:pt x="39208" y="1118268"/>
                  <a:pt x="60807" y="1112254"/>
                  <a:pt x="73742" y="1120877"/>
                </a:cubicBezTo>
                <a:cubicBezTo>
                  <a:pt x="107809" y="1143588"/>
                  <a:pt x="125719" y="1176720"/>
                  <a:pt x="147484" y="1209367"/>
                </a:cubicBezTo>
                <a:lnTo>
                  <a:pt x="176981" y="1297858"/>
                </a:lnTo>
                <a:lnTo>
                  <a:pt x="191729" y="1342103"/>
                </a:lnTo>
                <a:cubicBezTo>
                  <a:pt x="196645" y="1435509"/>
                  <a:pt x="198010" y="1529171"/>
                  <a:pt x="206478" y="1622322"/>
                </a:cubicBezTo>
                <a:cubicBezTo>
                  <a:pt x="207885" y="1637804"/>
                  <a:pt x="211515" y="1654428"/>
                  <a:pt x="221226" y="1666567"/>
                </a:cubicBezTo>
                <a:cubicBezTo>
                  <a:pt x="232299" y="1680408"/>
                  <a:pt x="250723" y="1686232"/>
                  <a:pt x="265471" y="1696064"/>
                </a:cubicBezTo>
                <a:cubicBezTo>
                  <a:pt x="248141" y="1904034"/>
                  <a:pt x="269443" y="1816883"/>
                  <a:pt x="221226" y="1961535"/>
                </a:cubicBezTo>
                <a:lnTo>
                  <a:pt x="206478" y="2005780"/>
                </a:lnTo>
                <a:lnTo>
                  <a:pt x="191729" y="2050025"/>
                </a:lnTo>
                <a:cubicBezTo>
                  <a:pt x="175024" y="2217076"/>
                  <a:pt x="181897" y="2207341"/>
                  <a:pt x="206478" y="2241754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5-Point Star 14"/>
          <p:cNvSpPr/>
          <p:nvPr/>
        </p:nvSpPr>
        <p:spPr>
          <a:xfrm>
            <a:off x="228600" y="1143000"/>
            <a:ext cx="228600" cy="274638"/>
          </a:xfrm>
          <a:prstGeom prst="star5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67" y="3135376"/>
            <a:ext cx="5966977" cy="36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 decomposition replication</a:t>
            </a:r>
          </a:p>
          <a:p>
            <a:r>
              <a:rPr lang="en-US" dirty="0" smtClean="0"/>
              <a:t>Longitudinal extension</a:t>
            </a:r>
          </a:p>
          <a:p>
            <a:r>
              <a:rPr lang="en-US" dirty="0" smtClean="0"/>
              <a:t>CR proxies in WHICAP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5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494" y="1600200"/>
            <a:ext cx="5101556" cy="50792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WHICAP replication of Reed et al.,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27338"/>
              </p:ext>
            </p:extLst>
          </p:nvPr>
        </p:nvGraphicFramePr>
        <p:xfrm>
          <a:off x="4000381" y="1911706"/>
          <a:ext cx="4946074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Whole sample (</a:t>
                      </a:r>
                      <a:r>
                        <a:rPr lang="en-US" i="1" dirty="0" smtClean="0"/>
                        <a:t>N</a:t>
                      </a:r>
                      <a:r>
                        <a:rPr lang="en-US" i="0" dirty="0" smtClean="0"/>
                        <a:t>=703)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80.1 (5.5)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10.8 (4.8)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 Female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Race and ethnicity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 Hispanic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35% Black</a:t>
                      </a:r>
                    </a:p>
                    <a:p>
                      <a:pPr algn="ctr"/>
                      <a:r>
                        <a:rPr lang="en-US" dirty="0" smtClean="0"/>
                        <a:t>29% White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Intracranial</a:t>
                      </a:r>
                      <a:r>
                        <a:rPr lang="en-US" baseline="0" dirty="0" smtClean="0"/>
                        <a:t>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1134.1 (123.5)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brain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826.9 (95.0)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Hippocampal volume (</a:t>
                      </a:r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 (0.7)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WMH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 (0.9)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WHICAP replication of Reed et al.,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494" y="1600200"/>
            <a:ext cx="5101556" cy="50792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454195" y="3764391"/>
            <a:ext cx="2589687" cy="180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447371" y="3619498"/>
            <a:ext cx="2785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Brain: 7% of memory variance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7371" y="5237145"/>
            <a:ext cx="467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Demographics: 14% of memory variance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744628" y="3501040"/>
            <a:ext cx="702743" cy="6286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/>
          <p:nvPr/>
        </p:nvSpPr>
        <p:spPr>
          <a:xfrm>
            <a:off x="5744628" y="5251314"/>
            <a:ext cx="702743" cy="6286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/>
          <p:cNvSpPr/>
          <p:nvPr/>
        </p:nvSpPr>
        <p:spPr>
          <a:xfrm>
            <a:off x="5744628" y="4343400"/>
            <a:ext cx="702743" cy="6286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extBox 26"/>
          <p:cNvSpPr txBox="1"/>
          <p:nvPr/>
        </p:nvSpPr>
        <p:spPr>
          <a:xfrm>
            <a:off x="6454195" y="4429934"/>
            <a:ext cx="3958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Residual: 79% of memory variance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54195" y="3885629"/>
            <a:ext cx="2785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Correlated with age: 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= −.495</a:t>
            </a:r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54195" y="4690492"/>
            <a:ext cx="2785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Correlated with age: 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= −.202</a:t>
            </a:r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54195" y="5481150"/>
            <a:ext cx="3617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Not correlated with age: 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= −.044</a:t>
            </a:r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WHICAP replication of Reed et al.,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4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494" y="1600200"/>
            <a:ext cx="5101556" cy="507920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WHICAP replication of Reed et al.,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1095</Words>
  <Application>Microsoft Office PowerPoint</Application>
  <PresentationFormat>Widescreen</PresentationFormat>
  <Paragraphs>270</Paragraphs>
  <Slides>29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Arial</vt:lpstr>
      <vt:lpstr>Calibri</vt:lpstr>
      <vt:lpstr>Calibri Light</vt:lpstr>
      <vt:lpstr>Times</vt:lpstr>
      <vt:lpstr>Office Theme</vt:lpstr>
      <vt:lpstr>Microsoft Excel Chart</vt:lpstr>
      <vt:lpstr>Studies of Cognitive Reserve in WHICAP</vt:lpstr>
      <vt:lpstr>Acknowledgements</vt:lpstr>
      <vt:lpstr>Acknowledgements</vt:lpstr>
      <vt:lpstr>WHICAP</vt:lpstr>
      <vt:lpstr>Outline</vt:lpstr>
      <vt:lpstr>WHICAP replication of Reed et al., 2010</vt:lpstr>
      <vt:lpstr>WHICAP replication of Reed et al., 2010</vt:lpstr>
      <vt:lpstr>WHICAP replication of Reed et al., 2010</vt:lpstr>
      <vt:lpstr>WHICAP replication of Reed et al., 2010</vt:lpstr>
      <vt:lpstr>Independent associations with outcomes</vt:lpstr>
      <vt:lpstr>Moderation of MemB-language change</vt:lpstr>
      <vt:lpstr>Outline</vt:lpstr>
      <vt:lpstr>Baseline characteristics of longitudinal sample</vt:lpstr>
      <vt:lpstr>Step 1: Baseline regression</vt:lpstr>
      <vt:lpstr>Step 2: Predict follow-up memory</vt:lpstr>
      <vt:lpstr>PowerPoint Presentation</vt:lpstr>
      <vt:lpstr>Latent difference scores</vt:lpstr>
      <vt:lpstr>Moderation of MemB-language change</vt:lpstr>
      <vt:lpstr>Outline</vt:lpstr>
      <vt:lpstr>Education and Occupation</vt:lpstr>
      <vt:lpstr>Education</vt:lpstr>
      <vt:lpstr>Reading Level</vt:lpstr>
      <vt:lpstr>Literacy and educational quality</vt:lpstr>
      <vt:lpstr>Education and reading</vt:lpstr>
      <vt:lpstr>Leisure activities</vt:lpstr>
      <vt:lpstr>Bilingualism</vt:lpstr>
      <vt:lpstr>State of birth</vt:lpstr>
      <vt:lpstr>Depressive symptoms</vt:lpstr>
      <vt:lpstr>Summary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Zahodne, Laura</dc:creator>
  <cp:lastModifiedBy>lbz</cp:lastModifiedBy>
  <cp:revision>73</cp:revision>
  <dcterms:created xsi:type="dcterms:W3CDTF">2018-08-07T15:09:51Z</dcterms:created>
  <dcterms:modified xsi:type="dcterms:W3CDTF">2018-08-20T14:35:21Z</dcterms:modified>
</cp:coreProperties>
</file>